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87"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1C5CA1-CF97-4B11-8508-CC886C1F8121}"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203785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C5CA1-CF97-4B11-8508-CC886C1F8121}"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1372502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C5CA1-CF97-4B11-8508-CC886C1F8121}"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425595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C5CA1-CF97-4B11-8508-CC886C1F8121}"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5033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C5CA1-CF97-4B11-8508-CC886C1F8121}"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257063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1C5CA1-CF97-4B11-8508-CC886C1F8121}"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3039763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1C5CA1-CF97-4B11-8508-CC886C1F8121}"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363224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1C5CA1-CF97-4B11-8508-CC886C1F8121}"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358956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C5CA1-CF97-4B11-8508-CC886C1F8121}" type="datetimeFigureOut">
              <a:rPr lang="en-US" smtClean="0"/>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238562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C5CA1-CF97-4B11-8508-CC886C1F8121}"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184926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C5CA1-CF97-4B11-8508-CC886C1F8121}"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18A43-99DD-4E28-8EFE-A6315358F4A4}" type="slidenum">
              <a:rPr lang="en-US" smtClean="0"/>
              <a:t>‹#›</a:t>
            </a:fld>
            <a:endParaRPr lang="en-US"/>
          </a:p>
        </p:txBody>
      </p:sp>
    </p:spTree>
    <p:extLst>
      <p:ext uri="{BB962C8B-B14F-4D97-AF65-F5344CB8AC3E}">
        <p14:creationId xmlns:p14="http://schemas.microsoft.com/office/powerpoint/2010/main" val="406668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C5CA1-CF97-4B11-8508-CC886C1F8121}" type="datetimeFigureOut">
              <a:rPr lang="en-US" smtClean="0"/>
              <a:t>11/10/2018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18A43-99DD-4E28-8EFE-A6315358F4A4}" type="slidenum">
              <a:rPr lang="en-US" smtClean="0"/>
              <a:t>‹#›</a:t>
            </a:fld>
            <a:endParaRPr lang="en-US"/>
          </a:p>
        </p:txBody>
      </p:sp>
    </p:spTree>
    <p:extLst>
      <p:ext uri="{BB962C8B-B14F-4D97-AF65-F5344CB8AC3E}">
        <p14:creationId xmlns:p14="http://schemas.microsoft.com/office/powerpoint/2010/main" val="3239816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الفصل السابع</a:t>
            </a:r>
            <a:endParaRPr lang="en-US" dirty="0"/>
          </a:p>
        </p:txBody>
      </p:sp>
      <p:sp>
        <p:nvSpPr>
          <p:cNvPr id="3" name="Subtitle 2"/>
          <p:cNvSpPr>
            <a:spLocks noGrp="1"/>
          </p:cNvSpPr>
          <p:nvPr>
            <p:ph type="subTitle" idx="1"/>
          </p:nvPr>
        </p:nvSpPr>
        <p:spPr/>
        <p:txBody>
          <a:bodyPr/>
          <a:lstStyle/>
          <a:p>
            <a:r>
              <a:rPr lang="ar-SA" dirty="0" smtClean="0">
                <a:solidFill>
                  <a:schemeClr val="tx1"/>
                </a:solidFill>
              </a:rPr>
              <a:t>المحاسبة عن مصروفات الميزانية</a:t>
            </a:r>
            <a:endParaRPr lang="en-US" dirty="0" smtClean="0">
              <a:solidFill>
                <a:schemeClr val="tx1"/>
              </a:solidFill>
            </a:endParaRPr>
          </a:p>
          <a:p>
            <a:endParaRPr lang="en-US" dirty="0" smtClean="0">
              <a:solidFill>
                <a:schemeClr val="tx1"/>
              </a:solidFill>
            </a:endParaRPr>
          </a:p>
          <a:p>
            <a:endParaRPr lang="ar-SA" dirty="0" smtClean="0">
              <a:solidFill>
                <a:schemeClr val="tx1"/>
              </a:solidFill>
            </a:endParaRPr>
          </a:p>
        </p:txBody>
      </p:sp>
    </p:spTree>
    <p:extLst>
      <p:ext uri="{BB962C8B-B14F-4D97-AF65-F5344CB8AC3E}">
        <p14:creationId xmlns:p14="http://schemas.microsoft.com/office/powerpoint/2010/main" val="3544793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ثالثاً: طرق صرف النفقات</a:t>
            </a:r>
            <a:endParaRPr lang="en-US" dirty="0"/>
          </a:p>
        </p:txBody>
      </p:sp>
      <p:sp>
        <p:nvSpPr>
          <p:cNvPr id="3" name="Content Placeholder 2"/>
          <p:cNvSpPr>
            <a:spLocks noGrp="1"/>
          </p:cNvSpPr>
          <p:nvPr>
            <p:ph idx="1"/>
          </p:nvPr>
        </p:nvSpPr>
        <p:spPr/>
        <p:txBody>
          <a:bodyPr/>
          <a:lstStyle/>
          <a:p>
            <a:pPr algn="r" rtl="1"/>
            <a:r>
              <a:rPr lang="ar-SA" dirty="0" smtClean="0"/>
              <a:t>أما بالنسبة لطرق صرف النفقات فهي كالتالي:</a:t>
            </a:r>
          </a:p>
          <a:p>
            <a:pPr algn="r" rtl="1"/>
            <a:r>
              <a:rPr lang="ar-SA" dirty="0" smtClean="0"/>
              <a:t>(1) الصرف بموجب أوامر دفع</a:t>
            </a:r>
          </a:p>
          <a:p>
            <a:pPr algn="r" rtl="1"/>
            <a:r>
              <a:rPr lang="ar-SA" dirty="0" smtClean="0"/>
              <a:t>(2) الصرف بموجب حوالات</a:t>
            </a:r>
          </a:p>
          <a:p>
            <a:pPr algn="r" rtl="1"/>
            <a:r>
              <a:rPr lang="ar-SA" dirty="0" smtClean="0"/>
              <a:t>(3) الصرف بموجب شيكات</a:t>
            </a:r>
          </a:p>
          <a:p>
            <a:pPr algn="r" rtl="1"/>
            <a:r>
              <a:rPr lang="ar-SA" dirty="0" smtClean="0"/>
              <a:t>(4) الصرف بموجب مطالبات من السلفة المستديمة</a:t>
            </a:r>
            <a:endParaRPr lang="en-US" dirty="0"/>
          </a:p>
        </p:txBody>
      </p:sp>
    </p:spTree>
    <p:extLst>
      <p:ext uri="{BB962C8B-B14F-4D97-AF65-F5344CB8AC3E}">
        <p14:creationId xmlns:p14="http://schemas.microsoft.com/office/powerpoint/2010/main" val="399900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ar-SA" sz="3600" dirty="0" smtClean="0"/>
              <a:t/>
            </a:r>
            <a:br>
              <a:rPr lang="ar-SA" sz="3600" dirty="0" smtClean="0"/>
            </a:br>
            <a:r>
              <a:rPr lang="ar-SA" sz="3600" dirty="0"/>
              <a:t/>
            </a:r>
            <a:br>
              <a:rPr lang="ar-SA" sz="3600" dirty="0"/>
            </a:br>
            <a:r>
              <a:rPr lang="ar-SA" sz="3600" dirty="0" smtClean="0"/>
              <a:t>(1) الصرف بموجب أوامر دفع</a:t>
            </a:r>
            <a:r>
              <a:rPr lang="ar-SA" dirty="0" smtClean="0"/>
              <a:t/>
            </a:r>
            <a:br>
              <a:rPr lang="ar-SA"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algn="r" rtl="1"/>
            <a:r>
              <a:rPr lang="ar-SA" dirty="0" smtClean="0"/>
              <a:t>أمر الدفع: هو طلب تقوم به المصلحة الحكومية تطلب فيه من وزارة المالية إصدار شيك على مؤسسة النقد لشخص أو جهة معينة.</a:t>
            </a:r>
          </a:p>
          <a:p>
            <a:pPr algn="r" rtl="1"/>
            <a:r>
              <a:rPr lang="ar-SA" dirty="0" smtClean="0"/>
              <a:t>-	يتم تسليم أمر الدفع لمندوب المصلحة الحكومية نفسها بحيث يقوم بتسليمه لوزارة المالية.</a:t>
            </a:r>
          </a:p>
          <a:p>
            <a:pPr marL="0" indent="0" algn="r" rtl="1">
              <a:buNone/>
            </a:pPr>
            <a:r>
              <a:rPr lang="ar-SA" u="sng" dirty="0" smtClean="0">
                <a:solidFill>
                  <a:srgbClr val="C00000"/>
                </a:solidFill>
              </a:rPr>
              <a:t>يستخدم أمر الدفع في الحالات:</a:t>
            </a:r>
          </a:p>
          <a:p>
            <a:pPr algn="r" rtl="1"/>
            <a:r>
              <a:rPr lang="ar-SA" dirty="0" smtClean="0"/>
              <a:t>1-	الصرف من بنود البابين الأول والثاني إذا كان المبلغ 20000 ريال أو أكثر.</a:t>
            </a:r>
          </a:p>
          <a:p>
            <a:pPr algn="r" rtl="1"/>
            <a:r>
              <a:rPr lang="ar-SA" dirty="0" smtClean="0"/>
              <a:t>2-	الصرف من بنود البابين الثالث والرابع مهما كان المبلغ.</a:t>
            </a:r>
          </a:p>
          <a:p>
            <a:pPr algn="r" rtl="1"/>
            <a:r>
              <a:rPr lang="ar-SA" dirty="0" smtClean="0"/>
              <a:t>3-	الصرف لمستفيد خارج المدينة التي صدر فيها أمر اعتماد الصرف.</a:t>
            </a:r>
          </a:p>
          <a:p>
            <a:pPr algn="r" rtl="1"/>
            <a:r>
              <a:rPr lang="ar-SA" dirty="0" smtClean="0"/>
              <a:t>4-	الصرف بعملة أجنبية، عندما يتم تحرير أمر اعتماد الصرف (في الوزارة المعنية).</a:t>
            </a:r>
          </a:p>
          <a:p>
            <a:pPr algn="r" rtl="1"/>
            <a:r>
              <a:rPr lang="ar-SA" dirty="0" smtClean="0"/>
              <a:t>عندما يتم تحرير أمر الدفع: </a:t>
            </a:r>
          </a:p>
          <a:p>
            <a:pPr algn="r" rtl="1"/>
            <a:r>
              <a:rPr lang="ar-SA" dirty="0" smtClean="0"/>
              <a:t>من حـ /المصروفات</a:t>
            </a:r>
          </a:p>
          <a:p>
            <a:pPr marL="0" indent="0" algn="r" rtl="1">
              <a:buNone/>
            </a:pPr>
            <a:r>
              <a:rPr lang="ar-SA" dirty="0" smtClean="0"/>
              <a:t>        إلى مذكورين</a:t>
            </a:r>
          </a:p>
          <a:p>
            <a:pPr marL="0" indent="0" algn="r" rtl="1">
              <a:buNone/>
            </a:pPr>
            <a:r>
              <a:rPr lang="ar-SA" dirty="0" smtClean="0"/>
              <a:t>        حـ/الحسميات</a:t>
            </a:r>
          </a:p>
          <a:p>
            <a:pPr marL="0" indent="0" algn="r" rtl="1">
              <a:buNone/>
            </a:pPr>
            <a:r>
              <a:rPr lang="ar-SA" dirty="0" smtClean="0"/>
              <a:t>        حـ/أوامر الدفع</a:t>
            </a:r>
          </a:p>
          <a:p>
            <a:pPr algn="r" rtl="1"/>
            <a:r>
              <a:rPr lang="ar-SA" dirty="0" smtClean="0"/>
              <a:t>عند ورود إشعار من وزارة المالية يفيد تحرير الشيك تقوم الوزارة المعنية بالقيد: </a:t>
            </a:r>
          </a:p>
          <a:p>
            <a:pPr marL="0" indent="0" algn="r" rtl="1">
              <a:buNone/>
            </a:pPr>
            <a:r>
              <a:rPr lang="ar-SA" dirty="0" smtClean="0"/>
              <a:t>   من حـ / أوامر الدفع</a:t>
            </a:r>
          </a:p>
          <a:p>
            <a:pPr marL="0" indent="0" algn="r" rtl="1">
              <a:buNone/>
            </a:pPr>
            <a:r>
              <a:rPr lang="ar-SA" dirty="0"/>
              <a:t> </a:t>
            </a:r>
            <a:r>
              <a:rPr lang="ar-SA" dirty="0" smtClean="0"/>
              <a:t>                إلى حـ/ جارى وزارة المالية</a:t>
            </a:r>
          </a:p>
          <a:p>
            <a:pPr algn="r" rtl="1"/>
            <a:endParaRPr lang="ar-SA" dirty="0" smtClean="0"/>
          </a:p>
          <a:p>
            <a:pPr algn="r" rtl="1"/>
            <a:endParaRPr lang="en-US" dirty="0"/>
          </a:p>
        </p:txBody>
      </p:sp>
    </p:spTree>
    <p:extLst>
      <p:ext uri="{BB962C8B-B14F-4D97-AF65-F5344CB8AC3E}">
        <p14:creationId xmlns:p14="http://schemas.microsoft.com/office/powerpoint/2010/main" val="1740254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(1) الصرف بموجب أوامر دفع</a:t>
            </a:r>
            <a:endParaRPr lang="en-US" dirty="0"/>
          </a:p>
        </p:txBody>
      </p:sp>
      <p:sp>
        <p:nvSpPr>
          <p:cNvPr id="3" name="Content Placeholder 2"/>
          <p:cNvSpPr>
            <a:spLocks noGrp="1"/>
          </p:cNvSpPr>
          <p:nvPr>
            <p:ph idx="1"/>
          </p:nvPr>
        </p:nvSpPr>
        <p:spPr>
          <a:xfrm>
            <a:off x="304800" y="1371600"/>
            <a:ext cx="8534400" cy="5181600"/>
          </a:xfrm>
        </p:spPr>
        <p:txBody>
          <a:bodyPr>
            <a:normAutofit fontScale="40000" lnSpcReduction="20000"/>
          </a:bodyPr>
          <a:lstStyle/>
          <a:p>
            <a:pPr marL="0" indent="0" algn="r" rtl="1">
              <a:buNone/>
            </a:pPr>
            <a:endParaRPr lang="ar-SA" dirty="0" smtClean="0"/>
          </a:p>
          <a:p>
            <a:pPr marL="0" indent="0" algn="r" rtl="1">
              <a:buNone/>
            </a:pPr>
            <a:endParaRPr lang="ar-SA" dirty="0" smtClean="0"/>
          </a:p>
          <a:p>
            <a:pPr algn="r" rtl="1"/>
            <a:r>
              <a:rPr lang="ar-SA" sz="4200" dirty="0" smtClean="0"/>
              <a:t>عندما يتقدم صاحب الشيك لصرفه من مؤسسة النقد تقوم المؤسسة بالقيد</a:t>
            </a:r>
          </a:p>
          <a:p>
            <a:pPr marL="0" indent="0" algn="r" rtl="1">
              <a:buNone/>
            </a:pPr>
            <a:r>
              <a:rPr lang="ar-SA" sz="4200" dirty="0" smtClean="0"/>
              <a:t>من حـ /جارى وزارة المالية</a:t>
            </a:r>
          </a:p>
          <a:p>
            <a:pPr marL="0" indent="0" algn="r" rtl="1">
              <a:buNone/>
            </a:pPr>
            <a:r>
              <a:rPr lang="ar-SA" sz="4200" dirty="0"/>
              <a:t> </a:t>
            </a:r>
            <a:r>
              <a:rPr lang="ar-SA" sz="4200" dirty="0" smtClean="0"/>
              <a:t>            إلى حـ/الصندوق (صندوق مؤسسة النقد).</a:t>
            </a:r>
          </a:p>
          <a:p>
            <a:pPr algn="r" rtl="1"/>
            <a:endParaRPr lang="ar-SA" sz="4200" dirty="0" smtClean="0"/>
          </a:p>
          <a:p>
            <a:pPr algn="r" rtl="1"/>
            <a:r>
              <a:rPr lang="ar-SA" sz="4200" dirty="0" smtClean="0"/>
              <a:t>في حال انتهت السنة المالية دون أن يتقدم بعض أصحاب الشيكات لصرفها من مؤسسة النقد تقوم مؤسسة النقد بفتح حساب الشيكات المحجوزة:</a:t>
            </a:r>
          </a:p>
          <a:p>
            <a:pPr marL="0" indent="0" algn="r" rtl="1">
              <a:buNone/>
            </a:pPr>
            <a:r>
              <a:rPr lang="ar-SA" sz="4200" dirty="0" smtClean="0"/>
              <a:t>من حـ / جارى وزارة المالية</a:t>
            </a:r>
          </a:p>
          <a:p>
            <a:pPr marL="0" indent="0" algn="r" rtl="1">
              <a:buNone/>
            </a:pPr>
            <a:r>
              <a:rPr lang="ar-SA" sz="4200" dirty="0" smtClean="0"/>
              <a:t>	إلى حـ/الشيكات المحجوزة</a:t>
            </a:r>
          </a:p>
          <a:p>
            <a:pPr algn="r" rtl="1"/>
            <a:endParaRPr lang="ar-SA" sz="4200" dirty="0" smtClean="0"/>
          </a:p>
          <a:p>
            <a:pPr algn="r" rtl="1"/>
            <a:r>
              <a:rPr lang="ar-SA" sz="4200" dirty="0" smtClean="0"/>
              <a:t>في حال لم يتقدم أصحاب الشيكات لصرفها خلال ثلاث سنوات فستلغى ويتم عمل القيد:</a:t>
            </a:r>
          </a:p>
          <a:p>
            <a:pPr marL="0" indent="0" algn="r" rtl="1">
              <a:buNone/>
            </a:pPr>
            <a:r>
              <a:rPr lang="ar-SA" sz="4200" dirty="0"/>
              <a:t> </a:t>
            </a:r>
            <a:r>
              <a:rPr lang="ar-SA" sz="4200" dirty="0" smtClean="0"/>
              <a:t>   من حـ/ جاري وزارة المالية</a:t>
            </a:r>
          </a:p>
          <a:p>
            <a:pPr marL="0" indent="0" algn="r" rtl="1">
              <a:buNone/>
            </a:pPr>
            <a:r>
              <a:rPr lang="ar-SA" sz="4200" dirty="0"/>
              <a:t> </a:t>
            </a:r>
            <a:r>
              <a:rPr lang="ar-SA" sz="4200" dirty="0" smtClean="0"/>
              <a:t>                إلى حـ/ الإيرادات المتنوعة</a:t>
            </a:r>
          </a:p>
          <a:p>
            <a:pPr algn="r" rtl="1"/>
            <a:endParaRPr lang="ar-SA" sz="4200" dirty="0" smtClean="0"/>
          </a:p>
          <a:p>
            <a:pPr algn="r" rtl="1"/>
            <a:r>
              <a:rPr lang="ar-SA" sz="4200" dirty="0" smtClean="0"/>
              <a:t>أما في حال تم إلغاء الشيك في نفس السنة المالية التي أثبتت فيها مصروفاته فستقوم الوزارة المعنية </a:t>
            </a:r>
          </a:p>
          <a:p>
            <a:pPr algn="r" rtl="1"/>
            <a:r>
              <a:rPr lang="ar-SA" sz="4200" dirty="0" smtClean="0"/>
              <a:t>بعمل القيد:</a:t>
            </a:r>
          </a:p>
          <a:p>
            <a:pPr algn="r" rtl="1"/>
            <a:r>
              <a:rPr lang="ar-SA" sz="4200" dirty="0" smtClean="0"/>
              <a:t>   من حـ / أوامر الدفع</a:t>
            </a:r>
          </a:p>
          <a:p>
            <a:pPr algn="r" rtl="1"/>
            <a:r>
              <a:rPr lang="ar-SA" sz="4200" dirty="0" smtClean="0"/>
              <a:t>  إلى حـ/المصروفات بالاستبعاد</a:t>
            </a:r>
          </a:p>
          <a:p>
            <a:pPr algn="r" rtl="1"/>
            <a:endParaRPr lang="en-US" sz="4200" dirty="0"/>
          </a:p>
        </p:txBody>
      </p:sp>
    </p:spTree>
    <p:extLst>
      <p:ext uri="{BB962C8B-B14F-4D97-AF65-F5344CB8AC3E}">
        <p14:creationId xmlns:p14="http://schemas.microsoft.com/office/powerpoint/2010/main" val="2142111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الصرف بموجب حوالات</a:t>
            </a:r>
            <a:endParaRPr lang="en-US" dirty="0"/>
          </a:p>
        </p:txBody>
      </p:sp>
      <p:sp>
        <p:nvSpPr>
          <p:cNvPr id="3" name="Content Placeholder 2"/>
          <p:cNvSpPr>
            <a:spLocks noGrp="1"/>
          </p:cNvSpPr>
          <p:nvPr>
            <p:ph idx="1"/>
          </p:nvPr>
        </p:nvSpPr>
        <p:spPr>
          <a:xfrm>
            <a:off x="152400" y="1295400"/>
            <a:ext cx="8839200" cy="5029200"/>
          </a:xfrm>
        </p:spPr>
        <p:txBody>
          <a:bodyPr>
            <a:normAutofit fontScale="85000" lnSpcReduction="20000"/>
          </a:bodyPr>
          <a:lstStyle/>
          <a:p>
            <a:pPr marL="0" indent="0" algn="r">
              <a:buNone/>
            </a:pPr>
            <a:r>
              <a:rPr lang="ar-SA" b="1" u="sng" dirty="0" smtClean="0">
                <a:solidFill>
                  <a:srgbClr val="C00000"/>
                </a:solidFill>
              </a:rPr>
              <a:t>الحوالات: </a:t>
            </a:r>
            <a:r>
              <a:rPr lang="ar-SA" dirty="0" smtClean="0"/>
              <a:t>هي أمر موجه من الإدارة المالية لأمين الصندوق ليدفع مبلغ معين لشخص معين</a:t>
            </a:r>
            <a:r>
              <a:rPr lang="ar-SA" dirty="0" smtClean="0"/>
              <a:t>.</a:t>
            </a:r>
          </a:p>
          <a:p>
            <a:pPr marL="0" indent="0" algn="r">
              <a:buNone/>
            </a:pPr>
            <a:r>
              <a:rPr lang="ar-SA" dirty="0" smtClean="0"/>
              <a:t>	تستخدم للصرف من بنود البابين الأول والثاني إذا قلت المبالغ عن 20000 ريال.</a:t>
            </a:r>
          </a:p>
          <a:p>
            <a:pPr marL="0" indent="0" algn="r">
              <a:buNone/>
            </a:pPr>
            <a:r>
              <a:rPr lang="ar-SA" dirty="0" smtClean="0"/>
              <a:t>ــــــــــــــ</a:t>
            </a:r>
            <a:endParaRPr lang="ar-SA" dirty="0" smtClean="0"/>
          </a:p>
          <a:p>
            <a:pPr marL="0" indent="0" algn="r">
              <a:buNone/>
            </a:pPr>
            <a:r>
              <a:rPr lang="ar-SA" dirty="0" smtClean="0"/>
              <a:t>عند تحرير الحوالة:</a:t>
            </a:r>
          </a:p>
          <a:p>
            <a:pPr marL="0" indent="0" algn="r">
              <a:buNone/>
            </a:pPr>
            <a:r>
              <a:rPr lang="ar-SA" dirty="0" smtClean="0"/>
              <a:t>	من حـ / المصروفات</a:t>
            </a:r>
          </a:p>
          <a:p>
            <a:pPr marL="0" indent="0" algn="r">
              <a:buNone/>
            </a:pPr>
            <a:r>
              <a:rPr lang="ar-SA" dirty="0" smtClean="0"/>
              <a:t>		إلى حـ/الحوالات</a:t>
            </a:r>
          </a:p>
          <a:p>
            <a:pPr marL="0" indent="0" algn="r">
              <a:buNone/>
            </a:pPr>
            <a:r>
              <a:rPr lang="ar-SA" dirty="0" smtClean="0"/>
              <a:t>ــــــــــــــ</a:t>
            </a:r>
          </a:p>
          <a:p>
            <a:pPr marL="0" indent="0" algn="r">
              <a:buNone/>
            </a:pPr>
            <a:r>
              <a:rPr lang="ar-SA" dirty="0" smtClean="0"/>
              <a:t>عند صرف الحوالة من الصندوق:</a:t>
            </a:r>
          </a:p>
          <a:p>
            <a:pPr marL="0" indent="0" algn="r">
              <a:buNone/>
            </a:pPr>
            <a:r>
              <a:rPr lang="ar-SA" dirty="0" smtClean="0"/>
              <a:t>	من حـ / الحوالات</a:t>
            </a:r>
          </a:p>
          <a:p>
            <a:pPr marL="0" indent="0" algn="r">
              <a:buNone/>
            </a:pPr>
            <a:r>
              <a:rPr lang="ar-SA" dirty="0" smtClean="0"/>
              <a:t>		إلى حـ/الصندوق</a:t>
            </a:r>
          </a:p>
          <a:p>
            <a:pPr marL="0" indent="0" algn="r">
              <a:buNone/>
            </a:pPr>
            <a:endParaRPr lang="en-US" dirty="0"/>
          </a:p>
        </p:txBody>
      </p:sp>
    </p:spTree>
    <p:extLst>
      <p:ext uri="{BB962C8B-B14F-4D97-AF65-F5344CB8AC3E}">
        <p14:creationId xmlns:p14="http://schemas.microsoft.com/office/powerpoint/2010/main" val="980539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(3) الصرف بموجب شيكات</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b="1" u="sng" dirty="0" smtClean="0">
                <a:solidFill>
                  <a:srgbClr val="C00000"/>
                </a:solidFill>
              </a:rPr>
              <a:t>يتم الصرف بشيكات في حالتين:</a:t>
            </a:r>
          </a:p>
          <a:p>
            <a:pPr algn="r" rtl="1"/>
            <a:r>
              <a:rPr lang="ar-SA" dirty="0" smtClean="0"/>
              <a:t>1-	صرف مرتبات الموظفين من بنوك وطنية. (مدة صلاحية شيكات الرواتب والأجور 30 يوم).</a:t>
            </a:r>
          </a:p>
          <a:p>
            <a:pPr algn="r" rtl="1"/>
            <a:r>
              <a:rPr lang="ar-SA" dirty="0" smtClean="0"/>
              <a:t>2-	الصرف الحسابات المودعة في مؤسسة النقد والتي قد يكون مصدرها:</a:t>
            </a:r>
          </a:p>
          <a:p>
            <a:pPr algn="r" rtl="1"/>
            <a:endParaRPr lang="ar-SA" dirty="0" smtClean="0"/>
          </a:p>
          <a:p>
            <a:pPr marL="514350" indent="-514350" algn="r" rtl="1">
              <a:buFont typeface="+mj-lt"/>
              <a:buAutoNum type="arabicPeriod"/>
            </a:pPr>
            <a:r>
              <a:rPr lang="ar-SA" dirty="0" smtClean="0"/>
              <a:t>     مال </a:t>
            </a:r>
            <a:r>
              <a:rPr lang="ar-SA" dirty="0" smtClean="0"/>
              <a:t>عام</a:t>
            </a:r>
            <a:r>
              <a:rPr lang="en-US" dirty="0" smtClean="0"/>
              <a:t> :</a:t>
            </a:r>
            <a:r>
              <a:rPr lang="ar-SA" dirty="0" smtClean="0"/>
              <a:t> </a:t>
            </a:r>
            <a:r>
              <a:rPr lang="ar-SA" dirty="0" smtClean="0"/>
              <a:t>يتم تمويلها من جارى وزارة المالية</a:t>
            </a:r>
          </a:p>
          <a:p>
            <a:pPr marL="0" indent="0" algn="r" rtl="1">
              <a:buNone/>
            </a:pPr>
            <a:r>
              <a:rPr lang="ar-SA" u="sng" dirty="0" smtClean="0"/>
              <a:t>مثال:</a:t>
            </a:r>
          </a:p>
          <a:p>
            <a:pPr algn="r" rtl="1"/>
            <a:r>
              <a:rPr lang="ar-SA" dirty="0" smtClean="0"/>
              <a:t>حسابات صناديق الإعانة الداخلية والخارجية وصناديق الإقراض	.</a:t>
            </a:r>
          </a:p>
          <a:p>
            <a:pPr algn="r" rtl="1"/>
            <a:r>
              <a:rPr lang="ar-SA" dirty="0" smtClean="0"/>
              <a:t>2. مال </a:t>
            </a:r>
            <a:r>
              <a:rPr lang="ar-SA" dirty="0" smtClean="0"/>
              <a:t>خاص</a:t>
            </a:r>
            <a:r>
              <a:rPr lang="ar-SA" dirty="0"/>
              <a:t> </a:t>
            </a:r>
            <a:r>
              <a:rPr lang="ar-SA" dirty="0" smtClean="0"/>
              <a:t>و</a:t>
            </a:r>
            <a:r>
              <a:rPr lang="ar-SA" dirty="0" smtClean="0"/>
              <a:t>يتم </a:t>
            </a:r>
            <a:r>
              <a:rPr lang="ar-SA" dirty="0" smtClean="0"/>
              <a:t>تمويلها من أموال بيوت </a:t>
            </a:r>
            <a:r>
              <a:rPr lang="ar-SA" dirty="0" smtClean="0"/>
              <a:t>المال.</a:t>
            </a:r>
            <a:endParaRPr lang="ar-SA" dirty="0" smtClean="0"/>
          </a:p>
          <a:p>
            <a:pPr algn="r" rtl="1"/>
            <a:endParaRPr lang="en-US" dirty="0"/>
          </a:p>
        </p:txBody>
      </p:sp>
    </p:spTree>
    <p:extLst>
      <p:ext uri="{BB962C8B-B14F-4D97-AF65-F5344CB8AC3E}">
        <p14:creationId xmlns:p14="http://schemas.microsoft.com/office/powerpoint/2010/main" val="47256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(4) الصرف بموجب مطالبات من السلفة المستديمة</a:t>
            </a:r>
            <a:endParaRPr lang="en-US" dirty="0"/>
          </a:p>
        </p:txBody>
      </p:sp>
      <p:sp>
        <p:nvSpPr>
          <p:cNvPr id="3" name="Content Placeholder 2"/>
          <p:cNvSpPr>
            <a:spLocks noGrp="1"/>
          </p:cNvSpPr>
          <p:nvPr>
            <p:ph idx="1"/>
          </p:nvPr>
        </p:nvSpPr>
        <p:spPr/>
        <p:txBody>
          <a:bodyPr/>
          <a:lstStyle/>
          <a:p>
            <a:pPr algn="r" rtl="1"/>
            <a:r>
              <a:rPr lang="ar-SA" dirty="0" smtClean="0"/>
              <a:t>يتم استخدام السلف المستديمة للصرف من قبل الفروع الحكومية التي لا تمسك حساباتها بنفسها.</a:t>
            </a:r>
          </a:p>
          <a:p>
            <a:pPr algn="r" rtl="1"/>
            <a:r>
              <a:rPr lang="ar-SA" dirty="0" smtClean="0"/>
              <a:t>-	يجب أن يقوم رئيس الفرع باعتماد كل المبالغ المصروفة قبل صرفها.</a:t>
            </a:r>
          </a:p>
          <a:p>
            <a:pPr marL="0" indent="0" algn="r" rtl="1">
              <a:buNone/>
            </a:pPr>
            <a:endParaRPr lang="en-US" dirty="0"/>
          </a:p>
        </p:txBody>
      </p:sp>
    </p:spTree>
    <p:extLst>
      <p:ext uri="{BB962C8B-B14F-4D97-AF65-F5344CB8AC3E}">
        <p14:creationId xmlns:p14="http://schemas.microsoft.com/office/powerpoint/2010/main" val="217179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رابعاً: المعالجة المحاسبية لمصروفات الميزانية</a:t>
            </a:r>
            <a:endParaRPr lang="en-US" dirty="0"/>
          </a:p>
        </p:txBody>
      </p:sp>
      <p:sp>
        <p:nvSpPr>
          <p:cNvPr id="3" name="Content Placeholder 2"/>
          <p:cNvSpPr>
            <a:spLocks noGrp="1"/>
          </p:cNvSpPr>
          <p:nvPr>
            <p:ph idx="1"/>
          </p:nvPr>
        </p:nvSpPr>
        <p:spPr/>
        <p:txBody>
          <a:bodyPr>
            <a:normAutofit/>
          </a:bodyPr>
          <a:lstStyle/>
          <a:p>
            <a:pPr algn="r" rtl="1"/>
            <a:r>
              <a:rPr lang="ar-SA" sz="2000" b="1" u="sng" dirty="0" smtClean="0">
                <a:solidFill>
                  <a:srgbClr val="C00000"/>
                </a:solidFill>
              </a:rPr>
              <a:t>1- مصروفات الباب الأول</a:t>
            </a:r>
          </a:p>
          <a:p>
            <a:pPr algn="r" rtl="1"/>
            <a:r>
              <a:rPr lang="ar-SA" sz="1800" dirty="0" smtClean="0"/>
              <a:t>تشمل مصروفات الباب الأول (الرواتب والبدلات- أجور العمال – الرواتب المقطوعة المخصصة للوظائف المؤقتة).</a:t>
            </a:r>
          </a:p>
          <a:p>
            <a:pPr marL="0" indent="0" algn="r" rtl="1">
              <a:buNone/>
            </a:pPr>
            <a:r>
              <a:rPr lang="ar-SA" sz="1800" u="sng" dirty="0" smtClean="0"/>
              <a:t>يتم </a:t>
            </a:r>
            <a:r>
              <a:rPr lang="ar-SA" sz="1800" u="sng" dirty="0" smtClean="0"/>
              <a:t>صرف الرواتب وما في حكمها بالخطوات التالية:</a:t>
            </a:r>
          </a:p>
          <a:p>
            <a:pPr marL="0" indent="0" algn="r" rtl="1">
              <a:buNone/>
            </a:pPr>
            <a:r>
              <a:rPr lang="ar-SA" sz="1800" dirty="0"/>
              <a:t>1</a:t>
            </a:r>
            <a:r>
              <a:rPr lang="ar-SA" sz="1800" dirty="0" smtClean="0"/>
              <a:t>- إعداد مسرات الرواتب والأجور من قبل إدارة شئون الموظفين:</a:t>
            </a:r>
          </a:p>
          <a:p>
            <a:pPr marL="0" indent="0" algn="r" rtl="1">
              <a:buNone/>
            </a:pPr>
            <a:r>
              <a:rPr lang="ar-SA" sz="1800" dirty="0" smtClean="0"/>
              <a:t>2-تحرير أمر اعتماد الصرف</a:t>
            </a:r>
          </a:p>
          <a:p>
            <a:pPr marL="0" indent="0" algn="r" rtl="1">
              <a:buNone/>
            </a:pPr>
            <a:r>
              <a:rPr lang="ar-SA" sz="1800" dirty="0" smtClean="0"/>
              <a:t>3-إرسال أمر اعتماد الصرف للإدارة المالية</a:t>
            </a:r>
          </a:p>
          <a:p>
            <a:pPr marL="0" indent="0" algn="r" rtl="1">
              <a:buNone/>
            </a:pPr>
            <a:r>
              <a:rPr lang="ar-SA" sz="1800" dirty="0" smtClean="0"/>
              <a:t>4-صرف المرتبات (يتم صرف المرتبات وما في حكمها بإحدى الطرق التالية:)</a:t>
            </a:r>
          </a:p>
          <a:p>
            <a:pPr marL="0" indent="0" algn="r" rtl="1">
              <a:buNone/>
            </a:pPr>
            <a:r>
              <a:rPr lang="ar-SA" sz="1800" dirty="0" smtClean="0"/>
              <a:t>أ-عن طريق مندوب الصرف بالجهة الحكومية</a:t>
            </a:r>
          </a:p>
          <a:p>
            <a:pPr marL="0" indent="0" algn="r" rtl="1">
              <a:buNone/>
            </a:pPr>
            <a:r>
              <a:rPr lang="ar-SA" sz="1800" dirty="0" smtClean="0"/>
              <a:t>ب-عن طريق البنوك المحلية وفروعها بطريقتين: </a:t>
            </a:r>
          </a:p>
          <a:p>
            <a:pPr algn="r" rtl="1">
              <a:buFont typeface="Wingdings" panose="05000000000000000000" pitchFamily="2" charset="2"/>
              <a:buChar char="Ø"/>
            </a:pPr>
            <a:r>
              <a:rPr lang="ar-SA" sz="1800" dirty="0" smtClean="0"/>
              <a:t>عن طريق سحب شيكات على البنوك</a:t>
            </a:r>
          </a:p>
          <a:p>
            <a:pPr algn="r" rtl="1">
              <a:buFont typeface="Wingdings" panose="05000000000000000000" pitchFamily="2" charset="2"/>
              <a:buChar char="Ø"/>
            </a:pPr>
            <a:r>
              <a:rPr lang="ar-SA" sz="1800" dirty="0" smtClean="0"/>
              <a:t>عن طريق إيداع الرواتب في حسابات الموظفين</a:t>
            </a:r>
          </a:p>
        </p:txBody>
      </p:sp>
    </p:spTree>
    <p:extLst>
      <p:ext uri="{BB962C8B-B14F-4D97-AF65-F5344CB8AC3E}">
        <p14:creationId xmlns:p14="http://schemas.microsoft.com/office/powerpoint/2010/main" val="2130622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5</a:t>
            </a:r>
            <a:br>
              <a:rPr lang="ar-SA" dirty="0" smtClean="0"/>
            </a:br>
            <a:r>
              <a:rPr lang="ar-SA" dirty="0"/>
              <a:t>5</a:t>
            </a:r>
            <a:r>
              <a:rPr lang="ar-SA" dirty="0" smtClean="0"/>
              <a:t>- القيود المحاسبية لمصروفات الباب الأول:</a:t>
            </a:r>
            <a:br>
              <a:rPr lang="ar-SA" dirty="0" smtClean="0"/>
            </a:b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dirty="0" smtClean="0">
                <a:solidFill>
                  <a:srgbClr val="C00000"/>
                </a:solidFill>
              </a:rPr>
              <a:t>قيد صرف الرواتب: </a:t>
            </a:r>
          </a:p>
          <a:p>
            <a:pPr algn="r" rtl="1"/>
            <a:r>
              <a:rPr lang="ar-SA" dirty="0" smtClean="0"/>
              <a:t>إجمالي الرواتب   - من حـ /المصروفات – الباب الأول – بند....</a:t>
            </a:r>
          </a:p>
          <a:p>
            <a:pPr algn="r" rtl="1"/>
            <a:r>
              <a:rPr lang="ar-SA" dirty="0" smtClean="0"/>
              <a:t>		              إلى مذكورين</a:t>
            </a:r>
          </a:p>
          <a:p>
            <a:pPr algn="r" rtl="1"/>
            <a:r>
              <a:rPr lang="ar-SA" dirty="0" smtClean="0"/>
              <a:t>ما يخص التقاعد والتأمينات 	 حـ/الأمانات المتنوعة  (باسم مصلحة معاشات التقاعد)</a:t>
            </a:r>
          </a:p>
          <a:p>
            <a:pPr algn="r" rtl="1"/>
            <a:r>
              <a:rPr lang="ar-SA" dirty="0" smtClean="0"/>
              <a:t>الجزاءات والغرامات 	 حـ/ الإيرادات المتنوعة</a:t>
            </a:r>
          </a:p>
          <a:p>
            <a:pPr algn="r" rtl="1"/>
            <a:r>
              <a:rPr lang="ar-SA" dirty="0" smtClean="0"/>
              <a:t>الرواتب التي لم تسلم 	 حـ/ الأمانات – مرتجع رواتب</a:t>
            </a:r>
          </a:p>
          <a:p>
            <a:pPr algn="r" rtl="1"/>
            <a:r>
              <a:rPr lang="ar-SA" dirty="0" smtClean="0"/>
              <a:t>صافى الرواتب المستحقة 	 حـ/ أوامر الدفع – باسم مندوب الصرف</a:t>
            </a:r>
          </a:p>
          <a:p>
            <a:pPr algn="r" rtl="1"/>
            <a:endParaRPr lang="ar-SA" dirty="0" smtClean="0"/>
          </a:p>
          <a:p>
            <a:pPr algn="r" rtl="1"/>
            <a:r>
              <a:rPr lang="ar-SA" dirty="0" smtClean="0"/>
              <a:t>قيد تسديد قيمة معاشات التقاعد والتأمينات والقروض:</a:t>
            </a:r>
          </a:p>
          <a:p>
            <a:pPr algn="r" rtl="1"/>
            <a:r>
              <a:rPr lang="ar-SA" dirty="0" smtClean="0"/>
              <a:t>			من حـ / الأمانات المتنوعة (مصلحة معاشات التقاعد) لإلغائها</a:t>
            </a:r>
          </a:p>
          <a:p>
            <a:pPr algn="r" rtl="1"/>
            <a:r>
              <a:rPr lang="ar-SA" dirty="0" smtClean="0"/>
              <a:t>				إلى حـ/أوامر الدفع</a:t>
            </a:r>
          </a:p>
          <a:p>
            <a:pPr algn="r" rtl="1"/>
            <a:endParaRPr lang="ar-SA" dirty="0" smtClean="0"/>
          </a:p>
          <a:p>
            <a:pPr algn="r" rtl="1"/>
            <a:r>
              <a:rPr lang="ar-SA" dirty="0" smtClean="0"/>
              <a:t>تحرير إذن التسوية الذي يفيد تحرير وزارة المالية لشيك بقيمة أمر الدفع:</a:t>
            </a:r>
          </a:p>
          <a:p>
            <a:pPr algn="r" rtl="1"/>
            <a:r>
              <a:rPr lang="ar-SA" dirty="0" smtClean="0"/>
              <a:t>			من حـ / أوامر الدفع</a:t>
            </a:r>
          </a:p>
          <a:p>
            <a:pPr algn="r" rtl="1"/>
            <a:r>
              <a:rPr lang="ar-SA" dirty="0" smtClean="0"/>
              <a:t>				إلى حـ/جارى وزارة المالية</a:t>
            </a:r>
          </a:p>
          <a:p>
            <a:pPr algn="r" rtl="1"/>
            <a:endParaRPr lang="en-US" dirty="0"/>
          </a:p>
        </p:txBody>
      </p:sp>
    </p:spTree>
    <p:extLst>
      <p:ext uri="{BB962C8B-B14F-4D97-AF65-F5344CB8AC3E}">
        <p14:creationId xmlns:p14="http://schemas.microsoft.com/office/powerpoint/2010/main" val="2264605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6- معالجة الرواتب التي لم يتسلمها أصحابها: (رواتب + أجور + مكافآت + بدلات)</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dirty="0" smtClean="0"/>
              <a:t>في حال تأخر بعض الموظفين عن استلام صافي مستحقاتهم إلى اليوم الخامس عشر من تاريخ استلام مندوب الصرف لقيمتها وذلك بسبب غيابهم أو لأي سبب آخر، فإنه يتم توريد قيمة المستحقات إلى الصندوق وتعلية هذه المبالغ لحساب الأمانات – مرتجع رواتب مقابل إيداع المبالغ في صندوق المصلحة الحكومية.</a:t>
            </a:r>
          </a:p>
          <a:p>
            <a:pPr algn="r" rtl="1"/>
            <a:endParaRPr lang="ar-SA" dirty="0" smtClean="0"/>
          </a:p>
          <a:p>
            <a:pPr algn="r" rtl="1"/>
            <a:r>
              <a:rPr lang="ar-SA" dirty="0" smtClean="0"/>
              <a:t>-	في حال كان الصرف للرواتب يتم بموجب شيكات مسحوبة على البنوك المحلية فسيتم إبطال الشيكات التي لم تسلم لأصحابها خلال خمسة عشر يوماً من تاريخ إصدارها.</a:t>
            </a:r>
          </a:p>
          <a:p>
            <a:pPr algn="r" rtl="1"/>
            <a:endParaRPr lang="ar-SA" dirty="0" smtClean="0"/>
          </a:p>
          <a:p>
            <a:pPr algn="r" rtl="1"/>
            <a:r>
              <a:rPr lang="ar-SA" dirty="0" smtClean="0"/>
              <a:t>-	وفى كلتا الحالتين (سواء الصرف بموجب شيكات أو عن طريق مأمور الصرف) فيجب أن يتم التأشير مقابل أسماء الموظفين الذين لم يستلموا الرواتب تحت حقل التوقيع وذلك بما يفيد تعلية قيمتها لحساب الأمانات و يجب أن تحتفظ الإدارة المالية في جميع الأحوال بصورة من مسيرات الرواتب الشهرية وكشوفات حسابات البنك في ملفات خاصة للرجوع إليها عند الحاجة.</a:t>
            </a:r>
          </a:p>
          <a:p>
            <a:pPr algn="r" rtl="1"/>
            <a:endParaRPr lang="ar-SA" dirty="0" smtClean="0"/>
          </a:p>
          <a:p>
            <a:pPr algn="r" rtl="1"/>
            <a:r>
              <a:rPr lang="ar-SA" dirty="0" smtClean="0"/>
              <a:t>-	تتم التعلية لحساب الأمانات وإيداع الراتب المرتجع في الصندوق بموجب إذن تسوية بالقيد التالي:</a:t>
            </a:r>
          </a:p>
          <a:p>
            <a:pPr algn="r" rtl="1"/>
            <a:r>
              <a:rPr lang="ar-SA" dirty="0" smtClean="0"/>
              <a:t>			من حـ / الصندوق</a:t>
            </a:r>
          </a:p>
          <a:p>
            <a:pPr algn="r" rtl="1"/>
            <a:r>
              <a:rPr lang="ar-SA" dirty="0" smtClean="0"/>
              <a:t>				إلى حـ/الأمانات – مرتجع رواتب</a:t>
            </a:r>
          </a:p>
          <a:p>
            <a:pPr algn="r" rtl="1"/>
            <a:endParaRPr lang="ar-SA" dirty="0" smtClean="0"/>
          </a:p>
          <a:p>
            <a:pPr algn="r" rtl="1"/>
            <a:endParaRPr lang="en-US" dirty="0"/>
          </a:p>
        </p:txBody>
      </p:sp>
    </p:spTree>
    <p:extLst>
      <p:ext uri="{BB962C8B-B14F-4D97-AF65-F5344CB8AC3E}">
        <p14:creationId xmlns:p14="http://schemas.microsoft.com/office/powerpoint/2010/main" val="103669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dirty="0"/>
              <a:t>معالجة الرواتب التي لم يتسلمها </a:t>
            </a:r>
            <a:r>
              <a:rPr lang="ar-SA" dirty="0" smtClean="0"/>
              <a:t>أصحابها</a:t>
            </a:r>
            <a:endParaRPr lang="en-US" dirty="0"/>
          </a:p>
        </p:txBody>
      </p:sp>
      <p:sp>
        <p:nvSpPr>
          <p:cNvPr id="3" name="Content Placeholder 2"/>
          <p:cNvSpPr>
            <a:spLocks noGrp="1"/>
          </p:cNvSpPr>
          <p:nvPr>
            <p:ph idx="1"/>
          </p:nvPr>
        </p:nvSpPr>
        <p:spPr>
          <a:xfrm>
            <a:off x="228600" y="1371600"/>
            <a:ext cx="8686800" cy="5105400"/>
          </a:xfrm>
        </p:spPr>
        <p:txBody>
          <a:bodyPr>
            <a:normAutofit fontScale="62500" lnSpcReduction="20000"/>
          </a:bodyPr>
          <a:lstStyle/>
          <a:p>
            <a:pPr marL="0" indent="0" algn="r" rtl="1">
              <a:buNone/>
            </a:pPr>
            <a:r>
              <a:rPr lang="ar-SA" u="sng" dirty="0" smtClean="0">
                <a:solidFill>
                  <a:srgbClr val="FF0000"/>
                </a:solidFill>
              </a:rPr>
              <a:t>- في حال تقدم </a:t>
            </a:r>
            <a:r>
              <a:rPr lang="ar-SA" u="sng" dirty="0" smtClean="0">
                <a:solidFill>
                  <a:srgbClr val="FF0000"/>
                </a:solidFill>
              </a:rPr>
              <a:t>الموظفين لاستلام رواتبهم المتأخرة خلال نفس السنة المالية:</a:t>
            </a:r>
          </a:p>
          <a:p>
            <a:pPr algn="r" rtl="1"/>
            <a:r>
              <a:rPr lang="ar-SA" dirty="0" smtClean="0"/>
              <a:t>-	عندما يتقدم أحد الموظفين في نفس السنة المالية لاستلام صافى راتبه الذي قد تمت تعليته في حساب الأمانات فسيتم إزالة المبالغ من حسابات الأمانات مرتجع رواتب بالقيد:</a:t>
            </a:r>
          </a:p>
          <a:p>
            <a:pPr marL="0" indent="0" algn="r" rtl="1">
              <a:buNone/>
            </a:pPr>
            <a:r>
              <a:rPr lang="ar-SA" dirty="0" smtClean="0"/>
              <a:t>			من حـ / الأمانات – مرتجع رواتب</a:t>
            </a:r>
          </a:p>
          <a:p>
            <a:pPr marL="0" indent="0" algn="r" rtl="1">
              <a:buNone/>
            </a:pPr>
            <a:r>
              <a:rPr lang="ar-SA" dirty="0" smtClean="0"/>
              <a:t>				إلى حـ/الحوالات أو أوامر </a:t>
            </a:r>
            <a:r>
              <a:rPr lang="ar-SA" dirty="0" smtClean="0"/>
              <a:t>الدفع8</a:t>
            </a:r>
          </a:p>
          <a:p>
            <a:pPr marL="0" indent="0" algn="r" rtl="1">
              <a:buNone/>
            </a:pPr>
            <a:r>
              <a:rPr lang="ar-SA" u="sng" dirty="0" smtClean="0">
                <a:solidFill>
                  <a:srgbClr val="FF0000"/>
                </a:solidFill>
              </a:rPr>
              <a:t>- وفي حال </a:t>
            </a:r>
            <a:r>
              <a:rPr lang="ar-SA" u="sng" dirty="0" smtClean="0">
                <a:solidFill>
                  <a:srgbClr val="FF0000"/>
                </a:solidFill>
              </a:rPr>
              <a:t>انتهاء السنة المالية دون تقدم الموظفين عن </a:t>
            </a:r>
            <a:r>
              <a:rPr lang="ar-SA" u="sng" dirty="0" smtClean="0">
                <a:solidFill>
                  <a:srgbClr val="FF0000"/>
                </a:solidFill>
              </a:rPr>
              <a:t>لاستلام </a:t>
            </a:r>
            <a:r>
              <a:rPr lang="ar-SA" u="sng" dirty="0" smtClean="0">
                <a:solidFill>
                  <a:srgbClr val="FF0000"/>
                </a:solidFill>
              </a:rPr>
              <a:t>رواتبهم المتأخرة:</a:t>
            </a:r>
          </a:p>
          <a:p>
            <a:pPr algn="r" rtl="1">
              <a:buFont typeface="Wingdings" panose="05000000000000000000" pitchFamily="2" charset="2"/>
              <a:buChar char="Ø"/>
            </a:pPr>
            <a:r>
              <a:rPr lang="ar-SA" dirty="0" smtClean="0"/>
              <a:t>	يتم في نهاية السنة المالية خلال فترة قفل الحسابات إعداد بيانات يتم فيها توضيح مقدار الأمانات وأسماء أصحاب الاستحقاق وتاريخ تعليتها بالأمانات. ويتم اعتماد هذه البيانات من قبل مدير الإدارة المالية.</a:t>
            </a:r>
          </a:p>
          <a:p>
            <a:pPr marL="0" indent="0" algn="r" rtl="1">
              <a:buNone/>
            </a:pPr>
            <a:endParaRPr lang="ar-SA" dirty="0" smtClean="0"/>
          </a:p>
          <a:p>
            <a:pPr algn="r" rtl="1">
              <a:buFont typeface="Wingdings" panose="05000000000000000000" pitchFamily="2" charset="2"/>
              <a:buChar char="Ø"/>
            </a:pPr>
            <a:r>
              <a:rPr lang="ar-SA" dirty="0" smtClean="0"/>
              <a:t>	يتم بعد ذلك إزالة المبالغ التي لم يستلمها أصحابها (ولا تزال في حساب الأمانات) من حـ /الأمانات – مرتجع رواتب وتتم مقابل الإزالة من حساب الأمانات إضافة نفس المبالغ إلى الإيرادات المتنوعة بالقيد:</a:t>
            </a:r>
          </a:p>
          <a:p>
            <a:pPr marL="0" indent="0" algn="r" rtl="1">
              <a:buNone/>
            </a:pPr>
            <a:r>
              <a:rPr lang="ar-SA" dirty="0" smtClean="0"/>
              <a:t>		من حـ / الأمانات – مرتجع رواتب</a:t>
            </a:r>
          </a:p>
          <a:p>
            <a:pPr marL="0" indent="0" algn="r" rtl="1">
              <a:buNone/>
            </a:pPr>
            <a:r>
              <a:rPr lang="ar-SA" dirty="0" smtClean="0"/>
              <a:t>			إلى حـ/الإيرادات المتنوعة</a:t>
            </a:r>
          </a:p>
          <a:p>
            <a:pPr algn="r" rtl="1"/>
            <a:endParaRPr lang="ar-SA" u="sng" dirty="0" smtClean="0"/>
          </a:p>
          <a:p>
            <a:pPr marL="0" indent="0" algn="r" rtl="1">
              <a:buNone/>
            </a:pPr>
            <a:r>
              <a:rPr lang="ar-SA" u="sng" dirty="0" smtClean="0">
                <a:solidFill>
                  <a:srgbClr val="FF0000"/>
                </a:solidFill>
              </a:rPr>
              <a:t>ملاحظة:</a:t>
            </a:r>
            <a:r>
              <a:rPr lang="ar-SA" dirty="0" smtClean="0"/>
              <a:t>	</a:t>
            </a:r>
            <a:r>
              <a:rPr lang="ar-SA" dirty="0" smtClean="0"/>
              <a:t>لا</a:t>
            </a:r>
            <a:r>
              <a:rPr lang="ar-SA" b="1" dirty="0" smtClean="0"/>
              <a:t> </a:t>
            </a:r>
            <a:r>
              <a:rPr lang="ar-SA" b="1" dirty="0" smtClean="0"/>
              <a:t>يجوز في أي حال من الأحوال أن يتم ترحيل الأمانات للسنة المالية التالية.</a:t>
            </a:r>
          </a:p>
          <a:p>
            <a:pPr algn="r" rtl="1"/>
            <a:endParaRPr lang="ar-SA" dirty="0" smtClean="0"/>
          </a:p>
          <a:p>
            <a:pPr marL="0" indent="0" algn="r" rtl="1">
              <a:buNone/>
            </a:pPr>
            <a:endParaRPr lang="ar-SA" dirty="0" smtClean="0"/>
          </a:p>
        </p:txBody>
      </p:sp>
    </p:spTree>
    <p:extLst>
      <p:ext uri="{BB962C8B-B14F-4D97-AF65-F5344CB8AC3E}">
        <p14:creationId xmlns:p14="http://schemas.microsoft.com/office/powerpoint/2010/main" val="355102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تبويب المصروفات</a:t>
            </a:r>
            <a:endParaRPr lang="en-US" dirty="0"/>
          </a:p>
        </p:txBody>
      </p:sp>
      <p:sp>
        <p:nvSpPr>
          <p:cNvPr id="3" name="Content Placeholder 2"/>
          <p:cNvSpPr>
            <a:spLocks noGrp="1"/>
          </p:cNvSpPr>
          <p:nvPr>
            <p:ph idx="1"/>
          </p:nvPr>
        </p:nvSpPr>
        <p:spPr/>
        <p:txBody>
          <a:bodyPr>
            <a:normAutofit/>
          </a:bodyPr>
          <a:lstStyle/>
          <a:p>
            <a:pPr marL="0" indent="0" algn="r">
              <a:buNone/>
            </a:pPr>
            <a:r>
              <a:rPr lang="ar-SA" sz="2400" dirty="0" smtClean="0"/>
              <a:t>يتم تبويب النفقات الحكومية باستخدام أحد الأسلوبين:</a:t>
            </a:r>
          </a:p>
          <a:p>
            <a:pPr marL="0" indent="0" algn="r">
              <a:buNone/>
            </a:pPr>
            <a:endParaRPr lang="ar-SA" sz="2400" dirty="0" smtClean="0"/>
          </a:p>
          <a:p>
            <a:pPr marL="0" indent="0" algn="r">
              <a:buNone/>
            </a:pPr>
            <a:r>
              <a:rPr lang="ar-SA" sz="2400" dirty="0" smtClean="0">
                <a:solidFill>
                  <a:srgbClr val="C00000"/>
                </a:solidFill>
              </a:rPr>
              <a:t>(يسمى الأسلوب التقليدي)</a:t>
            </a:r>
            <a:r>
              <a:rPr lang="en-US" sz="2400" dirty="0" smtClean="0"/>
              <a:t> </a:t>
            </a:r>
            <a:r>
              <a:rPr lang="ar-SA" sz="2400" dirty="0" smtClean="0">
                <a:solidFill>
                  <a:srgbClr val="C00000"/>
                </a:solidFill>
              </a:rPr>
              <a:t>1- التبويب النوعي/الإداري ثلاثي الأبعاد</a:t>
            </a:r>
          </a:p>
          <a:p>
            <a:pPr marL="0" indent="0" algn="r">
              <a:buNone/>
            </a:pPr>
            <a:r>
              <a:rPr lang="ar-SA" sz="2400" dirty="0" smtClean="0"/>
              <a:t>يركز هذا الأسلوب على جانب المجهودات فقط دون المنجزات المتوقع تحقيقها</a:t>
            </a:r>
            <a:endParaRPr lang="en-US" sz="2400" dirty="0" smtClean="0"/>
          </a:p>
          <a:p>
            <a:pPr marL="457200" indent="-457200" algn="r">
              <a:buFont typeface="+mj-lt"/>
              <a:buAutoNum type="arabicParenR"/>
            </a:pPr>
            <a:endParaRPr lang="en-US" sz="2400" dirty="0">
              <a:solidFill>
                <a:srgbClr val="C00000"/>
              </a:solidFill>
            </a:endParaRPr>
          </a:p>
          <a:p>
            <a:pPr marL="0" indent="0" algn="r">
              <a:buNone/>
            </a:pPr>
            <a:r>
              <a:rPr lang="ar-SA" sz="2400" dirty="0" smtClean="0">
                <a:solidFill>
                  <a:srgbClr val="C00000"/>
                </a:solidFill>
              </a:rPr>
              <a:t>2- التبويب الوظيفي ثلاثي الأبعاد</a:t>
            </a:r>
            <a:endParaRPr lang="en-US" sz="2400" dirty="0" smtClean="0">
              <a:solidFill>
                <a:srgbClr val="C00000"/>
              </a:solidFill>
            </a:endParaRPr>
          </a:p>
          <a:p>
            <a:pPr marL="0" indent="0" algn="r">
              <a:buNone/>
            </a:pPr>
            <a:r>
              <a:rPr lang="ar-SA" sz="2400" dirty="0" smtClean="0"/>
              <a:t>يتم استخدام هذا الأسلوب كمكمل للأسلوب التقليدي</a:t>
            </a:r>
          </a:p>
          <a:p>
            <a:pPr marL="0" indent="0" algn="r">
              <a:buNone/>
            </a:pPr>
            <a:r>
              <a:rPr lang="ar-SA" sz="2400" dirty="0" smtClean="0"/>
              <a:t>يمكن هذا الأسلوب من الربط بين المجهودات (المدخلات) والبرامج التي تنجزها الوحدة الإدارية.</a:t>
            </a:r>
            <a:endParaRPr lang="en-US" sz="2400" dirty="0"/>
          </a:p>
        </p:txBody>
      </p:sp>
    </p:spTree>
    <p:extLst>
      <p:ext uri="{BB962C8B-B14F-4D97-AF65-F5344CB8AC3E}">
        <p14:creationId xmlns:p14="http://schemas.microsoft.com/office/powerpoint/2010/main" val="4044230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معالجة الرواتب التي لم يتسلمها أصحابها</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u="sng" dirty="0" smtClean="0">
                <a:solidFill>
                  <a:srgbClr val="FF0000"/>
                </a:solidFill>
              </a:rPr>
              <a:t>عند </a:t>
            </a:r>
            <a:r>
              <a:rPr lang="ar-SA" u="sng" dirty="0" smtClean="0">
                <a:solidFill>
                  <a:srgbClr val="FF0000"/>
                </a:solidFill>
              </a:rPr>
              <a:t>تقدم الموظف لاستلام راتبه في السنة المالية التالية للسنة التي تمت فيها التعلية للأمانات:</a:t>
            </a:r>
          </a:p>
          <a:p>
            <a:pPr algn="r" rtl="1">
              <a:buFont typeface="Wingdings" panose="05000000000000000000" pitchFamily="2" charset="2"/>
              <a:buChar char="Ø"/>
            </a:pPr>
            <a:r>
              <a:rPr lang="ar-SA" dirty="0" smtClean="0"/>
              <a:t>عندما </a:t>
            </a:r>
            <a:r>
              <a:rPr lang="ar-SA" dirty="0" smtClean="0"/>
              <a:t>يتقدم صاحب الراتب بطلب لصرف راتبه يتم استبعاد قيمة صافى الراتب من الإيرادات المتنوعة للسنة المالية التي تم فيها الصرف وذلك بعد موافقة المراقب المالي على ذلك.</a:t>
            </a:r>
          </a:p>
          <a:p>
            <a:pPr algn="r" rtl="1"/>
            <a:endParaRPr lang="ar-SA" dirty="0" smtClean="0"/>
          </a:p>
          <a:p>
            <a:pPr algn="r" rtl="1">
              <a:buFont typeface="Wingdings" panose="05000000000000000000" pitchFamily="2" charset="2"/>
              <a:buChar char="Ø"/>
            </a:pPr>
            <a:r>
              <a:rPr lang="ar-SA" dirty="0" smtClean="0"/>
              <a:t>	يتم بعد ذلك تحرير أمر اعتماد صرف وتسجيل قيد اليومية التالي:</a:t>
            </a:r>
          </a:p>
          <a:p>
            <a:pPr marL="0" indent="0" algn="r" rtl="1">
              <a:buNone/>
            </a:pPr>
            <a:r>
              <a:rPr lang="ar-SA" dirty="0" smtClean="0"/>
              <a:t>	من حـ / الإيرادات المتنوعة - بالاستبعاد</a:t>
            </a:r>
          </a:p>
          <a:p>
            <a:pPr marL="0" indent="0" algn="r" rtl="1">
              <a:buNone/>
            </a:pPr>
            <a:r>
              <a:rPr lang="ar-SA" dirty="0" smtClean="0"/>
              <a:t>				إلى حـ/الحوالات أو أوامر الدفع</a:t>
            </a:r>
          </a:p>
          <a:p>
            <a:pPr marL="0" indent="0" algn="r" rtl="1">
              <a:buNone/>
            </a:pPr>
            <a:endParaRPr lang="ar-SA" dirty="0" smtClean="0"/>
          </a:p>
          <a:p>
            <a:pPr marL="0" indent="0" algn="r" rtl="1">
              <a:buNone/>
            </a:pPr>
            <a:endParaRPr lang="en-US" dirty="0"/>
          </a:p>
        </p:txBody>
      </p:sp>
    </p:spTree>
    <p:extLst>
      <p:ext uri="{BB962C8B-B14F-4D97-AF65-F5344CB8AC3E}">
        <p14:creationId xmlns:p14="http://schemas.microsoft.com/office/powerpoint/2010/main" val="482184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مصروفات الأبواب الثاني، الثالث، الرابع</a:t>
            </a:r>
            <a:endParaRPr lang="en-US" dirty="0"/>
          </a:p>
        </p:txBody>
      </p:sp>
      <p:sp>
        <p:nvSpPr>
          <p:cNvPr id="3" name="Content Placeholder 2"/>
          <p:cNvSpPr>
            <a:spLocks noGrp="1"/>
          </p:cNvSpPr>
          <p:nvPr>
            <p:ph idx="1"/>
          </p:nvPr>
        </p:nvSpPr>
        <p:spPr/>
        <p:txBody>
          <a:bodyPr/>
          <a:lstStyle/>
          <a:p>
            <a:pPr algn="r" rtl="1"/>
            <a:r>
              <a:rPr lang="ar-SA" dirty="0" smtClean="0"/>
              <a:t>تتم المعالجة المحاسبية بنفس الطريقة لكل من مصروفات:</a:t>
            </a:r>
          </a:p>
          <a:p>
            <a:pPr algn="r" rtl="1"/>
            <a:r>
              <a:rPr lang="ar-SA" dirty="0" smtClean="0"/>
              <a:t>1-	الباب الثاني: المصروفات التشغيلية والاستهلاكية والإدارية (المواد والمهمات)</a:t>
            </a:r>
          </a:p>
          <a:p>
            <a:pPr algn="r" rtl="1"/>
            <a:r>
              <a:rPr lang="ar-SA" dirty="0" smtClean="0"/>
              <a:t>2-	الباب الثالث: مصروفات برامج الصيانة والتشغيل.</a:t>
            </a:r>
          </a:p>
          <a:p>
            <a:pPr algn="r" rtl="1"/>
            <a:r>
              <a:rPr lang="ar-SA" dirty="0" smtClean="0"/>
              <a:t>3-	الباب الرابع: مصروفات المشاريع والإنشاءات الجديدة.</a:t>
            </a:r>
          </a:p>
          <a:p>
            <a:pPr algn="r" rtl="1"/>
            <a:endParaRPr lang="en-US" dirty="0"/>
          </a:p>
        </p:txBody>
      </p:sp>
    </p:spTree>
    <p:extLst>
      <p:ext uri="{BB962C8B-B14F-4D97-AF65-F5344CB8AC3E}">
        <p14:creationId xmlns:p14="http://schemas.microsoft.com/office/powerpoint/2010/main" val="1306118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a:t/>
            </a:r>
            <a:br>
              <a:rPr lang="en-US" sz="2200" dirty="0"/>
            </a:br>
            <a:r>
              <a:rPr lang="en-US" sz="2200" dirty="0" smtClean="0"/>
              <a:t/>
            </a:r>
            <a:br>
              <a:rPr lang="en-US" sz="2200" dirty="0" smtClean="0"/>
            </a:br>
            <a:r>
              <a:rPr lang="en-US" sz="2200" dirty="0"/>
              <a:t/>
            </a:r>
            <a:br>
              <a:rPr lang="en-US" sz="2200" dirty="0"/>
            </a:br>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lgn="r" rtl="1">
              <a:buNone/>
            </a:pPr>
            <a:r>
              <a:rPr lang="ar-SA" sz="2800" u="sng" dirty="0" smtClean="0">
                <a:solidFill>
                  <a:srgbClr val="FF0000"/>
                </a:solidFill>
              </a:rPr>
              <a:t>يمكن </a:t>
            </a:r>
            <a:r>
              <a:rPr lang="ar-SA" sz="2800" u="sng" dirty="0">
                <a:solidFill>
                  <a:srgbClr val="FF0000"/>
                </a:solidFill>
              </a:rPr>
              <a:t>القول بأن التعاقد مع الغير للحصول على الخدمات والسلع التي تحتاجها المصالح الحكومية فيما يخص هذه الأبواب يكون بإحدى الثلاث طرق التالية</a:t>
            </a:r>
            <a:r>
              <a:rPr lang="ar-SA" sz="2800" u="sng" dirty="0" smtClean="0">
                <a:solidFill>
                  <a:srgbClr val="FF0000"/>
                </a:solidFill>
              </a:rPr>
              <a:t>:</a:t>
            </a:r>
            <a:endParaRPr lang="ar-SA" sz="2800" u="sng" dirty="0" smtClean="0">
              <a:solidFill>
                <a:srgbClr val="FF0000"/>
              </a:solidFill>
            </a:endParaRPr>
          </a:p>
          <a:p>
            <a:pPr marL="0" indent="0" algn="r" rtl="1">
              <a:buNone/>
            </a:pPr>
            <a:r>
              <a:rPr lang="ar-SA" sz="2000" dirty="0" smtClean="0"/>
              <a:t>1- </a:t>
            </a:r>
            <a:r>
              <a:rPr lang="ar-SA" dirty="0"/>
              <a:t>الخدمات المتبادلة بين الأجهزة </a:t>
            </a:r>
            <a:r>
              <a:rPr lang="ar-SA" dirty="0" smtClean="0"/>
              <a:t>الحكومية</a:t>
            </a:r>
            <a:endParaRPr lang="en-US" dirty="0" smtClean="0"/>
          </a:p>
          <a:p>
            <a:pPr marL="0" indent="0" algn="r" rtl="1">
              <a:buNone/>
            </a:pPr>
            <a:r>
              <a:rPr lang="ar-SA" dirty="0"/>
              <a:t>2- التعاقد مع مقاول </a:t>
            </a:r>
            <a:r>
              <a:rPr lang="ar-SA" dirty="0" smtClean="0"/>
              <a:t>محلى</a:t>
            </a:r>
            <a:endParaRPr lang="en-US" dirty="0" smtClean="0"/>
          </a:p>
          <a:p>
            <a:pPr marL="0" indent="0" algn="r" rtl="1">
              <a:buNone/>
            </a:pPr>
            <a:r>
              <a:rPr lang="ar-SA" dirty="0"/>
              <a:t>3- التعاقد مع مقاول </a:t>
            </a:r>
            <a:r>
              <a:rPr lang="ar-SA" dirty="0" smtClean="0"/>
              <a:t>أجنبي</a:t>
            </a:r>
          </a:p>
          <a:p>
            <a:pPr marL="0" indent="0" algn="r" rtl="1">
              <a:buNone/>
            </a:pPr>
            <a:r>
              <a:rPr lang="ar-SA" dirty="0" smtClean="0"/>
              <a:t>ويتم التعاقد مع مقاول محلي أو أجنبي بإحدى الطرق الثلاث:</a:t>
            </a:r>
          </a:p>
          <a:p>
            <a:pPr algn="r" rtl="1">
              <a:buFont typeface="Wingdings" panose="05000000000000000000" pitchFamily="2" charset="2"/>
              <a:buChar char="Ø"/>
            </a:pPr>
            <a:r>
              <a:rPr lang="ar-SA" dirty="0"/>
              <a:t>أ- التأمين </a:t>
            </a:r>
            <a:r>
              <a:rPr lang="ar-SA" dirty="0" smtClean="0"/>
              <a:t>المباشر</a:t>
            </a:r>
          </a:p>
          <a:p>
            <a:pPr algn="r" rtl="1">
              <a:buFont typeface="Wingdings" panose="05000000000000000000" pitchFamily="2" charset="2"/>
              <a:buChar char="Ø"/>
            </a:pPr>
            <a:r>
              <a:rPr lang="ar-SA" dirty="0"/>
              <a:t>ب- المنافسة </a:t>
            </a:r>
            <a:r>
              <a:rPr lang="ar-SA" dirty="0" smtClean="0"/>
              <a:t>العامة</a:t>
            </a:r>
          </a:p>
          <a:p>
            <a:pPr algn="r" rtl="1">
              <a:buFont typeface="Wingdings" panose="05000000000000000000" pitchFamily="2" charset="2"/>
              <a:buChar char="Ø"/>
            </a:pPr>
            <a:r>
              <a:rPr lang="ar-SA" dirty="0"/>
              <a:t>جـ- المنافسة المحدودة</a:t>
            </a:r>
            <a:endParaRPr lang="ar-SA" dirty="0" smtClean="0"/>
          </a:p>
        </p:txBody>
      </p:sp>
    </p:spTree>
    <p:extLst>
      <p:ext uri="{BB962C8B-B14F-4D97-AF65-F5344CB8AC3E}">
        <p14:creationId xmlns:p14="http://schemas.microsoft.com/office/powerpoint/2010/main" val="37899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1- الخدمات المتبادلة بين الأجهزة الحكومية:</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dirty="0"/>
              <a:t>يمكن أن تحصل الوزارات أو المصالح الحكومية على خدمات وسلع من مصالح أو وزارات حكومية أخرى.</a:t>
            </a:r>
          </a:p>
          <a:p>
            <a:pPr algn="r" rtl="1"/>
            <a:endParaRPr lang="ar-SA" dirty="0"/>
          </a:p>
          <a:p>
            <a:pPr algn="r" rtl="1"/>
            <a:r>
              <a:rPr lang="ar-SA" dirty="0"/>
              <a:t>مثال: تأمين المطبوعات الحكومية – خدمات الاتصالات – الكهرباء والمياه.. وغيرها. في هذه الحالة لا يستلزم الأمر إصدار أوامر دفع لأن العمليات تتم بين أجهزة حكومية ويكتفى بإجراء تسوية محاسبية لمعالجة ذلك. </a:t>
            </a:r>
          </a:p>
          <a:p>
            <a:pPr algn="r" rtl="1"/>
            <a:r>
              <a:rPr lang="ar-SA" b="1" dirty="0" smtClean="0">
                <a:solidFill>
                  <a:srgbClr val="FF0000"/>
                </a:solidFill>
              </a:rPr>
              <a:t>مثال</a:t>
            </a:r>
            <a:r>
              <a:rPr lang="ar-SA" b="1" dirty="0">
                <a:solidFill>
                  <a:srgbClr val="FF0000"/>
                </a:solidFill>
              </a:rPr>
              <a:t>: قد تقوم وزارة الاتصالات بتقديم خدمة الاتصالات لوزارة الصحة بمبلغ 1.000.000 ريال.</a:t>
            </a:r>
          </a:p>
          <a:p>
            <a:pPr algn="r" rtl="1"/>
            <a:endParaRPr lang="ar-SA" dirty="0"/>
          </a:p>
          <a:p>
            <a:pPr algn="r" rtl="1"/>
            <a:r>
              <a:rPr lang="ar-SA" dirty="0"/>
              <a:t>عند ورود فاتورة الاتصالات بقيمة 1.000.000 ريال إلى وزارة الصحة تقوم الإدارة المالية بتحرير إذن تسوية بالقيد:              </a:t>
            </a:r>
            <a:endParaRPr lang="ar-SA" dirty="0" smtClean="0"/>
          </a:p>
          <a:p>
            <a:pPr marL="0" indent="0" algn="r" rtl="1">
              <a:buNone/>
            </a:pPr>
            <a:r>
              <a:rPr lang="ar-SA" dirty="0" smtClean="0"/>
              <a:t>           1.000.000 من حـ / المصروفات – الباب...... - البند</a:t>
            </a:r>
          </a:p>
          <a:p>
            <a:pPr marL="0" indent="0" algn="r" rtl="1">
              <a:buNone/>
            </a:pPr>
            <a:r>
              <a:rPr lang="ar-SA" dirty="0" smtClean="0"/>
              <a:t>                                 1.000.000 </a:t>
            </a:r>
            <a:r>
              <a:rPr lang="ar-SA" dirty="0"/>
              <a:t>إلى حـ/تسوية المستحقات العامة (بدلاً من حـ/الصندوق)</a:t>
            </a:r>
          </a:p>
          <a:p>
            <a:pPr algn="r" rtl="1"/>
            <a:endParaRPr lang="ar-SA" dirty="0"/>
          </a:p>
          <a:p>
            <a:pPr algn="r" rtl="1"/>
            <a:r>
              <a:rPr lang="ar-SA" dirty="0"/>
              <a:t>يتم بعد ذلك إرسال صورة من إذن التسوية إلى وزارة الاتصالات لتقوم إدارتها المالية بتحرير إذن تسوية بالقيد:</a:t>
            </a:r>
          </a:p>
          <a:p>
            <a:pPr marL="0" indent="0" algn="r" rtl="1">
              <a:buNone/>
            </a:pPr>
            <a:r>
              <a:rPr lang="ar-SA" dirty="0"/>
              <a:t>		1.000.000 من حـ/ تسوية المستحقات العامة (بدلاً من حـ/الصندوق)</a:t>
            </a:r>
          </a:p>
          <a:p>
            <a:pPr marL="0" indent="0" algn="r" rtl="1">
              <a:buNone/>
            </a:pPr>
            <a:r>
              <a:rPr lang="ar-SA" dirty="0"/>
              <a:t>			1.000.000 إلى حـ/الإيرادات</a:t>
            </a:r>
          </a:p>
          <a:p>
            <a:pPr algn="r" rtl="1"/>
            <a:endParaRPr lang="ar-SA" dirty="0"/>
          </a:p>
          <a:p>
            <a:pPr algn="r" rtl="1"/>
            <a:endParaRPr lang="en-US" dirty="0"/>
          </a:p>
        </p:txBody>
      </p:sp>
    </p:spTree>
    <p:extLst>
      <p:ext uri="{BB962C8B-B14F-4D97-AF65-F5344CB8AC3E}">
        <p14:creationId xmlns:p14="http://schemas.microsoft.com/office/powerpoint/2010/main" val="2741360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2- التعاقد مع مقاول محلى:</a:t>
            </a:r>
            <a:endParaRPr lang="en-US" dirty="0"/>
          </a:p>
        </p:txBody>
      </p:sp>
      <p:sp>
        <p:nvSpPr>
          <p:cNvPr id="3" name="Content Placeholder 2"/>
          <p:cNvSpPr>
            <a:spLocks noGrp="1"/>
          </p:cNvSpPr>
          <p:nvPr>
            <p:ph idx="1"/>
          </p:nvPr>
        </p:nvSpPr>
        <p:spPr>
          <a:xfrm>
            <a:off x="228600" y="1219200"/>
            <a:ext cx="8686800" cy="5257800"/>
          </a:xfrm>
        </p:spPr>
        <p:txBody>
          <a:bodyPr>
            <a:normAutofit fontScale="55000" lnSpcReduction="20000"/>
          </a:bodyPr>
          <a:lstStyle/>
          <a:p>
            <a:pPr algn="r" rtl="1"/>
            <a:r>
              <a:rPr lang="ar-SA" dirty="0"/>
              <a:t>يتم تأمين السلع والخدمات محلياً عن طريق (التأمين المباشر – المنافسة العامة – المنافسة المحدودة).</a:t>
            </a:r>
          </a:p>
          <a:p>
            <a:pPr marL="0" indent="0" algn="r" rtl="1">
              <a:buNone/>
            </a:pPr>
            <a:r>
              <a:rPr lang="ar-SA" dirty="0" smtClean="0">
                <a:solidFill>
                  <a:srgbClr val="FF0000"/>
                </a:solidFill>
              </a:rPr>
              <a:t>  </a:t>
            </a:r>
            <a:r>
              <a:rPr lang="ar-SA" b="1" u="sng" dirty="0" smtClean="0">
                <a:solidFill>
                  <a:srgbClr val="FF0000"/>
                </a:solidFill>
              </a:rPr>
              <a:t>أ- </a:t>
            </a:r>
            <a:r>
              <a:rPr lang="ar-SA" b="1" u="sng" dirty="0">
                <a:solidFill>
                  <a:srgbClr val="FF0000"/>
                </a:solidFill>
              </a:rPr>
              <a:t>التأمين المباشر للسلع والخدمات:</a:t>
            </a:r>
          </a:p>
          <a:p>
            <a:pPr marL="0" indent="0" algn="r" rtl="1">
              <a:buNone/>
            </a:pPr>
            <a:r>
              <a:rPr lang="ar-SA" dirty="0" smtClean="0"/>
              <a:t>يعنى </a:t>
            </a:r>
            <a:r>
              <a:rPr lang="ar-SA" dirty="0"/>
              <a:t>التأمين المباشر أن يتم اختيار الشخص أو الشركة أو الجهة التي يمكن أن تقدم الخدمة دون طرح المشروع للمنافسة العامة. تتميز هذه الطريق بقدر من الحرية وبأنها لا تخضع لقواعد المنافسة العامة</a:t>
            </a:r>
            <a:r>
              <a:rPr lang="ar-SA" dirty="0" smtClean="0"/>
              <a:t>.</a:t>
            </a:r>
            <a:endParaRPr lang="ar-SA" dirty="0"/>
          </a:p>
          <a:p>
            <a:pPr marL="0" indent="0" algn="r" rtl="1">
              <a:buNone/>
            </a:pPr>
            <a:r>
              <a:rPr lang="ar-SA" u="sng" dirty="0" smtClean="0">
                <a:solidFill>
                  <a:srgbClr val="FF0000"/>
                </a:solidFill>
              </a:rPr>
              <a:t> من </a:t>
            </a:r>
            <a:r>
              <a:rPr lang="ar-SA" u="sng" dirty="0">
                <a:solidFill>
                  <a:srgbClr val="FF0000"/>
                </a:solidFill>
              </a:rPr>
              <a:t>أهم الضوابط التي يجب اتباعها عند الاختيار للتأمين المباشر:</a:t>
            </a:r>
          </a:p>
          <a:p>
            <a:pPr algn="r" rtl="1"/>
            <a:r>
              <a:rPr lang="ar-SA" dirty="0" smtClean="0"/>
              <a:t>1-</a:t>
            </a:r>
            <a:r>
              <a:rPr lang="ar-SA" dirty="0"/>
              <a:t>	يجب أن يتم الشراء أو تأمين الأعمال بأسعار عادلة لا تزيد عن الأسعار السائدة في السوق.</a:t>
            </a:r>
          </a:p>
          <a:p>
            <a:pPr algn="r" rtl="1"/>
            <a:r>
              <a:rPr lang="ar-SA" dirty="0"/>
              <a:t>2-	إفساح المجال لأكبر عدد من المؤهلين العاملين في النشاط الذي يجرى العمل فيه</a:t>
            </a:r>
            <a:r>
              <a:rPr lang="ar-SA" dirty="0" smtClean="0"/>
              <a:t>.</a:t>
            </a:r>
          </a:p>
          <a:p>
            <a:pPr algn="r" rtl="1"/>
            <a:r>
              <a:rPr lang="ar-SA" dirty="0"/>
              <a:t>الالتزام بالنصاب المقرر للتأمين المباشر (مليون ريال). أي لا يصح التأمين المباشر إلا إذا كانت قيمة العقد مليون ريال أو أقل.</a:t>
            </a:r>
          </a:p>
          <a:p>
            <a:pPr algn="r" rtl="1"/>
            <a:r>
              <a:rPr lang="ar-SA" dirty="0"/>
              <a:t>4- إذا كانت قيمة العقد أقل من النصاب (مليون ريال) فيجوز تعديل العقد زيادة بما لا يتجاوز 10% من مجموع قيمة العقد وعلى أن لا تتعدى قيمة العقد الكلية مليون ريال بعد التعديل.</a:t>
            </a:r>
          </a:p>
          <a:p>
            <a:pPr algn="r" rtl="1"/>
            <a:r>
              <a:rPr lang="ar-SA" dirty="0"/>
              <a:t>5- في حالات تأمين قطع الغيار أو تأمين المنتجات ذات المنشأ السعودي فيسمح أن يتم التأمين المباشر بما يزيد عن النصاب (مليون ريال) إذا كانت هذه المنتجات تنتج من مصنع واحد. و يشترط في هذه الحالة أن تقوم وزارة التجارة بتحديد السعر المناسب بنفسها.</a:t>
            </a:r>
          </a:p>
          <a:p>
            <a:pPr algn="r" rtl="1"/>
            <a:r>
              <a:rPr lang="ar-SA" dirty="0"/>
              <a:t>6-	لا يجوز أن تتم تجزئة المشتريات لكي تكون قيمتها في حدود النصاب المقرر للتأمين المباشر. وذلك بهدف الحصول على أفضل الأسعار للكميات الأكبر وبهدف إتاحة الفرصة لأكبر عدد من الموردين.</a:t>
            </a:r>
          </a:p>
          <a:p>
            <a:pPr algn="r" rtl="1"/>
            <a:r>
              <a:rPr lang="ar-SA" dirty="0"/>
              <a:t>7-	يجوز صرف دفعة مقدمة لا تزيد عن 10% من قيمة العقد عند توقيعه وذلك مقابل خطاب ضمان مساوٍ لهذه القيمة.</a:t>
            </a:r>
          </a:p>
          <a:p>
            <a:pPr algn="r" rtl="1"/>
            <a:endParaRPr lang="ar-SA" dirty="0"/>
          </a:p>
          <a:p>
            <a:pPr algn="r" rtl="1"/>
            <a:endParaRPr lang="en-US" dirty="0"/>
          </a:p>
        </p:txBody>
      </p:sp>
    </p:spTree>
    <p:extLst>
      <p:ext uri="{BB962C8B-B14F-4D97-AF65-F5344CB8AC3E}">
        <p14:creationId xmlns:p14="http://schemas.microsoft.com/office/powerpoint/2010/main" val="869284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2- التعاقد مع مقاول محلى:</a:t>
            </a:r>
            <a:endParaRPr lang="en-US" dirty="0"/>
          </a:p>
        </p:txBody>
      </p:sp>
      <p:sp>
        <p:nvSpPr>
          <p:cNvPr id="3" name="Content Placeholder 2"/>
          <p:cNvSpPr>
            <a:spLocks noGrp="1"/>
          </p:cNvSpPr>
          <p:nvPr>
            <p:ph idx="1"/>
          </p:nvPr>
        </p:nvSpPr>
        <p:spPr>
          <a:xfrm>
            <a:off x="152400" y="1143000"/>
            <a:ext cx="8763000" cy="5486400"/>
          </a:xfrm>
        </p:spPr>
        <p:txBody>
          <a:bodyPr>
            <a:normAutofit fontScale="62500" lnSpcReduction="20000"/>
          </a:bodyPr>
          <a:lstStyle/>
          <a:p>
            <a:pPr algn="r" rtl="1"/>
            <a:r>
              <a:rPr lang="ar-SA" b="1" u="sng" dirty="0">
                <a:solidFill>
                  <a:srgbClr val="FF0000"/>
                </a:solidFill>
              </a:rPr>
              <a:t>ب- </a:t>
            </a:r>
            <a:r>
              <a:rPr lang="ar-SA" b="1" u="sng" dirty="0" smtClean="0">
                <a:solidFill>
                  <a:srgbClr val="FF0000"/>
                </a:solidFill>
              </a:rPr>
              <a:t>المنافسة </a:t>
            </a:r>
            <a:r>
              <a:rPr lang="ar-SA" b="1" u="sng" dirty="0">
                <a:solidFill>
                  <a:srgbClr val="FF0000"/>
                </a:solidFill>
              </a:rPr>
              <a:t>العامة</a:t>
            </a:r>
            <a:r>
              <a:rPr lang="ar-SA" b="1" u="sng" dirty="0" smtClean="0">
                <a:solidFill>
                  <a:srgbClr val="FF0000"/>
                </a:solidFill>
              </a:rPr>
              <a:t>:</a:t>
            </a:r>
          </a:p>
          <a:p>
            <a:pPr marL="0" indent="0" algn="r" rtl="1">
              <a:buNone/>
            </a:pPr>
            <a:r>
              <a:rPr lang="ar-SA" dirty="0"/>
              <a:t>عند طرح مشروع أو عمل حكومي للمنافسة العامة يجب إتباع الضوابط التالية:</a:t>
            </a:r>
          </a:p>
          <a:p>
            <a:pPr algn="r" rtl="1"/>
            <a:r>
              <a:rPr lang="ar-SA" dirty="0" smtClean="0"/>
              <a:t>1-</a:t>
            </a:r>
            <a:r>
              <a:rPr lang="ar-SA" dirty="0"/>
              <a:t>	يجب أن تطرح كل المشاريع والأعمال الحكومية في منافسة عامة باستثناء الأعمال الاستشارية حيث يكتفي بالمنافسة المحدودة للحصول عليها.</a:t>
            </a:r>
          </a:p>
          <a:p>
            <a:pPr algn="r" rtl="1"/>
            <a:r>
              <a:rPr lang="ar-SA" dirty="0"/>
              <a:t>2-	يتم الإعلان عن المنافسة في الجريدة الرسمية بالإضافة إلى الجرائد المحلية والعالمية وذلك لمرتين متتاليتين. ويكون الإعلان في هذه الصحف مجاناً. و يتم في الإعلان شرح كل تفاصيل المشروع وتحديد مكان تقديم عروض المتنافسين وآخر مدة لتقديمها.</a:t>
            </a:r>
          </a:p>
          <a:p>
            <a:pPr algn="r" rtl="1"/>
            <a:r>
              <a:rPr lang="ar-SA" dirty="0"/>
              <a:t>3-	يجوز أن تقوم المصلحة الحكومية بتعديل حجم العملية بنسبة 10% زيادة أو 20% نقصاً إذا دعت الضرورة لذلك.</a:t>
            </a:r>
          </a:p>
          <a:p>
            <a:pPr algn="r" rtl="1"/>
            <a:r>
              <a:rPr lang="ar-SA" dirty="0"/>
              <a:t>- لا يجوز للمقاول أو المتعهد أن يتنازل عن العقد أو جزء منه.</a:t>
            </a:r>
          </a:p>
          <a:p>
            <a:pPr algn="r" rtl="1"/>
            <a:r>
              <a:rPr lang="ar-SA" dirty="0"/>
              <a:t>- لا يجوز للجهة الإدارية تجديد العقد لمدة أخرى وإنما تجرى الدعوة لتعاقد جديد.</a:t>
            </a:r>
          </a:p>
          <a:p>
            <a:pPr algn="r" rtl="1"/>
            <a:r>
              <a:rPr lang="ar-SA" dirty="0"/>
              <a:t>4-	يقوم المتنافسون بتقديم عطاءاتهم داخل أظرف مختومة.</a:t>
            </a:r>
          </a:p>
          <a:p>
            <a:pPr algn="r" rtl="1"/>
            <a:r>
              <a:rPr lang="ar-SA" dirty="0"/>
              <a:t>- ترفق العطاءات (العروض) بضمانات ابتدائية بحيث تكون نسبة الضمان لكل عطاء ما بين 1% و 2% من قيمة العروض.</a:t>
            </a:r>
          </a:p>
          <a:p>
            <a:pPr algn="r" rtl="1"/>
            <a:r>
              <a:rPr lang="ar-SA" dirty="0"/>
              <a:t>- يجب أن تكون مدة الضمان سارية حتى تاريخ البت في العروض.</a:t>
            </a:r>
          </a:p>
          <a:p>
            <a:pPr algn="r" rtl="1"/>
            <a:r>
              <a:rPr lang="ar-SA" dirty="0"/>
              <a:t>5-	تقوم لجنة فتح المظاريف بفتح المظاريف ومراجعة العطاءات حسابياً.</a:t>
            </a:r>
          </a:p>
          <a:p>
            <a:pPr algn="r" rtl="1"/>
            <a:r>
              <a:rPr lang="ar-SA" dirty="0"/>
              <a:t>6-	تقوم لجنة فحص العروض (مستقلة عن لجنة فتح المظاريف) بدراسة العطاءات والبت فيها واختيار أفضلها على أساس مطابقة الشروط والمواصفات وأفضل الأسعار. ثم يتم اختيار العرض الأقل قيمة.</a:t>
            </a:r>
          </a:p>
          <a:p>
            <a:pPr algn="r" rtl="1"/>
            <a:endParaRPr lang="en-US" dirty="0"/>
          </a:p>
        </p:txBody>
      </p:sp>
    </p:spTree>
    <p:extLst>
      <p:ext uri="{BB962C8B-B14F-4D97-AF65-F5344CB8AC3E}">
        <p14:creationId xmlns:p14="http://schemas.microsoft.com/office/powerpoint/2010/main" val="3871715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2- التعاقد مع مقاول محلى:</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pPr algn="r" rtl="1"/>
            <a:r>
              <a:rPr lang="ar-SA" dirty="0"/>
              <a:t>-7-	تبلغ قيمة الضمان النهائي 5% من قيمة العقد (إذا كان الخطاب مقدماً من بنك) أما إذا كان الخطاب مقدماً من إحدى شركات التأمين فيجب أن لا تقل قيمته عن 25% من قيمة العقد.</a:t>
            </a:r>
          </a:p>
          <a:p>
            <a:pPr algn="r" rtl="1"/>
            <a:r>
              <a:rPr lang="ar-SA" dirty="0"/>
              <a:t>- إذا تخلف صاحب العرض المقبول عن تقديم الضمان النهائي فإما أن تتم مصادرة الضمان المؤقت أو أن يتم تنفيذ العقد مع منافس آخر على حساب صاحب العرض المقبول مع تحميله التعويضات.</a:t>
            </a:r>
          </a:p>
          <a:p>
            <a:pPr algn="r" rtl="1"/>
            <a:r>
              <a:rPr lang="ar-SA" dirty="0"/>
              <a:t>- يجب أن يؤجل دفع القسط الأخير (الذي لا يقل عن 10% من قيمة العقد) لحين الاستلام الابتدائي وتقديم شهادة الزكاة والدخل.</a:t>
            </a:r>
          </a:p>
          <a:p>
            <a:pPr algn="r" rtl="1"/>
            <a:r>
              <a:rPr lang="ar-SA" dirty="0"/>
              <a:t>8- إذا تأخر المتعاقد في تنفيذ التزاماته فسيتم احتساب غرامة تأخير على أساس قيمة الأعمال المنفذة.</a:t>
            </a:r>
          </a:p>
          <a:p>
            <a:pPr algn="r" rtl="1"/>
            <a:r>
              <a:rPr lang="ar-SA" dirty="0" smtClean="0"/>
              <a:t>9- </a:t>
            </a:r>
            <a:r>
              <a:rPr lang="ar-SA" dirty="0"/>
              <a:t>إذا أخل المتعاقد بتنفيذ التزاماته فيحق للوحدة الحكومية أن تطلب من متعاقد جديد تنفيذ العقد وتحميل المتعاقد القديم بفرق التكلفة. كما يحق لها الحجز على آلاه في موقع العمل إلى أن يقوم بسداد مستحقات الدولة.</a:t>
            </a:r>
          </a:p>
          <a:p>
            <a:pPr algn="r" rtl="1"/>
            <a:r>
              <a:rPr lang="ar-SA" dirty="0"/>
              <a:t>10- يجوز للجهة الإدارية صرف دفعة مقدمة في حدود 10% من قيمة العقد أو التكليف بأعمال إضافية.</a:t>
            </a:r>
          </a:p>
          <a:p>
            <a:pPr algn="r" rtl="1"/>
            <a:r>
              <a:rPr lang="ar-SA" dirty="0"/>
              <a:t>- لا يجوز صرف أي دفعات مقدمة في حال تجديد العقد أو التكليف بأعمال إضافية.</a:t>
            </a:r>
          </a:p>
          <a:p>
            <a:pPr algn="r" rtl="1"/>
            <a:r>
              <a:rPr lang="ar-SA" dirty="0"/>
              <a:t>- يتم دفع باقي استحقاقات المقاول أو المتعاقد تدريجياً على أقساط بحيث لا يتجاوز إجمالي المدفوع قيمة ما تم إنجازه من عمل.</a:t>
            </a:r>
          </a:p>
          <a:p>
            <a:pPr algn="r" rtl="1"/>
            <a:r>
              <a:rPr lang="ar-SA" dirty="0"/>
              <a:t>11- ليس للمتعاقد أن يطالب بزيادة الأسعار التي تم التعاقد على أساسها لارتفاع التكاليف أو لأنه قدم عرضه بشكل غير مدروس.</a:t>
            </a:r>
          </a:p>
          <a:p>
            <a:pPr algn="r" rtl="1"/>
            <a:r>
              <a:rPr lang="ar-SA" b="1" u="sng" dirty="0">
                <a:solidFill>
                  <a:srgbClr val="FF0000"/>
                </a:solidFill>
              </a:rPr>
              <a:t>جـ- المنافسة المحدودة:</a:t>
            </a:r>
          </a:p>
          <a:p>
            <a:pPr algn="r" rtl="1"/>
            <a:r>
              <a:rPr lang="ar-SA" dirty="0"/>
              <a:t>تعنى المنافسة المحدودة أن يتم عرض المشروع على عدد محدود من مقدمي الخدمة أو المشروع ومن ثم الاختيار من بينهم على أساس الأفضل سعر ومطابقة الشروط.</a:t>
            </a:r>
          </a:p>
          <a:p>
            <a:pPr algn="r" rtl="1"/>
            <a:endParaRPr lang="ar-SA" dirty="0"/>
          </a:p>
          <a:p>
            <a:pPr algn="r" rtl="1"/>
            <a:endParaRPr lang="en-US" dirty="0"/>
          </a:p>
        </p:txBody>
      </p:sp>
    </p:spTree>
    <p:extLst>
      <p:ext uri="{BB962C8B-B14F-4D97-AF65-F5344CB8AC3E}">
        <p14:creationId xmlns:p14="http://schemas.microsoft.com/office/powerpoint/2010/main" val="3210438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المحاسبـة عن العقود مع مقاول محلى : </a:t>
            </a:r>
            <a:endParaRPr lang="en-US" dirty="0"/>
          </a:p>
        </p:txBody>
      </p:sp>
      <p:sp>
        <p:nvSpPr>
          <p:cNvPr id="3" name="Text Placeholder 2"/>
          <p:cNvSpPr>
            <a:spLocks noGrp="1"/>
          </p:cNvSpPr>
          <p:nvPr>
            <p:ph type="body" idx="1"/>
          </p:nvPr>
        </p:nvSpPr>
        <p:spPr>
          <a:xfrm>
            <a:off x="457200" y="1535113"/>
            <a:ext cx="4040188" cy="369887"/>
          </a:xfrm>
        </p:spPr>
        <p:txBody>
          <a:bodyPr>
            <a:normAutofit fontScale="92500" lnSpcReduction="20000"/>
          </a:bodyPr>
          <a:lstStyle/>
          <a:p>
            <a:pPr algn="r"/>
            <a:r>
              <a:rPr lang="ar-SA" dirty="0"/>
              <a:t>(ب) شراء الموارد والمهمات</a:t>
            </a:r>
            <a:endParaRPr lang="en-US" dirty="0"/>
          </a:p>
        </p:txBody>
      </p:sp>
      <p:sp>
        <p:nvSpPr>
          <p:cNvPr id="4" name="Content Placeholder 3"/>
          <p:cNvSpPr>
            <a:spLocks noGrp="1"/>
          </p:cNvSpPr>
          <p:nvPr>
            <p:ph sz="half" idx="2"/>
          </p:nvPr>
        </p:nvSpPr>
        <p:spPr>
          <a:xfrm>
            <a:off x="152400" y="1905000"/>
            <a:ext cx="4495800" cy="4800600"/>
          </a:xfrm>
        </p:spPr>
        <p:txBody>
          <a:bodyPr>
            <a:noAutofit/>
          </a:bodyPr>
          <a:lstStyle/>
          <a:p>
            <a:pPr marL="0" indent="0" algn="r" rtl="1">
              <a:buNone/>
            </a:pPr>
            <a:r>
              <a:rPr lang="ar-SA" sz="1600" dirty="0"/>
              <a:t>عند اتخاذ قرار شراء الموارد </a:t>
            </a:r>
            <a:r>
              <a:rPr lang="ar-SA" sz="1600" dirty="0" smtClean="0"/>
              <a:t>والمهمـات يشترط </a:t>
            </a:r>
            <a:r>
              <a:rPr lang="ar-SA" sz="1600" dirty="0"/>
              <a:t>أولاً أن يكون هنـاك ما يثبت </a:t>
            </a:r>
            <a:r>
              <a:rPr lang="ar-SA" sz="1600" dirty="0" smtClean="0"/>
              <a:t>عـدم </a:t>
            </a:r>
            <a:r>
              <a:rPr lang="ar-SA" sz="1600" dirty="0"/>
              <a:t>توافر الأصناف المطلوبـة في مستودعــات الجهة الحكومية .</a:t>
            </a:r>
          </a:p>
          <a:p>
            <a:pPr algn="r" rtl="1"/>
            <a:r>
              <a:rPr lang="ar-SA" sz="1600" dirty="0"/>
              <a:t>  - يتم بعد ذلك تحديد الكمية المطلوبة </a:t>
            </a:r>
            <a:r>
              <a:rPr lang="ar-SA" sz="1600" dirty="0" smtClean="0"/>
              <a:t>وتقدير </a:t>
            </a:r>
            <a:r>
              <a:rPr lang="ar-SA" sz="1600" dirty="0"/>
              <a:t>تكلفتها .  </a:t>
            </a:r>
          </a:p>
          <a:p>
            <a:pPr algn="r" rtl="1"/>
            <a:r>
              <a:rPr lang="ar-SA" sz="1600" dirty="0"/>
              <a:t>  - بعد ذلك يتم تحديد الطريقـة </a:t>
            </a:r>
            <a:r>
              <a:rPr lang="ar-SA" sz="1600" dirty="0" smtClean="0"/>
              <a:t>المثـلى  </a:t>
            </a:r>
            <a:r>
              <a:rPr lang="ar-SA" sz="1600" dirty="0"/>
              <a:t>للشراء : عن طريـق التأمين المباشـر </a:t>
            </a:r>
            <a:r>
              <a:rPr lang="ar-SA" sz="1600" dirty="0" smtClean="0"/>
              <a:t>أو </a:t>
            </a:r>
            <a:r>
              <a:rPr lang="ar-SA" sz="1600" dirty="0"/>
              <a:t>المنافسـة العامـة .</a:t>
            </a:r>
          </a:p>
          <a:p>
            <a:pPr marL="0" indent="0" algn="r" rtl="1">
              <a:buNone/>
            </a:pPr>
            <a:r>
              <a:rPr lang="ar-SA" sz="1600" dirty="0" smtClean="0"/>
              <a:t>عند </a:t>
            </a:r>
            <a:r>
              <a:rPr lang="ar-SA" sz="1600" dirty="0"/>
              <a:t>توريد المهمـات يتم تحرير </a:t>
            </a:r>
            <a:r>
              <a:rPr lang="ar-SA" sz="1600" dirty="0" smtClean="0"/>
              <a:t>أمـر </a:t>
            </a:r>
            <a:r>
              <a:rPr lang="ar-SA" sz="1600" dirty="0"/>
              <a:t>اعتماد الصرف بحيث يتم تحرير أمر دفع </a:t>
            </a:r>
            <a:r>
              <a:rPr lang="ar-SA" sz="1600" dirty="0" smtClean="0"/>
              <a:t>  </a:t>
            </a:r>
            <a:r>
              <a:rPr lang="ar-SA" sz="1600" dirty="0"/>
              <a:t>أو حوالة ( حسب المبلغ ) :</a:t>
            </a:r>
          </a:p>
          <a:p>
            <a:pPr algn="r" rtl="1"/>
            <a:r>
              <a:rPr lang="ar-SA" sz="1600" dirty="0"/>
              <a:t>         من حـ/المصروفات ـ الباب...ـ البند ..  </a:t>
            </a:r>
          </a:p>
          <a:p>
            <a:pPr algn="r" rtl="1"/>
            <a:r>
              <a:rPr lang="ar-SA" sz="1600" dirty="0"/>
              <a:t>                إلى حـ/أوامر الدفع (الحوالات)             </a:t>
            </a:r>
          </a:p>
          <a:p>
            <a:pPr marL="0" indent="0" algn="r" rtl="1">
              <a:buNone/>
            </a:pPr>
            <a:r>
              <a:rPr lang="ar-SA" sz="1600" dirty="0" smtClean="0"/>
              <a:t>فى </a:t>
            </a:r>
            <a:r>
              <a:rPr lang="ar-SA" sz="1600" dirty="0"/>
              <a:t>حال أوامـر الدفـع : يتم عمـل </a:t>
            </a:r>
            <a:r>
              <a:rPr lang="ar-SA" sz="1600" dirty="0" smtClean="0"/>
              <a:t>إذن تسوية </a:t>
            </a:r>
            <a:r>
              <a:rPr lang="ar-SA" sz="1600" dirty="0"/>
              <a:t>بالقيد الحالي بعد ورود إشعار وزارة المالية بتحرير الشيك: </a:t>
            </a:r>
          </a:p>
          <a:p>
            <a:pPr algn="r" rtl="1"/>
            <a:r>
              <a:rPr lang="ar-SA" sz="1600" dirty="0"/>
              <a:t>        من حـ/ أوامر الدفـع</a:t>
            </a:r>
          </a:p>
          <a:p>
            <a:pPr algn="r" rtl="1"/>
            <a:r>
              <a:rPr lang="ar-SA" sz="1600" dirty="0"/>
              <a:t>        إلى حـ/ جارى وزارة الماليـة </a:t>
            </a:r>
          </a:p>
          <a:p>
            <a:pPr algn="r" rtl="1"/>
            <a:r>
              <a:rPr lang="ar-SA" sz="1600" dirty="0"/>
              <a:t> وفى حال سحب الحوالة من الصندوق</a:t>
            </a:r>
          </a:p>
          <a:p>
            <a:pPr algn="r" rtl="1"/>
            <a:r>
              <a:rPr lang="ar-SA" sz="1600" dirty="0"/>
              <a:t>         من حـ/ الحوالات</a:t>
            </a:r>
          </a:p>
          <a:p>
            <a:pPr algn="r" rtl="1"/>
            <a:r>
              <a:rPr lang="ar-SA" sz="1600" dirty="0"/>
              <a:t>         إلى حـ/ الصندوق</a:t>
            </a:r>
          </a:p>
          <a:p>
            <a:pPr algn="r" rtl="1"/>
            <a:endParaRPr lang="en-US" sz="1600" dirty="0"/>
          </a:p>
        </p:txBody>
      </p:sp>
      <p:sp>
        <p:nvSpPr>
          <p:cNvPr id="5" name="Text Placeholder 4"/>
          <p:cNvSpPr>
            <a:spLocks noGrp="1"/>
          </p:cNvSpPr>
          <p:nvPr>
            <p:ph type="body" sz="quarter" idx="3"/>
          </p:nvPr>
        </p:nvSpPr>
        <p:spPr>
          <a:xfrm>
            <a:off x="4645025" y="1535113"/>
            <a:ext cx="4041775" cy="369887"/>
          </a:xfrm>
        </p:spPr>
        <p:txBody>
          <a:bodyPr>
            <a:normAutofit fontScale="92500" lnSpcReduction="20000"/>
          </a:bodyPr>
          <a:lstStyle/>
          <a:p>
            <a:pPr algn="r"/>
            <a:r>
              <a:rPr lang="ar-SA" dirty="0"/>
              <a:t>(أ) إيجـار الدور الحكومية</a:t>
            </a:r>
            <a:endParaRPr lang="en-US" dirty="0"/>
          </a:p>
        </p:txBody>
      </p:sp>
      <p:sp>
        <p:nvSpPr>
          <p:cNvPr id="6" name="Content Placeholder 5"/>
          <p:cNvSpPr>
            <a:spLocks noGrp="1"/>
          </p:cNvSpPr>
          <p:nvPr>
            <p:ph sz="quarter" idx="4"/>
          </p:nvPr>
        </p:nvSpPr>
        <p:spPr>
          <a:xfrm>
            <a:off x="4645025" y="1828800"/>
            <a:ext cx="4346575" cy="4953000"/>
          </a:xfrm>
        </p:spPr>
        <p:txBody>
          <a:bodyPr>
            <a:noAutofit/>
          </a:bodyPr>
          <a:lstStyle/>
          <a:p>
            <a:pPr algn="r" rtl="1"/>
            <a:r>
              <a:rPr lang="ar-SA" sz="1600" dirty="0"/>
              <a:t>قد تلجأ الوحدات الحكومية لاستئجار </a:t>
            </a:r>
            <a:r>
              <a:rPr lang="ar-SA" sz="1600" dirty="0" smtClean="0"/>
              <a:t>مباني يملكها </a:t>
            </a:r>
            <a:r>
              <a:rPr lang="ar-SA" sz="1600" dirty="0"/>
              <a:t>أفراد بحيث يتم سداد الإيجار سنوياً أو شهريا ً. </a:t>
            </a:r>
          </a:p>
          <a:p>
            <a:pPr algn="r" rtl="1"/>
            <a:r>
              <a:rPr lang="ar-SA" sz="1600" dirty="0"/>
              <a:t>  - يجب أن تتم موافقة الوزير أو وكيل الوزارة </a:t>
            </a:r>
            <a:r>
              <a:rPr lang="ar-SA" sz="1600" dirty="0" smtClean="0"/>
              <a:t>التي </a:t>
            </a:r>
            <a:r>
              <a:rPr lang="ar-SA" sz="1600" dirty="0"/>
              <a:t>ستستأجر.                                          </a:t>
            </a:r>
          </a:p>
          <a:p>
            <a:pPr algn="r" rtl="1"/>
            <a:r>
              <a:rPr lang="ar-SA" sz="1600" dirty="0"/>
              <a:t>- تقوم مصلحة الأملاك بتحرير </a:t>
            </a:r>
            <a:r>
              <a:rPr lang="ar-SA" sz="1600" dirty="0" smtClean="0"/>
              <a:t>استمارة </a:t>
            </a:r>
            <a:r>
              <a:rPr lang="ar-SA" sz="1600" dirty="0"/>
              <a:t>تتضمن وصف المبنى المستأجر </a:t>
            </a:r>
            <a:r>
              <a:rPr lang="ar-SA" sz="1600" dirty="0" smtClean="0"/>
              <a:t>وتقديراً لقيمته </a:t>
            </a:r>
            <a:r>
              <a:rPr lang="ar-SA" sz="1600" dirty="0"/>
              <a:t>في حال زاد إيجاره عن 100.000 ريال سنوياً.</a:t>
            </a:r>
          </a:p>
          <a:p>
            <a:pPr algn="r" rtl="1"/>
            <a:r>
              <a:rPr lang="ar-SA" sz="1600" dirty="0" smtClean="0"/>
              <a:t>- </a:t>
            </a:r>
            <a:r>
              <a:rPr lang="ar-SA" sz="1600" dirty="0"/>
              <a:t>عند استحقاق الإيجار تقوم الجهة الحكومية </a:t>
            </a:r>
            <a:r>
              <a:rPr lang="ar-SA" sz="1600" dirty="0" smtClean="0"/>
              <a:t>(</a:t>
            </a:r>
            <a:r>
              <a:rPr lang="ar-SA" sz="1600" dirty="0"/>
              <a:t>المستأجرة) بتحرير أمر اعتماد صرف ثـم تحرير أمر دفع أو حوالـة : </a:t>
            </a:r>
          </a:p>
          <a:p>
            <a:pPr marL="0" indent="0" algn="r" rtl="1">
              <a:buNone/>
            </a:pPr>
            <a:r>
              <a:rPr lang="ar-SA" sz="1600" dirty="0" smtClean="0"/>
              <a:t>من </a:t>
            </a:r>
            <a:r>
              <a:rPr lang="ar-SA" sz="1600" dirty="0"/>
              <a:t>حـ/المصروفات ـالباب الثاني ـ بند الإيجار </a:t>
            </a:r>
          </a:p>
          <a:p>
            <a:pPr algn="r" rtl="1"/>
            <a:r>
              <a:rPr lang="ar-SA" sz="1600" dirty="0"/>
              <a:t>              إلى حـ/ أوامر الدفع (الحوالات)</a:t>
            </a:r>
          </a:p>
          <a:p>
            <a:pPr marL="0" indent="0" algn="r" rtl="1">
              <a:buNone/>
            </a:pPr>
            <a:r>
              <a:rPr lang="ar-SA" sz="1600" dirty="0" smtClean="0"/>
              <a:t> </a:t>
            </a:r>
            <a:r>
              <a:rPr lang="ar-SA" sz="1600" dirty="0"/>
              <a:t>في حال أوامر الدفع : عندما يرد </a:t>
            </a:r>
            <a:r>
              <a:rPr lang="ar-SA" sz="1600" dirty="0" smtClean="0"/>
              <a:t>إشعـارمن </a:t>
            </a:r>
            <a:r>
              <a:rPr lang="ar-SA" sz="1600" dirty="0"/>
              <a:t>وزارة المالية يفيد تحرير شيك بمبلغ الإيجار :    </a:t>
            </a:r>
          </a:p>
          <a:p>
            <a:pPr algn="r" rtl="1"/>
            <a:r>
              <a:rPr lang="ar-SA" sz="1600" dirty="0"/>
              <a:t>      من حـ/ أوامر الدفع                                     </a:t>
            </a:r>
          </a:p>
          <a:p>
            <a:pPr algn="r" rtl="1"/>
            <a:r>
              <a:rPr lang="ar-SA" sz="1600" dirty="0"/>
              <a:t>                 إلى حـ/ جارى وزارة المالية . </a:t>
            </a:r>
          </a:p>
          <a:p>
            <a:pPr marL="0" indent="0" algn="r" rtl="1">
              <a:buNone/>
            </a:pPr>
            <a:r>
              <a:rPr lang="ar-SA" sz="1600" dirty="0" smtClean="0"/>
              <a:t> </a:t>
            </a:r>
            <a:r>
              <a:rPr lang="ar-SA" sz="1600" dirty="0"/>
              <a:t>فى حال صرف الحوالة من الصندوق :</a:t>
            </a:r>
          </a:p>
          <a:p>
            <a:pPr algn="r" rtl="1"/>
            <a:r>
              <a:rPr lang="ar-SA" sz="1600" dirty="0"/>
              <a:t>     من حـ/ الحوالات</a:t>
            </a:r>
          </a:p>
          <a:p>
            <a:pPr algn="r" rtl="1"/>
            <a:r>
              <a:rPr lang="ar-SA" sz="1600" dirty="0"/>
              <a:t>          إلى حـ/ الصندوق </a:t>
            </a:r>
            <a:endParaRPr lang="en-US" sz="1600" dirty="0"/>
          </a:p>
        </p:txBody>
      </p:sp>
    </p:spTree>
    <p:extLst>
      <p:ext uri="{BB962C8B-B14F-4D97-AF65-F5344CB8AC3E}">
        <p14:creationId xmlns:p14="http://schemas.microsoft.com/office/powerpoint/2010/main" val="3948041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(ب) شراء الموارد والمهمات</a:t>
            </a:r>
            <a:br>
              <a:rPr lang="ar-SA" dirty="0"/>
            </a:b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marL="0" indent="0" algn="r" rtl="1">
              <a:buNone/>
            </a:pPr>
            <a:r>
              <a:rPr lang="ar-SA" dirty="0"/>
              <a:t>إذا لم يقم المتعهد بتنفيذ شروط العقد تقوم الجهة الحكومية بإنذاره. وإذا لم يستجب خلال 15 يوماً من تاريخ إنذاره فيجوز أن تقوم الوحدة الحكومية بالمفاضلة بين خيارين:</a:t>
            </a:r>
          </a:p>
          <a:p>
            <a:pPr marL="0" indent="0" algn="r" rtl="1">
              <a:buNone/>
            </a:pPr>
            <a:r>
              <a:rPr lang="ar-SA" dirty="0"/>
              <a:t>(1)	أن تقوم بفسخ العقد والرجوع على المتعهد بالتعويضات.</a:t>
            </a:r>
          </a:p>
          <a:p>
            <a:pPr marL="0" indent="0" algn="r" rtl="1">
              <a:buNone/>
            </a:pPr>
            <a:r>
              <a:rPr lang="ar-SA" dirty="0"/>
              <a:t>(2)	تنفيذ العقد مع متعهد آخر على حساب المتعهد الأول بحيث يتم تأمين الخدمة من غيره والرجوع إليه بفرق السعر والغرامات والتعويضات ليدفعها للوحدة الحكومية.</a:t>
            </a:r>
          </a:p>
          <a:p>
            <a:pPr marL="0" indent="0" algn="r" rtl="1">
              <a:buNone/>
            </a:pPr>
            <a:endParaRPr lang="ar-SA" dirty="0"/>
          </a:p>
          <a:p>
            <a:pPr marL="0" indent="0" algn="r" rtl="1">
              <a:buNone/>
            </a:pPr>
            <a:r>
              <a:rPr lang="ar-SA" dirty="0"/>
              <a:t>عند فرض غرامة التأخير ، يتم تحصيل قيمة خطاب الضمان أيضاً وإيداعها في الصندوق وعمل إذن تسوية بالقيد: </a:t>
            </a:r>
          </a:p>
          <a:p>
            <a:pPr marL="0" indent="0" algn="r" rtl="1">
              <a:buNone/>
            </a:pPr>
            <a:r>
              <a:rPr lang="ar-SA" dirty="0"/>
              <a:t>من مذكوريـن </a:t>
            </a:r>
          </a:p>
          <a:p>
            <a:pPr marL="0" indent="0" algn="r" rtl="1">
              <a:buNone/>
            </a:pPr>
            <a:r>
              <a:rPr lang="ar-SA" dirty="0"/>
              <a:t>قيمة خطاب الضمان النهائي     حـ/ الصندوق</a:t>
            </a:r>
          </a:p>
          <a:p>
            <a:pPr marL="0" indent="0" algn="r" rtl="1">
              <a:buNone/>
            </a:pPr>
            <a:r>
              <a:rPr lang="ar-SA" dirty="0"/>
              <a:t>قيمة الغرامة 	               حـ/ العهد تحت التحصيل – طرف المتعهـد الأول.</a:t>
            </a:r>
          </a:p>
          <a:p>
            <a:pPr marL="0" indent="0" algn="r" rtl="1">
              <a:buNone/>
            </a:pPr>
            <a:r>
              <a:rPr lang="ar-SA" dirty="0"/>
              <a:t>إلى مذكوريـن</a:t>
            </a:r>
          </a:p>
          <a:p>
            <a:pPr marL="0" indent="0" algn="r" rtl="1">
              <a:buNone/>
            </a:pPr>
            <a:r>
              <a:rPr lang="ar-SA" dirty="0"/>
              <a:t> خطاب الضمان النهائي                حـ/ الأمانات المتنوعة – المتعهـد الأول .</a:t>
            </a:r>
          </a:p>
          <a:p>
            <a:pPr marL="0" indent="0" algn="r" rtl="1">
              <a:buNone/>
            </a:pPr>
            <a:r>
              <a:rPr lang="ar-SA" dirty="0"/>
              <a:t>الغرامــة 	                حـ/ المطلوبـات - الغرامـات .</a:t>
            </a:r>
          </a:p>
          <a:p>
            <a:pPr marL="0" indent="0" algn="r" rtl="1">
              <a:buNone/>
            </a:pPr>
            <a:endParaRPr lang="ar-SA" dirty="0"/>
          </a:p>
          <a:p>
            <a:pPr marL="0" indent="0" algn="r" rtl="1">
              <a:buNone/>
            </a:pPr>
            <a:endParaRPr lang="en-US" dirty="0"/>
          </a:p>
        </p:txBody>
      </p:sp>
    </p:spTree>
    <p:extLst>
      <p:ext uri="{BB962C8B-B14F-4D97-AF65-F5344CB8AC3E}">
        <p14:creationId xmlns:p14="http://schemas.microsoft.com/office/powerpoint/2010/main" val="3006112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SA" dirty="0" smtClean="0"/>
              <a:t/>
            </a:r>
            <a:br>
              <a:rPr lang="ar-SA" dirty="0" smtClean="0"/>
            </a:br>
            <a:r>
              <a:rPr lang="ar-SA" dirty="0" smtClean="0"/>
              <a:t>(</a:t>
            </a:r>
            <a:r>
              <a:rPr lang="ar-SA" dirty="0"/>
              <a:t>ب) شراء الموارد والمهمات</a:t>
            </a:r>
            <a:br>
              <a:rPr lang="ar-SA" dirty="0"/>
            </a:br>
            <a:endParaRPr lang="en-US" dirty="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pPr algn="r" rtl="1"/>
            <a:r>
              <a:rPr lang="ar-SA" sz="4200" dirty="0">
                <a:solidFill>
                  <a:srgbClr val="FF0000"/>
                </a:solidFill>
              </a:rPr>
              <a:t>عند صرف مستحقات المتعهـد الجديد يتم عمل قيد بحيث يتم تحميل المتعهد الأول بفرق التكلفـة: </a:t>
            </a:r>
          </a:p>
          <a:p>
            <a:pPr marL="0" indent="0" algn="r" rtl="1">
              <a:buNone/>
            </a:pPr>
            <a:r>
              <a:rPr lang="ar-SA" dirty="0" smtClean="0"/>
              <a:t>                                                         </a:t>
            </a:r>
            <a:r>
              <a:rPr lang="ar-SA" b="1" dirty="0" smtClean="0"/>
              <a:t>من </a:t>
            </a:r>
            <a:r>
              <a:rPr lang="ar-SA" b="1" dirty="0"/>
              <a:t>مذكوريـن</a:t>
            </a:r>
          </a:p>
          <a:p>
            <a:pPr marL="0" indent="0" algn="r" rtl="1">
              <a:buNone/>
            </a:pPr>
            <a:r>
              <a:rPr lang="ar-SA" b="1" dirty="0" smtClean="0"/>
              <a:t>قيمة </a:t>
            </a:r>
            <a:r>
              <a:rPr lang="ar-SA" b="1" dirty="0"/>
              <a:t>ما تبقى دون أن يكمله المتعهد الأول    </a:t>
            </a:r>
            <a:r>
              <a:rPr lang="ar-SA" b="1" dirty="0" smtClean="0"/>
              <a:t>                  حـ</a:t>
            </a:r>
            <a:r>
              <a:rPr lang="ar-SA" b="1" dirty="0"/>
              <a:t>/ المصروفات – البند الثاني – بند ...</a:t>
            </a:r>
          </a:p>
          <a:p>
            <a:pPr marL="0" indent="0" algn="r" rtl="1">
              <a:buNone/>
            </a:pPr>
            <a:r>
              <a:rPr lang="ar-SA" b="1" dirty="0"/>
              <a:t>الفرق الذى سيتحمله المتعهد الأول ويدفعه للثاني </a:t>
            </a:r>
            <a:r>
              <a:rPr lang="ar-SA" b="1" dirty="0" smtClean="0"/>
              <a:t>              حـ</a:t>
            </a:r>
            <a:r>
              <a:rPr lang="ar-SA" b="1" dirty="0"/>
              <a:t>/ العهد تحت التحصيل –المتعهد </a:t>
            </a:r>
            <a:r>
              <a:rPr lang="ar-SA" b="1" dirty="0" smtClean="0"/>
              <a:t>الأول</a:t>
            </a:r>
          </a:p>
          <a:p>
            <a:pPr marL="0" indent="0" algn="r" rtl="1">
              <a:buNone/>
            </a:pPr>
            <a:r>
              <a:rPr lang="ar-SA" b="1" dirty="0"/>
              <a:t> إجمالي قيمة ما قدمه المتعهد الثاني      </a:t>
            </a:r>
            <a:r>
              <a:rPr lang="ar-SA" b="1" dirty="0" smtClean="0"/>
              <a:t>             </a:t>
            </a:r>
            <a:r>
              <a:rPr lang="ar-SA" b="1" dirty="0"/>
              <a:t>إلى حـ/ أوامر </a:t>
            </a:r>
            <a:r>
              <a:rPr lang="ar-SA" b="1" dirty="0" smtClean="0"/>
              <a:t>الدفـع</a:t>
            </a:r>
          </a:p>
          <a:p>
            <a:pPr marL="0" indent="0" algn="r" rtl="1">
              <a:buNone/>
            </a:pPr>
            <a:endParaRPr lang="ar-SA" dirty="0" smtClean="0"/>
          </a:p>
          <a:p>
            <a:pPr marL="0" indent="0" algn="ctr" rtl="1">
              <a:buNone/>
            </a:pPr>
            <a:r>
              <a:rPr lang="ar-SA" b="1" dirty="0" smtClean="0"/>
              <a:t>من </a:t>
            </a:r>
            <a:r>
              <a:rPr lang="ar-SA" b="1" dirty="0"/>
              <a:t>حـ/ أوامر الدفـع</a:t>
            </a:r>
          </a:p>
          <a:p>
            <a:pPr marL="0" indent="0" algn="ctr" rtl="1">
              <a:buNone/>
            </a:pPr>
            <a:r>
              <a:rPr lang="ar-SA" b="1" dirty="0"/>
              <a:t>إلى حـ/ جارى وزارة </a:t>
            </a:r>
            <a:r>
              <a:rPr lang="ar-SA" b="1" dirty="0" smtClean="0"/>
              <a:t>الماليـة</a:t>
            </a:r>
          </a:p>
          <a:p>
            <a:pPr marL="0" indent="0" algn="ctr" rtl="1">
              <a:buNone/>
            </a:pPr>
            <a:endParaRPr lang="ar-SA" dirty="0"/>
          </a:p>
          <a:p>
            <a:pPr marL="0" indent="0" algn="r" rtl="1">
              <a:buNone/>
            </a:pPr>
            <a:r>
              <a:rPr lang="ar-SA" sz="4200" dirty="0">
                <a:solidFill>
                  <a:srgbClr val="FF0000"/>
                </a:solidFill>
              </a:rPr>
              <a:t>يتم بعد ذلك تسوية حـ/ المتعهد الأول بالقيد التالي : </a:t>
            </a:r>
          </a:p>
          <a:p>
            <a:pPr marL="0" indent="0" algn="r" rtl="1">
              <a:buNone/>
            </a:pPr>
            <a:endParaRPr lang="ar-SA" dirty="0">
              <a:solidFill>
                <a:srgbClr val="FF0000"/>
              </a:solidFill>
            </a:endParaRPr>
          </a:p>
          <a:p>
            <a:pPr marL="0" indent="0" algn="r" rtl="1">
              <a:buNone/>
            </a:pPr>
            <a:r>
              <a:rPr lang="ar-SA" b="1" dirty="0"/>
              <a:t>من مذكوريـن </a:t>
            </a:r>
          </a:p>
          <a:p>
            <a:pPr marL="0" indent="0" algn="r" rtl="1">
              <a:buNone/>
            </a:pPr>
            <a:r>
              <a:rPr lang="ar-SA" b="1" dirty="0"/>
              <a:t> إلغاء الأمانات في القيد ما قبل السابق	  حـ/ الأمانات – تأمينات نقدية -المتعهد الأول</a:t>
            </a:r>
          </a:p>
          <a:p>
            <a:pPr marL="0" indent="0" algn="r" rtl="1">
              <a:buNone/>
            </a:pPr>
            <a:r>
              <a:rPr lang="ar-SA" b="1" dirty="0"/>
              <a:t>                             </a:t>
            </a:r>
            <a:r>
              <a:rPr lang="ar-SA" b="1" dirty="0" smtClean="0"/>
              <a:t>                         </a:t>
            </a:r>
            <a:r>
              <a:rPr lang="ar-SA" b="1" dirty="0"/>
              <a:t>حـ/ جارى وزارة الماليـة .</a:t>
            </a:r>
          </a:p>
          <a:p>
            <a:pPr marL="0" indent="0" algn="r" rtl="1">
              <a:buNone/>
            </a:pPr>
            <a:r>
              <a:rPr lang="ar-SA" b="1" dirty="0"/>
              <a:t>إلغاء المطلوبات (الغرامة)	          </a:t>
            </a:r>
            <a:r>
              <a:rPr lang="ar-SA" b="1" dirty="0" smtClean="0"/>
              <a:t>          </a:t>
            </a:r>
            <a:r>
              <a:rPr lang="ar-SA" b="1" dirty="0"/>
              <a:t>حـ/ المطلوبـات</a:t>
            </a:r>
          </a:p>
          <a:p>
            <a:pPr marL="0" indent="0" algn="r" rtl="1">
              <a:buNone/>
            </a:pPr>
            <a:endParaRPr lang="ar-SA" b="1" dirty="0"/>
          </a:p>
          <a:p>
            <a:pPr marL="0" indent="0" algn="r" rtl="1">
              <a:buNone/>
            </a:pPr>
            <a:r>
              <a:rPr lang="ar-SA" b="1" dirty="0"/>
              <a:t>إلى مذكوريـن</a:t>
            </a:r>
          </a:p>
          <a:p>
            <a:pPr marL="0" indent="0" algn="r" rtl="1">
              <a:buNone/>
            </a:pPr>
            <a:r>
              <a:rPr lang="ar-SA" b="1" dirty="0"/>
              <a:t>إلغاء العهد تحت التحصيل القيدين السابقين </a:t>
            </a:r>
            <a:r>
              <a:rPr lang="ar-SA" b="1" dirty="0" smtClean="0"/>
              <a:t>   </a:t>
            </a:r>
            <a:r>
              <a:rPr lang="ar-SA" b="1" dirty="0"/>
              <a:t>حـ/ العهد تحت التحصيل –أبو محمد </a:t>
            </a:r>
          </a:p>
          <a:p>
            <a:pPr marL="0" indent="0" algn="r" rtl="1">
              <a:buNone/>
            </a:pPr>
            <a:r>
              <a:rPr lang="ar-SA" b="1" dirty="0"/>
              <a:t>الغرامــة 	                      </a:t>
            </a:r>
            <a:r>
              <a:rPr lang="ar-SA" b="1" dirty="0" smtClean="0"/>
              <a:t>            </a:t>
            </a:r>
            <a:r>
              <a:rPr lang="ar-SA" b="1" dirty="0"/>
              <a:t>حـ/ الإيرادات - غرامـات </a:t>
            </a:r>
          </a:p>
          <a:p>
            <a:pPr marL="0" indent="0" algn="r" rtl="1">
              <a:buNone/>
            </a:pPr>
            <a:endParaRPr lang="ar-SA" dirty="0"/>
          </a:p>
          <a:p>
            <a:pPr algn="r" rtl="1"/>
            <a:endParaRPr lang="en-US" dirty="0"/>
          </a:p>
        </p:txBody>
      </p:sp>
    </p:spTree>
    <p:extLst>
      <p:ext uri="{BB962C8B-B14F-4D97-AF65-F5344CB8AC3E}">
        <p14:creationId xmlns:p14="http://schemas.microsoft.com/office/powerpoint/2010/main" val="242532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تبويب المصروفات</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بالنسبة لتبويب النفقات في المملكة العربية السعودية:</a:t>
            </a:r>
          </a:p>
          <a:p>
            <a:pPr algn="r" rtl="1"/>
            <a:r>
              <a:rPr lang="ar-SA" dirty="0" smtClean="0"/>
              <a:t>يستخدم الأسلوب التقليدي للتبويب حيث يتم:</a:t>
            </a:r>
          </a:p>
          <a:p>
            <a:pPr algn="r" rtl="1"/>
            <a:r>
              <a:rPr lang="ar-SA" b="1" u="sng" dirty="0" smtClean="0">
                <a:solidFill>
                  <a:srgbClr val="C00000"/>
                </a:solidFill>
              </a:rPr>
              <a:t>أولاً: تبويب مصروفات الميزانية وفقاً لنوعها إلى أربعة أبواب</a:t>
            </a:r>
            <a:r>
              <a:rPr lang="ar-SA" b="1" u="sng" dirty="0" smtClean="0">
                <a:solidFill>
                  <a:srgbClr val="C00000"/>
                </a:solidFill>
                <a:sym typeface="Wingdings" panose="05000000000000000000" pitchFamily="2" charset="2"/>
              </a:rPr>
              <a:t>(التبويب النوعي)</a:t>
            </a:r>
            <a:endParaRPr lang="ar-SA" b="1" u="sng" dirty="0" smtClean="0">
              <a:solidFill>
                <a:srgbClr val="C00000"/>
              </a:solidFill>
            </a:endParaRPr>
          </a:p>
          <a:p>
            <a:pPr algn="r" rtl="1"/>
            <a:r>
              <a:rPr lang="ar-SA" dirty="0" smtClean="0"/>
              <a:t>الباب الأول: الرواتب، والأجور، والبدلات.</a:t>
            </a:r>
          </a:p>
          <a:p>
            <a:pPr algn="r" rtl="1"/>
            <a:r>
              <a:rPr lang="ar-SA" dirty="0" smtClean="0"/>
              <a:t>الباب الثاني: المصروفات العامة.</a:t>
            </a:r>
          </a:p>
          <a:p>
            <a:pPr algn="r" rtl="1"/>
            <a:r>
              <a:rPr lang="ar-SA" dirty="0" smtClean="0"/>
              <a:t>الباب الثالث: برامج الصيانة والتشغيل.</a:t>
            </a:r>
          </a:p>
          <a:p>
            <a:pPr algn="r" rtl="1"/>
            <a:r>
              <a:rPr lang="ar-SA" dirty="0" smtClean="0"/>
              <a:t>الباب الرابع: المشاريع والإنشاءات الجديدة.</a:t>
            </a:r>
          </a:p>
          <a:p>
            <a:pPr algn="r" rtl="1"/>
            <a:endParaRPr lang="ar-SA" dirty="0"/>
          </a:p>
        </p:txBody>
      </p:sp>
    </p:spTree>
    <p:extLst>
      <p:ext uri="{BB962C8B-B14F-4D97-AF65-F5344CB8AC3E}">
        <p14:creationId xmlns:p14="http://schemas.microsoft.com/office/powerpoint/2010/main" val="649346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3- التعاقد مع مقاول </a:t>
            </a:r>
            <a:r>
              <a:rPr lang="ar-SA" dirty="0" smtClean="0"/>
              <a:t>أجنبي</a:t>
            </a:r>
            <a:r>
              <a:rPr lang="ar-SA" dirty="0"/>
              <a:t/>
            </a:r>
            <a:br>
              <a:rPr lang="ar-SA" dirty="0"/>
            </a:br>
            <a:endParaRPr lang="en-US" dirty="0"/>
          </a:p>
        </p:txBody>
      </p:sp>
      <p:sp>
        <p:nvSpPr>
          <p:cNvPr id="3" name="Content Placeholder 2"/>
          <p:cNvSpPr>
            <a:spLocks noGrp="1"/>
          </p:cNvSpPr>
          <p:nvPr>
            <p:ph idx="1"/>
          </p:nvPr>
        </p:nvSpPr>
        <p:spPr/>
        <p:txBody>
          <a:bodyPr>
            <a:normAutofit fontScale="85000" lnSpcReduction="10000"/>
          </a:bodyPr>
          <a:lstStyle/>
          <a:p>
            <a:pPr algn="r" rtl="1">
              <a:buFont typeface="Wingdings" panose="05000000000000000000" pitchFamily="2" charset="2"/>
              <a:buChar char="Ø"/>
            </a:pPr>
            <a:r>
              <a:rPr lang="ar-SA" dirty="0"/>
              <a:t>	يتم التعاقد مع المقاول الأجنبي بنفس طرق التعاقد مع المقاول المحلي باستثناء الحاجة لفتح اعتماد مستندي في حالة التعاقد مع المقاول الأجنبي .</a:t>
            </a:r>
          </a:p>
          <a:p>
            <a:pPr algn="r" rtl="1">
              <a:buFont typeface="Wingdings" panose="05000000000000000000" pitchFamily="2" charset="2"/>
              <a:buChar char="Ø"/>
            </a:pPr>
            <a:r>
              <a:rPr lang="ar-SA" dirty="0"/>
              <a:t>	يشترط للتعاقد مع مقاول أجنبي أن يتم فتح اعتماد مستندي عن طريق مؤسسة النقد العربي السعودي .</a:t>
            </a:r>
          </a:p>
          <a:p>
            <a:pPr algn="r" rtl="1">
              <a:buFont typeface="Wingdings" panose="05000000000000000000" pitchFamily="2" charset="2"/>
              <a:buChar char="Ø"/>
            </a:pPr>
            <a:r>
              <a:rPr lang="ar-SA" dirty="0"/>
              <a:t>	يمكن إجراء فتح الاعتماد المستندي أو التعديل عليه كالتالي  </a:t>
            </a:r>
            <a:r>
              <a:rPr lang="ar-SA" dirty="0" smtClean="0"/>
              <a:t>:</a:t>
            </a:r>
          </a:p>
          <a:p>
            <a:pPr marL="514350" indent="-514350" algn="r" rtl="1">
              <a:buFont typeface="+mj-lt"/>
              <a:buAutoNum type="arabicPeriod"/>
            </a:pPr>
            <a:r>
              <a:rPr lang="ar-SA" dirty="0" smtClean="0"/>
              <a:t>فتـح </a:t>
            </a:r>
            <a:r>
              <a:rPr lang="ar-SA" dirty="0"/>
              <a:t>الاعتماد </a:t>
            </a:r>
            <a:r>
              <a:rPr lang="ar-SA" dirty="0" smtClean="0"/>
              <a:t>المستندي</a:t>
            </a:r>
          </a:p>
          <a:p>
            <a:pPr marL="514350" indent="-514350" algn="r" rtl="1">
              <a:buFont typeface="+mj-lt"/>
              <a:buAutoNum type="arabicPeriod"/>
            </a:pPr>
            <a:r>
              <a:rPr lang="ar-SA" dirty="0"/>
              <a:t>التعديل على الإعتماد المستندية التى سبـق </a:t>
            </a:r>
            <a:r>
              <a:rPr lang="ar-SA" dirty="0" smtClean="0"/>
              <a:t>فتحهـا</a:t>
            </a:r>
          </a:p>
          <a:p>
            <a:pPr marL="514350" indent="-514350" algn="r" rtl="1">
              <a:buFont typeface="+mj-lt"/>
              <a:buAutoNum type="arabicPeriod"/>
            </a:pPr>
            <a:r>
              <a:rPr lang="ar-SA" dirty="0"/>
              <a:t>إنتهاء السنة المالية مع وجود أرصدة فى حـ/ العهد ـ اعتمادات مستندية</a:t>
            </a:r>
          </a:p>
        </p:txBody>
      </p:sp>
    </p:spTree>
    <p:extLst>
      <p:ext uri="{BB962C8B-B14F-4D97-AF65-F5344CB8AC3E}">
        <p14:creationId xmlns:p14="http://schemas.microsoft.com/office/powerpoint/2010/main" val="79084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فتـح الاعتماد </a:t>
            </a:r>
            <a:r>
              <a:rPr lang="ar-SA" dirty="0" smtClean="0"/>
              <a:t>المستندي</a:t>
            </a:r>
            <a:endParaRPr lang="en-US" dirty="0"/>
          </a:p>
        </p:txBody>
      </p:sp>
      <p:sp>
        <p:nvSpPr>
          <p:cNvPr id="3" name="Content Placeholder 2"/>
          <p:cNvSpPr>
            <a:spLocks noGrp="1"/>
          </p:cNvSpPr>
          <p:nvPr>
            <p:ph idx="1"/>
          </p:nvPr>
        </p:nvSpPr>
        <p:spPr/>
        <p:txBody>
          <a:bodyPr>
            <a:normAutofit fontScale="70000" lnSpcReduction="20000"/>
          </a:bodyPr>
          <a:lstStyle/>
          <a:p>
            <a:pPr algn="r" rtl="1">
              <a:buFont typeface="Wingdings" panose="05000000000000000000" pitchFamily="2" charset="2"/>
              <a:buChar char="Ø"/>
            </a:pPr>
            <a:r>
              <a:rPr lang="ar-SA" dirty="0"/>
              <a:t>عند التعاقد مع المورد أو المقاول الأجنبي تقوم الجهة الحكومية المعنية بتحرير أمر اعتماد صرف بالقيد :</a:t>
            </a:r>
          </a:p>
          <a:p>
            <a:pPr marL="0" indent="0" algn="r">
              <a:buNone/>
            </a:pPr>
            <a:r>
              <a:rPr lang="ar-SA" dirty="0" smtClean="0"/>
              <a:t>من حــ /العهد </a:t>
            </a:r>
            <a:r>
              <a:rPr lang="ar-SA" dirty="0"/>
              <a:t>ـ اعتمادات </a:t>
            </a:r>
            <a:r>
              <a:rPr lang="ar-SA" dirty="0" smtClean="0"/>
              <a:t>مستندية </a:t>
            </a:r>
          </a:p>
          <a:p>
            <a:pPr marL="0" indent="0" algn="r">
              <a:buNone/>
            </a:pPr>
            <a:r>
              <a:rPr lang="ar-SA" dirty="0" smtClean="0"/>
              <a:t>إلى حــ/ أوامر الدفع</a:t>
            </a:r>
          </a:p>
          <a:p>
            <a:pPr algn="l" rtl="1">
              <a:buFont typeface="Wingdings" panose="05000000000000000000" pitchFamily="2" charset="2"/>
              <a:buChar char="Ø"/>
            </a:pPr>
            <a:r>
              <a:rPr lang="ar-SA" dirty="0"/>
              <a:t>يرسل أمر الدفع إلى وزارة المالية مرفقاً بنموذج طلب فتح اعتماد مستندي .</a:t>
            </a:r>
          </a:p>
          <a:p>
            <a:pPr algn="r" rtl="1">
              <a:buFont typeface="Wingdings" panose="05000000000000000000" pitchFamily="2" charset="2"/>
              <a:buChar char="Ø"/>
            </a:pPr>
            <a:r>
              <a:rPr lang="ar-SA" dirty="0"/>
              <a:t>عند ورود إشعار من وزارة المالية بما يفيد فتح الاعتماد المستندي تقوم الجهة المعنية بتحرير إذن تسوية بالقيد : </a:t>
            </a:r>
          </a:p>
          <a:p>
            <a:pPr marL="0" indent="0" algn="r">
              <a:buNone/>
            </a:pPr>
            <a:r>
              <a:rPr lang="ar-SA" dirty="0"/>
              <a:t>من حـ/ أوامر الدفع</a:t>
            </a:r>
          </a:p>
          <a:p>
            <a:pPr marL="0" indent="0" algn="r">
              <a:buNone/>
            </a:pPr>
            <a:r>
              <a:rPr lang="ar-SA" dirty="0"/>
              <a:t>     إلى حـ/ جارى وزارة المالية </a:t>
            </a:r>
          </a:p>
          <a:p>
            <a:pPr algn="r" rtl="1">
              <a:buFont typeface="Wingdings" panose="05000000000000000000" pitchFamily="2" charset="2"/>
              <a:buChar char="Ø"/>
            </a:pPr>
            <a:r>
              <a:rPr lang="ar-SA" dirty="0"/>
              <a:t>عند ورود المستندات المؤيدة لتنفيذ العملية (الطلبية) يتم تحرير إذن تسوية بالقيد : </a:t>
            </a:r>
          </a:p>
          <a:p>
            <a:pPr marL="0" indent="0" algn="r">
              <a:buNone/>
            </a:pPr>
            <a:r>
              <a:rPr lang="ar-SA" dirty="0"/>
              <a:t>من حـ/المصروفات ـ الباب..البند </a:t>
            </a:r>
          </a:p>
          <a:p>
            <a:pPr marL="0" indent="0" algn="r">
              <a:buNone/>
            </a:pPr>
            <a:r>
              <a:rPr lang="ar-SA" dirty="0"/>
              <a:t> إلى حـ/ العهدـ اعتمادات مستندية</a:t>
            </a:r>
          </a:p>
          <a:p>
            <a:pPr marL="0" indent="0" algn="r">
              <a:buNone/>
            </a:pPr>
            <a:endParaRPr lang="ar-SA" dirty="0"/>
          </a:p>
          <a:p>
            <a:pPr algn="r"/>
            <a:endParaRPr lang="ar-SA" dirty="0" smtClean="0"/>
          </a:p>
        </p:txBody>
      </p:sp>
    </p:spTree>
    <p:extLst>
      <p:ext uri="{BB962C8B-B14F-4D97-AF65-F5344CB8AC3E}">
        <p14:creationId xmlns:p14="http://schemas.microsoft.com/office/powerpoint/2010/main" val="835219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التعديل على الإعتماد المستندية التى سبـق فتحهـا</a:t>
            </a:r>
            <a:endParaRPr lang="en-US" dirty="0"/>
          </a:p>
        </p:txBody>
      </p:sp>
      <p:sp>
        <p:nvSpPr>
          <p:cNvPr id="3" name="Content Placeholder 2"/>
          <p:cNvSpPr>
            <a:spLocks noGrp="1"/>
          </p:cNvSpPr>
          <p:nvPr>
            <p:ph idx="1"/>
          </p:nvPr>
        </p:nvSpPr>
        <p:spPr/>
        <p:txBody>
          <a:bodyPr>
            <a:normAutofit fontScale="92500" lnSpcReduction="20000"/>
          </a:bodyPr>
          <a:lstStyle/>
          <a:p>
            <a:pPr algn="r" rtl="1">
              <a:buFont typeface="Wingdings" panose="05000000000000000000" pitchFamily="2" charset="2"/>
              <a:buChar char="Ø"/>
            </a:pPr>
            <a:r>
              <a:rPr lang="ar-SA" dirty="0"/>
              <a:t>إذا رغبت إحدى الجهات فى تعديل أحد الاعتمادات المستندية التي سبق فتحها فيجب أولاً أخذ الموافقة من وزارة المالية لتقوم بإبلاغ مؤسسة النقد. </a:t>
            </a:r>
          </a:p>
          <a:p>
            <a:pPr algn="r" rtl="1">
              <a:buFont typeface="Wingdings" panose="05000000000000000000" pitchFamily="2" charset="2"/>
              <a:buChar char="Ø"/>
            </a:pPr>
            <a:r>
              <a:rPr lang="ar-SA" dirty="0" smtClean="0"/>
              <a:t>إذا </a:t>
            </a:r>
            <a:r>
              <a:rPr lang="ar-SA" dirty="0"/>
              <a:t>كان التعديل بالزيادة (أي زيادة قيمة الإعتماد) فيجب تحرير أمر اعتماد صرف بالقيمة المطلوبة للزيادة بالقيد :</a:t>
            </a:r>
          </a:p>
          <a:p>
            <a:pPr marL="0" indent="0" algn="r" rtl="1">
              <a:buNone/>
            </a:pPr>
            <a:r>
              <a:rPr lang="ar-SA" dirty="0" smtClean="0"/>
              <a:t>    من </a:t>
            </a:r>
            <a:r>
              <a:rPr lang="ar-SA" dirty="0"/>
              <a:t>حـ/ العهد ـ إعتمادات مستندية </a:t>
            </a:r>
          </a:p>
          <a:p>
            <a:pPr marL="0" indent="0" algn="r" rtl="1">
              <a:buNone/>
            </a:pPr>
            <a:r>
              <a:rPr lang="ar-SA" dirty="0" smtClean="0"/>
              <a:t>       </a:t>
            </a:r>
            <a:r>
              <a:rPr lang="ar-SA" dirty="0"/>
              <a:t>إلى حـ/ أوامر الدفع</a:t>
            </a:r>
          </a:p>
          <a:p>
            <a:pPr algn="r" rtl="1">
              <a:buFont typeface="Wingdings" panose="05000000000000000000" pitchFamily="2" charset="2"/>
              <a:buChar char="Ø"/>
            </a:pPr>
            <a:r>
              <a:rPr lang="ar-SA" dirty="0" smtClean="0"/>
              <a:t> </a:t>
            </a:r>
            <a:r>
              <a:rPr lang="ar-SA" dirty="0"/>
              <a:t>أما إذا كان التعديل بالتخفيض فسيتم إعداد إذن تسوية بالقيد :</a:t>
            </a:r>
          </a:p>
          <a:p>
            <a:pPr marL="0" indent="0" algn="r" rtl="1">
              <a:buNone/>
            </a:pPr>
            <a:r>
              <a:rPr lang="ar-SA" dirty="0" smtClean="0"/>
              <a:t>    من </a:t>
            </a:r>
            <a:r>
              <a:rPr lang="ar-SA" dirty="0"/>
              <a:t>حـ/ جارى وزارة المالية</a:t>
            </a:r>
          </a:p>
          <a:p>
            <a:pPr marL="0" indent="0" algn="r" rtl="1">
              <a:buNone/>
            </a:pPr>
            <a:r>
              <a:rPr lang="ar-SA" dirty="0" smtClean="0"/>
              <a:t>            </a:t>
            </a:r>
            <a:r>
              <a:rPr lang="ar-SA" dirty="0"/>
              <a:t>إلى حـ/ العهد ـ اعتمادات مستندية</a:t>
            </a:r>
          </a:p>
        </p:txBody>
      </p:sp>
    </p:spTree>
    <p:extLst>
      <p:ext uri="{BB962C8B-B14F-4D97-AF65-F5344CB8AC3E}">
        <p14:creationId xmlns:p14="http://schemas.microsoft.com/office/powerpoint/2010/main" val="4016688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إنتهاء السنة المالية مع وجود أرصدة فى </a:t>
            </a:r>
            <a:r>
              <a:rPr lang="ar-SA" dirty="0" smtClean="0"/>
              <a:t/>
            </a:r>
            <a:br>
              <a:rPr lang="ar-SA" dirty="0" smtClean="0"/>
            </a:br>
            <a:r>
              <a:rPr lang="ar-SA" dirty="0" smtClean="0"/>
              <a:t>حـ</a:t>
            </a:r>
            <a:r>
              <a:rPr lang="ar-SA" dirty="0"/>
              <a:t>/ العهد ـ اعتمادات مستندية</a:t>
            </a:r>
            <a:endParaRPr lang="en-US" dirty="0"/>
          </a:p>
        </p:txBody>
      </p:sp>
      <p:sp>
        <p:nvSpPr>
          <p:cNvPr id="3" name="Content Placeholder 2"/>
          <p:cNvSpPr>
            <a:spLocks noGrp="1"/>
          </p:cNvSpPr>
          <p:nvPr>
            <p:ph idx="1"/>
          </p:nvPr>
        </p:nvSpPr>
        <p:spPr/>
        <p:txBody>
          <a:bodyPr>
            <a:normAutofit fontScale="62500" lnSpcReduction="20000"/>
          </a:bodyPr>
          <a:lstStyle/>
          <a:p>
            <a:pPr algn="r" rtl="1">
              <a:buFont typeface="Wingdings" panose="05000000000000000000" pitchFamily="2" charset="2"/>
              <a:buChar char="Ø"/>
            </a:pPr>
            <a:r>
              <a:rPr lang="ar-SA" dirty="0"/>
              <a:t>عند انتهاء السنة المالية مع وجود أرصدة في حـ/ العهد اعتمادات مستندية (لأنها لم تسدد بعد) لأنه لم ترد مستنداتها المؤيدة للصرف فيتم توريد هذه الأرصدة للسنة الجديدة وتعليتها لحساب الأمانات –اعتمادات مستندية .</a:t>
            </a:r>
          </a:p>
          <a:p>
            <a:pPr marL="0" indent="0" algn="r" rtl="1">
              <a:buNone/>
            </a:pPr>
            <a:r>
              <a:rPr lang="ar-SA" dirty="0" smtClean="0"/>
              <a:t>                   من </a:t>
            </a:r>
            <a:r>
              <a:rPr lang="ar-SA" dirty="0"/>
              <a:t>حـ/ </a:t>
            </a:r>
            <a:r>
              <a:rPr lang="ar-SA" dirty="0" smtClean="0"/>
              <a:t>المصروفات-الباب   البند    </a:t>
            </a:r>
          </a:p>
          <a:p>
            <a:pPr marL="0" indent="0" algn="r" rtl="1">
              <a:buNone/>
            </a:pPr>
            <a:r>
              <a:rPr lang="ar-SA" dirty="0" smtClean="0"/>
              <a:t>                              </a:t>
            </a:r>
            <a:r>
              <a:rPr lang="ar-SA" dirty="0"/>
              <a:t>إلى حـ/ الأمانات اعتمادات مستندية</a:t>
            </a:r>
          </a:p>
          <a:p>
            <a:pPr algn="r" rtl="1">
              <a:buFont typeface="Wingdings" panose="05000000000000000000" pitchFamily="2" charset="2"/>
              <a:buChar char="Ø"/>
            </a:pPr>
            <a:r>
              <a:rPr lang="ar-SA" dirty="0" smtClean="0"/>
              <a:t> </a:t>
            </a:r>
            <a:r>
              <a:rPr lang="ar-SA" dirty="0"/>
              <a:t>فى حال ورود مستندات هذه الاعتمادات المدورة في السنة التالية فسيتم القيد :</a:t>
            </a:r>
          </a:p>
          <a:p>
            <a:pPr marL="0" indent="0" algn="r" rtl="1">
              <a:buNone/>
            </a:pPr>
            <a:r>
              <a:rPr lang="ar-SA" dirty="0" smtClean="0"/>
              <a:t>                       من </a:t>
            </a:r>
            <a:r>
              <a:rPr lang="ar-SA" dirty="0"/>
              <a:t>حـ/ الأمانات ـ اعتمادات مستندية</a:t>
            </a:r>
          </a:p>
          <a:p>
            <a:pPr marL="0" indent="0" algn="r" rtl="1">
              <a:buNone/>
            </a:pPr>
            <a:r>
              <a:rPr lang="ar-SA" dirty="0" smtClean="0"/>
              <a:t>                             </a:t>
            </a:r>
            <a:r>
              <a:rPr lang="ar-SA" dirty="0"/>
              <a:t>إلى حـ/ العهد ـ اعتمادات مستندية</a:t>
            </a:r>
          </a:p>
          <a:p>
            <a:pPr algn="r" rtl="1">
              <a:buFont typeface="Wingdings" panose="05000000000000000000" pitchFamily="2" charset="2"/>
              <a:buChar char="Ø"/>
            </a:pPr>
            <a:r>
              <a:rPr lang="ar-SA" dirty="0" smtClean="0"/>
              <a:t> </a:t>
            </a:r>
            <a:r>
              <a:rPr lang="ar-SA" dirty="0"/>
              <a:t>فى حال تقرر تخفيض أو إلغاء الاعتمادات المستندية القائمة فيتم تحرير إذن تسوية بالقيد </a:t>
            </a:r>
            <a:r>
              <a:rPr lang="ar-SA" dirty="0" smtClean="0"/>
              <a:t>:</a:t>
            </a:r>
          </a:p>
          <a:p>
            <a:pPr marL="0" indent="0" algn="r" rtl="1">
              <a:buNone/>
            </a:pPr>
            <a:r>
              <a:rPr lang="ar-SA" dirty="0" smtClean="0"/>
              <a:t>     </a:t>
            </a:r>
            <a:r>
              <a:rPr lang="ar-SA" dirty="0"/>
              <a:t>من </a:t>
            </a:r>
            <a:r>
              <a:rPr lang="ar-SA" dirty="0" smtClean="0"/>
              <a:t>مذكوريــن</a:t>
            </a:r>
          </a:p>
          <a:p>
            <a:pPr marL="0" indent="0" algn="r" rtl="1">
              <a:buNone/>
            </a:pPr>
            <a:r>
              <a:rPr lang="ar-SA" dirty="0" smtClean="0"/>
              <a:t>       </a:t>
            </a:r>
            <a:r>
              <a:rPr lang="ar-SA" dirty="0"/>
              <a:t>حـ/ جارى </a:t>
            </a:r>
            <a:r>
              <a:rPr lang="ar-SA" dirty="0" smtClean="0"/>
              <a:t>وزارةالمالية</a:t>
            </a:r>
          </a:p>
          <a:p>
            <a:pPr marL="0" indent="0" algn="r" rtl="1">
              <a:buNone/>
            </a:pPr>
            <a:r>
              <a:rPr lang="ar-SA" dirty="0" smtClean="0"/>
              <a:t>         </a:t>
            </a:r>
            <a:r>
              <a:rPr lang="ar-SA" dirty="0"/>
              <a:t>حـ/ الأمانات-اعتمادات مستندية</a:t>
            </a:r>
          </a:p>
          <a:p>
            <a:pPr marL="0" indent="0" algn="r" rtl="1">
              <a:buNone/>
            </a:pPr>
            <a:r>
              <a:rPr lang="ar-SA" dirty="0" smtClean="0"/>
              <a:t>                  </a:t>
            </a:r>
            <a:r>
              <a:rPr lang="ar-SA" dirty="0"/>
              <a:t>إلى </a:t>
            </a:r>
            <a:r>
              <a:rPr lang="ar-SA" dirty="0" smtClean="0"/>
              <a:t>مذكوريــن</a:t>
            </a:r>
          </a:p>
          <a:p>
            <a:pPr marL="0" indent="0" algn="r" rtl="1">
              <a:buNone/>
            </a:pPr>
            <a:r>
              <a:rPr lang="ar-SA" dirty="0" smtClean="0"/>
              <a:t>                   </a:t>
            </a:r>
            <a:r>
              <a:rPr lang="ar-SA" dirty="0"/>
              <a:t>حـ/ الإيرادات المتنوعة</a:t>
            </a:r>
          </a:p>
          <a:p>
            <a:pPr marL="0" indent="0" algn="r" rtl="1">
              <a:buNone/>
            </a:pPr>
            <a:r>
              <a:rPr lang="ar-SA" dirty="0" smtClean="0"/>
              <a:t>                   </a:t>
            </a:r>
            <a:r>
              <a:rPr lang="ar-SA" dirty="0"/>
              <a:t>حـ/ العهد ـ اعتمادات </a:t>
            </a:r>
            <a:endParaRPr lang="en-US" dirty="0"/>
          </a:p>
        </p:txBody>
      </p:sp>
    </p:spTree>
    <p:extLst>
      <p:ext uri="{BB962C8B-B14F-4D97-AF65-F5344CB8AC3E}">
        <p14:creationId xmlns:p14="http://schemas.microsoft.com/office/powerpoint/2010/main" val="164509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a:t>4- الإستبعـاد من الإيرادات</a:t>
            </a:r>
            <a:endParaRPr lang="en-US" dirty="0"/>
          </a:p>
        </p:txBody>
      </p:sp>
      <p:sp>
        <p:nvSpPr>
          <p:cNvPr id="3" name="Content Placeholder 2"/>
          <p:cNvSpPr>
            <a:spLocks noGrp="1"/>
          </p:cNvSpPr>
          <p:nvPr>
            <p:ph idx="1"/>
          </p:nvPr>
        </p:nvSpPr>
        <p:spPr/>
        <p:txBody>
          <a:bodyPr>
            <a:normAutofit fontScale="62500" lnSpcReduction="20000"/>
          </a:bodyPr>
          <a:lstStyle/>
          <a:p>
            <a:pPr algn="r" rtl="1"/>
            <a:r>
              <a:rPr lang="ar-SA" dirty="0"/>
              <a:t>يجوز للوحدات الحكومية الاستبعاد من بنود الإيرادات في الحالات التالية: </a:t>
            </a:r>
            <a:endParaRPr lang="ar-SA" dirty="0" smtClean="0"/>
          </a:p>
          <a:p>
            <a:pPr marL="514350" indent="-514350" algn="r" rtl="1">
              <a:buFont typeface="+mj-lt"/>
              <a:buAutoNum type="arabicPeriod"/>
            </a:pPr>
            <a:r>
              <a:rPr lang="ar-SA" dirty="0"/>
              <a:t>المرتبات والبدلات التي يتم تعليتها في حـ/الأمانات- مرتجع رواتب</a:t>
            </a:r>
            <a:r>
              <a:rPr lang="ar-SA" dirty="0"/>
              <a:t>. </a:t>
            </a:r>
            <a:endParaRPr lang="ar-SA" dirty="0" smtClean="0"/>
          </a:p>
          <a:p>
            <a:pPr algn="r" rtl="1">
              <a:buFont typeface="Wingdings" panose="05000000000000000000" pitchFamily="2" charset="2"/>
              <a:buChar char="Ø"/>
            </a:pPr>
            <a:r>
              <a:rPr lang="ar-SA" dirty="0" smtClean="0"/>
              <a:t>عند </a:t>
            </a:r>
            <a:r>
              <a:rPr lang="ar-SA" dirty="0"/>
              <a:t>تقدم الموظف لصرف راتبه في السنة المالية التالية يتم إجراء القيد :</a:t>
            </a:r>
          </a:p>
          <a:p>
            <a:pPr marL="0" indent="0" algn="r" rtl="1">
              <a:buNone/>
            </a:pPr>
            <a:r>
              <a:rPr lang="ar-SA" dirty="0"/>
              <a:t>من حـ/ الإيرادات المتنوعة بالاستبعاد</a:t>
            </a:r>
          </a:p>
          <a:p>
            <a:pPr marL="0" indent="0" algn="r" rtl="1">
              <a:buNone/>
            </a:pPr>
            <a:r>
              <a:rPr lang="ar-SA" dirty="0" smtClean="0"/>
              <a:t>                   إلى </a:t>
            </a:r>
            <a:r>
              <a:rPr lang="ar-SA" dirty="0"/>
              <a:t>حـ/ الحوالات أو أوامر الدفع </a:t>
            </a:r>
            <a:endParaRPr lang="ar-SA" dirty="0" smtClean="0"/>
          </a:p>
          <a:p>
            <a:pPr marL="0" indent="0" algn="r" rtl="1">
              <a:buNone/>
            </a:pPr>
            <a:r>
              <a:rPr lang="ar-SA" dirty="0" smtClean="0"/>
              <a:t>2. صرف </a:t>
            </a:r>
            <a:r>
              <a:rPr lang="ar-SA" dirty="0"/>
              <a:t>مبالغ سبق زيادتها فى حساب الإيرادات </a:t>
            </a:r>
            <a:r>
              <a:rPr lang="ar-SA" dirty="0" smtClean="0"/>
              <a:t>زيادة</a:t>
            </a:r>
          </a:p>
          <a:p>
            <a:pPr algn="r" rtl="1">
              <a:buFont typeface="Wingdings" panose="05000000000000000000" pitchFamily="2" charset="2"/>
              <a:buChar char="Ø"/>
            </a:pPr>
            <a:r>
              <a:rPr lang="ar-SA" dirty="0"/>
              <a:t>عند اكتشاف الخطأ بالقيد زيادة في حـ/ الإيرادات سواء كان في السنة السابقة أو الحالية فيجب أن تستأذن وزارة المالية لصرف المبلغ بالاستبعاد من الإيرادات .</a:t>
            </a:r>
          </a:p>
          <a:p>
            <a:pPr algn="r" rtl="1">
              <a:buFont typeface="Wingdings" panose="05000000000000000000" pitchFamily="2" charset="2"/>
              <a:buChar char="Ø"/>
            </a:pPr>
            <a:r>
              <a:rPr lang="ar-SA" dirty="0"/>
              <a:t>- يتم استبعاد الإيرادات من بند الإيرادات الذي تمت زيادته خطأ إذا تم اكتشاف الخطأ وتصحيحه في نفس السنة المالية .</a:t>
            </a:r>
          </a:p>
          <a:p>
            <a:pPr marL="0" indent="0" algn="r" rtl="1">
              <a:buNone/>
            </a:pPr>
            <a:r>
              <a:rPr lang="ar-SA" dirty="0" smtClean="0"/>
              <a:t>          من </a:t>
            </a:r>
            <a:r>
              <a:rPr lang="ar-SA" dirty="0"/>
              <a:t>حـ/ الإيرادات-البند-</a:t>
            </a:r>
          </a:p>
          <a:p>
            <a:pPr marL="0" indent="0" algn="r" rtl="1">
              <a:buNone/>
            </a:pPr>
            <a:r>
              <a:rPr lang="ar-SA" dirty="0" smtClean="0"/>
              <a:t>                   إلى </a:t>
            </a:r>
            <a:r>
              <a:rPr lang="ar-SA" dirty="0"/>
              <a:t>حـ/ الحوالات أو أوامر الدفع</a:t>
            </a:r>
          </a:p>
          <a:p>
            <a:pPr algn="r" rtl="1">
              <a:buFont typeface="Wingdings" panose="05000000000000000000" pitchFamily="2" charset="2"/>
              <a:buChar char="Ø"/>
            </a:pPr>
            <a:r>
              <a:rPr lang="ar-SA" dirty="0" smtClean="0"/>
              <a:t>أما </a:t>
            </a:r>
            <a:r>
              <a:rPr lang="ar-SA" dirty="0"/>
              <a:t>إذا تم إكتشاف الخطأ فى السنة المالية التالية فيتم الاستبعاد من حـ/ الإيرادات المتنوعة :</a:t>
            </a:r>
          </a:p>
          <a:p>
            <a:pPr marL="0" indent="0" algn="r" rtl="1">
              <a:buNone/>
            </a:pPr>
            <a:r>
              <a:rPr lang="ar-SA" dirty="0" smtClean="0"/>
              <a:t>                  من </a:t>
            </a:r>
            <a:r>
              <a:rPr lang="ar-SA" dirty="0"/>
              <a:t>حـ/ الإيرادات المتنوعة </a:t>
            </a:r>
          </a:p>
          <a:p>
            <a:pPr marL="0" indent="0" algn="r" rtl="1">
              <a:buNone/>
            </a:pPr>
            <a:r>
              <a:rPr lang="ar-SA" dirty="0" smtClean="0"/>
              <a:t>                        إلى </a:t>
            </a:r>
            <a:r>
              <a:rPr lang="ar-SA" dirty="0"/>
              <a:t>حـ/ أوامر الدفع أو الحوالات</a:t>
            </a:r>
          </a:p>
          <a:p>
            <a:pPr algn="r" rtl="1">
              <a:buFont typeface="Wingdings" panose="05000000000000000000" pitchFamily="2" charset="2"/>
              <a:buChar char="Ø"/>
            </a:pPr>
            <a:endParaRPr lang="ar-SA" dirty="0" smtClean="0"/>
          </a:p>
          <a:p>
            <a:pPr marL="514350" indent="-514350" algn="r" rtl="1">
              <a:buFont typeface="+mj-lt"/>
              <a:buAutoNum type="arabicPeriod"/>
            </a:pPr>
            <a:endParaRPr lang="ar-SA" dirty="0"/>
          </a:p>
        </p:txBody>
      </p:sp>
    </p:spTree>
    <p:extLst>
      <p:ext uri="{BB962C8B-B14F-4D97-AF65-F5344CB8AC3E}">
        <p14:creationId xmlns:p14="http://schemas.microsoft.com/office/powerpoint/2010/main" val="1265172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4- الإستبعـاد من الإيرادات</a:t>
            </a:r>
            <a:endParaRPr lang="en-US" dirty="0"/>
          </a:p>
        </p:txBody>
      </p:sp>
      <p:sp>
        <p:nvSpPr>
          <p:cNvPr id="3" name="Content Placeholder 2"/>
          <p:cNvSpPr>
            <a:spLocks noGrp="1"/>
          </p:cNvSpPr>
          <p:nvPr>
            <p:ph idx="1"/>
          </p:nvPr>
        </p:nvSpPr>
        <p:spPr/>
        <p:txBody>
          <a:bodyPr/>
          <a:lstStyle/>
          <a:p>
            <a:pPr marL="0" indent="0" algn="r" rtl="1">
              <a:buNone/>
            </a:pPr>
            <a:r>
              <a:rPr lang="ar-SA" dirty="0" smtClean="0"/>
              <a:t>3. </a:t>
            </a:r>
            <a:r>
              <a:rPr lang="ar-SA" dirty="0"/>
              <a:t>صرف المبالغ التي تمت إضافتها خطأ إلى نوع من أنواع الإيرادات</a:t>
            </a:r>
            <a:r>
              <a:rPr lang="ar-SA" dirty="0" smtClean="0"/>
              <a:t>:</a:t>
            </a:r>
          </a:p>
          <a:p>
            <a:pPr algn="r" rtl="1">
              <a:buFont typeface="Wingdings" panose="05000000000000000000" pitchFamily="2" charset="2"/>
              <a:buChar char="Ø"/>
            </a:pPr>
            <a:r>
              <a:rPr lang="ar-SA" dirty="0" smtClean="0"/>
              <a:t>في </a:t>
            </a:r>
            <a:r>
              <a:rPr lang="ar-SA" dirty="0"/>
              <a:t>هذه الحالة يتم استبعاد المبلغ من الحساب الذي تمت الإضافة إليه خطأ والإضافة إلى حساب الإيرادات التي كان يجب الإضافة إليه وذلك بالقيد : </a:t>
            </a:r>
          </a:p>
          <a:p>
            <a:pPr marL="0" indent="0" algn="r" rtl="1">
              <a:buNone/>
            </a:pPr>
            <a:r>
              <a:rPr lang="ar-SA" dirty="0"/>
              <a:t>من حـ/ الإيرادات ...بالاستبعاد</a:t>
            </a:r>
          </a:p>
          <a:p>
            <a:pPr marL="0" indent="0" algn="r" rtl="1">
              <a:buNone/>
            </a:pPr>
            <a:r>
              <a:rPr lang="ar-SA" dirty="0"/>
              <a:t>إلى حـ/ الإيرادات ... النوع الواجب الإضافة إليه .</a:t>
            </a:r>
          </a:p>
          <a:p>
            <a:pPr marL="0" indent="0" algn="r" rtl="1">
              <a:buNone/>
            </a:pPr>
            <a:endParaRPr lang="en-US" dirty="0"/>
          </a:p>
        </p:txBody>
      </p:sp>
    </p:spTree>
    <p:extLst>
      <p:ext uri="{BB962C8B-B14F-4D97-AF65-F5344CB8AC3E}">
        <p14:creationId xmlns:p14="http://schemas.microsoft.com/office/powerpoint/2010/main" val="3011436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4- الإستبعـاد من الإيرادات</a:t>
            </a:r>
            <a:endParaRPr lang="en-US" dirty="0"/>
          </a:p>
        </p:txBody>
      </p:sp>
      <p:sp>
        <p:nvSpPr>
          <p:cNvPr id="3" name="Content Placeholder 2"/>
          <p:cNvSpPr>
            <a:spLocks noGrp="1"/>
          </p:cNvSpPr>
          <p:nvPr>
            <p:ph idx="1"/>
          </p:nvPr>
        </p:nvSpPr>
        <p:spPr/>
        <p:txBody>
          <a:bodyPr/>
          <a:lstStyle/>
          <a:p>
            <a:pPr marL="0" indent="0" algn="r" rtl="1">
              <a:buNone/>
            </a:pPr>
            <a:r>
              <a:rPr lang="ar-SA" dirty="0" smtClean="0"/>
              <a:t>4. </a:t>
            </a:r>
            <a:r>
              <a:rPr lang="ar-SA" dirty="0"/>
              <a:t>المبالغ النى تم </a:t>
            </a:r>
            <a:r>
              <a:rPr lang="ar-SA" dirty="0" smtClean="0"/>
              <a:t>صرف </a:t>
            </a:r>
            <a:r>
              <a:rPr lang="ar-SA" dirty="0"/>
              <a:t>أقل من </a:t>
            </a:r>
            <a:r>
              <a:rPr lang="ar-SA" dirty="0" smtClean="0"/>
              <a:t>المستحق: </a:t>
            </a:r>
          </a:p>
          <a:p>
            <a:pPr algn="r" rtl="1">
              <a:buFont typeface="Wingdings" panose="05000000000000000000" pitchFamily="2" charset="2"/>
              <a:buChar char="Ø"/>
            </a:pPr>
            <a:r>
              <a:rPr lang="ar-SA" dirty="0"/>
              <a:t>في حال كان حساب المصروفات قد ألغى لأي سبب من الأسباب فيجب الاستئذان من وزارة المالية حتى يتم الاستبعاد من الإيرادات: </a:t>
            </a:r>
          </a:p>
          <a:p>
            <a:pPr marL="0" indent="0" algn="r" rtl="1">
              <a:buNone/>
            </a:pPr>
            <a:r>
              <a:rPr lang="ar-SA" dirty="0" smtClean="0"/>
              <a:t>            من حـ/ الإيرادات بالاستبعاد </a:t>
            </a:r>
          </a:p>
          <a:p>
            <a:pPr marL="0" indent="0" algn="r" rtl="1">
              <a:buNone/>
            </a:pPr>
            <a:r>
              <a:rPr lang="ar-SA" smtClean="0"/>
              <a:t>                     إلى </a:t>
            </a:r>
            <a:r>
              <a:rPr lang="ar-SA" dirty="0"/>
              <a:t>حـ/ أوامر الدفع أو الحوالات .</a:t>
            </a:r>
          </a:p>
          <a:p>
            <a:pPr algn="r" rtl="1">
              <a:buFont typeface="Wingdings" panose="05000000000000000000" pitchFamily="2" charset="2"/>
              <a:buChar char="Ø"/>
            </a:pPr>
            <a:endParaRPr lang="en-US" dirty="0"/>
          </a:p>
        </p:txBody>
      </p:sp>
    </p:spTree>
    <p:extLst>
      <p:ext uri="{BB962C8B-B14F-4D97-AF65-F5344CB8AC3E}">
        <p14:creationId xmlns:p14="http://schemas.microsoft.com/office/powerpoint/2010/main" val="2506395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تبويب المصروفات</a:t>
            </a:r>
            <a:endParaRPr lang="en-US" dirty="0"/>
          </a:p>
        </p:txBody>
      </p:sp>
      <p:sp>
        <p:nvSpPr>
          <p:cNvPr id="3" name="Content Placeholder 2"/>
          <p:cNvSpPr>
            <a:spLocks noGrp="1"/>
          </p:cNvSpPr>
          <p:nvPr>
            <p:ph idx="1"/>
          </p:nvPr>
        </p:nvSpPr>
        <p:spPr/>
        <p:txBody>
          <a:bodyPr/>
          <a:lstStyle/>
          <a:p>
            <a:pPr algn="r" rtl="1"/>
            <a:r>
              <a:rPr lang="ar-SA" b="1" u="sng" dirty="0" smtClean="0">
                <a:solidFill>
                  <a:srgbClr val="C00000"/>
                </a:solidFill>
              </a:rPr>
              <a:t>ثانياً: يتم بعد ذلك تبويب المصروفات وفقاً لطبيعتها (التبويب الطبيعي) حيث:</a:t>
            </a:r>
          </a:p>
          <a:p>
            <a:pPr algn="r" rtl="1"/>
            <a:r>
              <a:rPr lang="ar-SA" dirty="0" smtClean="0"/>
              <a:t>1-	تشمل مصروفات الأبواب الثلاثة الأولى المصروفات الجارية.</a:t>
            </a:r>
          </a:p>
          <a:p>
            <a:pPr algn="r" rtl="1"/>
            <a:r>
              <a:rPr lang="ar-SA" dirty="0" smtClean="0"/>
              <a:t>2-	تشمل مصروفات الباب الرابع المصروفات الرأسمالية.</a:t>
            </a:r>
          </a:p>
          <a:p>
            <a:pPr algn="r" rtl="1"/>
            <a:endParaRPr lang="ar-SA" dirty="0" smtClean="0"/>
          </a:p>
          <a:p>
            <a:pPr algn="r" rtl="1"/>
            <a:endParaRPr lang="en-US" dirty="0"/>
          </a:p>
        </p:txBody>
      </p:sp>
    </p:spTree>
    <p:extLst>
      <p:ext uri="{BB962C8B-B14F-4D97-AF65-F5344CB8AC3E}">
        <p14:creationId xmlns:p14="http://schemas.microsoft.com/office/powerpoint/2010/main" val="4107737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تبويب المصروفات</a:t>
            </a:r>
            <a:endParaRPr lang="en-US" dirty="0"/>
          </a:p>
        </p:txBody>
      </p:sp>
      <p:sp>
        <p:nvSpPr>
          <p:cNvPr id="3" name="Content Placeholder 2"/>
          <p:cNvSpPr>
            <a:spLocks noGrp="1"/>
          </p:cNvSpPr>
          <p:nvPr>
            <p:ph idx="1"/>
          </p:nvPr>
        </p:nvSpPr>
        <p:spPr/>
        <p:txBody>
          <a:bodyPr/>
          <a:lstStyle/>
          <a:p>
            <a:pPr algn="r" rtl="1"/>
            <a:r>
              <a:rPr lang="ar-SA" b="1" u="sng" dirty="0" smtClean="0">
                <a:solidFill>
                  <a:srgbClr val="C00000"/>
                </a:solidFill>
              </a:rPr>
              <a:t>ثالثاً: يتم بعد ذلك تبويب النفقات وفقاً للوحدات الإدارية التي تنفقها (التبويب الإداري) كالتالي:</a:t>
            </a:r>
          </a:p>
          <a:p>
            <a:pPr algn="r" rtl="1"/>
            <a:r>
              <a:rPr lang="ar-SA" dirty="0" smtClean="0"/>
              <a:t>1-	يقسم كل نوع من النفقات إلى فصول وفروع حيث يخصص لكل جهاز حكومي رئيس فصل.</a:t>
            </a:r>
          </a:p>
          <a:p>
            <a:pPr algn="r" rtl="1"/>
            <a:r>
              <a:rPr lang="ar-SA" dirty="0" smtClean="0"/>
              <a:t>2-	يقسم الفصل الواحد إلى عدة فروع.</a:t>
            </a:r>
          </a:p>
          <a:p>
            <a:pPr algn="r" rtl="1"/>
            <a:endParaRPr lang="en-US" dirty="0"/>
          </a:p>
        </p:txBody>
      </p:sp>
    </p:spTree>
    <p:extLst>
      <p:ext uri="{BB962C8B-B14F-4D97-AF65-F5344CB8AC3E}">
        <p14:creationId xmlns:p14="http://schemas.microsoft.com/office/powerpoint/2010/main" val="179187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ثانياً: طرق تقدير المصروفات</a:t>
            </a:r>
            <a:endParaRPr lang="en-US" dirty="0"/>
          </a:p>
        </p:txBody>
      </p:sp>
      <p:sp>
        <p:nvSpPr>
          <p:cNvPr id="3" name="Content Placeholder 2"/>
          <p:cNvSpPr>
            <a:spLocks noGrp="1"/>
          </p:cNvSpPr>
          <p:nvPr>
            <p:ph idx="1"/>
          </p:nvPr>
        </p:nvSpPr>
        <p:spPr>
          <a:xfrm>
            <a:off x="457200" y="1219200"/>
            <a:ext cx="8229600" cy="5257800"/>
          </a:xfrm>
        </p:spPr>
        <p:txBody>
          <a:bodyPr>
            <a:normAutofit/>
          </a:bodyPr>
          <a:lstStyle/>
          <a:p>
            <a:pPr algn="r" rtl="1"/>
            <a:r>
              <a:rPr lang="ar-SA" sz="2800" dirty="0" smtClean="0"/>
              <a:t>توجد ثلاث طرق لتقدير النفقات:</a:t>
            </a:r>
          </a:p>
          <a:p>
            <a:pPr marL="0" indent="0" algn="r" rtl="1">
              <a:buNone/>
            </a:pPr>
            <a:r>
              <a:rPr lang="ar-SA" sz="2800" dirty="0" smtClean="0">
                <a:solidFill>
                  <a:srgbClr val="C00000"/>
                </a:solidFill>
              </a:rPr>
              <a:t>(1)التقدير على ضوء بيانات السنوات الثلاث السابقة</a:t>
            </a:r>
          </a:p>
          <a:p>
            <a:pPr marL="0" indent="0" algn="r" rtl="1">
              <a:buNone/>
            </a:pPr>
            <a:r>
              <a:rPr lang="ar-SA" sz="2800" dirty="0" smtClean="0"/>
              <a:t>يتم أخد متوسط نفقات السنوات الثلاث السابقة ثم التعديل عليه زيادة أو نقصاً حسب المتغيرات المتوقعة في السنة التالية</a:t>
            </a:r>
          </a:p>
          <a:p>
            <a:pPr marL="0" indent="0" algn="r" rtl="1">
              <a:buNone/>
            </a:pPr>
            <a:r>
              <a:rPr lang="ar-SA" sz="2800" dirty="0" smtClean="0">
                <a:solidFill>
                  <a:srgbClr val="C00000"/>
                </a:solidFill>
              </a:rPr>
              <a:t>(2)التقدير على ضوء المنافع المتوقعة</a:t>
            </a:r>
          </a:p>
          <a:p>
            <a:pPr marL="0" indent="0" algn="r" rtl="1">
              <a:buNone/>
            </a:pPr>
            <a:r>
              <a:rPr lang="ar-SA" sz="2800" dirty="0" smtClean="0"/>
              <a:t>يتم إعداد الميزانية بعد دراسة اقتصادية سابقة يتم بموجبها إقرار خطة طويلة الأجل لتحقيق الأهداف التنموية بواسطة الأجهزة الحكومية.</a:t>
            </a:r>
          </a:p>
          <a:p>
            <a:pPr marL="0" indent="0" algn="r" rtl="1">
              <a:buNone/>
            </a:pPr>
            <a:r>
              <a:rPr lang="ar-SA" sz="2800" dirty="0" smtClean="0">
                <a:solidFill>
                  <a:srgbClr val="C00000"/>
                </a:solidFill>
              </a:rPr>
              <a:t>(3)التقدير على الأساس الصفري</a:t>
            </a:r>
          </a:p>
          <a:p>
            <a:pPr marL="0" indent="0" algn="r" rtl="1">
              <a:buNone/>
            </a:pPr>
            <a:r>
              <a:rPr lang="ar-SA" sz="2800" dirty="0" smtClean="0"/>
              <a:t>يتم إعادة تقويم البرامج والأنشطة الموجودة وتبرير استمرار كل نشاط للسنة المالية التالية وكذلك تبرير حجم الموارد المطلوب تخصيصها له.</a:t>
            </a:r>
            <a:endParaRPr lang="en-US" sz="2800" dirty="0"/>
          </a:p>
        </p:txBody>
      </p:sp>
    </p:spTree>
    <p:extLst>
      <p:ext uri="{BB962C8B-B14F-4D97-AF65-F5344CB8AC3E}">
        <p14:creationId xmlns:p14="http://schemas.microsoft.com/office/powerpoint/2010/main" val="236202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تقدير المصروفات</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pPr algn="r" rtl="1"/>
            <a:r>
              <a:rPr lang="ar-SA" b="1" u="sng" dirty="0" smtClean="0">
                <a:solidFill>
                  <a:srgbClr val="C00000"/>
                </a:solidFill>
              </a:rPr>
              <a:t>في المملكة العربية السعودية: تختلف طرق تقدير النفقات لكل باب من أبواب النفقات:</a:t>
            </a:r>
          </a:p>
          <a:p>
            <a:pPr algn="r" rtl="1"/>
            <a:r>
              <a:rPr lang="ar-SA" dirty="0" smtClean="0"/>
              <a:t>1- الباب الأول: يتم تقدير مصروفات وفقاً للطريقة المباشرة مع الأخذ في الاعتبار معدلات النمو السكاني والظروف الاقتصادية والاجتماعية.</a:t>
            </a:r>
          </a:p>
          <a:p>
            <a:pPr marL="0" indent="0" algn="r" rtl="1">
              <a:buNone/>
            </a:pPr>
            <a:endParaRPr lang="ar-SA" dirty="0" smtClean="0"/>
          </a:p>
          <a:p>
            <a:pPr algn="r" rtl="1"/>
            <a:r>
              <a:rPr lang="ar-SA" dirty="0" smtClean="0"/>
              <a:t>2- البابين الثاني والثالث: يتم تقدير المصروفات على أساس متوسط الإنفاق الفعلي في السنوات الثلاث السابقة مع إيضاح مبررات كل زيادة عن هذا المتوسط.</a:t>
            </a:r>
          </a:p>
          <a:p>
            <a:pPr algn="r" rtl="1"/>
            <a:endParaRPr lang="ar-SA" dirty="0" smtClean="0"/>
          </a:p>
          <a:p>
            <a:pPr algn="r" rtl="1"/>
            <a:r>
              <a:rPr lang="ar-SA" dirty="0" smtClean="0"/>
              <a:t>3- الباب الرابع: تقدر مصروفاته بالاستناد إلى مقاييس ودراسات تفصيلية والتي تبين التكاليف المقدرة للمشروعات الجديدة والمدة المقررة للتنفيذ والمبالغ المقترح اعتمادها من ميزانية السنة الجديدة .</a:t>
            </a:r>
            <a:endParaRPr lang="en-US" dirty="0"/>
          </a:p>
        </p:txBody>
      </p:sp>
    </p:spTree>
    <p:extLst>
      <p:ext uri="{BB962C8B-B14F-4D97-AF65-F5344CB8AC3E}">
        <p14:creationId xmlns:p14="http://schemas.microsoft.com/office/powerpoint/2010/main" val="4106135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تقدير المصروفات</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يتضح أن أبواب النفقات الأربعة يتم تقدير مصروفاتها استناداً على التبويب النوعي.</a:t>
            </a:r>
          </a:p>
          <a:p>
            <a:pPr algn="r" rtl="1"/>
            <a:r>
              <a:rPr lang="ar-SA" b="1" u="sng" dirty="0" smtClean="0">
                <a:solidFill>
                  <a:srgbClr val="C00000"/>
                </a:solidFill>
              </a:rPr>
              <a:t>عيوبه:</a:t>
            </a:r>
          </a:p>
          <a:p>
            <a:pPr algn="r" rtl="1"/>
            <a:r>
              <a:rPr lang="ar-SA" dirty="0" smtClean="0"/>
              <a:t>-	التقدير وفقا لنوع النفقة لا يسمح بالربط بين المدخلات والمخرجات (المجهودات والمنجزات).</a:t>
            </a:r>
          </a:p>
          <a:p>
            <a:pPr algn="r" rtl="1"/>
            <a:r>
              <a:rPr lang="ar-SA" dirty="0" smtClean="0"/>
              <a:t>-	كما أن هذا الأسلوب يشجع الإسراف وانخفاض الكفاءة في استغلال الموارد المتاحة.</a:t>
            </a:r>
          </a:p>
          <a:p>
            <a:pPr algn="r" rtl="1"/>
            <a:r>
              <a:rPr lang="ar-SA" dirty="0" smtClean="0"/>
              <a:t>-	بالإضافة إلى أن استخدام متوسط السنوات الثلاث يعد تكراراً لأخطاء الماضي.</a:t>
            </a:r>
          </a:p>
          <a:p>
            <a:pPr algn="r" rtl="1"/>
            <a:endParaRPr lang="en-US" dirty="0"/>
          </a:p>
        </p:txBody>
      </p:sp>
    </p:spTree>
    <p:extLst>
      <p:ext uri="{BB962C8B-B14F-4D97-AF65-F5344CB8AC3E}">
        <p14:creationId xmlns:p14="http://schemas.microsoft.com/office/powerpoint/2010/main" val="334302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ثالثاً: طرق صرف النفقات</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dirty="0" smtClean="0"/>
              <a:t>هناك عدة أوجه يتم من خلالها الصرف من خزائن وصناديق الوزارات والمصالح الحكومية التي تمسك حساباتها بنفسها. وتشمل هذه الأوجه ما يلي:</a:t>
            </a:r>
          </a:p>
          <a:p>
            <a:pPr algn="r" rtl="1"/>
            <a:r>
              <a:rPr lang="ar-SA" dirty="0" smtClean="0"/>
              <a:t>1-الصرف الفعلي خصماً على بنود الاعتمادات.</a:t>
            </a:r>
          </a:p>
          <a:p>
            <a:pPr algn="r" rtl="1"/>
            <a:r>
              <a:rPr lang="ar-SA" dirty="0" smtClean="0"/>
              <a:t>2-الاستبعاد من حـ/الإيرادات. (إيرادات سبق إضافتها لحساب بالخطأ).</a:t>
            </a:r>
          </a:p>
          <a:p>
            <a:pPr algn="r" rtl="1"/>
            <a:r>
              <a:rPr lang="ar-SA" dirty="0" smtClean="0"/>
              <a:t>3-الإزالة من حساب الأمانات (مرتجع رواتب – تأمينات نقدية – متنوعة).</a:t>
            </a:r>
          </a:p>
          <a:p>
            <a:pPr algn="r" rtl="1"/>
            <a:r>
              <a:rPr lang="ar-SA" dirty="0" smtClean="0"/>
              <a:t>4-القيد على حساب العهد أي فتح حساب عهد (سلف مؤقتة – سلف مستديمة – تحت التحصيل – اعتمادات مستندية).</a:t>
            </a:r>
          </a:p>
          <a:p>
            <a:pPr algn="r" rtl="1"/>
            <a:r>
              <a:rPr lang="ar-SA" dirty="0" smtClean="0"/>
              <a:t>5-تغذية صناديق الوزارات والمصالح الحكومية للصرف منها بموجب حوالات أو شيكات على نفقات البابين الأول والثاني.</a:t>
            </a:r>
          </a:p>
          <a:p>
            <a:pPr algn="r" rtl="1"/>
            <a:endParaRPr lang="ar-SA" dirty="0" smtClean="0"/>
          </a:p>
          <a:p>
            <a:pPr algn="r" rtl="1"/>
            <a:endParaRPr lang="en-US" dirty="0"/>
          </a:p>
        </p:txBody>
      </p:sp>
    </p:spTree>
    <p:extLst>
      <p:ext uri="{BB962C8B-B14F-4D97-AF65-F5344CB8AC3E}">
        <p14:creationId xmlns:p14="http://schemas.microsoft.com/office/powerpoint/2010/main" val="4068672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2249</Words>
  <Application>Microsoft Office PowerPoint</Application>
  <PresentationFormat>On-screen Show (4:3)</PresentationFormat>
  <Paragraphs>364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الفصل السابع</vt:lpstr>
      <vt:lpstr>طرق تبويب المصروفات</vt:lpstr>
      <vt:lpstr>طرق تبويب المصروفات</vt:lpstr>
      <vt:lpstr>طرق تبويب المصروفات</vt:lpstr>
      <vt:lpstr>طرق تبويب المصروفات</vt:lpstr>
      <vt:lpstr>ثانياً: طرق تقدير المصروفات</vt:lpstr>
      <vt:lpstr>طرق تقدير المصروفات</vt:lpstr>
      <vt:lpstr>طرق تقدير المصروفات</vt:lpstr>
      <vt:lpstr>ثالثاً: طرق صرف النفقات</vt:lpstr>
      <vt:lpstr>ثالثاً: طرق صرف النفقات</vt:lpstr>
      <vt:lpstr>  (1) الصرف بموجب أوامر دفع </vt:lpstr>
      <vt:lpstr>(1) الصرف بموجب أوامر دفع</vt:lpstr>
      <vt:lpstr>(2) الصرف بموجب حوالات</vt:lpstr>
      <vt:lpstr>(3) الصرف بموجب شيكات</vt:lpstr>
      <vt:lpstr>(4) الصرف بموجب مطالبات من السلفة المستديمة</vt:lpstr>
      <vt:lpstr>رابعاً: المعالجة المحاسبية لمصروفات الميزانية</vt:lpstr>
      <vt:lpstr>5 5- القيود المحاسبية لمصروفات الباب الأول: </vt:lpstr>
      <vt:lpstr>6- معالجة الرواتب التي لم يتسلمها أصحابها: (رواتب + أجور + مكافآت + بدلات)</vt:lpstr>
      <vt:lpstr>معالجة الرواتب التي لم يتسلمها أصحابها</vt:lpstr>
      <vt:lpstr>معالجة الرواتب التي لم يتسلمها أصحابها</vt:lpstr>
      <vt:lpstr>2- مصروفات الأبواب الثاني، الثالث، الرابع</vt:lpstr>
      <vt:lpstr>    </vt:lpstr>
      <vt:lpstr>1- الخدمات المتبادلة بين الأجهزة الحكومية:</vt:lpstr>
      <vt:lpstr>2- التعاقد مع مقاول محلى:</vt:lpstr>
      <vt:lpstr>2- التعاقد مع مقاول محلى:</vt:lpstr>
      <vt:lpstr>2- التعاقد مع مقاول محلى:</vt:lpstr>
      <vt:lpstr>المحاسبـة عن العقود مع مقاول محلى : </vt:lpstr>
      <vt:lpstr>(ب) شراء الموارد والمهمات </vt:lpstr>
      <vt:lpstr> (ب) شراء الموارد والمهمات </vt:lpstr>
      <vt:lpstr>3- التعاقد مع مقاول أجنبي </vt:lpstr>
      <vt:lpstr>فتـح الاعتماد المستندي</vt:lpstr>
      <vt:lpstr>التعديل على الإعتماد المستندية التى سبـق فتحهـا</vt:lpstr>
      <vt:lpstr>إنتهاء السنة المالية مع وجود أرصدة فى  حـ/ العهد ـ اعتمادات مستندية</vt:lpstr>
      <vt:lpstr>4- الإستبعـاد من الإيرادات</vt:lpstr>
      <vt:lpstr>4- الإستبعـاد من الإيرادات</vt:lpstr>
      <vt:lpstr>4- الإستبعـاد من الإيرادات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dc:title>
  <dc:creator>adel</dc:creator>
  <cp:lastModifiedBy>adel</cp:lastModifiedBy>
  <cp:revision>16</cp:revision>
  <dcterms:created xsi:type="dcterms:W3CDTF">2018-10-29T17:47:51Z</dcterms:created>
  <dcterms:modified xsi:type="dcterms:W3CDTF">2018-11-10T16:35:34Z</dcterms:modified>
</cp:coreProperties>
</file>