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6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2" r:id="rId16"/>
    <p:sldId id="273" r:id="rId17"/>
    <p:sldId id="274" r:id="rId18"/>
    <p:sldId id="275" r:id="rId19"/>
    <p:sldId id="276" r:id="rId20"/>
    <p:sldId id="277" r:id="rId21"/>
    <p:sldId id="278" r:id="rId22"/>
    <p:sldId id="279" r:id="rId2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86243" autoAdjust="0"/>
  </p:normalViewPr>
  <p:slideViewPr>
    <p:cSldViewPr>
      <p:cViewPr varScale="1">
        <p:scale>
          <a:sx n="75" d="100"/>
          <a:sy n="75" d="100"/>
        </p:scale>
        <p:origin x="-101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85CF6E8-F595-4864-8A8B-D20687650B75}" type="datetimeFigureOut">
              <a:rPr lang="ar-SA" smtClean="0"/>
              <a:pPr/>
              <a:t>04/01/34</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4A778A7-8340-4A35-8A9D-F6DCB50A0C09}"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B1DFEB49-47C8-428A-A3F3-765DB613477F}" type="datetime1">
              <a:rPr lang="ar-SA" smtClean="0"/>
              <a:pPr/>
              <a:t>04/01/34</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0FFEBBB9-AD05-4F6A-AEC2-17890BF0C573}"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4E6C6EF-E4D8-4ABB-B816-8D76C8078670}" type="datetime1">
              <a:rPr lang="ar-SA" smtClean="0"/>
              <a:pPr/>
              <a:t>04/01/34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FFEBBB9-AD05-4F6A-AEC2-17890BF0C573}"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15F4DD9-5EAD-411C-B925-7F61FEE44059}" type="datetime1">
              <a:rPr lang="ar-SA" smtClean="0"/>
              <a:pPr/>
              <a:t>04/01/34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FFEBBB9-AD05-4F6A-AEC2-17890BF0C573}"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51D68C6-06F5-4FE1-AAF9-3DD76742BADF}" type="datetime1">
              <a:rPr lang="ar-SA" smtClean="0"/>
              <a:pPr/>
              <a:t>04/01/34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FFEBBB9-AD05-4F6A-AEC2-17890BF0C573}"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430414C-6B09-4278-A99C-81207624E1A2}" type="datetime1">
              <a:rPr lang="ar-SA" smtClean="0"/>
              <a:pPr/>
              <a:t>04/01/34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FFEBBB9-AD05-4F6A-AEC2-17890BF0C573}"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30A8DD81-60AC-4330-80F9-444AFACCED74}" type="datetime1">
              <a:rPr lang="ar-SA" smtClean="0"/>
              <a:pPr/>
              <a:t>04/01/34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FFEBBB9-AD05-4F6A-AEC2-17890BF0C573}"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5D697A5C-7550-407C-AD7A-83DEC3BC4FBA}" type="datetime1">
              <a:rPr lang="ar-SA" smtClean="0"/>
              <a:pPr/>
              <a:t>04/01/34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FFEBBB9-AD05-4F6A-AEC2-17890BF0C573}"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FB900DF5-11C1-4BF2-9380-BA68039918A1}" type="datetime1">
              <a:rPr lang="ar-SA" smtClean="0"/>
              <a:pPr/>
              <a:t>04/01/34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FFEBBB9-AD05-4F6A-AEC2-17890BF0C573}"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181E478-71FE-449E-93FD-ACD8E4E61A3F}" type="datetime1">
              <a:rPr lang="ar-SA" smtClean="0"/>
              <a:pPr/>
              <a:t>04/01/34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B029C4C5-EE38-4BB4-9F9F-0DCC4BCD9CED}" type="datetime1">
              <a:rPr lang="ar-SA" smtClean="0"/>
              <a:pPr/>
              <a:t>04/01/34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FFEBBB9-AD05-4F6A-AEC2-17890BF0C573}"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B263C0A-54DA-4860-AB95-7310EA761B29}" type="datetime1">
              <a:rPr lang="ar-SA" smtClean="0"/>
              <a:pPr/>
              <a:t>04/01/34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077200" y="6356350"/>
            <a:ext cx="609600" cy="365125"/>
          </a:xfrm>
        </p:spPr>
        <p:txBody>
          <a:bodyPr/>
          <a:lstStyle/>
          <a:p>
            <a:fld id="{0FFEBBB9-AD05-4F6A-AEC2-17890BF0C573}" type="slidenum">
              <a:rPr lang="ar-SA" smtClean="0"/>
              <a:pPr/>
              <a:t>‹#›</a:t>
            </a:fld>
            <a:endParaRPr lang="ar-SA"/>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0B13BCB-67C1-4B99-991F-C4023FB8E2C4}" type="datetime1">
              <a:rPr lang="ar-SA" smtClean="0"/>
              <a:pPr/>
              <a:t>04/01/34</a:t>
            </a:fld>
            <a:endParaRPr lang="ar-SA"/>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FEBBB9-AD05-4F6A-AEC2-17890BF0C573}" type="slidenum">
              <a:rPr lang="ar-SA" smtClean="0"/>
              <a:pPr/>
              <a:t>‹#›</a:t>
            </a:fld>
            <a:endParaRPr lang="ar-SA"/>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algn="ctr"/>
            <a:r>
              <a:rPr lang="en-US" dirty="0" smtClean="0"/>
              <a:t/>
            </a:r>
            <a:br>
              <a:rPr lang="en-US" dirty="0" smtClean="0"/>
            </a:br>
            <a:r>
              <a:rPr lang="ar-SA" sz="7300" dirty="0" smtClean="0"/>
              <a:t>الفصـــــــــــــــــل السابــــــــــــــــــــــــــــع</a:t>
            </a:r>
            <a:r>
              <a:rPr lang="en-US" dirty="0" smtClean="0"/>
              <a:t/>
            </a:r>
            <a:br>
              <a:rPr lang="en-US" dirty="0" smtClean="0"/>
            </a:br>
            <a:endParaRPr lang="ar-SA" dirty="0"/>
          </a:p>
        </p:txBody>
      </p:sp>
      <p:sp>
        <p:nvSpPr>
          <p:cNvPr id="3" name="عنوان فرعي 2"/>
          <p:cNvSpPr>
            <a:spLocks noGrp="1"/>
          </p:cNvSpPr>
          <p:nvPr>
            <p:ph type="subTitle" idx="1"/>
          </p:nvPr>
        </p:nvSpPr>
        <p:spPr/>
        <p:txBody>
          <a:bodyPr>
            <a:noAutofit/>
          </a:bodyPr>
          <a:lstStyle/>
          <a:p>
            <a:pPr algn="ctr"/>
            <a:r>
              <a:rPr lang="ar-SA" sz="6600" dirty="0" smtClean="0">
                <a:cs typeface="+mj-cs"/>
              </a:rPr>
              <a:t>المخزون السلعــــــــــــــــــــــي</a:t>
            </a:r>
            <a:endParaRPr lang="ar-SA" sz="6600" dirty="0">
              <a:cs typeface="+mj-cs"/>
            </a:endParaRPr>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1</a:t>
            </a:fld>
            <a:endParaRPr lang="ar-S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الحل :</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t>نستخرج عدد الوحدات المباعة من خلال المعادلة التالية :</a:t>
            </a:r>
          </a:p>
          <a:p>
            <a:r>
              <a:rPr lang="ar-SA" dirty="0" smtClean="0"/>
              <a:t>عدد الوحدات المباعة = عدد الوحدات المتاحة للبيع – عدد وحدات مخزون آخر المدة.</a:t>
            </a:r>
          </a:p>
          <a:p>
            <a:r>
              <a:rPr lang="ar-SA" dirty="0" smtClean="0"/>
              <a:t> عدد الوحدات المباعة = 3500-700 = 2800 وحدة.</a:t>
            </a:r>
          </a:p>
          <a:p>
            <a:r>
              <a:rPr lang="ar-SA" dirty="0" smtClean="0"/>
              <a:t>نبدأ </a:t>
            </a:r>
            <a:r>
              <a:rPr lang="ar-SA" dirty="0" err="1" smtClean="0"/>
              <a:t>بإستخراج</a:t>
            </a:r>
            <a:r>
              <a:rPr lang="ar-SA" dirty="0" smtClean="0"/>
              <a:t> تكلفة المبيعات حسب طريقة الداخل أولا خارج أولاً من أعلى لأسفل ،ونتوقف حتى نصل لعدد الوحدات المباعة.(2800 وحدة)</a:t>
            </a:r>
          </a:p>
          <a:p>
            <a:pPr>
              <a:buNone/>
            </a:pPr>
            <a:endParaRPr lang="ar-SA" dirty="0" smtClean="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10</a:t>
            </a:fld>
            <a:endParaRPr lang="ar-SA"/>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2800" dirty="0" smtClean="0">
                <a:solidFill>
                  <a:schemeClr val="bg2">
                    <a:lumMod val="50000"/>
                  </a:schemeClr>
                </a:solidFill>
              </a:rPr>
              <a:t>تكلفة البضاعة المباعة (2800 وحدة)     تكلفة المخزون السلعي آخر المدة (700 وحدة)        </a:t>
            </a:r>
            <a:endParaRPr lang="ar-SA" sz="2800" dirty="0">
              <a:solidFill>
                <a:schemeClr val="bg2">
                  <a:lumMod val="50000"/>
                </a:schemeClr>
              </a:solidFill>
            </a:endParaRPr>
          </a:p>
        </p:txBody>
      </p:sp>
      <p:sp>
        <p:nvSpPr>
          <p:cNvPr id="3" name="عنصر نائب للمحتوى 2"/>
          <p:cNvSpPr>
            <a:spLocks noGrp="1"/>
          </p:cNvSpPr>
          <p:nvPr>
            <p:ph sz="half" idx="1"/>
          </p:nvPr>
        </p:nvSpPr>
        <p:spPr/>
        <p:txBody>
          <a:bodyPr/>
          <a:lstStyle/>
          <a:p>
            <a:endParaRPr lang="ar-SA" dirty="0">
              <a:solidFill>
                <a:schemeClr val="bg2">
                  <a:lumMod val="50000"/>
                </a:schemeClr>
              </a:solidFill>
            </a:endParaRPr>
          </a:p>
        </p:txBody>
      </p:sp>
      <p:graphicFrame>
        <p:nvGraphicFramePr>
          <p:cNvPr id="6" name="عنصر نائب للمحتوى 5"/>
          <p:cNvGraphicFramePr>
            <a:graphicFrameLocks noGrp="1"/>
          </p:cNvGraphicFramePr>
          <p:nvPr>
            <p:ph sz="half" idx="2"/>
          </p:nvPr>
        </p:nvGraphicFramePr>
        <p:xfrm>
          <a:off x="4572000" y="2714620"/>
          <a:ext cx="4357685" cy="2777497"/>
        </p:xfrm>
        <a:graphic>
          <a:graphicData uri="http://schemas.openxmlformats.org/drawingml/2006/table">
            <a:tbl>
              <a:tblPr rtl="1" firstRow="1" bandRow="1">
                <a:tableStyleId>{5C22544A-7EE6-4342-B048-85BDC9FD1C3A}</a:tableStyleId>
              </a:tblPr>
              <a:tblGrid>
                <a:gridCol w="871537"/>
                <a:gridCol w="871537"/>
                <a:gridCol w="871537"/>
                <a:gridCol w="871537"/>
                <a:gridCol w="871537"/>
              </a:tblGrid>
              <a:tr h="497204">
                <a:tc>
                  <a:txBody>
                    <a:bodyPr/>
                    <a:lstStyle/>
                    <a:p>
                      <a:pPr rtl="1"/>
                      <a:r>
                        <a:rPr lang="ar-SA" dirty="0" smtClean="0"/>
                        <a:t>بيان </a:t>
                      </a:r>
                      <a:endParaRPr lang="ar-SA" dirty="0"/>
                    </a:p>
                  </a:txBody>
                  <a:tcPr/>
                </a:tc>
                <a:tc>
                  <a:txBody>
                    <a:bodyPr/>
                    <a:lstStyle/>
                    <a:p>
                      <a:pPr rtl="1"/>
                      <a:r>
                        <a:rPr lang="ar-SA" dirty="0" smtClean="0"/>
                        <a:t>التاريخ</a:t>
                      </a:r>
                      <a:endParaRPr lang="ar-SA" dirty="0"/>
                    </a:p>
                  </a:txBody>
                  <a:tcPr/>
                </a:tc>
                <a:tc>
                  <a:txBody>
                    <a:bodyPr/>
                    <a:lstStyle/>
                    <a:p>
                      <a:pPr rtl="1"/>
                      <a:r>
                        <a:rPr lang="ar-SA" dirty="0" smtClean="0"/>
                        <a:t>عدد الوحدات</a:t>
                      </a:r>
                      <a:endParaRPr lang="ar-SA" dirty="0"/>
                    </a:p>
                  </a:txBody>
                  <a:tcPr/>
                </a:tc>
                <a:tc>
                  <a:txBody>
                    <a:bodyPr/>
                    <a:lstStyle/>
                    <a:p>
                      <a:pPr rtl="1"/>
                      <a:r>
                        <a:rPr lang="ar-SA" dirty="0" smtClean="0"/>
                        <a:t>سعر الوحدة</a:t>
                      </a:r>
                      <a:endParaRPr lang="ar-SA" dirty="0"/>
                    </a:p>
                  </a:txBody>
                  <a:tcPr/>
                </a:tc>
                <a:tc>
                  <a:txBody>
                    <a:bodyPr/>
                    <a:lstStyle/>
                    <a:p>
                      <a:pPr rtl="1"/>
                      <a:r>
                        <a:rPr lang="ar-SA" dirty="0" smtClean="0"/>
                        <a:t>التكلفة</a:t>
                      </a:r>
                      <a:endParaRPr lang="ar-SA" dirty="0"/>
                    </a:p>
                  </a:txBody>
                  <a:tcPr/>
                </a:tc>
              </a:tr>
              <a:tr h="370840">
                <a:tc>
                  <a:txBody>
                    <a:bodyPr/>
                    <a:lstStyle/>
                    <a:p>
                      <a:pPr rtl="1"/>
                      <a:r>
                        <a:rPr lang="ar-SA" dirty="0" smtClean="0"/>
                        <a:t>مخزون</a:t>
                      </a:r>
                      <a:endParaRPr lang="ar-SA" dirty="0"/>
                    </a:p>
                  </a:txBody>
                  <a:tcPr/>
                </a:tc>
                <a:tc>
                  <a:txBody>
                    <a:bodyPr/>
                    <a:lstStyle/>
                    <a:p>
                      <a:pPr rtl="1"/>
                      <a:r>
                        <a:rPr lang="ar-SA" dirty="0" smtClean="0"/>
                        <a:t>1/1</a:t>
                      </a:r>
                      <a:endParaRPr lang="ar-SA" dirty="0"/>
                    </a:p>
                  </a:txBody>
                  <a:tcPr/>
                </a:tc>
                <a:tc>
                  <a:txBody>
                    <a:bodyPr/>
                    <a:lstStyle/>
                    <a:p>
                      <a:pPr rtl="1"/>
                      <a:r>
                        <a:rPr lang="ar-SA" dirty="0" smtClean="0"/>
                        <a:t>400</a:t>
                      </a:r>
                      <a:endParaRPr lang="ar-SA" dirty="0"/>
                    </a:p>
                  </a:txBody>
                  <a:tcPr/>
                </a:tc>
                <a:tc>
                  <a:txBody>
                    <a:bodyPr/>
                    <a:lstStyle/>
                    <a:p>
                      <a:pPr rtl="1"/>
                      <a:endParaRPr lang="ar-SA" dirty="0"/>
                    </a:p>
                  </a:txBody>
                  <a:tcPr/>
                </a:tc>
                <a:tc>
                  <a:txBody>
                    <a:bodyPr/>
                    <a:lstStyle/>
                    <a:p>
                      <a:pPr rtl="1"/>
                      <a:r>
                        <a:rPr lang="ar-SA" dirty="0" smtClean="0"/>
                        <a:t>2000</a:t>
                      </a:r>
                      <a:endParaRPr lang="ar-SA" dirty="0"/>
                    </a:p>
                  </a:txBody>
                  <a:tcPr/>
                </a:tc>
              </a:tr>
              <a:tr h="370840">
                <a:tc>
                  <a:txBody>
                    <a:bodyPr/>
                    <a:lstStyle/>
                    <a:p>
                      <a:pPr rtl="1"/>
                      <a:r>
                        <a:rPr lang="ar-SA" dirty="0" smtClean="0"/>
                        <a:t>مشتريات</a:t>
                      </a:r>
                      <a:endParaRPr lang="ar-SA" dirty="0"/>
                    </a:p>
                  </a:txBody>
                  <a:tcPr/>
                </a:tc>
                <a:tc>
                  <a:txBody>
                    <a:bodyPr/>
                    <a:lstStyle/>
                    <a:p>
                      <a:pPr rtl="1"/>
                      <a:r>
                        <a:rPr lang="ar-SA" dirty="0" smtClean="0"/>
                        <a:t>2/1</a:t>
                      </a:r>
                      <a:endParaRPr lang="ar-SA" dirty="0"/>
                    </a:p>
                  </a:txBody>
                  <a:tcPr/>
                </a:tc>
                <a:tc>
                  <a:txBody>
                    <a:bodyPr/>
                    <a:lstStyle/>
                    <a:p>
                      <a:pPr rtl="1"/>
                      <a:r>
                        <a:rPr lang="ar-SA" dirty="0" smtClean="0"/>
                        <a:t>1100</a:t>
                      </a:r>
                      <a:endParaRPr lang="ar-SA" dirty="0"/>
                    </a:p>
                  </a:txBody>
                  <a:tcPr/>
                </a:tc>
                <a:tc>
                  <a:txBody>
                    <a:bodyPr/>
                    <a:lstStyle/>
                    <a:p>
                      <a:pPr rtl="1"/>
                      <a:r>
                        <a:rPr lang="ar-SA" dirty="0" smtClean="0"/>
                        <a:t>6</a:t>
                      </a:r>
                      <a:endParaRPr lang="ar-SA" dirty="0"/>
                    </a:p>
                  </a:txBody>
                  <a:tcPr/>
                </a:tc>
                <a:tc>
                  <a:txBody>
                    <a:bodyPr/>
                    <a:lstStyle/>
                    <a:p>
                      <a:pPr rtl="1"/>
                      <a:r>
                        <a:rPr lang="ar-SA" dirty="0" smtClean="0"/>
                        <a:t>6600</a:t>
                      </a:r>
                      <a:endParaRPr lang="ar-SA" dirty="0"/>
                    </a:p>
                  </a:txBody>
                  <a:tcPr/>
                </a:tc>
              </a:tr>
              <a:tr h="370840">
                <a:tc>
                  <a:txBody>
                    <a:bodyPr/>
                    <a:lstStyle/>
                    <a:p>
                      <a:pPr rtl="1"/>
                      <a:r>
                        <a:rPr lang="ar-SA" dirty="0" smtClean="0"/>
                        <a:t>مشتريات</a:t>
                      </a:r>
                      <a:endParaRPr lang="ar-SA" dirty="0"/>
                    </a:p>
                  </a:txBody>
                  <a:tcPr/>
                </a:tc>
                <a:tc>
                  <a:txBody>
                    <a:bodyPr/>
                    <a:lstStyle/>
                    <a:p>
                      <a:pPr rtl="1"/>
                      <a:r>
                        <a:rPr lang="ar-SA" dirty="0" smtClean="0"/>
                        <a:t>5/1</a:t>
                      </a:r>
                      <a:endParaRPr lang="ar-SA" dirty="0"/>
                    </a:p>
                  </a:txBody>
                  <a:tcPr/>
                </a:tc>
                <a:tc>
                  <a:txBody>
                    <a:bodyPr/>
                    <a:lstStyle/>
                    <a:p>
                      <a:pPr rtl="1"/>
                      <a:r>
                        <a:rPr lang="ar-SA" dirty="0" smtClean="0"/>
                        <a:t>1000</a:t>
                      </a:r>
                      <a:endParaRPr lang="ar-SA" dirty="0"/>
                    </a:p>
                  </a:txBody>
                  <a:tcPr/>
                </a:tc>
                <a:tc>
                  <a:txBody>
                    <a:bodyPr/>
                    <a:lstStyle/>
                    <a:p>
                      <a:pPr rtl="1"/>
                      <a:r>
                        <a:rPr lang="ar-SA" dirty="0" smtClean="0"/>
                        <a:t>5,5</a:t>
                      </a:r>
                      <a:endParaRPr lang="ar-SA" dirty="0"/>
                    </a:p>
                  </a:txBody>
                  <a:tcPr/>
                </a:tc>
                <a:tc>
                  <a:txBody>
                    <a:bodyPr/>
                    <a:lstStyle/>
                    <a:p>
                      <a:pPr rtl="1"/>
                      <a:r>
                        <a:rPr lang="ar-SA" dirty="0" smtClean="0"/>
                        <a:t>5500</a:t>
                      </a:r>
                      <a:endParaRPr lang="ar-SA" dirty="0"/>
                    </a:p>
                  </a:txBody>
                  <a:tcPr/>
                </a:tc>
              </a:tr>
              <a:tr h="370840">
                <a:tc>
                  <a:txBody>
                    <a:bodyPr/>
                    <a:lstStyle/>
                    <a:p>
                      <a:pPr rtl="1"/>
                      <a:r>
                        <a:rPr lang="ar-SA" dirty="0" smtClean="0"/>
                        <a:t>مشتريات</a:t>
                      </a:r>
                      <a:endParaRPr lang="ar-SA" dirty="0"/>
                    </a:p>
                  </a:txBody>
                  <a:tcPr/>
                </a:tc>
                <a:tc>
                  <a:txBody>
                    <a:bodyPr/>
                    <a:lstStyle/>
                    <a:p>
                      <a:pPr rtl="1"/>
                      <a:r>
                        <a:rPr lang="ar-SA" dirty="0" smtClean="0"/>
                        <a:t>10/1</a:t>
                      </a:r>
                      <a:endParaRPr lang="ar-SA" dirty="0"/>
                    </a:p>
                  </a:txBody>
                  <a:tcPr/>
                </a:tc>
                <a:tc>
                  <a:txBody>
                    <a:bodyPr/>
                    <a:lstStyle/>
                    <a:p>
                      <a:pPr rtl="1"/>
                      <a:r>
                        <a:rPr lang="ar-SA" dirty="0" smtClean="0"/>
                        <a:t>300</a:t>
                      </a:r>
                      <a:endParaRPr lang="ar-SA" dirty="0"/>
                    </a:p>
                  </a:txBody>
                  <a:tcPr/>
                </a:tc>
                <a:tc>
                  <a:txBody>
                    <a:bodyPr/>
                    <a:lstStyle/>
                    <a:p>
                      <a:pPr rtl="1"/>
                      <a:r>
                        <a:rPr lang="ar-SA" dirty="0" smtClean="0"/>
                        <a:t>6,5</a:t>
                      </a:r>
                      <a:endParaRPr lang="ar-SA" dirty="0"/>
                    </a:p>
                  </a:txBody>
                  <a:tcPr/>
                </a:tc>
                <a:tc>
                  <a:txBody>
                    <a:bodyPr/>
                    <a:lstStyle/>
                    <a:p>
                      <a:pPr rtl="1"/>
                      <a:r>
                        <a:rPr lang="ar-SA" dirty="0" smtClean="0"/>
                        <a:t>1950</a:t>
                      </a:r>
                      <a:endParaRPr lang="ar-SA" dirty="0"/>
                    </a:p>
                  </a:txBody>
                  <a:tcPr/>
                </a:tc>
              </a:tr>
              <a:tr h="654057">
                <a:tc>
                  <a:txBody>
                    <a:bodyPr/>
                    <a:lstStyle/>
                    <a:p>
                      <a:pPr rtl="1"/>
                      <a:r>
                        <a:rPr lang="ar-SA" dirty="0" smtClean="0"/>
                        <a:t>الإجمالي</a:t>
                      </a:r>
                      <a:endParaRPr lang="ar-SA" dirty="0"/>
                    </a:p>
                  </a:txBody>
                  <a:tcPr/>
                </a:tc>
                <a:tc>
                  <a:txBody>
                    <a:bodyPr/>
                    <a:lstStyle/>
                    <a:p>
                      <a:pPr rtl="1"/>
                      <a:endParaRPr lang="ar-SA"/>
                    </a:p>
                  </a:txBody>
                  <a:tcPr/>
                </a:tc>
                <a:tc>
                  <a:txBody>
                    <a:bodyPr/>
                    <a:lstStyle/>
                    <a:p>
                      <a:pPr rtl="1"/>
                      <a:r>
                        <a:rPr lang="ar-SA" dirty="0" smtClean="0"/>
                        <a:t>2800</a:t>
                      </a:r>
                    </a:p>
                    <a:p>
                      <a:pPr rtl="1"/>
                      <a:r>
                        <a:rPr lang="ar-SA" dirty="0" smtClean="0"/>
                        <a:t>وحدة</a:t>
                      </a:r>
                      <a:endParaRPr lang="ar-SA" dirty="0"/>
                    </a:p>
                  </a:txBody>
                  <a:tcPr/>
                </a:tc>
                <a:tc>
                  <a:txBody>
                    <a:bodyPr/>
                    <a:lstStyle/>
                    <a:p>
                      <a:pPr rtl="1"/>
                      <a:endParaRPr lang="ar-SA" dirty="0"/>
                    </a:p>
                  </a:txBody>
                  <a:tcPr/>
                </a:tc>
                <a:tc>
                  <a:txBody>
                    <a:bodyPr/>
                    <a:lstStyle/>
                    <a:p>
                      <a:pPr rtl="1"/>
                      <a:r>
                        <a:rPr lang="ar-SA" dirty="0" smtClean="0"/>
                        <a:t>16050 ريال</a:t>
                      </a:r>
                      <a:endParaRPr lang="ar-SA" dirty="0"/>
                    </a:p>
                  </a:txBody>
                  <a:tcPr/>
                </a:tc>
              </a:tr>
            </a:tbl>
          </a:graphicData>
        </a:graphic>
      </p:graphicFrame>
      <p:sp>
        <p:nvSpPr>
          <p:cNvPr id="5" name="عنصر نائب لرقم الشريحة 4"/>
          <p:cNvSpPr>
            <a:spLocks noGrp="1"/>
          </p:cNvSpPr>
          <p:nvPr>
            <p:ph type="sldNum" sz="quarter" idx="12"/>
          </p:nvPr>
        </p:nvSpPr>
        <p:spPr/>
        <p:txBody>
          <a:bodyPr/>
          <a:lstStyle/>
          <a:p>
            <a:fld id="{0FFEBBB9-AD05-4F6A-AEC2-17890BF0C573}" type="slidenum">
              <a:rPr lang="ar-SA" smtClean="0"/>
              <a:pPr/>
              <a:t>11</a:t>
            </a:fld>
            <a:endParaRPr lang="ar-SA"/>
          </a:p>
        </p:txBody>
      </p:sp>
      <p:graphicFrame>
        <p:nvGraphicFramePr>
          <p:cNvPr id="7" name="جدول 6"/>
          <p:cNvGraphicFramePr>
            <a:graphicFrameLocks noGrp="1"/>
          </p:cNvGraphicFramePr>
          <p:nvPr/>
        </p:nvGraphicFramePr>
        <p:xfrm>
          <a:off x="500034" y="2786058"/>
          <a:ext cx="3857651" cy="2374645"/>
        </p:xfrm>
        <a:graphic>
          <a:graphicData uri="http://schemas.openxmlformats.org/drawingml/2006/table">
            <a:tbl>
              <a:tblPr rtl="1" firstRow="1" bandRow="1">
                <a:tableStyleId>{5C22544A-7EE6-4342-B048-85BDC9FD1C3A}</a:tableStyleId>
              </a:tblPr>
              <a:tblGrid>
                <a:gridCol w="857240"/>
                <a:gridCol w="733420"/>
                <a:gridCol w="819144"/>
                <a:gridCol w="676317"/>
                <a:gridCol w="771530"/>
              </a:tblGrid>
              <a:tr h="620027">
                <a:tc>
                  <a:txBody>
                    <a:bodyPr/>
                    <a:lstStyle/>
                    <a:p>
                      <a:pPr rtl="1"/>
                      <a:r>
                        <a:rPr lang="ar-SA" dirty="0" smtClean="0"/>
                        <a:t>بيان</a:t>
                      </a:r>
                      <a:endParaRPr lang="ar-SA" dirty="0"/>
                    </a:p>
                  </a:txBody>
                  <a:tcPr/>
                </a:tc>
                <a:tc>
                  <a:txBody>
                    <a:bodyPr/>
                    <a:lstStyle/>
                    <a:p>
                      <a:pPr rtl="1"/>
                      <a:r>
                        <a:rPr lang="ar-SA" dirty="0" smtClean="0"/>
                        <a:t>التاريخ</a:t>
                      </a:r>
                      <a:endParaRPr lang="ar-SA" dirty="0"/>
                    </a:p>
                  </a:txBody>
                  <a:tcPr/>
                </a:tc>
                <a:tc>
                  <a:txBody>
                    <a:bodyPr/>
                    <a:lstStyle/>
                    <a:p>
                      <a:pPr rtl="1"/>
                      <a:r>
                        <a:rPr lang="ar-SA" dirty="0" smtClean="0"/>
                        <a:t>عدد الوحدات</a:t>
                      </a:r>
                      <a:endParaRPr lang="ar-SA" dirty="0"/>
                    </a:p>
                  </a:txBody>
                  <a:tcPr/>
                </a:tc>
                <a:tc>
                  <a:txBody>
                    <a:bodyPr/>
                    <a:lstStyle/>
                    <a:p>
                      <a:pPr rtl="1"/>
                      <a:r>
                        <a:rPr lang="ar-SA" dirty="0" smtClean="0"/>
                        <a:t>سعر الوحدة</a:t>
                      </a:r>
                      <a:endParaRPr lang="ar-SA" dirty="0"/>
                    </a:p>
                  </a:txBody>
                  <a:tcPr/>
                </a:tc>
                <a:tc>
                  <a:txBody>
                    <a:bodyPr/>
                    <a:lstStyle/>
                    <a:p>
                      <a:pPr rtl="1"/>
                      <a:r>
                        <a:rPr lang="ar-SA" dirty="0" smtClean="0"/>
                        <a:t>التكلفة</a:t>
                      </a:r>
                      <a:endParaRPr lang="ar-SA" dirty="0"/>
                    </a:p>
                  </a:txBody>
                  <a:tcPr/>
                </a:tc>
              </a:tr>
              <a:tr h="620027">
                <a:tc>
                  <a:txBody>
                    <a:bodyPr/>
                    <a:lstStyle/>
                    <a:p>
                      <a:pPr rtl="1"/>
                      <a:r>
                        <a:rPr lang="ar-SA" dirty="0" smtClean="0"/>
                        <a:t>مشتريات </a:t>
                      </a:r>
                      <a:endParaRPr lang="ar-SA" dirty="0"/>
                    </a:p>
                  </a:txBody>
                  <a:tcPr/>
                </a:tc>
                <a:tc>
                  <a:txBody>
                    <a:bodyPr/>
                    <a:lstStyle/>
                    <a:p>
                      <a:pPr rtl="1"/>
                      <a:r>
                        <a:rPr lang="ar-SA" dirty="0" smtClean="0"/>
                        <a:t>12/1</a:t>
                      </a:r>
                      <a:endParaRPr lang="ar-SA" dirty="0"/>
                    </a:p>
                  </a:txBody>
                  <a:tcPr/>
                </a:tc>
                <a:tc>
                  <a:txBody>
                    <a:bodyPr/>
                    <a:lstStyle/>
                    <a:p>
                      <a:pPr rtl="1"/>
                      <a:r>
                        <a:rPr lang="ar-SA" dirty="0" smtClean="0"/>
                        <a:t>500 </a:t>
                      </a:r>
                      <a:endParaRPr lang="ar-SA" dirty="0"/>
                    </a:p>
                  </a:txBody>
                  <a:tcPr/>
                </a:tc>
                <a:tc>
                  <a:txBody>
                    <a:bodyPr/>
                    <a:lstStyle/>
                    <a:p>
                      <a:pPr rtl="1"/>
                      <a:r>
                        <a:rPr lang="ar-SA" dirty="0" smtClean="0"/>
                        <a:t>6,25</a:t>
                      </a:r>
                      <a:endParaRPr lang="ar-SA" dirty="0"/>
                    </a:p>
                  </a:txBody>
                  <a:tcPr/>
                </a:tc>
                <a:tc>
                  <a:txBody>
                    <a:bodyPr/>
                    <a:lstStyle/>
                    <a:p>
                      <a:pPr rtl="1"/>
                      <a:r>
                        <a:rPr lang="ar-SA" dirty="0" smtClean="0"/>
                        <a:t>3125</a:t>
                      </a:r>
                      <a:endParaRPr lang="ar-SA" dirty="0"/>
                    </a:p>
                  </a:txBody>
                  <a:tcPr/>
                </a:tc>
              </a:tr>
              <a:tr h="474458">
                <a:tc>
                  <a:txBody>
                    <a:bodyPr/>
                    <a:lstStyle/>
                    <a:p>
                      <a:pPr rtl="1"/>
                      <a:r>
                        <a:rPr lang="ar-SA" dirty="0" smtClean="0"/>
                        <a:t>مشتريات</a:t>
                      </a:r>
                      <a:endParaRPr lang="ar-SA" dirty="0"/>
                    </a:p>
                  </a:txBody>
                  <a:tcPr/>
                </a:tc>
                <a:tc>
                  <a:txBody>
                    <a:bodyPr/>
                    <a:lstStyle/>
                    <a:p>
                      <a:pPr rtl="1"/>
                      <a:r>
                        <a:rPr lang="ar-SA" dirty="0" smtClean="0"/>
                        <a:t>10/1</a:t>
                      </a:r>
                      <a:endParaRPr lang="ar-SA" dirty="0"/>
                    </a:p>
                  </a:txBody>
                  <a:tcPr/>
                </a:tc>
                <a:tc>
                  <a:txBody>
                    <a:bodyPr/>
                    <a:lstStyle/>
                    <a:p>
                      <a:pPr rtl="1"/>
                      <a:r>
                        <a:rPr lang="ar-SA" dirty="0" smtClean="0"/>
                        <a:t>200</a:t>
                      </a:r>
                      <a:endParaRPr lang="ar-SA" dirty="0"/>
                    </a:p>
                  </a:txBody>
                  <a:tcPr/>
                </a:tc>
                <a:tc>
                  <a:txBody>
                    <a:bodyPr/>
                    <a:lstStyle/>
                    <a:p>
                      <a:pPr rtl="1"/>
                      <a:r>
                        <a:rPr lang="ar-SA" dirty="0" smtClean="0"/>
                        <a:t>6,5</a:t>
                      </a:r>
                      <a:endParaRPr lang="ar-SA" dirty="0"/>
                    </a:p>
                  </a:txBody>
                  <a:tcPr/>
                </a:tc>
                <a:tc>
                  <a:txBody>
                    <a:bodyPr/>
                    <a:lstStyle/>
                    <a:p>
                      <a:pPr rtl="1"/>
                      <a:r>
                        <a:rPr lang="ar-SA" dirty="0" smtClean="0"/>
                        <a:t>1300</a:t>
                      </a:r>
                      <a:endParaRPr lang="ar-SA" dirty="0"/>
                    </a:p>
                  </a:txBody>
                  <a:tcPr/>
                </a:tc>
              </a:tr>
              <a:tr h="484400">
                <a:tc>
                  <a:txBody>
                    <a:bodyPr/>
                    <a:lstStyle/>
                    <a:p>
                      <a:pPr rtl="1"/>
                      <a:r>
                        <a:rPr lang="ar-SA" dirty="0" smtClean="0"/>
                        <a:t>الإجمالي</a:t>
                      </a:r>
                      <a:endParaRPr lang="ar-SA" dirty="0"/>
                    </a:p>
                  </a:txBody>
                  <a:tcPr/>
                </a:tc>
                <a:tc>
                  <a:txBody>
                    <a:bodyPr/>
                    <a:lstStyle/>
                    <a:p>
                      <a:pPr rtl="1"/>
                      <a:endParaRPr lang="ar-SA"/>
                    </a:p>
                  </a:txBody>
                  <a:tcPr/>
                </a:tc>
                <a:tc>
                  <a:txBody>
                    <a:bodyPr/>
                    <a:lstStyle/>
                    <a:p>
                      <a:pPr rtl="1"/>
                      <a:r>
                        <a:rPr lang="ar-SA" dirty="0" smtClean="0"/>
                        <a:t>700</a:t>
                      </a:r>
                    </a:p>
                    <a:p>
                      <a:pPr rtl="1"/>
                      <a:r>
                        <a:rPr lang="ar-SA" dirty="0" smtClean="0"/>
                        <a:t>وحدة</a:t>
                      </a:r>
                      <a:endParaRPr lang="ar-SA" dirty="0"/>
                    </a:p>
                  </a:txBody>
                  <a:tcPr/>
                </a:tc>
                <a:tc>
                  <a:txBody>
                    <a:bodyPr/>
                    <a:lstStyle/>
                    <a:p>
                      <a:pPr rtl="1"/>
                      <a:endParaRPr lang="ar-SA"/>
                    </a:p>
                  </a:txBody>
                  <a:tcPr/>
                </a:tc>
                <a:tc>
                  <a:txBody>
                    <a:bodyPr/>
                    <a:lstStyle/>
                    <a:p>
                      <a:pPr rtl="1"/>
                      <a:r>
                        <a:rPr lang="ar-SA" dirty="0" smtClean="0"/>
                        <a:t>4425 ريال</a:t>
                      </a:r>
                      <a:endParaRPr lang="ar-SA"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للتأكد من الحل نطبق المعادلة التالية:</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t>تكلفة الوحدات المتاحة للبيع = تكلفة الوحدات المباعة+ تكلفة وحدات مخزون آخر المدة</a:t>
            </a:r>
          </a:p>
          <a:p>
            <a:r>
              <a:rPr lang="ar-SA" dirty="0" smtClean="0"/>
              <a:t>          20475           = 16050+4425 </a:t>
            </a:r>
            <a:endParaRPr lang="ar-SA" dirty="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12</a:t>
            </a:fld>
            <a:endParaRPr lang="ar-S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طريقة الداخل أخيراً خارج أولاً(</a:t>
            </a:r>
            <a:r>
              <a:rPr lang="en-US" dirty="0" smtClean="0">
                <a:solidFill>
                  <a:schemeClr val="bg2">
                    <a:lumMod val="50000"/>
                  </a:schemeClr>
                </a:solidFill>
              </a:rPr>
              <a:t>LIFO</a:t>
            </a:r>
            <a:r>
              <a:rPr lang="ar-SA" dirty="0" smtClean="0">
                <a:solidFill>
                  <a:schemeClr val="bg2">
                    <a:lumMod val="50000"/>
                  </a:schemeClr>
                </a:solidFill>
              </a:rPr>
              <a:t>):</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t>تقوم هذه الطريقة على فرض أن الصرف من المستودعات للبيع أو للإنتاج يتم مما تم استلامه أخيراً، وبذلك تكون تكلفة البضاعة المباعة من الوحدات التي استلمت أخيراً حتى تستكمل الكمية المباعة، وعليه فإن المخزون السلعي يتكون مما تم نقله من عام سابق وما تم شراؤه أولاً.</a:t>
            </a:r>
          </a:p>
          <a:p>
            <a:r>
              <a:rPr lang="ar-SA" dirty="0" smtClean="0"/>
              <a:t>في هذه الطريقة نبدأ بتكلفة الوحدات المباعة وذلك بالتحرك من أسفل لأعلى ونتوقف حتى نصل لعدد الوحدات المباعة.(2800 وحدة) كما في المثال السابق.</a:t>
            </a:r>
          </a:p>
          <a:p>
            <a:r>
              <a:rPr lang="ar-SA" dirty="0" smtClean="0"/>
              <a:t>نطبق المثال السابق ولكن بطريقة الداخل أخيراً خارج أولاً (</a:t>
            </a:r>
            <a:r>
              <a:rPr lang="en-US" dirty="0" smtClean="0"/>
              <a:t>LIFO</a:t>
            </a:r>
            <a:r>
              <a:rPr lang="ar-SA" dirty="0" smtClean="0"/>
              <a:t>).</a:t>
            </a:r>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13</a:t>
            </a:fld>
            <a:endParaRPr lang="ar-S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2800" dirty="0" smtClean="0">
                <a:solidFill>
                  <a:schemeClr val="bg2">
                    <a:lumMod val="50000"/>
                  </a:schemeClr>
                </a:solidFill>
              </a:rPr>
              <a:t>تكلفة البضاعة المباعة (2800 وحدة)     تكلفة المخزون السلعي آخر المدة (700 وحدة)</a:t>
            </a:r>
            <a:endParaRPr lang="ar-SA" sz="2800" dirty="0"/>
          </a:p>
        </p:txBody>
      </p:sp>
      <p:graphicFrame>
        <p:nvGraphicFramePr>
          <p:cNvPr id="7" name="عنصر نائب للمحتوى 6"/>
          <p:cNvGraphicFramePr>
            <a:graphicFrameLocks noGrp="1"/>
          </p:cNvGraphicFramePr>
          <p:nvPr>
            <p:ph sz="half" idx="1"/>
          </p:nvPr>
        </p:nvGraphicFramePr>
        <p:xfrm>
          <a:off x="428596" y="2357430"/>
          <a:ext cx="4038600" cy="2021840"/>
        </p:xfrm>
        <a:graphic>
          <a:graphicData uri="http://schemas.openxmlformats.org/drawingml/2006/table">
            <a:tbl>
              <a:tblPr rtl="1" firstRow="1" bandRow="1">
                <a:tableStyleId>{5C22544A-7EE6-4342-B048-85BDC9FD1C3A}</a:tableStyleId>
              </a:tblPr>
              <a:tblGrid>
                <a:gridCol w="876264"/>
                <a:gridCol w="739176"/>
                <a:gridCol w="807720"/>
                <a:gridCol w="807720"/>
                <a:gridCol w="807720"/>
              </a:tblGrid>
              <a:tr h="370840">
                <a:tc>
                  <a:txBody>
                    <a:bodyPr/>
                    <a:lstStyle/>
                    <a:p>
                      <a:pPr rtl="1"/>
                      <a:r>
                        <a:rPr lang="ar-SA" dirty="0" smtClean="0"/>
                        <a:t>البيان </a:t>
                      </a:r>
                      <a:endParaRPr lang="ar-SA" dirty="0"/>
                    </a:p>
                  </a:txBody>
                  <a:tcPr/>
                </a:tc>
                <a:tc>
                  <a:txBody>
                    <a:bodyPr/>
                    <a:lstStyle/>
                    <a:p>
                      <a:pPr rtl="1"/>
                      <a:r>
                        <a:rPr lang="ar-SA" dirty="0" smtClean="0"/>
                        <a:t>التاريخ</a:t>
                      </a:r>
                      <a:endParaRPr lang="ar-SA" dirty="0"/>
                    </a:p>
                  </a:txBody>
                  <a:tcPr/>
                </a:tc>
                <a:tc>
                  <a:txBody>
                    <a:bodyPr/>
                    <a:lstStyle/>
                    <a:p>
                      <a:pPr rtl="1"/>
                      <a:r>
                        <a:rPr lang="ar-SA" dirty="0" smtClean="0"/>
                        <a:t>عدد الوحدات</a:t>
                      </a:r>
                      <a:endParaRPr lang="ar-SA" dirty="0"/>
                    </a:p>
                  </a:txBody>
                  <a:tcPr/>
                </a:tc>
                <a:tc>
                  <a:txBody>
                    <a:bodyPr/>
                    <a:lstStyle/>
                    <a:p>
                      <a:pPr rtl="1"/>
                      <a:r>
                        <a:rPr lang="ar-SA" dirty="0" smtClean="0"/>
                        <a:t>سعر الوحدة</a:t>
                      </a:r>
                      <a:endParaRPr lang="ar-SA" dirty="0"/>
                    </a:p>
                  </a:txBody>
                  <a:tcPr/>
                </a:tc>
                <a:tc>
                  <a:txBody>
                    <a:bodyPr/>
                    <a:lstStyle/>
                    <a:p>
                      <a:pPr rtl="1"/>
                      <a:r>
                        <a:rPr lang="ar-SA" dirty="0" smtClean="0"/>
                        <a:t>التكلفة</a:t>
                      </a:r>
                      <a:endParaRPr lang="ar-SA" dirty="0"/>
                    </a:p>
                  </a:txBody>
                  <a:tcPr/>
                </a:tc>
              </a:tr>
              <a:tr h="370840">
                <a:tc>
                  <a:txBody>
                    <a:bodyPr/>
                    <a:lstStyle/>
                    <a:p>
                      <a:pPr rtl="1"/>
                      <a:r>
                        <a:rPr lang="ar-SA" dirty="0" smtClean="0"/>
                        <a:t>مخزون</a:t>
                      </a:r>
                      <a:r>
                        <a:rPr lang="ar-SA" baseline="0" dirty="0" smtClean="0"/>
                        <a:t> </a:t>
                      </a:r>
                      <a:endParaRPr lang="ar-SA" dirty="0"/>
                    </a:p>
                  </a:txBody>
                  <a:tcPr/>
                </a:tc>
                <a:tc>
                  <a:txBody>
                    <a:bodyPr/>
                    <a:lstStyle/>
                    <a:p>
                      <a:pPr rtl="1"/>
                      <a:r>
                        <a:rPr lang="ar-SA" dirty="0" smtClean="0"/>
                        <a:t>1/1</a:t>
                      </a:r>
                      <a:endParaRPr lang="ar-SA" dirty="0"/>
                    </a:p>
                  </a:txBody>
                  <a:tcPr/>
                </a:tc>
                <a:tc>
                  <a:txBody>
                    <a:bodyPr/>
                    <a:lstStyle/>
                    <a:p>
                      <a:pPr rtl="1"/>
                      <a:r>
                        <a:rPr lang="ar-SA" dirty="0" smtClean="0"/>
                        <a:t>400</a:t>
                      </a:r>
                      <a:endParaRPr lang="ar-SA" dirty="0"/>
                    </a:p>
                  </a:txBody>
                  <a:tcPr/>
                </a:tc>
                <a:tc>
                  <a:txBody>
                    <a:bodyPr/>
                    <a:lstStyle/>
                    <a:p>
                      <a:pPr rtl="1"/>
                      <a:endParaRPr lang="ar-SA"/>
                    </a:p>
                  </a:txBody>
                  <a:tcPr/>
                </a:tc>
                <a:tc>
                  <a:txBody>
                    <a:bodyPr/>
                    <a:lstStyle/>
                    <a:p>
                      <a:pPr rtl="1"/>
                      <a:r>
                        <a:rPr lang="ar-SA" dirty="0" smtClean="0"/>
                        <a:t>2000</a:t>
                      </a:r>
                      <a:endParaRPr lang="ar-SA" dirty="0"/>
                    </a:p>
                  </a:txBody>
                  <a:tcPr/>
                </a:tc>
              </a:tr>
              <a:tr h="370840">
                <a:tc>
                  <a:txBody>
                    <a:bodyPr/>
                    <a:lstStyle/>
                    <a:p>
                      <a:pPr rtl="1"/>
                      <a:r>
                        <a:rPr lang="ar-SA" dirty="0" smtClean="0"/>
                        <a:t>مشتريات</a:t>
                      </a:r>
                      <a:endParaRPr lang="ar-SA" dirty="0"/>
                    </a:p>
                  </a:txBody>
                  <a:tcPr/>
                </a:tc>
                <a:tc>
                  <a:txBody>
                    <a:bodyPr/>
                    <a:lstStyle/>
                    <a:p>
                      <a:pPr rtl="1"/>
                      <a:r>
                        <a:rPr lang="ar-SA" dirty="0" smtClean="0"/>
                        <a:t>2/1</a:t>
                      </a:r>
                      <a:endParaRPr lang="ar-SA" dirty="0"/>
                    </a:p>
                  </a:txBody>
                  <a:tcPr/>
                </a:tc>
                <a:tc>
                  <a:txBody>
                    <a:bodyPr/>
                    <a:lstStyle/>
                    <a:p>
                      <a:pPr rtl="1"/>
                      <a:r>
                        <a:rPr lang="ar-SA" dirty="0" smtClean="0"/>
                        <a:t>300</a:t>
                      </a:r>
                      <a:endParaRPr lang="ar-SA" dirty="0"/>
                    </a:p>
                  </a:txBody>
                  <a:tcPr/>
                </a:tc>
                <a:tc>
                  <a:txBody>
                    <a:bodyPr/>
                    <a:lstStyle/>
                    <a:p>
                      <a:pPr rtl="1"/>
                      <a:r>
                        <a:rPr lang="ar-SA" dirty="0" smtClean="0"/>
                        <a:t>6</a:t>
                      </a:r>
                      <a:endParaRPr lang="ar-SA" dirty="0"/>
                    </a:p>
                  </a:txBody>
                  <a:tcPr/>
                </a:tc>
                <a:tc>
                  <a:txBody>
                    <a:bodyPr/>
                    <a:lstStyle/>
                    <a:p>
                      <a:pPr rtl="1"/>
                      <a:r>
                        <a:rPr lang="ar-SA" dirty="0" smtClean="0"/>
                        <a:t>1800</a:t>
                      </a:r>
                      <a:endParaRPr lang="ar-SA" dirty="0"/>
                    </a:p>
                  </a:txBody>
                  <a:tcPr/>
                </a:tc>
              </a:tr>
              <a:tr h="370840">
                <a:tc>
                  <a:txBody>
                    <a:bodyPr/>
                    <a:lstStyle/>
                    <a:p>
                      <a:pPr rtl="1"/>
                      <a:r>
                        <a:rPr lang="ar-SA" dirty="0" smtClean="0"/>
                        <a:t>الإجمالي</a:t>
                      </a:r>
                      <a:endParaRPr lang="ar-SA" dirty="0"/>
                    </a:p>
                  </a:txBody>
                  <a:tcPr/>
                </a:tc>
                <a:tc>
                  <a:txBody>
                    <a:bodyPr/>
                    <a:lstStyle/>
                    <a:p>
                      <a:pPr rtl="1"/>
                      <a:endParaRPr lang="ar-SA"/>
                    </a:p>
                  </a:txBody>
                  <a:tcPr/>
                </a:tc>
                <a:tc>
                  <a:txBody>
                    <a:bodyPr/>
                    <a:lstStyle/>
                    <a:p>
                      <a:pPr rtl="1"/>
                      <a:r>
                        <a:rPr lang="ar-SA" dirty="0" smtClean="0"/>
                        <a:t>700</a:t>
                      </a:r>
                    </a:p>
                    <a:p>
                      <a:pPr rtl="1"/>
                      <a:r>
                        <a:rPr lang="ar-SA" dirty="0" smtClean="0"/>
                        <a:t>وحدة</a:t>
                      </a:r>
                      <a:endParaRPr lang="ar-SA" dirty="0"/>
                    </a:p>
                  </a:txBody>
                  <a:tcPr/>
                </a:tc>
                <a:tc>
                  <a:txBody>
                    <a:bodyPr/>
                    <a:lstStyle/>
                    <a:p>
                      <a:pPr rtl="1"/>
                      <a:endParaRPr lang="ar-SA"/>
                    </a:p>
                  </a:txBody>
                  <a:tcPr/>
                </a:tc>
                <a:tc>
                  <a:txBody>
                    <a:bodyPr/>
                    <a:lstStyle/>
                    <a:p>
                      <a:pPr rtl="1"/>
                      <a:r>
                        <a:rPr lang="ar-SA" dirty="0" smtClean="0"/>
                        <a:t>3800</a:t>
                      </a:r>
                    </a:p>
                    <a:p>
                      <a:pPr rtl="1"/>
                      <a:r>
                        <a:rPr lang="ar-SA" dirty="0" smtClean="0"/>
                        <a:t>ريال </a:t>
                      </a:r>
                      <a:endParaRPr lang="ar-SA" dirty="0"/>
                    </a:p>
                  </a:txBody>
                  <a:tcPr/>
                </a:tc>
              </a:tr>
            </a:tbl>
          </a:graphicData>
        </a:graphic>
      </p:graphicFrame>
      <p:graphicFrame>
        <p:nvGraphicFramePr>
          <p:cNvPr id="6" name="عنصر نائب للمحتوى 5"/>
          <p:cNvGraphicFramePr>
            <a:graphicFrameLocks noGrp="1"/>
          </p:cNvGraphicFramePr>
          <p:nvPr>
            <p:ph sz="half" idx="2"/>
          </p:nvPr>
        </p:nvGraphicFramePr>
        <p:xfrm>
          <a:off x="4643438" y="2214554"/>
          <a:ext cx="4210080" cy="3520005"/>
        </p:xfrm>
        <a:graphic>
          <a:graphicData uri="http://schemas.openxmlformats.org/drawingml/2006/table">
            <a:tbl>
              <a:tblPr rtl="1" firstRow="1" bandRow="1">
                <a:tableStyleId>{5C22544A-7EE6-4342-B048-85BDC9FD1C3A}</a:tableStyleId>
              </a:tblPr>
              <a:tblGrid>
                <a:gridCol w="842016"/>
                <a:gridCol w="842016"/>
                <a:gridCol w="842016"/>
                <a:gridCol w="842016"/>
                <a:gridCol w="842016"/>
              </a:tblGrid>
              <a:tr h="624695">
                <a:tc>
                  <a:txBody>
                    <a:bodyPr/>
                    <a:lstStyle/>
                    <a:p>
                      <a:pPr rtl="1"/>
                      <a:r>
                        <a:rPr lang="ar-SA" dirty="0" smtClean="0"/>
                        <a:t>البيان </a:t>
                      </a:r>
                      <a:endParaRPr lang="ar-SA" dirty="0"/>
                    </a:p>
                  </a:txBody>
                  <a:tcPr/>
                </a:tc>
                <a:tc>
                  <a:txBody>
                    <a:bodyPr/>
                    <a:lstStyle/>
                    <a:p>
                      <a:pPr rtl="1"/>
                      <a:r>
                        <a:rPr lang="ar-SA" dirty="0" smtClean="0"/>
                        <a:t>التاريخ </a:t>
                      </a:r>
                      <a:endParaRPr lang="ar-SA" dirty="0"/>
                    </a:p>
                  </a:txBody>
                  <a:tcPr/>
                </a:tc>
                <a:tc>
                  <a:txBody>
                    <a:bodyPr/>
                    <a:lstStyle/>
                    <a:p>
                      <a:pPr rtl="1"/>
                      <a:r>
                        <a:rPr lang="ar-SA" dirty="0" smtClean="0"/>
                        <a:t>عدد الوحدات</a:t>
                      </a:r>
                      <a:endParaRPr lang="ar-SA" dirty="0"/>
                    </a:p>
                  </a:txBody>
                  <a:tcPr/>
                </a:tc>
                <a:tc>
                  <a:txBody>
                    <a:bodyPr/>
                    <a:lstStyle/>
                    <a:p>
                      <a:pPr rtl="1"/>
                      <a:r>
                        <a:rPr lang="ar-SA" dirty="0" smtClean="0"/>
                        <a:t>سعر الوحدة</a:t>
                      </a:r>
                      <a:endParaRPr lang="ar-SA" dirty="0"/>
                    </a:p>
                  </a:txBody>
                  <a:tcPr/>
                </a:tc>
                <a:tc>
                  <a:txBody>
                    <a:bodyPr/>
                    <a:lstStyle/>
                    <a:p>
                      <a:pPr rtl="1"/>
                      <a:r>
                        <a:rPr lang="ar-SA" dirty="0" smtClean="0"/>
                        <a:t>التكلفة</a:t>
                      </a:r>
                      <a:endParaRPr lang="ar-SA" dirty="0"/>
                    </a:p>
                  </a:txBody>
                  <a:tcPr/>
                </a:tc>
              </a:tr>
              <a:tr h="624695">
                <a:tc>
                  <a:txBody>
                    <a:bodyPr/>
                    <a:lstStyle/>
                    <a:p>
                      <a:pPr rtl="1"/>
                      <a:r>
                        <a:rPr lang="ar-SA" dirty="0" smtClean="0"/>
                        <a:t>مشتريات </a:t>
                      </a:r>
                      <a:endParaRPr lang="ar-SA" dirty="0"/>
                    </a:p>
                  </a:txBody>
                  <a:tcPr/>
                </a:tc>
                <a:tc>
                  <a:txBody>
                    <a:bodyPr/>
                    <a:lstStyle/>
                    <a:p>
                      <a:pPr rtl="1"/>
                      <a:r>
                        <a:rPr lang="ar-SA" dirty="0" smtClean="0"/>
                        <a:t>12/1</a:t>
                      </a:r>
                      <a:endParaRPr lang="ar-SA" dirty="0"/>
                    </a:p>
                  </a:txBody>
                  <a:tcPr/>
                </a:tc>
                <a:tc>
                  <a:txBody>
                    <a:bodyPr/>
                    <a:lstStyle/>
                    <a:p>
                      <a:pPr rtl="1"/>
                      <a:r>
                        <a:rPr lang="ar-SA" dirty="0" smtClean="0"/>
                        <a:t>500</a:t>
                      </a:r>
                      <a:endParaRPr lang="ar-SA" dirty="0"/>
                    </a:p>
                  </a:txBody>
                  <a:tcPr/>
                </a:tc>
                <a:tc>
                  <a:txBody>
                    <a:bodyPr/>
                    <a:lstStyle/>
                    <a:p>
                      <a:pPr rtl="1"/>
                      <a:r>
                        <a:rPr lang="ar-SA" dirty="0" smtClean="0"/>
                        <a:t>6,25</a:t>
                      </a:r>
                      <a:endParaRPr lang="ar-SA" dirty="0"/>
                    </a:p>
                  </a:txBody>
                  <a:tcPr/>
                </a:tc>
                <a:tc>
                  <a:txBody>
                    <a:bodyPr/>
                    <a:lstStyle/>
                    <a:p>
                      <a:pPr rtl="1"/>
                      <a:r>
                        <a:rPr lang="ar-SA" dirty="0" smtClean="0"/>
                        <a:t>3125</a:t>
                      </a:r>
                      <a:endParaRPr lang="ar-SA" dirty="0"/>
                    </a:p>
                  </a:txBody>
                  <a:tcPr/>
                </a:tc>
              </a:tr>
              <a:tr h="624695">
                <a:tc>
                  <a:txBody>
                    <a:bodyPr/>
                    <a:lstStyle/>
                    <a:p>
                      <a:pPr rtl="1"/>
                      <a:r>
                        <a:rPr lang="ar-SA" dirty="0" smtClean="0"/>
                        <a:t>مشتريات</a:t>
                      </a:r>
                      <a:endParaRPr lang="ar-SA" dirty="0"/>
                    </a:p>
                  </a:txBody>
                  <a:tcPr/>
                </a:tc>
                <a:tc>
                  <a:txBody>
                    <a:bodyPr/>
                    <a:lstStyle/>
                    <a:p>
                      <a:pPr rtl="1"/>
                      <a:r>
                        <a:rPr lang="ar-SA" dirty="0" smtClean="0"/>
                        <a:t>10/1</a:t>
                      </a:r>
                      <a:endParaRPr lang="ar-SA" dirty="0"/>
                    </a:p>
                  </a:txBody>
                  <a:tcPr/>
                </a:tc>
                <a:tc>
                  <a:txBody>
                    <a:bodyPr/>
                    <a:lstStyle/>
                    <a:p>
                      <a:pPr rtl="1"/>
                      <a:r>
                        <a:rPr lang="ar-SA" dirty="0" smtClean="0"/>
                        <a:t>500</a:t>
                      </a:r>
                      <a:endParaRPr lang="ar-SA" dirty="0"/>
                    </a:p>
                  </a:txBody>
                  <a:tcPr/>
                </a:tc>
                <a:tc>
                  <a:txBody>
                    <a:bodyPr/>
                    <a:lstStyle/>
                    <a:p>
                      <a:pPr rtl="1"/>
                      <a:r>
                        <a:rPr lang="ar-SA" dirty="0" smtClean="0"/>
                        <a:t>6,5</a:t>
                      </a:r>
                      <a:endParaRPr lang="ar-SA" dirty="0"/>
                    </a:p>
                  </a:txBody>
                  <a:tcPr/>
                </a:tc>
                <a:tc>
                  <a:txBody>
                    <a:bodyPr/>
                    <a:lstStyle/>
                    <a:p>
                      <a:pPr rtl="1"/>
                      <a:r>
                        <a:rPr lang="ar-SA" dirty="0" smtClean="0"/>
                        <a:t>3250</a:t>
                      </a:r>
                      <a:endParaRPr lang="ar-SA" dirty="0"/>
                    </a:p>
                  </a:txBody>
                  <a:tcPr/>
                </a:tc>
              </a:tr>
              <a:tr h="624695">
                <a:tc>
                  <a:txBody>
                    <a:bodyPr/>
                    <a:lstStyle/>
                    <a:p>
                      <a:pPr rtl="1"/>
                      <a:r>
                        <a:rPr lang="ar-SA" dirty="0" smtClean="0"/>
                        <a:t>مشتريات</a:t>
                      </a:r>
                      <a:endParaRPr lang="ar-SA" dirty="0"/>
                    </a:p>
                  </a:txBody>
                  <a:tcPr/>
                </a:tc>
                <a:tc>
                  <a:txBody>
                    <a:bodyPr/>
                    <a:lstStyle/>
                    <a:p>
                      <a:pPr rtl="1"/>
                      <a:r>
                        <a:rPr lang="ar-SA" dirty="0" smtClean="0"/>
                        <a:t>5/1</a:t>
                      </a:r>
                      <a:endParaRPr lang="ar-SA" dirty="0"/>
                    </a:p>
                  </a:txBody>
                  <a:tcPr/>
                </a:tc>
                <a:tc>
                  <a:txBody>
                    <a:bodyPr/>
                    <a:lstStyle/>
                    <a:p>
                      <a:pPr rtl="1"/>
                      <a:r>
                        <a:rPr lang="ar-SA" dirty="0" smtClean="0"/>
                        <a:t>1000</a:t>
                      </a:r>
                      <a:endParaRPr lang="ar-SA" dirty="0"/>
                    </a:p>
                  </a:txBody>
                  <a:tcPr/>
                </a:tc>
                <a:tc>
                  <a:txBody>
                    <a:bodyPr/>
                    <a:lstStyle/>
                    <a:p>
                      <a:pPr rtl="1"/>
                      <a:r>
                        <a:rPr lang="ar-SA" dirty="0" smtClean="0"/>
                        <a:t>5,5</a:t>
                      </a:r>
                      <a:endParaRPr lang="ar-SA" dirty="0"/>
                    </a:p>
                  </a:txBody>
                  <a:tcPr/>
                </a:tc>
                <a:tc>
                  <a:txBody>
                    <a:bodyPr/>
                    <a:lstStyle/>
                    <a:p>
                      <a:pPr rtl="1"/>
                      <a:r>
                        <a:rPr lang="ar-SA" dirty="0" smtClean="0"/>
                        <a:t>5500</a:t>
                      </a:r>
                      <a:endParaRPr lang="ar-SA" dirty="0"/>
                    </a:p>
                  </a:txBody>
                  <a:tcPr/>
                </a:tc>
              </a:tr>
              <a:tr h="361927">
                <a:tc>
                  <a:txBody>
                    <a:bodyPr/>
                    <a:lstStyle/>
                    <a:p>
                      <a:pPr rtl="1"/>
                      <a:r>
                        <a:rPr lang="ar-SA" dirty="0" smtClean="0"/>
                        <a:t>مشتريات</a:t>
                      </a:r>
                      <a:endParaRPr lang="ar-SA" dirty="0"/>
                    </a:p>
                  </a:txBody>
                  <a:tcPr/>
                </a:tc>
                <a:tc>
                  <a:txBody>
                    <a:bodyPr/>
                    <a:lstStyle/>
                    <a:p>
                      <a:pPr rtl="1"/>
                      <a:r>
                        <a:rPr lang="ar-SA" dirty="0" smtClean="0"/>
                        <a:t>2/1</a:t>
                      </a:r>
                      <a:endParaRPr lang="ar-SA" dirty="0"/>
                    </a:p>
                  </a:txBody>
                  <a:tcPr/>
                </a:tc>
                <a:tc>
                  <a:txBody>
                    <a:bodyPr/>
                    <a:lstStyle/>
                    <a:p>
                      <a:pPr rtl="1"/>
                      <a:r>
                        <a:rPr lang="ar-SA" dirty="0" smtClean="0"/>
                        <a:t>800</a:t>
                      </a:r>
                      <a:endParaRPr lang="ar-SA" dirty="0"/>
                    </a:p>
                  </a:txBody>
                  <a:tcPr/>
                </a:tc>
                <a:tc>
                  <a:txBody>
                    <a:bodyPr/>
                    <a:lstStyle/>
                    <a:p>
                      <a:pPr rtl="1"/>
                      <a:r>
                        <a:rPr lang="ar-SA" dirty="0" smtClean="0"/>
                        <a:t>6</a:t>
                      </a:r>
                      <a:endParaRPr lang="ar-SA" dirty="0"/>
                    </a:p>
                  </a:txBody>
                  <a:tcPr/>
                </a:tc>
                <a:tc>
                  <a:txBody>
                    <a:bodyPr/>
                    <a:lstStyle/>
                    <a:p>
                      <a:pPr rtl="1"/>
                      <a:r>
                        <a:rPr lang="ar-SA" dirty="0" smtClean="0"/>
                        <a:t>4800</a:t>
                      </a:r>
                      <a:endParaRPr lang="ar-SA" dirty="0"/>
                    </a:p>
                  </a:txBody>
                  <a:tcPr/>
                </a:tc>
              </a:tr>
              <a:tr h="361927">
                <a:tc>
                  <a:txBody>
                    <a:bodyPr/>
                    <a:lstStyle/>
                    <a:p>
                      <a:pPr rtl="1"/>
                      <a:r>
                        <a:rPr lang="ar-SA" dirty="0" smtClean="0"/>
                        <a:t>الإجمالي</a:t>
                      </a:r>
                      <a:endParaRPr lang="ar-SA" dirty="0"/>
                    </a:p>
                  </a:txBody>
                  <a:tcPr/>
                </a:tc>
                <a:tc>
                  <a:txBody>
                    <a:bodyPr/>
                    <a:lstStyle/>
                    <a:p>
                      <a:pPr rtl="1"/>
                      <a:endParaRPr lang="ar-SA"/>
                    </a:p>
                  </a:txBody>
                  <a:tcPr/>
                </a:tc>
                <a:tc>
                  <a:txBody>
                    <a:bodyPr/>
                    <a:lstStyle/>
                    <a:p>
                      <a:pPr rtl="1"/>
                      <a:r>
                        <a:rPr lang="ar-SA" dirty="0" smtClean="0"/>
                        <a:t>2800 وحدة</a:t>
                      </a:r>
                      <a:endParaRPr lang="ar-SA" dirty="0"/>
                    </a:p>
                  </a:txBody>
                  <a:tcPr/>
                </a:tc>
                <a:tc>
                  <a:txBody>
                    <a:bodyPr/>
                    <a:lstStyle/>
                    <a:p>
                      <a:pPr rtl="1"/>
                      <a:endParaRPr lang="ar-SA"/>
                    </a:p>
                  </a:txBody>
                  <a:tcPr/>
                </a:tc>
                <a:tc>
                  <a:txBody>
                    <a:bodyPr/>
                    <a:lstStyle/>
                    <a:p>
                      <a:pPr rtl="1"/>
                      <a:r>
                        <a:rPr lang="ar-SA" dirty="0" smtClean="0"/>
                        <a:t>16675 ريال</a:t>
                      </a:r>
                      <a:endParaRPr lang="ar-SA" dirty="0"/>
                    </a:p>
                  </a:txBody>
                  <a:tcPr/>
                </a:tc>
              </a:tr>
            </a:tbl>
          </a:graphicData>
        </a:graphic>
      </p:graphicFrame>
      <p:sp>
        <p:nvSpPr>
          <p:cNvPr id="5" name="عنصر نائب لرقم الشريحة 4"/>
          <p:cNvSpPr>
            <a:spLocks noGrp="1"/>
          </p:cNvSpPr>
          <p:nvPr>
            <p:ph type="sldNum" sz="quarter" idx="12"/>
          </p:nvPr>
        </p:nvSpPr>
        <p:spPr/>
        <p:txBody>
          <a:bodyPr/>
          <a:lstStyle/>
          <a:p>
            <a:fld id="{0FFEBBB9-AD05-4F6A-AEC2-17890BF0C573}" type="slidenum">
              <a:rPr lang="ar-SA" smtClean="0"/>
              <a:pPr/>
              <a:t>14</a:t>
            </a:fld>
            <a:endParaRPr lang="ar-SA"/>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للتأكد من الحل نطبق المعادلة التالية:</a:t>
            </a:r>
            <a:endParaRPr lang="ar-SA" dirty="0"/>
          </a:p>
        </p:txBody>
      </p:sp>
      <p:sp>
        <p:nvSpPr>
          <p:cNvPr id="3" name="عنصر نائب للمحتوى 2"/>
          <p:cNvSpPr>
            <a:spLocks noGrp="1"/>
          </p:cNvSpPr>
          <p:nvPr>
            <p:ph idx="1"/>
          </p:nvPr>
        </p:nvSpPr>
        <p:spPr/>
        <p:txBody>
          <a:bodyPr/>
          <a:lstStyle/>
          <a:p>
            <a:r>
              <a:rPr lang="ar-SA" dirty="0" smtClean="0"/>
              <a:t>تكلفة الوحدات المتاحة للبيع = تكلفة الوحدات المباعة+ تكلفة وحدات مخزون آخر المدة</a:t>
            </a:r>
          </a:p>
          <a:p>
            <a:r>
              <a:rPr lang="ar-SA" dirty="0" smtClean="0"/>
              <a:t>20475                     =  16675 + 3800</a:t>
            </a:r>
            <a:endParaRPr lang="ar-SA" dirty="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15</a:t>
            </a:fld>
            <a:endParaRPr lang="ar-SA"/>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طريقة المتوسط المرجح:</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t>تقوم هذه الطريقة على افتراض أن الصرف من المستودعات للبيع أو الإنتاج غير مقيد بتسلسل معين، وأن تحديد تكلفة البضاعة المباعة ومخزون آخر المدة يتم على أساس متوسط تكلفة وحدة البضاعة المتاحة للبيع خلال الفترة المحاسبية.</a:t>
            </a:r>
          </a:p>
          <a:p>
            <a:r>
              <a:rPr lang="ar-SA" dirty="0" smtClean="0"/>
              <a:t>المتوسط المرجح = تكلفة الوحدات المتاحة للبيع / عدد الوحدات المتاحة للبيع.</a:t>
            </a:r>
          </a:p>
          <a:p>
            <a:r>
              <a:rPr lang="ar-SA" dirty="0" smtClean="0"/>
              <a:t>تكلفة الوحدات المباعة = المتوسط المرجح* عدد الوحدات المباعة</a:t>
            </a:r>
          </a:p>
          <a:p>
            <a:r>
              <a:rPr lang="ar-SA" dirty="0" smtClean="0"/>
              <a:t>تكلفة مخزون آخر المدة= المتوسط المرجح * عدد وحدات مخزون آخر المدة.</a:t>
            </a:r>
          </a:p>
          <a:p>
            <a:pPr>
              <a:buNone/>
            </a:pPr>
            <a:endParaRPr lang="ar-SA" dirty="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16</a:t>
            </a:fld>
            <a:endParaRPr lang="ar-SA"/>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بتطبيق المثال السابق :</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t>المتوسط المرجح= 20475</a:t>
            </a:r>
            <a:r>
              <a:rPr lang="en-US" dirty="0" smtClean="0"/>
              <a:t>/</a:t>
            </a:r>
            <a:r>
              <a:rPr lang="ar-SA" dirty="0" smtClean="0"/>
              <a:t>3500 = 5,85 ريال / وحدة</a:t>
            </a:r>
          </a:p>
          <a:p>
            <a:r>
              <a:rPr lang="ar-SA" dirty="0" smtClean="0"/>
              <a:t>تكلفة الوحدات المباعة= 5,85* 2800 = 16380 ريال</a:t>
            </a:r>
          </a:p>
          <a:p>
            <a:r>
              <a:rPr lang="ar-SA" dirty="0" smtClean="0"/>
              <a:t>تكلفة مخزون آخر المدة = 5,85 * 700= 4095 ريال</a:t>
            </a:r>
          </a:p>
          <a:p>
            <a:endParaRPr lang="ar-SA" dirty="0" smtClean="0"/>
          </a:p>
          <a:p>
            <a:r>
              <a:rPr lang="ar-SA" dirty="0" smtClean="0"/>
              <a:t>للتأكد من الحل :</a:t>
            </a:r>
          </a:p>
          <a:p>
            <a:r>
              <a:rPr lang="ar-SA" dirty="0" smtClean="0"/>
              <a:t>تكلفة الوحدات المتاحة للبيع = تكلفة الوحدات المباعة+ تكلفة وحدات مخزون آخر المدة</a:t>
            </a:r>
          </a:p>
          <a:p>
            <a:r>
              <a:rPr lang="ar-SA" dirty="0" smtClean="0"/>
              <a:t>20475         =           16380+4095</a:t>
            </a:r>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17</a:t>
            </a:fld>
            <a:endParaRPr lang="ar-SA"/>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مقارنة بين الطرق الثلاث الأخيرة:</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solidFill>
                  <a:schemeClr val="bg2">
                    <a:lumMod val="50000"/>
                  </a:schemeClr>
                </a:solidFill>
              </a:rPr>
              <a:t>طريقة المتوسط المرجح أفضل والأسباب:</a:t>
            </a:r>
          </a:p>
          <a:p>
            <a:pPr marL="514350" indent="-514350">
              <a:buFont typeface="+mj-lt"/>
              <a:buAutoNum type="arabicPeriod"/>
            </a:pPr>
            <a:r>
              <a:rPr lang="ar-SA" dirty="0" smtClean="0"/>
              <a:t>تذيب الفرق الملحوظ بين أسعار وحدات مخزون آخر المدة وبين أسعار الوحدات التي ساهمت في تكلفة البضاعة المباعة.</a:t>
            </a:r>
          </a:p>
          <a:p>
            <a:pPr marL="514350" indent="-514350">
              <a:buFont typeface="+mj-lt"/>
              <a:buAutoNum type="arabicPeriod"/>
            </a:pPr>
            <a:r>
              <a:rPr lang="ar-SA" dirty="0" smtClean="0"/>
              <a:t>لا تتطلب جهداً في إمساك سجلات المخزون السلعي وضبط حركة انسياب البضائع.</a:t>
            </a:r>
          </a:p>
          <a:p>
            <a:pPr marL="514350" indent="-514350"/>
            <a:r>
              <a:rPr lang="ar-SA" dirty="0" smtClean="0">
                <a:solidFill>
                  <a:schemeClr val="bg2">
                    <a:lumMod val="50000"/>
                  </a:schemeClr>
                </a:solidFill>
              </a:rPr>
              <a:t>طريقة الداخل أولاً خارج أولاً(</a:t>
            </a:r>
            <a:r>
              <a:rPr lang="en-US" dirty="0" smtClean="0">
                <a:solidFill>
                  <a:schemeClr val="bg2">
                    <a:lumMod val="50000"/>
                  </a:schemeClr>
                </a:solidFill>
              </a:rPr>
              <a:t>FIFO</a:t>
            </a:r>
            <a:r>
              <a:rPr lang="ar-SA" dirty="0" smtClean="0">
                <a:solidFill>
                  <a:schemeClr val="bg2">
                    <a:lumMod val="50000"/>
                  </a:schemeClr>
                </a:solidFill>
              </a:rPr>
              <a:t>)</a:t>
            </a:r>
          </a:p>
          <a:p>
            <a:pPr marL="514350" indent="-514350">
              <a:buFont typeface="+mj-lt"/>
              <a:buAutoNum type="arabicPeriod"/>
            </a:pPr>
            <a:r>
              <a:rPr lang="ar-SA" dirty="0" smtClean="0"/>
              <a:t>تتفق مع التتابع المنطقي للأمور.</a:t>
            </a:r>
          </a:p>
          <a:p>
            <a:pPr marL="514350" indent="-514350">
              <a:buFont typeface="+mj-lt"/>
              <a:buAutoNum type="arabicPeriod"/>
            </a:pPr>
            <a:r>
              <a:rPr lang="ar-SA" dirty="0" smtClean="0"/>
              <a:t>لكن لا ترتبط بين تكلفة المبيعات وبين الأسعار السائدة في السوق وقت البيع</a:t>
            </a:r>
            <a:endParaRPr lang="ar-SA" dirty="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18</a:t>
            </a:fld>
            <a:endParaRPr lang="ar-SA"/>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smtClean="0">
                <a:solidFill>
                  <a:schemeClr val="bg2">
                    <a:lumMod val="50000"/>
                  </a:schemeClr>
                </a:solidFill>
              </a:rPr>
              <a:t>طريقة الداخل أخيراً خارج أولاً (</a:t>
            </a:r>
            <a:r>
              <a:rPr lang="en-US" sz="3200" dirty="0" smtClean="0">
                <a:solidFill>
                  <a:schemeClr val="bg2">
                    <a:lumMod val="50000"/>
                  </a:schemeClr>
                </a:solidFill>
              </a:rPr>
              <a:t>LIFO</a:t>
            </a:r>
            <a:r>
              <a:rPr lang="ar-SA" sz="3200" dirty="0" smtClean="0">
                <a:solidFill>
                  <a:schemeClr val="bg2">
                    <a:lumMod val="50000"/>
                  </a:schemeClr>
                </a:solidFill>
              </a:rPr>
              <a:t>):</a:t>
            </a:r>
            <a:endParaRPr lang="ar-SA" sz="3200"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t>تظهر تكلفة البضاعة المباعة بسعر يقترب من السعر السوقي مما يجعل التكلفة ذات معنى.</a:t>
            </a:r>
          </a:p>
          <a:p>
            <a:r>
              <a:rPr lang="ar-SA" dirty="0" smtClean="0"/>
              <a:t>إلا أن المخزون السلعي يظهر بتكاليف تختلف بين الأسعار السائدة بشكل ملحوظ.</a:t>
            </a:r>
            <a:endParaRPr lang="ar-SA" dirty="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19</a:t>
            </a:fld>
            <a:endParaRPr lang="ar-S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6000" dirty="0" smtClean="0">
                <a:solidFill>
                  <a:schemeClr val="bg2">
                    <a:lumMod val="50000"/>
                  </a:schemeClr>
                </a:solidFill>
              </a:rPr>
              <a:t>مــــــــا يشمله المخزون السلعي:                </a:t>
            </a:r>
            <a:endParaRPr lang="ar-SA" sz="6000" dirty="0">
              <a:solidFill>
                <a:schemeClr val="bg2">
                  <a:lumMod val="50000"/>
                </a:schemeClr>
              </a:solidFill>
            </a:endParaRPr>
          </a:p>
        </p:txBody>
      </p:sp>
      <p:sp>
        <p:nvSpPr>
          <p:cNvPr id="3" name="عنصر نائب للمحتوى 2"/>
          <p:cNvSpPr>
            <a:spLocks noGrp="1"/>
          </p:cNvSpPr>
          <p:nvPr>
            <p:ph idx="1"/>
          </p:nvPr>
        </p:nvSpPr>
        <p:spPr/>
        <p:txBody>
          <a:bodyPr>
            <a:normAutofit/>
          </a:bodyPr>
          <a:lstStyle/>
          <a:p>
            <a:r>
              <a:rPr lang="ar-SA" sz="3600" dirty="0" smtClean="0">
                <a:solidFill>
                  <a:schemeClr val="bg2">
                    <a:lumMod val="50000"/>
                  </a:schemeClr>
                </a:solidFill>
              </a:rPr>
              <a:t>المقصود بالمخزون السلعي :</a:t>
            </a:r>
          </a:p>
          <a:p>
            <a:r>
              <a:rPr lang="ar-SA" sz="3600" dirty="0" smtClean="0">
                <a:solidFill>
                  <a:schemeClr val="bg2">
                    <a:lumMod val="50000"/>
                  </a:schemeClr>
                </a:solidFill>
              </a:rPr>
              <a:t>هو كل ما تملكه المنشأة من بضائع </a:t>
            </a:r>
            <a:r>
              <a:rPr lang="ar-SA" sz="3600" dirty="0" err="1" smtClean="0">
                <a:solidFill>
                  <a:schemeClr val="bg2">
                    <a:lumMod val="50000"/>
                  </a:schemeClr>
                </a:solidFill>
              </a:rPr>
              <a:t>مشتراة</a:t>
            </a:r>
            <a:r>
              <a:rPr lang="ar-SA" sz="3600" dirty="0" smtClean="0">
                <a:solidFill>
                  <a:schemeClr val="bg2">
                    <a:lumMod val="50000"/>
                  </a:schemeClr>
                </a:solidFill>
              </a:rPr>
              <a:t> بغرض إعادة بيعها .</a:t>
            </a:r>
          </a:p>
          <a:p>
            <a:r>
              <a:rPr lang="ar-SA" sz="3600" dirty="0" smtClean="0">
                <a:solidFill>
                  <a:schemeClr val="bg2">
                    <a:lumMod val="50000"/>
                  </a:schemeClr>
                </a:solidFill>
              </a:rPr>
              <a:t>ويدخل في ذلك :</a:t>
            </a:r>
          </a:p>
          <a:p>
            <a:pPr marL="742950" indent="-742950">
              <a:buFont typeface="+mj-lt"/>
              <a:buAutoNum type="arabicParenR"/>
            </a:pPr>
            <a:r>
              <a:rPr lang="ar-SA" sz="3600" dirty="0" smtClean="0">
                <a:solidFill>
                  <a:schemeClr val="bg2">
                    <a:lumMod val="50000"/>
                  </a:schemeClr>
                </a:solidFill>
              </a:rPr>
              <a:t>ما في مستودعات المنشأة وما في معارضها من بضائع </a:t>
            </a:r>
            <a:r>
              <a:rPr lang="ar-SA" sz="3600" dirty="0" err="1" smtClean="0">
                <a:solidFill>
                  <a:schemeClr val="bg2">
                    <a:lumMod val="50000"/>
                  </a:schemeClr>
                </a:solidFill>
              </a:rPr>
              <a:t>مشتراة</a:t>
            </a:r>
            <a:r>
              <a:rPr lang="ar-SA" sz="3600" dirty="0" smtClean="0">
                <a:solidFill>
                  <a:schemeClr val="bg2">
                    <a:lumMod val="50000"/>
                  </a:schemeClr>
                </a:solidFill>
              </a:rPr>
              <a:t> أو مباعة إذا كانت تملكها المنشأة.</a:t>
            </a:r>
            <a:endParaRPr lang="ar-SA" sz="3600" dirty="0">
              <a:solidFill>
                <a:schemeClr val="bg2">
                  <a:lumMod val="50000"/>
                </a:schemeClr>
              </a:solidFill>
            </a:endParaRPr>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2</a:t>
            </a:fld>
            <a:endParaRPr lang="ar-SA"/>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تقييم المخزون السلعي:</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t>القيمة التي يظهر </a:t>
            </a:r>
            <a:r>
              <a:rPr lang="ar-SA" dirty="0" err="1" smtClean="0"/>
              <a:t>بها</a:t>
            </a:r>
            <a:r>
              <a:rPr lang="ar-SA" dirty="0" smtClean="0"/>
              <a:t> المخزون السلعي في القوائم المالية هي التكلفة أو السوق أيهما أقل</a:t>
            </a:r>
            <a:r>
              <a:rPr lang="ar-SA" dirty="0" smtClean="0"/>
              <a:t>.</a:t>
            </a:r>
          </a:p>
          <a:p>
            <a:pPr>
              <a:buNone/>
            </a:pPr>
            <a:endParaRPr lang="ar-SA" dirty="0" smtClean="0"/>
          </a:p>
          <a:p>
            <a:r>
              <a:rPr lang="ar-SA" dirty="0" smtClean="0"/>
              <a:t>وذلك بأن تحدد تكلفة المخزون بأي من الطرق المذكورة ثم تقارن بالقيمة السوقية للمخزون السلعي وتؤخذ القيمة الأقل من القيمتين لتظهر في القوائم المالية .( وهذا ما تقرره معايير المحاسبة المتعارف عليها</a:t>
            </a:r>
            <a:r>
              <a:rPr lang="ar-SA" dirty="0" smtClean="0"/>
              <a:t>)</a:t>
            </a:r>
          </a:p>
          <a:p>
            <a:pPr>
              <a:buNone/>
            </a:pPr>
            <a:endParaRPr lang="ar-SA" dirty="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20</a:t>
            </a:fld>
            <a:endParaRPr lang="ar-SA"/>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err="1" smtClean="0">
                <a:solidFill>
                  <a:schemeClr val="bg2">
                    <a:lumMod val="50000"/>
                  </a:schemeClr>
                </a:solidFill>
              </a:rPr>
              <a:t>مالمقصود</a:t>
            </a:r>
            <a:r>
              <a:rPr lang="ar-SA" dirty="0" smtClean="0">
                <a:solidFill>
                  <a:schemeClr val="bg2">
                    <a:lumMod val="50000"/>
                  </a:schemeClr>
                </a:solidFill>
              </a:rPr>
              <a:t> بالقيمة السوقية؟</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21</a:t>
            </a:fld>
            <a:endParaRPr lang="ar-SA"/>
          </a:p>
        </p:txBody>
      </p:sp>
      <p:sp>
        <p:nvSpPr>
          <p:cNvPr id="7" name="شكل بيضاوي 6"/>
          <p:cNvSpPr/>
          <p:nvPr/>
        </p:nvSpPr>
        <p:spPr>
          <a:xfrm>
            <a:off x="2071670" y="2428868"/>
            <a:ext cx="4929222" cy="30718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dirty="0" smtClean="0"/>
              <a:t>هي القيمة الاستبدالية أي ما يجب إنفاقه للحصول على وحدات المخزون السلعي. أو هي صافي القيمة </a:t>
            </a:r>
            <a:r>
              <a:rPr lang="ar-SA" sz="2800" dirty="0" err="1" smtClean="0"/>
              <a:t>البيعية</a:t>
            </a:r>
            <a:r>
              <a:rPr lang="ar-SA" sz="2800" dirty="0" smtClean="0"/>
              <a:t> للمخزون السلعي</a:t>
            </a:r>
            <a:endParaRPr lang="ar-SA"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600" dirty="0" smtClean="0">
                <a:solidFill>
                  <a:schemeClr val="bg2">
                    <a:lumMod val="50000"/>
                  </a:schemeClr>
                </a:solidFill>
              </a:rPr>
              <a:t>للشركة الحرية في تطبيق مبدأ التكلفة أو السوق أيهما أقل بالطريقة التي تراها ملائمة ، ومن هذه الطرق :</a:t>
            </a:r>
            <a:endParaRPr lang="ar-SA" sz="3600" dirty="0">
              <a:solidFill>
                <a:schemeClr val="bg2">
                  <a:lumMod val="50000"/>
                </a:schemeClr>
              </a:solidFill>
            </a:endParaRPr>
          </a:p>
        </p:txBody>
      </p:sp>
      <p:sp>
        <p:nvSpPr>
          <p:cNvPr id="3" name="عنصر نائب للمحتوى 2"/>
          <p:cNvSpPr>
            <a:spLocks noGrp="1"/>
          </p:cNvSpPr>
          <p:nvPr>
            <p:ph idx="1"/>
          </p:nvPr>
        </p:nvSpPr>
        <p:spPr/>
        <p:txBody>
          <a:bodyPr/>
          <a:lstStyle/>
          <a:p>
            <a:pPr marL="514350" indent="-514350">
              <a:buFont typeface="+mj-lt"/>
              <a:buAutoNum type="arabicPeriod"/>
            </a:pPr>
            <a:r>
              <a:rPr lang="ar-SA" dirty="0" smtClean="0"/>
              <a:t>المقارنة بين تكلفة كل صنف من أصناف المخزون بالقيمة السوقية وتقييم ذلك الصنف على أساس القيمة الأقل.</a:t>
            </a:r>
          </a:p>
          <a:p>
            <a:pPr marL="514350" indent="-514350">
              <a:buFont typeface="+mj-lt"/>
              <a:buAutoNum type="arabicPeriod"/>
            </a:pPr>
            <a:r>
              <a:rPr lang="ar-SA" dirty="0" smtClean="0"/>
              <a:t>تقسيم المخزون إلى مجموعات محددة ومعروفة تتضمن كل منها عدة أصناف والمقارنة بين تكلفة كل مجموعة وقيتها السوقية وتقييم المخزون على أساس القيمة الأقل لكل مجموعة.</a:t>
            </a:r>
          </a:p>
          <a:p>
            <a:pPr marL="514350" indent="-514350">
              <a:buFont typeface="+mj-lt"/>
              <a:buAutoNum type="arabicPeriod"/>
            </a:pPr>
            <a:r>
              <a:rPr lang="ar-SA" dirty="0" smtClean="0"/>
              <a:t>المقارنة بين تكلفة المخزون السلعي ككل وقيمته السوقية وتقديمه على أساس القيمة الأقل.</a:t>
            </a:r>
            <a:endParaRPr lang="ar-SA" dirty="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22</a:t>
            </a:fld>
            <a:endParaRPr lang="ar-S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وهناك حالــــــــــــــــــــــــــتين:</a:t>
            </a:r>
            <a:endParaRPr lang="ar-SA" dirty="0">
              <a:solidFill>
                <a:schemeClr val="bg2">
                  <a:lumMod val="50000"/>
                </a:schemeClr>
              </a:solidFill>
            </a:endParaRPr>
          </a:p>
        </p:txBody>
      </p:sp>
      <p:sp>
        <p:nvSpPr>
          <p:cNvPr id="3" name="عنصر نائب للنص 2"/>
          <p:cNvSpPr>
            <a:spLocks noGrp="1"/>
          </p:cNvSpPr>
          <p:nvPr>
            <p:ph type="body" idx="1"/>
          </p:nvPr>
        </p:nvSpPr>
        <p:spPr/>
        <p:txBody>
          <a:bodyPr/>
          <a:lstStyle/>
          <a:p>
            <a:r>
              <a:rPr lang="ar-SA" dirty="0" smtClean="0">
                <a:solidFill>
                  <a:schemeClr val="bg2">
                    <a:lumMod val="50000"/>
                  </a:schemeClr>
                </a:solidFill>
              </a:rPr>
              <a:t>في حالة البيع ، إذا باعت المنشأة بضائع :</a:t>
            </a:r>
            <a:endParaRPr lang="ar-SA" dirty="0"/>
          </a:p>
        </p:txBody>
      </p:sp>
      <p:sp>
        <p:nvSpPr>
          <p:cNvPr id="4" name="عنصر نائب للنص 3"/>
          <p:cNvSpPr>
            <a:spLocks noGrp="1"/>
          </p:cNvSpPr>
          <p:nvPr>
            <p:ph type="body" sz="half" idx="3"/>
          </p:nvPr>
        </p:nvSpPr>
        <p:spPr/>
        <p:txBody>
          <a:bodyPr>
            <a:normAutofit fontScale="92500" lnSpcReduction="10000"/>
          </a:bodyPr>
          <a:lstStyle/>
          <a:p>
            <a:r>
              <a:rPr lang="ar-SA" dirty="0" smtClean="0">
                <a:solidFill>
                  <a:schemeClr val="bg2">
                    <a:lumMod val="50000"/>
                  </a:schemeClr>
                </a:solidFill>
              </a:rPr>
              <a:t>في حالة الشراء ، إذا اشترت المنشأة بضائع وشحنها البائع :</a:t>
            </a:r>
            <a:endParaRPr lang="ar-SA" dirty="0">
              <a:solidFill>
                <a:schemeClr val="bg2">
                  <a:lumMod val="50000"/>
                </a:schemeClr>
              </a:solidFill>
            </a:endParaRPr>
          </a:p>
        </p:txBody>
      </p:sp>
      <p:sp>
        <p:nvSpPr>
          <p:cNvPr id="5" name="عنصر نائب للمحتوى 4"/>
          <p:cNvSpPr>
            <a:spLocks noGrp="1"/>
          </p:cNvSpPr>
          <p:nvPr>
            <p:ph sz="quarter" idx="2"/>
          </p:nvPr>
        </p:nvSpPr>
        <p:spPr/>
        <p:txBody>
          <a:bodyPr>
            <a:normAutofit lnSpcReduction="10000"/>
          </a:bodyPr>
          <a:lstStyle/>
          <a:p>
            <a:r>
              <a:rPr lang="ar-SA" dirty="0" smtClean="0"/>
              <a:t>إذا تحملت المنشأة (البائع) مصروفات النقل والتأمين، فإن ملكية البضائع تبقى للمنشأة حتى تسلم لمستودعات المشتري،إذن تعتبر البضاعة المباعة التي لا تزال بالطريق ضمن المخزون السلعي للمنشأة.</a:t>
            </a:r>
          </a:p>
          <a:p>
            <a:r>
              <a:rPr lang="ar-SA" dirty="0" smtClean="0"/>
              <a:t>إذا تحمل المشتري مصروفات النقل والتأمين ، تسلم البضاعة للمشتري من مستودعات المنشأة فتنتقل ملكية البضائع للمشتري، إذن لا تعتبر البضائع المباعة التي لا تزال بالطريق ضمن المخزون السلعي للمنشأة.</a:t>
            </a:r>
          </a:p>
        </p:txBody>
      </p:sp>
      <p:sp>
        <p:nvSpPr>
          <p:cNvPr id="6" name="عنصر نائب للمحتوى 5"/>
          <p:cNvSpPr>
            <a:spLocks noGrp="1"/>
          </p:cNvSpPr>
          <p:nvPr>
            <p:ph sz="quarter" idx="4"/>
          </p:nvPr>
        </p:nvSpPr>
        <p:spPr/>
        <p:txBody>
          <a:bodyPr/>
          <a:lstStyle/>
          <a:p>
            <a:r>
              <a:rPr lang="ar-SA" dirty="0" smtClean="0"/>
              <a:t>إذا تحملت المنشأة(المشتري) مصروفات الشحن والتأمين ، فهنا ملكية البضائع تنتقل للمنشأة بمجرد تسلمها البضائع من مستودعات البائع، إذن تعتبر هذه البضائع ضمن المخزون السلعي للمنشأة.</a:t>
            </a:r>
          </a:p>
          <a:p>
            <a:r>
              <a:rPr lang="ar-SA" dirty="0" smtClean="0"/>
              <a:t>إذا تحمل البائع مصروفات الشحن والتأمين ، فهنا ملكية البضائع تنتقل للمنشأة عند وصول البضاعة إلى مستودعاتها، إذن لا تعتبر  البضاعة التي لا تزال بالطريق ضمن المخزون السلعي للمنشأة.</a:t>
            </a:r>
            <a:endParaRPr lang="ar-SA" dirty="0"/>
          </a:p>
        </p:txBody>
      </p:sp>
      <p:sp>
        <p:nvSpPr>
          <p:cNvPr id="7" name="عنصر نائب لرقم الشريحة 6"/>
          <p:cNvSpPr>
            <a:spLocks noGrp="1"/>
          </p:cNvSpPr>
          <p:nvPr>
            <p:ph type="sldNum" sz="quarter" idx="12"/>
          </p:nvPr>
        </p:nvSpPr>
        <p:spPr/>
        <p:txBody>
          <a:bodyPr/>
          <a:lstStyle/>
          <a:p>
            <a:fld id="{0FFEBBB9-AD05-4F6A-AEC2-17890BF0C573}" type="slidenum">
              <a:rPr lang="ar-SA" smtClean="0"/>
              <a:pPr/>
              <a:t>3</a:t>
            </a:fld>
            <a:endParaRPr lang="ar-S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a:bodyPr>
          <a:lstStyle/>
          <a:p>
            <a:pPr marL="514350" indent="-514350">
              <a:buNone/>
            </a:pPr>
            <a:r>
              <a:rPr lang="ar-SA" sz="3600" dirty="0" smtClean="0">
                <a:solidFill>
                  <a:schemeClr val="bg2">
                    <a:lumMod val="50000"/>
                  </a:schemeClr>
                </a:solidFill>
              </a:rPr>
              <a:t>2) البضائع الموجودة لدى الغير لبيعها عن طريق ما يعرف ببضاعة الأمانة.</a:t>
            </a:r>
          </a:p>
          <a:p>
            <a:pPr marL="514350" indent="-514350">
              <a:buNone/>
            </a:pPr>
            <a:r>
              <a:rPr lang="ar-SA" sz="3600" dirty="0" smtClean="0">
                <a:solidFill>
                  <a:schemeClr val="bg2">
                    <a:lumMod val="50000"/>
                  </a:schemeClr>
                </a:solidFill>
              </a:rPr>
              <a:t>3) </a:t>
            </a:r>
            <a:r>
              <a:rPr lang="ar-SA" sz="3600" dirty="0" err="1" smtClean="0">
                <a:solidFill>
                  <a:schemeClr val="bg2">
                    <a:lumMod val="50000"/>
                  </a:schemeClr>
                </a:solidFill>
              </a:rPr>
              <a:t>ماتحت</a:t>
            </a:r>
            <a:r>
              <a:rPr lang="ar-SA" sz="3600" dirty="0" smtClean="0">
                <a:solidFill>
                  <a:schemeClr val="bg2">
                    <a:lumMod val="50000"/>
                  </a:schemeClr>
                </a:solidFill>
              </a:rPr>
              <a:t> يد المنشأة من بضائع أعيدت بعد بيعها (مردودات المبيعات) .</a:t>
            </a:r>
          </a:p>
          <a:p>
            <a:pPr marL="514350" indent="-514350">
              <a:buNone/>
            </a:pPr>
            <a:r>
              <a:rPr lang="ar-SA" sz="3600" dirty="0" smtClean="0">
                <a:solidFill>
                  <a:schemeClr val="bg2">
                    <a:lumMod val="50000"/>
                  </a:schemeClr>
                </a:solidFill>
              </a:rPr>
              <a:t>4) كذلك مسموحات المبيعات.</a:t>
            </a:r>
            <a:endParaRPr lang="ar-SA" sz="3600" dirty="0">
              <a:solidFill>
                <a:schemeClr val="bg2">
                  <a:lumMod val="50000"/>
                </a:schemeClr>
              </a:solidFill>
            </a:endParaRPr>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4</a:t>
            </a:fld>
            <a:endParaRPr lang="ar-S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تحديد كمية المخزون السلعي :</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t>هناك أكثر من طريقة لتحديد كمية المخزون السلعي :</a:t>
            </a:r>
          </a:p>
          <a:p>
            <a:pPr marL="514350" indent="-514350">
              <a:buFont typeface="+mj-lt"/>
              <a:buAutoNum type="arabicPeriod"/>
            </a:pPr>
            <a:r>
              <a:rPr lang="ar-SA" dirty="0" smtClean="0"/>
              <a:t>طريقة الجرد الدوري: وهو العد الفعلي لوحدات المخزون السلعي، (وهو الذي يتم آخر السنة المالية)</a:t>
            </a:r>
          </a:p>
          <a:p>
            <a:pPr marL="514350" indent="-514350">
              <a:buFont typeface="+mj-lt"/>
              <a:buAutoNum type="arabicPeriod"/>
            </a:pPr>
            <a:r>
              <a:rPr lang="ar-SA" dirty="0" smtClean="0"/>
              <a:t>طريقة الجرد المستمر: يتم باستخدام بطاقة لكل صنف في المستودعات ويتم التسجيل فيها بناء على كل حركة تؤثر على المخزون (باستمرار).</a:t>
            </a:r>
          </a:p>
          <a:p>
            <a:pPr marL="514350" indent="-514350">
              <a:buNone/>
            </a:pPr>
            <a:endParaRPr lang="ar-SA" dirty="0" smtClean="0"/>
          </a:p>
          <a:p>
            <a:pPr marL="514350" indent="-514350">
              <a:buNone/>
            </a:pPr>
            <a:endParaRPr lang="ar-SA" dirty="0" smtClean="0"/>
          </a:p>
          <a:p>
            <a:pPr marL="514350" indent="-514350">
              <a:buNone/>
            </a:pPr>
            <a:endParaRPr lang="ar-SA" dirty="0" smtClean="0"/>
          </a:p>
          <a:p>
            <a:pPr marL="514350" indent="-514350">
              <a:buNone/>
            </a:pPr>
            <a:endParaRPr lang="ar-SA" dirty="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5</a:t>
            </a:fld>
            <a:endParaRPr lang="ar-S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تحديد تكلفة المخزون السلعي:</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t>يتأثر بافتراض تدفق التكلفة الذي تتبناه المنشأة لتحديد تكلفة الكميات المباعة.</a:t>
            </a:r>
          </a:p>
          <a:p>
            <a:r>
              <a:rPr lang="ar-SA" dirty="0" smtClean="0"/>
              <a:t>افتراض تدفق التكلفة يأخذ أربعة أشكال:</a:t>
            </a:r>
          </a:p>
          <a:p>
            <a:pPr marL="514350" indent="-514350">
              <a:buFont typeface="+mj-lt"/>
              <a:buAutoNum type="arabicPeriod"/>
            </a:pPr>
            <a:r>
              <a:rPr lang="ar-SA" dirty="0" smtClean="0"/>
              <a:t>طريقة التكلفة الفعلية.</a:t>
            </a:r>
          </a:p>
          <a:p>
            <a:pPr marL="514350" indent="-514350">
              <a:buFont typeface="+mj-lt"/>
              <a:buAutoNum type="arabicPeriod"/>
            </a:pPr>
            <a:r>
              <a:rPr lang="ar-SA" dirty="0" smtClean="0"/>
              <a:t>طريقة الداخل أولاً خارج أولاً(</a:t>
            </a:r>
            <a:r>
              <a:rPr lang="en-US" dirty="0" smtClean="0"/>
              <a:t>FIFO</a:t>
            </a:r>
            <a:r>
              <a:rPr lang="ar-SA" dirty="0" smtClean="0"/>
              <a:t>)</a:t>
            </a:r>
          </a:p>
          <a:p>
            <a:pPr marL="514350" indent="-514350">
              <a:buFont typeface="+mj-lt"/>
              <a:buAutoNum type="arabicPeriod"/>
            </a:pPr>
            <a:r>
              <a:rPr lang="ar-SA" dirty="0" smtClean="0"/>
              <a:t>طريقة الداخل أخيراً خارج أولاً (</a:t>
            </a:r>
            <a:r>
              <a:rPr lang="en-US" dirty="0" smtClean="0"/>
              <a:t>LIFO</a:t>
            </a:r>
            <a:r>
              <a:rPr lang="ar-SA" dirty="0" smtClean="0"/>
              <a:t>)</a:t>
            </a:r>
          </a:p>
          <a:p>
            <a:pPr marL="514350" indent="-514350">
              <a:buFont typeface="+mj-lt"/>
              <a:buAutoNum type="arabicPeriod"/>
            </a:pPr>
            <a:r>
              <a:rPr lang="ar-SA" dirty="0" smtClean="0"/>
              <a:t>طريقة المتوسط المرجح.</a:t>
            </a:r>
            <a:endParaRPr lang="ar-SA" dirty="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6</a:t>
            </a:fld>
            <a:endParaRPr lang="ar-S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التكلفة الفعلية :</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t>عندما يتكون المخزون السلعي من عدد محدود من وحدات عالية القيمة فإنه يمكن ربط كل وحدة من وحداته بتكلفتها.</a:t>
            </a:r>
          </a:p>
          <a:p>
            <a:r>
              <a:rPr lang="ar-SA" dirty="0" smtClean="0"/>
              <a:t>ومن ثم جمع تكلفة الوحدات المتبقية في المخزون لحديد تكلفة المخزون السلعي آخر المدة.</a:t>
            </a:r>
          </a:p>
          <a:p>
            <a:r>
              <a:rPr lang="ar-SA" dirty="0" smtClean="0"/>
              <a:t>كما يتم جمع تكلفة الوحدات </a:t>
            </a:r>
            <a:r>
              <a:rPr lang="ar-SA" dirty="0" err="1" smtClean="0"/>
              <a:t>المبيعة</a:t>
            </a:r>
            <a:r>
              <a:rPr lang="ar-SA" dirty="0" smtClean="0"/>
              <a:t> لتحديد تكلفة المبيعات.</a:t>
            </a:r>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7</a:t>
            </a:fld>
            <a:endParaRPr lang="ar-S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bg2">
                    <a:lumMod val="50000"/>
                  </a:schemeClr>
                </a:solidFill>
              </a:rPr>
              <a:t>طريقة الداخل أولاً خارج أولاً (</a:t>
            </a:r>
            <a:r>
              <a:rPr lang="en-US" dirty="0" smtClean="0">
                <a:solidFill>
                  <a:schemeClr val="bg2">
                    <a:lumMod val="50000"/>
                  </a:schemeClr>
                </a:solidFill>
              </a:rPr>
              <a:t>FIFO</a:t>
            </a:r>
            <a:r>
              <a:rPr lang="ar-SA" dirty="0" smtClean="0">
                <a:solidFill>
                  <a:schemeClr val="bg2">
                    <a:lumMod val="50000"/>
                  </a:schemeClr>
                </a:solidFill>
              </a:rPr>
              <a:t>)</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t>تقوم هذه الطريقة على افتراض أن صرف البضاعة من المخازن للبيع أو للإنتاج يتم أولاً ،بأول  أي أن ما تم شراؤه أولاً في العام الماضي ويظهر ضمن المخزون السلعي في العام السابق أخذ الألوية في الصرف ثم يتلوه من اشتري في بداية هذا العام وهكذا.</a:t>
            </a:r>
          </a:p>
          <a:p>
            <a:endParaRPr lang="ar-SA" dirty="0" smtClean="0"/>
          </a:p>
          <a:p>
            <a:endParaRPr lang="ar-SA" dirty="0" smtClean="0"/>
          </a:p>
          <a:p>
            <a:r>
              <a:rPr lang="ar-SA" dirty="0" smtClean="0"/>
              <a:t>وبالتالي فإن المخزون السلعي آخر العام تتمثل في الكميات </a:t>
            </a:r>
            <a:r>
              <a:rPr lang="ar-SA" dirty="0" err="1" smtClean="0"/>
              <a:t>المشتراه</a:t>
            </a:r>
            <a:r>
              <a:rPr lang="ar-SA" dirty="0" smtClean="0"/>
              <a:t> التي لم يصلها الدور بالبيع أو الصرف للإنتاج.</a:t>
            </a:r>
          </a:p>
          <a:p>
            <a:pPr>
              <a:buNone/>
            </a:pPr>
            <a:endParaRPr lang="ar-SA" dirty="0"/>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8</a:t>
            </a:fld>
            <a:endParaRPr lang="ar-SA"/>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dirty="0" smtClean="0">
                <a:solidFill>
                  <a:schemeClr val="bg2">
                    <a:lumMod val="50000"/>
                  </a:schemeClr>
                </a:solidFill>
              </a:rPr>
              <a:t>مثــــــــــــــــــــــــــــــــال :</a:t>
            </a:r>
            <a:endParaRPr lang="ar-SA" dirty="0">
              <a:solidFill>
                <a:schemeClr val="bg2">
                  <a:lumMod val="50000"/>
                </a:schemeClr>
              </a:solidFill>
            </a:endParaRPr>
          </a:p>
        </p:txBody>
      </p:sp>
      <p:sp>
        <p:nvSpPr>
          <p:cNvPr id="3" name="عنصر نائب للمحتوى 2"/>
          <p:cNvSpPr>
            <a:spLocks noGrp="1"/>
          </p:cNvSpPr>
          <p:nvPr>
            <p:ph idx="1"/>
          </p:nvPr>
        </p:nvSpPr>
        <p:spPr/>
        <p:txBody>
          <a:bodyPr/>
          <a:lstStyle/>
          <a:p>
            <a:r>
              <a:rPr lang="ar-SA" dirty="0" smtClean="0">
                <a:solidFill>
                  <a:schemeClr val="bg2">
                    <a:lumMod val="50000"/>
                  </a:schemeClr>
                </a:solidFill>
              </a:rPr>
              <a:t>بلغت البضاعة المتوفرة للبيع في إحدى المنشآت خلال عام 1419هـ (3500 وحدة)، وبجرد المخزون السلعي في 30 /12 وجد (700 وحدة)</a:t>
            </a:r>
          </a:p>
          <a:p>
            <a:pPr>
              <a:buNone/>
            </a:pPr>
            <a:endParaRPr lang="ar-SA" dirty="0">
              <a:solidFill>
                <a:schemeClr val="bg2">
                  <a:lumMod val="50000"/>
                </a:schemeClr>
              </a:solidFill>
            </a:endParaRPr>
          </a:p>
        </p:txBody>
      </p:sp>
      <p:sp>
        <p:nvSpPr>
          <p:cNvPr id="4" name="عنصر نائب لرقم الشريحة 3"/>
          <p:cNvSpPr>
            <a:spLocks noGrp="1"/>
          </p:cNvSpPr>
          <p:nvPr>
            <p:ph type="sldNum" sz="quarter" idx="12"/>
          </p:nvPr>
        </p:nvSpPr>
        <p:spPr/>
        <p:txBody>
          <a:bodyPr/>
          <a:lstStyle/>
          <a:p>
            <a:fld id="{0FFEBBB9-AD05-4F6A-AEC2-17890BF0C573}" type="slidenum">
              <a:rPr lang="ar-SA" smtClean="0"/>
              <a:pPr/>
              <a:t>9</a:t>
            </a:fld>
            <a:endParaRPr lang="ar-SA"/>
          </a:p>
        </p:txBody>
      </p:sp>
      <p:graphicFrame>
        <p:nvGraphicFramePr>
          <p:cNvPr id="5" name="جدول 4"/>
          <p:cNvGraphicFramePr>
            <a:graphicFrameLocks noGrp="1"/>
          </p:cNvGraphicFramePr>
          <p:nvPr/>
        </p:nvGraphicFramePr>
        <p:xfrm>
          <a:off x="500034" y="2868522"/>
          <a:ext cx="8215371" cy="3557226"/>
        </p:xfrm>
        <a:graphic>
          <a:graphicData uri="http://schemas.openxmlformats.org/drawingml/2006/table">
            <a:tbl>
              <a:tblPr rtl="1" firstRow="1" bandRow="1">
                <a:tableStyleId>{5C22544A-7EE6-4342-B048-85BDC9FD1C3A}</a:tableStyleId>
              </a:tblPr>
              <a:tblGrid>
                <a:gridCol w="1476647"/>
                <a:gridCol w="1933394"/>
                <a:gridCol w="1395323"/>
                <a:gridCol w="1776945"/>
                <a:gridCol w="1633062"/>
              </a:tblGrid>
              <a:tr h="358437">
                <a:tc>
                  <a:txBody>
                    <a:bodyPr/>
                    <a:lstStyle/>
                    <a:p>
                      <a:pPr rtl="1"/>
                      <a:r>
                        <a:rPr lang="ar-SA" dirty="0" smtClean="0"/>
                        <a:t>بيان </a:t>
                      </a:r>
                      <a:endParaRPr lang="ar-SA" dirty="0"/>
                    </a:p>
                  </a:txBody>
                  <a:tcPr/>
                </a:tc>
                <a:tc>
                  <a:txBody>
                    <a:bodyPr/>
                    <a:lstStyle/>
                    <a:p>
                      <a:pPr rtl="1"/>
                      <a:r>
                        <a:rPr lang="ar-SA" dirty="0" smtClean="0"/>
                        <a:t>التاريخ</a:t>
                      </a:r>
                      <a:endParaRPr lang="ar-SA" dirty="0"/>
                    </a:p>
                  </a:txBody>
                  <a:tcPr/>
                </a:tc>
                <a:tc>
                  <a:txBody>
                    <a:bodyPr/>
                    <a:lstStyle/>
                    <a:p>
                      <a:pPr rtl="1"/>
                      <a:r>
                        <a:rPr lang="ar-SA" dirty="0" smtClean="0"/>
                        <a:t>عدد الوحدات</a:t>
                      </a:r>
                      <a:endParaRPr lang="ar-SA" dirty="0"/>
                    </a:p>
                  </a:txBody>
                  <a:tcPr/>
                </a:tc>
                <a:tc>
                  <a:txBody>
                    <a:bodyPr/>
                    <a:lstStyle/>
                    <a:p>
                      <a:pPr rtl="1"/>
                      <a:r>
                        <a:rPr lang="ar-SA" dirty="0" smtClean="0"/>
                        <a:t>سعر الوحدة</a:t>
                      </a:r>
                      <a:endParaRPr lang="ar-SA" dirty="0"/>
                    </a:p>
                  </a:txBody>
                  <a:tcPr/>
                </a:tc>
                <a:tc>
                  <a:txBody>
                    <a:bodyPr/>
                    <a:lstStyle/>
                    <a:p>
                      <a:pPr rtl="1"/>
                      <a:r>
                        <a:rPr lang="ar-SA" dirty="0" smtClean="0"/>
                        <a:t>التكلفة</a:t>
                      </a:r>
                      <a:endParaRPr lang="ar-SA" dirty="0"/>
                    </a:p>
                  </a:txBody>
                  <a:tcPr/>
                </a:tc>
              </a:tr>
              <a:tr h="358437">
                <a:tc>
                  <a:txBody>
                    <a:bodyPr/>
                    <a:lstStyle/>
                    <a:p>
                      <a:pPr rtl="1"/>
                      <a:r>
                        <a:rPr lang="ar-SA" dirty="0" smtClean="0"/>
                        <a:t>مخزون 1/1</a:t>
                      </a:r>
                      <a:endParaRPr lang="ar-SA" dirty="0"/>
                    </a:p>
                  </a:txBody>
                  <a:tcPr/>
                </a:tc>
                <a:tc>
                  <a:txBody>
                    <a:bodyPr/>
                    <a:lstStyle/>
                    <a:p>
                      <a:endParaRPr lang="ar-SA"/>
                    </a:p>
                  </a:txBody>
                  <a:tcPr/>
                </a:tc>
                <a:tc>
                  <a:txBody>
                    <a:bodyPr/>
                    <a:lstStyle/>
                    <a:p>
                      <a:pPr rtl="1"/>
                      <a:r>
                        <a:rPr lang="ar-SA" dirty="0" smtClean="0"/>
                        <a:t>400 وحدة</a:t>
                      </a:r>
                      <a:endParaRPr lang="ar-SA" dirty="0"/>
                    </a:p>
                  </a:txBody>
                  <a:tcPr/>
                </a:tc>
                <a:tc>
                  <a:txBody>
                    <a:bodyPr/>
                    <a:lstStyle/>
                    <a:p>
                      <a:pPr rtl="1"/>
                      <a:endParaRPr lang="ar-SA" dirty="0"/>
                    </a:p>
                  </a:txBody>
                  <a:tcPr/>
                </a:tc>
                <a:tc>
                  <a:txBody>
                    <a:bodyPr/>
                    <a:lstStyle/>
                    <a:p>
                      <a:pPr rtl="1"/>
                      <a:r>
                        <a:rPr lang="ar-SA" dirty="0" smtClean="0"/>
                        <a:t>2000 ريال</a:t>
                      </a:r>
                      <a:endParaRPr lang="ar-SA" dirty="0"/>
                    </a:p>
                  </a:txBody>
                  <a:tcPr/>
                </a:tc>
              </a:tr>
              <a:tr h="627265">
                <a:tc>
                  <a:txBody>
                    <a:bodyPr/>
                    <a:lstStyle/>
                    <a:p>
                      <a:pPr rtl="1"/>
                      <a:r>
                        <a:rPr lang="ar-SA" dirty="0" smtClean="0"/>
                        <a:t>مشتريات</a:t>
                      </a:r>
                      <a:endParaRPr lang="ar-SA" dirty="0"/>
                    </a:p>
                  </a:txBody>
                  <a:tcPr/>
                </a:tc>
                <a:tc>
                  <a:txBody>
                    <a:bodyPr/>
                    <a:lstStyle/>
                    <a:p>
                      <a:pPr rtl="1"/>
                      <a:r>
                        <a:rPr lang="ar-SA" dirty="0" smtClean="0"/>
                        <a:t>1419/2/1هــ</a:t>
                      </a:r>
                      <a:endParaRPr lang="ar-SA" dirty="0"/>
                    </a:p>
                  </a:txBody>
                  <a:tcPr/>
                </a:tc>
                <a:tc>
                  <a:txBody>
                    <a:bodyPr/>
                    <a:lstStyle/>
                    <a:p>
                      <a:pPr rtl="1"/>
                      <a:r>
                        <a:rPr lang="ar-SA" dirty="0" smtClean="0"/>
                        <a:t>1100وحدة</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6 ريال / وحدة</a:t>
                      </a:r>
                    </a:p>
                    <a:p>
                      <a:pPr rtl="1"/>
                      <a:endParaRPr lang="ar-SA" dirty="0"/>
                    </a:p>
                  </a:txBody>
                  <a:tcPr/>
                </a:tc>
                <a:tc>
                  <a:txBody>
                    <a:bodyPr/>
                    <a:lstStyle/>
                    <a:p>
                      <a:pPr rtl="1"/>
                      <a:r>
                        <a:rPr lang="ar-SA" dirty="0" smtClean="0"/>
                        <a:t>6600 ريال</a:t>
                      </a:r>
                      <a:endParaRPr lang="ar-SA" dirty="0"/>
                    </a:p>
                  </a:txBody>
                  <a:tcPr/>
                </a:tc>
              </a:tr>
              <a:tr h="358437">
                <a:tc>
                  <a:txBody>
                    <a:bodyPr/>
                    <a:lstStyle/>
                    <a:p>
                      <a:pPr rtl="1"/>
                      <a:r>
                        <a:rPr lang="ar-SA" dirty="0" smtClean="0"/>
                        <a:t>مشتريات</a:t>
                      </a:r>
                      <a:endParaRPr lang="ar-SA" dirty="0"/>
                    </a:p>
                  </a:txBody>
                  <a:tcPr/>
                </a:tc>
                <a:tc>
                  <a:txBody>
                    <a:bodyPr/>
                    <a:lstStyle/>
                    <a:p>
                      <a:pPr rtl="1"/>
                      <a:r>
                        <a:rPr lang="ar-SA" dirty="0" smtClean="0"/>
                        <a:t>1419/5/1هـ</a:t>
                      </a:r>
                      <a:endParaRPr lang="ar-SA" dirty="0"/>
                    </a:p>
                  </a:txBody>
                  <a:tcPr/>
                </a:tc>
                <a:tc>
                  <a:txBody>
                    <a:bodyPr/>
                    <a:lstStyle/>
                    <a:p>
                      <a:pPr rtl="1"/>
                      <a:r>
                        <a:rPr lang="ar-SA" dirty="0" smtClean="0"/>
                        <a:t>1000وحدة</a:t>
                      </a:r>
                      <a:endParaRPr lang="ar-SA" dirty="0"/>
                    </a:p>
                  </a:txBody>
                  <a:tcPr/>
                </a:tc>
                <a:tc>
                  <a:txBody>
                    <a:bodyPr/>
                    <a:lstStyle/>
                    <a:p>
                      <a:pPr rtl="1"/>
                      <a:r>
                        <a:rPr lang="ar-SA" dirty="0" smtClean="0"/>
                        <a:t>5,5ريال / وحدة</a:t>
                      </a:r>
                      <a:endParaRPr lang="ar-SA" dirty="0"/>
                    </a:p>
                  </a:txBody>
                  <a:tcPr/>
                </a:tc>
                <a:tc>
                  <a:txBody>
                    <a:bodyPr/>
                    <a:lstStyle/>
                    <a:p>
                      <a:pPr rtl="1"/>
                      <a:r>
                        <a:rPr lang="ar-SA" dirty="0" smtClean="0"/>
                        <a:t>5500 ريال</a:t>
                      </a:r>
                      <a:endParaRPr lang="ar-SA" dirty="0"/>
                    </a:p>
                  </a:txBody>
                  <a:tcPr/>
                </a:tc>
              </a:tr>
              <a:tr h="358437">
                <a:tc>
                  <a:txBody>
                    <a:bodyPr/>
                    <a:lstStyle/>
                    <a:p>
                      <a:pPr rtl="1"/>
                      <a:r>
                        <a:rPr lang="ar-SA" dirty="0" smtClean="0"/>
                        <a:t>مشتريات</a:t>
                      </a:r>
                      <a:endParaRPr lang="ar-SA" dirty="0"/>
                    </a:p>
                  </a:txBody>
                  <a:tcPr/>
                </a:tc>
                <a:tc>
                  <a:txBody>
                    <a:bodyPr/>
                    <a:lstStyle/>
                    <a:p>
                      <a:pPr rtl="1"/>
                      <a:r>
                        <a:rPr lang="ar-SA" dirty="0" smtClean="0"/>
                        <a:t>1419/10/1هـ</a:t>
                      </a:r>
                      <a:endParaRPr lang="ar-SA" dirty="0"/>
                    </a:p>
                  </a:txBody>
                  <a:tcPr/>
                </a:tc>
                <a:tc>
                  <a:txBody>
                    <a:bodyPr/>
                    <a:lstStyle/>
                    <a:p>
                      <a:pPr rtl="1"/>
                      <a:r>
                        <a:rPr lang="ar-SA" dirty="0" smtClean="0"/>
                        <a:t>500 وحدة</a:t>
                      </a:r>
                      <a:endParaRPr lang="ar-SA" dirty="0"/>
                    </a:p>
                  </a:txBody>
                  <a:tcPr/>
                </a:tc>
                <a:tc>
                  <a:txBody>
                    <a:bodyPr/>
                    <a:lstStyle/>
                    <a:p>
                      <a:pPr rtl="1"/>
                      <a:r>
                        <a:rPr lang="ar-SA" dirty="0" smtClean="0"/>
                        <a:t>6,5 ريال / وحدة</a:t>
                      </a:r>
                      <a:endParaRPr lang="ar-SA" dirty="0"/>
                    </a:p>
                  </a:txBody>
                  <a:tcPr/>
                </a:tc>
                <a:tc>
                  <a:txBody>
                    <a:bodyPr/>
                    <a:lstStyle/>
                    <a:p>
                      <a:pPr rtl="1"/>
                      <a:r>
                        <a:rPr lang="ar-SA" dirty="0" smtClean="0"/>
                        <a:t>3250 ريال</a:t>
                      </a:r>
                      <a:endParaRPr lang="ar-SA" dirty="0"/>
                    </a:p>
                  </a:txBody>
                  <a:tcPr/>
                </a:tc>
              </a:tr>
              <a:tr h="539706">
                <a:tc>
                  <a:txBody>
                    <a:bodyPr/>
                    <a:lstStyle/>
                    <a:p>
                      <a:pPr rtl="1"/>
                      <a:r>
                        <a:rPr lang="ar-SA" dirty="0" smtClean="0"/>
                        <a:t>مشتريات</a:t>
                      </a:r>
                      <a:endParaRPr lang="ar-SA" dirty="0"/>
                    </a:p>
                  </a:txBody>
                  <a:tcPr/>
                </a:tc>
                <a:tc>
                  <a:txBody>
                    <a:bodyPr/>
                    <a:lstStyle/>
                    <a:p>
                      <a:pPr rtl="1"/>
                      <a:r>
                        <a:rPr lang="ar-SA" dirty="0" smtClean="0"/>
                        <a:t>1419/12/1هـ</a:t>
                      </a:r>
                      <a:endParaRPr lang="ar-SA" dirty="0"/>
                    </a:p>
                  </a:txBody>
                  <a:tcPr/>
                </a:tc>
                <a:tc>
                  <a:txBody>
                    <a:bodyPr/>
                    <a:lstStyle/>
                    <a:p>
                      <a:pPr rtl="1"/>
                      <a:r>
                        <a:rPr lang="ar-SA" dirty="0" smtClean="0"/>
                        <a:t>500 وحدة</a:t>
                      </a:r>
                      <a:endParaRPr lang="ar-SA" dirty="0"/>
                    </a:p>
                  </a:txBody>
                  <a:tcPr/>
                </a:tc>
                <a:tc>
                  <a:txBody>
                    <a:bodyPr/>
                    <a:lstStyle/>
                    <a:p>
                      <a:pPr rtl="1"/>
                      <a:r>
                        <a:rPr lang="ar-SA" dirty="0" smtClean="0"/>
                        <a:t>6,25 ريال / وحدة</a:t>
                      </a:r>
                      <a:endParaRPr lang="ar-SA" dirty="0"/>
                    </a:p>
                  </a:txBody>
                  <a:tcPr/>
                </a:tc>
                <a:tc>
                  <a:txBody>
                    <a:bodyPr/>
                    <a:lstStyle/>
                    <a:p>
                      <a:pPr rtl="1"/>
                      <a:r>
                        <a:rPr lang="ar-SA" dirty="0" smtClean="0"/>
                        <a:t>3125 ريال</a:t>
                      </a:r>
                      <a:endParaRPr lang="ar-SA" dirty="0"/>
                    </a:p>
                  </a:txBody>
                  <a:tcPr/>
                </a:tc>
              </a:tr>
              <a:tr h="896093">
                <a:tc>
                  <a:txBody>
                    <a:bodyPr/>
                    <a:lstStyle/>
                    <a:p>
                      <a:pPr rtl="1"/>
                      <a:r>
                        <a:rPr lang="ar-SA" dirty="0" smtClean="0"/>
                        <a:t>الإجمالي (عدد الوحدات المتاحة للبيع)</a:t>
                      </a:r>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c>
                  <a:txBody>
                    <a:bodyPr/>
                    <a:lstStyle/>
                    <a:p>
                      <a:pPr rtl="1"/>
                      <a:r>
                        <a:rPr lang="ar-SA" dirty="0" smtClean="0"/>
                        <a:t>20475 ريال</a:t>
                      </a:r>
                      <a:endParaRPr lang="ar-SA" dirty="0"/>
                    </a:p>
                  </a:txBody>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207</TotalTime>
  <Words>1301</Words>
  <Application>Microsoft Office PowerPoint</Application>
  <PresentationFormat>عرض على الشاشة (3:4)‏</PresentationFormat>
  <Paragraphs>237</Paragraphs>
  <Slides>22</Slides>
  <Notes>0</Notes>
  <HiddenSlides>0</HiddenSlides>
  <MMClips>0</MMClips>
  <ScaleCrop>false</ScaleCrop>
  <HeadingPairs>
    <vt:vector size="4" baseType="variant">
      <vt:variant>
        <vt:lpstr>سمة</vt:lpstr>
      </vt:variant>
      <vt:variant>
        <vt:i4>1</vt:i4>
      </vt:variant>
      <vt:variant>
        <vt:lpstr>عناوين الشرائح</vt:lpstr>
      </vt:variant>
      <vt:variant>
        <vt:i4>22</vt:i4>
      </vt:variant>
    </vt:vector>
  </HeadingPairs>
  <TitlesOfParts>
    <vt:vector size="23" baseType="lpstr">
      <vt:lpstr>تدفق</vt:lpstr>
      <vt:lpstr> الفصـــــــــــــــــل السابــــــــــــــــــــــــــــع </vt:lpstr>
      <vt:lpstr>مــــــــا يشمله المخزون السلعي:                </vt:lpstr>
      <vt:lpstr>وهناك حالــــــــــــــــــــــــــتين:</vt:lpstr>
      <vt:lpstr>الشريحة 4</vt:lpstr>
      <vt:lpstr>تحديد كمية المخزون السلعي :</vt:lpstr>
      <vt:lpstr>تحديد تكلفة المخزون السلعي:</vt:lpstr>
      <vt:lpstr>التكلفة الفعلية :</vt:lpstr>
      <vt:lpstr>طريقة الداخل أولاً خارج أولاً (FIFO)</vt:lpstr>
      <vt:lpstr>مثــــــــــــــــــــــــــــــــال :</vt:lpstr>
      <vt:lpstr>الحل :</vt:lpstr>
      <vt:lpstr>تكلفة البضاعة المباعة (2800 وحدة)     تكلفة المخزون السلعي آخر المدة (700 وحدة)        </vt:lpstr>
      <vt:lpstr>للتأكد من الحل نطبق المعادلة التالية:</vt:lpstr>
      <vt:lpstr>طريقة الداخل أخيراً خارج أولاً(LIFO):</vt:lpstr>
      <vt:lpstr>تكلفة البضاعة المباعة (2800 وحدة)     تكلفة المخزون السلعي آخر المدة (700 وحدة)</vt:lpstr>
      <vt:lpstr>للتأكد من الحل نطبق المعادلة التالية:</vt:lpstr>
      <vt:lpstr>طريقة المتوسط المرجح:</vt:lpstr>
      <vt:lpstr>بتطبيق المثال السابق :</vt:lpstr>
      <vt:lpstr>مقارنة بين الطرق الثلاث الأخيرة:</vt:lpstr>
      <vt:lpstr>طريقة الداخل أخيراً خارج أولاً (LIFO):</vt:lpstr>
      <vt:lpstr>تقييم المخزون السلعي:</vt:lpstr>
      <vt:lpstr>مالمقصود بالقيمة السوقية؟</vt:lpstr>
      <vt:lpstr>للشركة الحرية في تطبيق مبدأ التكلفة أو السوق أيهما أقل بالطريقة التي تراها ملائمة ، ومن هذه الطرق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الفصـــــــــــــــــل السابــــــــــــــــــــــــــــع </dc:title>
  <dc:creator>samar</dc:creator>
  <cp:lastModifiedBy>samar</cp:lastModifiedBy>
  <cp:revision>4</cp:revision>
  <dcterms:created xsi:type="dcterms:W3CDTF">2012-11-16T13:41:42Z</dcterms:created>
  <dcterms:modified xsi:type="dcterms:W3CDTF">2012-11-17T13:34:24Z</dcterms:modified>
</cp:coreProperties>
</file>