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82" r:id="rId4"/>
    <p:sldId id="258" r:id="rId5"/>
    <p:sldId id="259" r:id="rId6"/>
    <p:sldId id="260" r:id="rId7"/>
    <p:sldId id="261" r:id="rId8"/>
    <p:sldId id="262" r:id="rId9"/>
    <p:sldId id="263" r:id="rId10"/>
    <p:sldId id="283" r:id="rId11"/>
    <p:sldId id="281" r:id="rId12"/>
    <p:sldId id="264" r:id="rId13"/>
    <p:sldId id="265" r:id="rId14"/>
    <p:sldId id="266" r:id="rId15"/>
    <p:sldId id="267" r:id="rId16"/>
    <p:sldId id="268" r:id="rId17"/>
    <p:sldId id="269" r:id="rId18"/>
    <p:sldId id="270" r:id="rId19"/>
    <p:sldId id="271" r:id="rId20"/>
    <p:sldId id="274" r:id="rId21"/>
    <p:sldId id="275" r:id="rId22"/>
    <p:sldId id="276" r:id="rId23"/>
    <p:sldId id="277" r:id="rId24"/>
    <p:sldId id="278" r:id="rId25"/>
    <p:sldId id="279" r:id="rId26"/>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p:scale>
          <a:sx n="100" d="100"/>
          <a:sy n="100" d="100"/>
        </p:scale>
        <p:origin x="-174" y="-2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9901" y="2895600"/>
            <a:ext cx="6096000" cy="13687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15" name="Rectangle 14"/>
          <p:cNvSpPr/>
          <p:nvPr/>
        </p:nvSpPr>
        <p:spPr>
          <a:xfrm>
            <a:off x="0" y="4743451"/>
            <a:ext cx="12192000" cy="21145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0" y="4714875"/>
            <a:ext cx="12192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Date Placeholder 21"/>
          <p:cNvSpPr>
            <a:spLocks noGrp="1"/>
          </p:cNvSpPr>
          <p:nvPr>
            <p:ph type="dt" sz="half" idx="10"/>
          </p:nvPr>
        </p:nvSpPr>
        <p:spPr/>
        <p:txBody>
          <a:bodyPr/>
          <a:lstStyle/>
          <a:p>
            <a:fld id="{F1233877-643B-4002-87A9-928FD97BA4E2}" type="datetimeFigureOut">
              <a:rPr lang="ar-SA" smtClean="0"/>
              <a:t>25/02/39</a:t>
            </a:fld>
            <a:endParaRPr lang="ar-SA"/>
          </a:p>
        </p:txBody>
      </p:sp>
      <p:sp>
        <p:nvSpPr>
          <p:cNvPr id="23" name="Slide Number Placeholder 22"/>
          <p:cNvSpPr>
            <a:spLocks noGrp="1"/>
          </p:cNvSpPr>
          <p:nvPr>
            <p:ph type="sldNum" sz="quarter" idx="11"/>
          </p:nvPr>
        </p:nvSpPr>
        <p:spPr/>
        <p:txBody>
          <a:bodyPr/>
          <a:lstStyle/>
          <a:p>
            <a:fld id="{C9B34C62-AC7D-48C3-8C93-6C447ADBF836}" type="slidenum">
              <a:rPr lang="ar-SA" smtClean="0"/>
              <a:t>‹#›</a:t>
            </a:fld>
            <a:endParaRPr lang="ar-SA"/>
          </a:p>
        </p:txBody>
      </p:sp>
      <p:sp>
        <p:nvSpPr>
          <p:cNvPr id="24" name="Footer Placeholder 23"/>
          <p:cNvSpPr>
            <a:spLocks noGrp="1"/>
          </p:cNvSpPr>
          <p:nvPr>
            <p:ph type="ftr" sz="quarter" idx="12"/>
          </p:nvPr>
        </p:nvSpPr>
        <p:spPr/>
        <p:txBody>
          <a:bodyPr/>
          <a:lstStyle/>
          <a:p>
            <a:endParaRPr lang="ar-SA"/>
          </a:p>
        </p:txBody>
      </p:sp>
      <p:sp>
        <p:nvSpPr>
          <p:cNvPr id="12" name="Title 11"/>
          <p:cNvSpPr>
            <a:spLocks noGrp="1"/>
          </p:cNvSpPr>
          <p:nvPr>
            <p:ph type="title"/>
          </p:nvPr>
        </p:nvSpPr>
        <p:spPr>
          <a:xfrm>
            <a:off x="469901" y="457201"/>
            <a:ext cx="10241280" cy="2438399"/>
          </a:xfrm>
        </p:spPr>
        <p:txBody>
          <a:bodyPr>
            <a:normAutofit/>
          </a:bodyPr>
          <a:lstStyle>
            <a:lvl1pPr>
              <a:spcBef>
                <a:spcPts val="0"/>
              </a:spcBef>
              <a:defRPr kumimoji="0" lang="en-US" sz="6000" b="1" i="0" u="none" strike="noStrike" kern="1200" cap="none" spc="0" normalizeH="0" baseline="0" noProof="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r>
              <a:rPr lang="ar-SA" smtClean="0"/>
              <a:t>انقر لتحرير نمط العنوان الرئيسي</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1233877-643B-4002-87A9-928FD97BA4E2}" type="datetimeFigureOut">
              <a:rPr lang="ar-SA" smtClean="0"/>
              <a:t>25/02/39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C9B34C62-AC7D-48C3-8C93-6C447ADBF836}"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8839200" y="274639"/>
            <a:ext cx="2743200" cy="5851525"/>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1233877-643B-4002-87A9-928FD97BA4E2}" type="datetimeFigureOut">
              <a:rPr lang="ar-SA" smtClean="0"/>
              <a:t>25/02/39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C9B34C62-AC7D-48C3-8C93-6C447ADBF836}"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ontent Placeholder 30"/>
          <p:cNvSpPr>
            <a:spLocks noGrp="1"/>
          </p:cNvSpPr>
          <p:nvPr>
            <p:ph sz="quarter" idx="13"/>
          </p:nvPr>
        </p:nvSpPr>
        <p:spPr>
          <a:xfrm>
            <a:off x="469901" y="1463040"/>
            <a:ext cx="10241280" cy="47244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2" name="Date Placeholder 11"/>
          <p:cNvSpPr>
            <a:spLocks noGrp="1"/>
          </p:cNvSpPr>
          <p:nvPr>
            <p:ph type="dt" sz="half" idx="14"/>
          </p:nvPr>
        </p:nvSpPr>
        <p:spPr/>
        <p:txBody>
          <a:bodyPr/>
          <a:lstStyle/>
          <a:p>
            <a:fld id="{F1233877-643B-4002-87A9-928FD97BA4E2}" type="datetimeFigureOut">
              <a:rPr lang="ar-SA" smtClean="0"/>
              <a:t>25/02/39</a:t>
            </a:fld>
            <a:endParaRPr lang="ar-SA"/>
          </a:p>
        </p:txBody>
      </p:sp>
      <p:sp>
        <p:nvSpPr>
          <p:cNvPr id="19" name="Slide Number Placeholder 18"/>
          <p:cNvSpPr>
            <a:spLocks noGrp="1"/>
          </p:cNvSpPr>
          <p:nvPr>
            <p:ph type="sldNum" sz="quarter" idx="15"/>
          </p:nvPr>
        </p:nvSpPr>
        <p:spPr/>
        <p:txBody>
          <a:bodyPr/>
          <a:lstStyle/>
          <a:p>
            <a:fld id="{C9B34C62-AC7D-48C3-8C93-6C447ADBF836}" type="slidenum">
              <a:rPr lang="ar-SA" smtClean="0"/>
              <a:t>‹#›</a:t>
            </a:fld>
            <a:endParaRPr lang="ar-SA"/>
          </a:p>
        </p:txBody>
      </p:sp>
      <p:sp>
        <p:nvSpPr>
          <p:cNvPr id="21" name="Footer Placeholder 20"/>
          <p:cNvSpPr>
            <a:spLocks noGrp="1"/>
          </p:cNvSpPr>
          <p:nvPr>
            <p:ph type="ftr" sz="quarter" idx="16"/>
          </p:nvPr>
        </p:nvSpPr>
        <p:spPr/>
        <p:txBody>
          <a:bodyPr/>
          <a:lstStyle/>
          <a:p>
            <a:endParaRPr lang="ar-SA"/>
          </a:p>
        </p:txBody>
      </p:sp>
      <p:sp>
        <p:nvSpPr>
          <p:cNvPr id="8" name="Title 7"/>
          <p:cNvSpPr>
            <a:spLocks noGrp="1"/>
          </p:cNvSpPr>
          <p:nvPr>
            <p:ph type="title"/>
          </p:nvPr>
        </p:nvSpPr>
        <p:spPr/>
        <p:txBody>
          <a:bodyPr/>
          <a:lstStyle/>
          <a:p>
            <a:r>
              <a:rPr lang="ar-SA" smtClean="0"/>
              <a:t>انقر لتحرير نمط العنوان الرئيسي</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p:cNvSpPr>
            <a:spLocks noGrp="1"/>
          </p:cNvSpPr>
          <p:nvPr>
            <p:ph type="subTitle" idx="1"/>
          </p:nvPr>
        </p:nvSpPr>
        <p:spPr>
          <a:xfrm>
            <a:off x="469901" y="4003302"/>
            <a:ext cx="6096000" cy="11782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16" name="Date Placeholder 15"/>
          <p:cNvSpPr>
            <a:spLocks noGrp="1"/>
          </p:cNvSpPr>
          <p:nvPr>
            <p:ph type="dt" sz="half" idx="10"/>
          </p:nvPr>
        </p:nvSpPr>
        <p:spPr/>
        <p:txBody>
          <a:bodyPr/>
          <a:lstStyle/>
          <a:p>
            <a:fld id="{F1233877-643B-4002-87A9-928FD97BA4E2}" type="datetimeFigureOut">
              <a:rPr lang="ar-SA" smtClean="0"/>
              <a:t>25/02/39</a:t>
            </a:fld>
            <a:endParaRPr lang="ar-SA"/>
          </a:p>
        </p:txBody>
      </p:sp>
      <p:sp>
        <p:nvSpPr>
          <p:cNvPr id="20" name="Slide Number Placeholder 19"/>
          <p:cNvSpPr>
            <a:spLocks noGrp="1"/>
          </p:cNvSpPr>
          <p:nvPr>
            <p:ph type="sldNum" sz="quarter" idx="11"/>
          </p:nvPr>
        </p:nvSpPr>
        <p:spPr/>
        <p:txBody>
          <a:bodyPr/>
          <a:lstStyle/>
          <a:p>
            <a:fld id="{C9B34C62-AC7D-48C3-8C93-6C447ADBF836}" type="slidenum">
              <a:rPr lang="ar-SA" smtClean="0"/>
              <a:t>‹#›</a:t>
            </a:fld>
            <a:endParaRPr lang="ar-SA"/>
          </a:p>
        </p:txBody>
      </p:sp>
      <p:sp>
        <p:nvSpPr>
          <p:cNvPr id="21" name="Footer Placeholder 20"/>
          <p:cNvSpPr>
            <a:spLocks noGrp="1"/>
          </p:cNvSpPr>
          <p:nvPr>
            <p:ph type="ftr" sz="quarter" idx="12"/>
          </p:nvPr>
        </p:nvSpPr>
        <p:spPr/>
        <p:txBody>
          <a:bodyPr/>
          <a:lstStyle/>
          <a:p>
            <a:endParaRPr lang="ar-SA"/>
          </a:p>
        </p:txBody>
      </p:sp>
      <p:sp>
        <p:nvSpPr>
          <p:cNvPr id="13" name="Rectangle 12"/>
          <p:cNvSpPr/>
          <p:nvPr/>
        </p:nvSpPr>
        <p:spPr>
          <a:xfrm>
            <a:off x="0" y="0"/>
            <a:ext cx="12192000" cy="18288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5919" y="1828800"/>
            <a:ext cx="12192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472488" y="1990078"/>
            <a:ext cx="11253216" cy="1984248"/>
          </a:xfrm>
        </p:spPr>
        <p:txBody>
          <a:bodyPr>
            <a:noAutofit/>
          </a:bodyPr>
          <a:lstStyle>
            <a:lvl1pPr>
              <a:defRPr kumimoji="0" lang="en-US" sz="6000" b="1" i="0" u="none" strike="noStrike" kern="1200" cap="none" spc="0" normalizeH="0" baseline="0" noProof="0" dirty="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pPr marL="0" marR="0" lvl="0" indent="0" algn="l" defTabSz="914400" rtl="0" eaLnBrk="1" fontAlgn="auto" latinLnBrk="0" hangingPunct="1">
              <a:lnSpc>
                <a:spcPct val="100000"/>
              </a:lnSpc>
              <a:spcBef>
                <a:spcPts val="400"/>
              </a:spcBef>
              <a:spcAft>
                <a:spcPts val="0"/>
              </a:spcAft>
              <a:buClrTx/>
              <a:buSzTx/>
              <a:buFontTx/>
              <a:buNone/>
              <a:tabLst/>
              <a:defRPr/>
            </a:pPr>
            <a:r>
              <a:rPr lang="ar-SA" smtClean="0"/>
              <a:t>انقر لتحرير نمط العنوان الرئيسي</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10" name="Rectangle 9"/>
          <p:cNvSpPr/>
          <p:nvPr/>
        </p:nvSpPr>
        <p:spPr>
          <a:xfrm>
            <a:off x="0" y="0"/>
            <a:ext cx="12192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11"/>
          <p:cNvSpPr>
            <a:spLocks noGrp="1"/>
          </p:cNvSpPr>
          <p:nvPr>
            <p:ph sz="quarter" idx="14"/>
          </p:nvPr>
        </p:nvSpPr>
        <p:spPr>
          <a:xfrm>
            <a:off x="6534912" y="1463040"/>
            <a:ext cx="5181600" cy="4288536"/>
          </a:xfrm>
        </p:spPr>
        <p:txBody>
          <a:bodyPr>
            <a:normAutofit/>
          </a:bodyPr>
          <a:lstStyle>
            <a:lvl1pPr>
              <a:defRPr sz="1600"/>
            </a:lvl1pPr>
            <a:lvl2pPr>
              <a:defRPr sz="1600"/>
            </a:lvl2pPr>
            <a:lvl3pPr>
              <a:defRPr sz="16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8" name="Content Placeholder 30"/>
          <p:cNvSpPr>
            <a:spLocks noGrp="1"/>
          </p:cNvSpPr>
          <p:nvPr>
            <p:ph sz="quarter" idx="13"/>
          </p:nvPr>
        </p:nvSpPr>
        <p:spPr>
          <a:xfrm>
            <a:off x="469901" y="1463040"/>
            <a:ext cx="5181600" cy="4288536"/>
          </a:xfrm>
        </p:spPr>
        <p:txBody>
          <a:bodyPr>
            <a:normAutofit/>
          </a:bodyPr>
          <a:lstStyle>
            <a:lvl1pPr>
              <a:defRPr sz="1600"/>
            </a:lvl1pPr>
            <a:lvl2pPr>
              <a:defRPr sz="1600"/>
            </a:lvl2pPr>
            <a:lvl3pPr>
              <a:defRPr sz="16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27" name="Title 26"/>
          <p:cNvSpPr>
            <a:spLocks noGrp="1"/>
          </p:cNvSpPr>
          <p:nvPr>
            <p:ph type="title"/>
          </p:nvPr>
        </p:nvSpPr>
        <p:spPr/>
        <p:txBody>
          <a:bodyPr/>
          <a:lstStyle/>
          <a:p>
            <a:r>
              <a:rPr lang="ar-SA" smtClean="0"/>
              <a:t>انقر لتحرير نمط العنوان الرئيسي</a:t>
            </a:r>
            <a:endParaRPr lang="en-US" dirty="0"/>
          </a:p>
        </p:txBody>
      </p:sp>
      <p:sp>
        <p:nvSpPr>
          <p:cNvPr id="20" name="Date Placeholder 19"/>
          <p:cNvSpPr>
            <a:spLocks noGrp="1"/>
          </p:cNvSpPr>
          <p:nvPr>
            <p:ph type="dt" sz="half" idx="15"/>
          </p:nvPr>
        </p:nvSpPr>
        <p:spPr/>
        <p:txBody>
          <a:bodyPr/>
          <a:lstStyle/>
          <a:p>
            <a:fld id="{F1233877-643B-4002-87A9-928FD97BA4E2}" type="datetimeFigureOut">
              <a:rPr lang="ar-SA" smtClean="0"/>
              <a:t>25/02/39</a:t>
            </a:fld>
            <a:endParaRPr lang="ar-SA"/>
          </a:p>
        </p:txBody>
      </p:sp>
      <p:sp>
        <p:nvSpPr>
          <p:cNvPr id="25" name="Slide Number Placeholder 24"/>
          <p:cNvSpPr>
            <a:spLocks noGrp="1"/>
          </p:cNvSpPr>
          <p:nvPr>
            <p:ph type="sldNum" sz="quarter" idx="16"/>
          </p:nvPr>
        </p:nvSpPr>
        <p:spPr/>
        <p:txBody>
          <a:bodyPr/>
          <a:lstStyle/>
          <a:p>
            <a:fld id="{C9B34C62-AC7D-48C3-8C93-6C447ADBF836}" type="slidenum">
              <a:rPr lang="ar-SA" smtClean="0"/>
              <a:t>‹#›</a:t>
            </a:fld>
            <a:endParaRPr lang="ar-SA"/>
          </a:p>
        </p:txBody>
      </p:sp>
      <p:sp>
        <p:nvSpPr>
          <p:cNvPr id="26" name="Footer Placeholder 25"/>
          <p:cNvSpPr>
            <a:spLocks noGrp="1"/>
          </p:cNvSpPr>
          <p:nvPr>
            <p:ph type="ftr" sz="quarter" idx="17"/>
          </p:nvPr>
        </p:nvSpPr>
        <p:spPr/>
        <p:txBody>
          <a:bodyPr/>
          <a:lstStyle/>
          <a:p>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3" name="Rectangle 12"/>
          <p:cNvSpPr/>
          <p:nvPr/>
        </p:nvSpPr>
        <p:spPr>
          <a:xfrm>
            <a:off x="0" y="0"/>
            <a:ext cx="12192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Placeholder 3"/>
          <p:cNvSpPr>
            <a:spLocks noGrp="1"/>
          </p:cNvSpPr>
          <p:nvPr>
            <p:ph type="body" sz="half" idx="2"/>
          </p:nvPr>
        </p:nvSpPr>
        <p:spPr>
          <a:xfrm>
            <a:off x="469901" y="1463041"/>
            <a:ext cx="51816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9" name="Text Placeholder 3"/>
          <p:cNvSpPr>
            <a:spLocks noGrp="1"/>
          </p:cNvSpPr>
          <p:nvPr>
            <p:ph type="body" sz="half" idx="15"/>
          </p:nvPr>
        </p:nvSpPr>
        <p:spPr>
          <a:xfrm>
            <a:off x="6534151" y="1463041"/>
            <a:ext cx="51816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22" name="Content Placeholder 11"/>
          <p:cNvSpPr>
            <a:spLocks noGrp="1"/>
          </p:cNvSpPr>
          <p:nvPr>
            <p:ph sz="quarter" idx="14"/>
          </p:nvPr>
        </p:nvSpPr>
        <p:spPr>
          <a:xfrm>
            <a:off x="6534151" y="2011680"/>
            <a:ext cx="5181600" cy="3736848"/>
          </a:xfrm>
        </p:spPr>
        <p:txBody>
          <a:bodyPr>
            <a:normAutofit/>
          </a:bodyPr>
          <a:lstStyle>
            <a:lvl1pPr>
              <a:defRPr sz="1600"/>
            </a:lvl1pPr>
            <a:lvl2pPr>
              <a:defRPr sz="1600"/>
            </a:lvl2pPr>
            <a:lvl3pPr>
              <a:defRPr sz="16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28" name="Content Placeholder 30"/>
          <p:cNvSpPr>
            <a:spLocks noGrp="1"/>
          </p:cNvSpPr>
          <p:nvPr>
            <p:ph sz="quarter" idx="13"/>
          </p:nvPr>
        </p:nvSpPr>
        <p:spPr>
          <a:xfrm>
            <a:off x="469901" y="2011680"/>
            <a:ext cx="5181600" cy="3736848"/>
          </a:xfrm>
        </p:spPr>
        <p:txBody>
          <a:bodyPr>
            <a:normAutofit/>
          </a:bodyPr>
          <a:lstStyle>
            <a:lvl1pPr>
              <a:defRPr sz="1600"/>
            </a:lvl1pPr>
            <a:lvl2pPr>
              <a:defRPr sz="1600"/>
            </a:lvl2pPr>
            <a:lvl3pPr>
              <a:defRPr sz="16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30" name="Title 29"/>
          <p:cNvSpPr>
            <a:spLocks noGrp="1"/>
          </p:cNvSpPr>
          <p:nvPr>
            <p:ph type="title"/>
          </p:nvPr>
        </p:nvSpPr>
        <p:spPr/>
        <p:txBody>
          <a:bodyPr/>
          <a:lstStyle/>
          <a:p>
            <a:r>
              <a:rPr lang="ar-SA" smtClean="0"/>
              <a:t>انقر لتحرير نمط العنوان الرئيسي</a:t>
            </a:r>
            <a:endParaRPr lang="en-US"/>
          </a:p>
        </p:txBody>
      </p:sp>
      <p:sp>
        <p:nvSpPr>
          <p:cNvPr id="20" name="Date Placeholder 19"/>
          <p:cNvSpPr>
            <a:spLocks noGrp="1"/>
          </p:cNvSpPr>
          <p:nvPr>
            <p:ph type="dt" sz="half" idx="16"/>
          </p:nvPr>
        </p:nvSpPr>
        <p:spPr/>
        <p:txBody>
          <a:bodyPr/>
          <a:lstStyle/>
          <a:p>
            <a:fld id="{F1233877-643B-4002-87A9-928FD97BA4E2}" type="datetimeFigureOut">
              <a:rPr lang="ar-SA" smtClean="0"/>
              <a:t>25/02/39</a:t>
            </a:fld>
            <a:endParaRPr lang="ar-SA"/>
          </a:p>
        </p:txBody>
      </p:sp>
      <p:sp>
        <p:nvSpPr>
          <p:cNvPr id="24" name="Slide Number Placeholder 23"/>
          <p:cNvSpPr>
            <a:spLocks noGrp="1"/>
          </p:cNvSpPr>
          <p:nvPr>
            <p:ph type="sldNum" sz="quarter" idx="17"/>
          </p:nvPr>
        </p:nvSpPr>
        <p:spPr/>
        <p:txBody>
          <a:bodyPr/>
          <a:lstStyle/>
          <a:p>
            <a:fld id="{C9B34C62-AC7D-48C3-8C93-6C447ADBF836}" type="slidenum">
              <a:rPr lang="ar-SA" smtClean="0"/>
              <a:t>‹#›</a:t>
            </a:fld>
            <a:endParaRPr lang="ar-SA"/>
          </a:p>
        </p:txBody>
      </p:sp>
      <p:sp>
        <p:nvSpPr>
          <p:cNvPr id="29" name="Footer Placeholder 28"/>
          <p:cNvSpPr>
            <a:spLocks noGrp="1"/>
          </p:cNvSpPr>
          <p:nvPr>
            <p:ph type="ftr" sz="quarter" idx="18"/>
          </p:nvPr>
        </p:nvSpPr>
        <p:spPr/>
        <p:txBody>
          <a:bodyPr/>
          <a:lstStyle/>
          <a:p>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10"/>
          <p:cNvSpPr>
            <a:spLocks noGrp="1"/>
          </p:cNvSpPr>
          <p:nvPr>
            <p:ph type="dt" sz="half" idx="10"/>
          </p:nvPr>
        </p:nvSpPr>
        <p:spPr/>
        <p:txBody>
          <a:bodyPr/>
          <a:lstStyle/>
          <a:p>
            <a:fld id="{F1233877-643B-4002-87A9-928FD97BA4E2}" type="datetimeFigureOut">
              <a:rPr lang="ar-SA" smtClean="0"/>
              <a:t>25/02/39</a:t>
            </a:fld>
            <a:endParaRPr lang="ar-SA"/>
          </a:p>
        </p:txBody>
      </p:sp>
      <p:sp>
        <p:nvSpPr>
          <p:cNvPr id="14" name="Slide Number Placeholder 13"/>
          <p:cNvSpPr>
            <a:spLocks noGrp="1"/>
          </p:cNvSpPr>
          <p:nvPr>
            <p:ph type="sldNum" sz="quarter" idx="11"/>
          </p:nvPr>
        </p:nvSpPr>
        <p:spPr/>
        <p:txBody>
          <a:bodyPr/>
          <a:lstStyle/>
          <a:p>
            <a:fld id="{C9B34C62-AC7D-48C3-8C93-6C447ADBF836}" type="slidenum">
              <a:rPr lang="ar-SA" smtClean="0"/>
              <a:t>‹#›</a:t>
            </a:fld>
            <a:endParaRPr lang="ar-SA"/>
          </a:p>
        </p:txBody>
      </p:sp>
      <p:sp>
        <p:nvSpPr>
          <p:cNvPr id="18" name="Footer Placeholder 17"/>
          <p:cNvSpPr>
            <a:spLocks noGrp="1"/>
          </p:cNvSpPr>
          <p:nvPr>
            <p:ph type="ftr" sz="quarter" idx="12"/>
          </p:nvPr>
        </p:nvSpPr>
        <p:spPr/>
        <p:txBody>
          <a:bodyPr/>
          <a:lstStyle/>
          <a:p>
            <a:endParaRPr lang="ar-SA"/>
          </a:p>
        </p:txBody>
      </p:sp>
      <p:sp>
        <p:nvSpPr>
          <p:cNvPr id="15" name="Title 14"/>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F1233877-643B-4002-87A9-928FD97BA4E2}" type="datetimeFigureOut">
              <a:rPr lang="ar-SA" smtClean="0"/>
              <a:t>25/02/39</a:t>
            </a:fld>
            <a:endParaRPr lang="ar-SA"/>
          </a:p>
        </p:txBody>
      </p:sp>
      <p:sp>
        <p:nvSpPr>
          <p:cNvPr id="12" name="Slide Number Placeholder 11"/>
          <p:cNvSpPr>
            <a:spLocks noGrp="1"/>
          </p:cNvSpPr>
          <p:nvPr>
            <p:ph type="sldNum" sz="quarter" idx="11"/>
          </p:nvPr>
        </p:nvSpPr>
        <p:spPr/>
        <p:txBody>
          <a:bodyPr/>
          <a:lstStyle/>
          <a:p>
            <a:fld id="{C9B34C62-AC7D-48C3-8C93-6C447ADBF836}" type="slidenum">
              <a:rPr lang="ar-SA" smtClean="0"/>
              <a:t>‹#›</a:t>
            </a:fld>
            <a:endParaRPr lang="ar-SA"/>
          </a:p>
        </p:txBody>
      </p:sp>
      <p:sp>
        <p:nvSpPr>
          <p:cNvPr id="13" name="Footer Placeholder 12"/>
          <p:cNvSpPr>
            <a:spLocks noGrp="1"/>
          </p:cNvSpPr>
          <p:nvPr>
            <p:ph type="ftr" sz="quarter" idx="12"/>
          </p:nvPr>
        </p:nvSpPr>
        <p:spPr/>
        <p:txBody>
          <a:bodyPr/>
          <a:lstStyle/>
          <a:p>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5734050"/>
            <a:ext cx="12192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a:off x="0" y="5695950"/>
            <a:ext cx="12192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p:nvPr>
        </p:nvSpPr>
        <p:spPr/>
        <p:txBody>
          <a:bodyPr/>
          <a:lstStyle/>
          <a:p>
            <a:r>
              <a:rPr lang="ar-SA" smtClean="0"/>
              <a:t>انقر لتحرير نمط العنوان الرئيسي</a:t>
            </a:r>
            <a:endParaRPr lang="en-US"/>
          </a:p>
        </p:txBody>
      </p:sp>
      <p:sp>
        <p:nvSpPr>
          <p:cNvPr id="11" name="Text Placeholder 3"/>
          <p:cNvSpPr>
            <a:spLocks noGrp="1"/>
          </p:cNvSpPr>
          <p:nvPr>
            <p:ph type="body" sz="half" idx="2"/>
          </p:nvPr>
        </p:nvSpPr>
        <p:spPr>
          <a:xfrm>
            <a:off x="469902" y="1463040"/>
            <a:ext cx="4508500" cy="3967162"/>
          </a:xfrm>
        </p:spPr>
        <p:txBody>
          <a:bodyPr>
            <a:normAutofit/>
          </a:bodyPr>
          <a:lstStyle>
            <a:lvl1pPr marL="0" indent="0">
              <a:lnSpc>
                <a:spcPct val="150000"/>
              </a:lnSpc>
              <a:buNone/>
              <a:defRPr sz="1600" b="0" i="1" spc="0" baseline="0">
                <a:solidFill>
                  <a:schemeClr val="tx2"/>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6" name="Content Placeholder 11"/>
          <p:cNvSpPr>
            <a:spLocks noGrp="1"/>
          </p:cNvSpPr>
          <p:nvPr>
            <p:ph sz="quarter" idx="14"/>
          </p:nvPr>
        </p:nvSpPr>
        <p:spPr>
          <a:xfrm>
            <a:off x="5473700" y="1463040"/>
            <a:ext cx="6242051" cy="3968496"/>
          </a:xfrm>
        </p:spPr>
        <p:txBody>
          <a:bodyPr>
            <a:normAutofit/>
          </a:bodyPr>
          <a:lstStyle>
            <a:lvl1pPr>
              <a:defRPr sz="1600"/>
            </a:lvl1pPr>
            <a:lvl2pPr>
              <a:defRPr sz="1600"/>
            </a:lvl2pPr>
            <a:lvl3pPr>
              <a:defRPr sz="16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3" name="Date Placeholder 12"/>
          <p:cNvSpPr>
            <a:spLocks noGrp="1"/>
          </p:cNvSpPr>
          <p:nvPr>
            <p:ph type="dt" sz="half" idx="15"/>
          </p:nvPr>
        </p:nvSpPr>
        <p:spPr/>
        <p:txBody>
          <a:bodyPr/>
          <a:lstStyle/>
          <a:p>
            <a:fld id="{F1233877-643B-4002-87A9-928FD97BA4E2}" type="datetimeFigureOut">
              <a:rPr lang="ar-SA" smtClean="0"/>
              <a:t>25/02/39</a:t>
            </a:fld>
            <a:endParaRPr lang="ar-SA"/>
          </a:p>
        </p:txBody>
      </p:sp>
      <p:sp>
        <p:nvSpPr>
          <p:cNvPr id="18" name="Slide Number Placeholder 17"/>
          <p:cNvSpPr>
            <a:spLocks noGrp="1"/>
          </p:cNvSpPr>
          <p:nvPr>
            <p:ph type="sldNum" sz="quarter" idx="16"/>
          </p:nvPr>
        </p:nvSpPr>
        <p:spPr/>
        <p:txBody>
          <a:bodyPr/>
          <a:lstStyle/>
          <a:p>
            <a:fld id="{C9B34C62-AC7D-48C3-8C93-6C447ADBF836}" type="slidenum">
              <a:rPr lang="ar-SA" smtClean="0"/>
              <a:t>‹#›</a:t>
            </a:fld>
            <a:endParaRPr lang="ar-SA"/>
          </a:p>
        </p:txBody>
      </p:sp>
      <p:sp>
        <p:nvSpPr>
          <p:cNvPr id="20" name="Footer Placeholder 19"/>
          <p:cNvSpPr>
            <a:spLocks noGrp="1"/>
          </p:cNvSpPr>
          <p:nvPr>
            <p:ph type="ftr" sz="quarter" idx="17"/>
          </p:nvPr>
        </p:nvSpPr>
        <p:spPr/>
        <p:txBody>
          <a:bodyPr/>
          <a:lstStyle/>
          <a:p>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10" name="Rectangle 9"/>
          <p:cNvSpPr/>
          <p:nvPr/>
        </p:nvSpPr>
        <p:spPr>
          <a:xfrm>
            <a:off x="0" y="0"/>
            <a:ext cx="12192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972299" y="0"/>
            <a:ext cx="5219700" cy="5657850"/>
          </a:xfrm>
        </p:spPr>
        <p:txBody>
          <a:bodyPr anchor="ctr" anchorCtr="0"/>
          <a:lstStyle>
            <a:lvl1pPr marL="0" indent="0" algn="ctr">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25" name="Text Placeholder 24"/>
          <p:cNvSpPr>
            <a:spLocks noGrp="1"/>
          </p:cNvSpPr>
          <p:nvPr>
            <p:ph type="body" sz="quarter" idx="13"/>
          </p:nvPr>
        </p:nvSpPr>
        <p:spPr>
          <a:xfrm>
            <a:off x="469901" y="1600200"/>
            <a:ext cx="6096000" cy="3593237"/>
          </a:xfrm>
        </p:spPr>
        <p:txBody>
          <a:bodyPr>
            <a:normAutofit/>
          </a:bodyPr>
          <a:lstStyle>
            <a:lvl1pPr marL="0" indent="0">
              <a:lnSpc>
                <a:spcPct val="150000"/>
              </a:lnSpc>
              <a:spcBef>
                <a:spcPts val="0"/>
              </a:spcBef>
              <a:buNone/>
              <a:defRPr sz="1600" i="1">
                <a:solidFill>
                  <a:schemeClr val="tx1"/>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ar-SA" smtClean="0"/>
              <a:t>انقر لتحرير أنماط النص الرئيسي</a:t>
            </a:r>
          </a:p>
        </p:txBody>
      </p:sp>
      <p:sp>
        <p:nvSpPr>
          <p:cNvPr id="11" name="Rectangle 10"/>
          <p:cNvSpPr/>
          <p:nvPr/>
        </p:nvSpPr>
        <p:spPr>
          <a:xfrm>
            <a:off x="0" y="5734050"/>
            <a:ext cx="12192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0" y="5695950"/>
            <a:ext cx="12192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itle Placeholder 1"/>
          <p:cNvSpPr>
            <a:spLocks noGrp="1"/>
          </p:cNvSpPr>
          <p:nvPr>
            <p:ph type="title"/>
          </p:nvPr>
        </p:nvSpPr>
        <p:spPr>
          <a:xfrm>
            <a:off x="469900" y="275208"/>
            <a:ext cx="6096000" cy="1324992"/>
          </a:xfrm>
          <a:prstGeom prst="rect">
            <a:avLst/>
          </a:prstGeom>
        </p:spPr>
        <p:txBody>
          <a:bodyPr vert="horz" lIns="91440" tIns="45720" rIns="91440" bIns="45720" rtlCol="0" anchor="b" anchorCtr="0">
            <a:normAutofit/>
          </a:bodyPr>
          <a:lstStyle/>
          <a:p>
            <a:r>
              <a:rPr lang="ar-SA" smtClean="0"/>
              <a:t>انقر لتحرير نمط العنوان الرئيسي</a:t>
            </a:r>
            <a:endParaRPr lang="en-US" dirty="0"/>
          </a:p>
        </p:txBody>
      </p:sp>
      <p:sp>
        <p:nvSpPr>
          <p:cNvPr id="13" name="Date Placeholder 12"/>
          <p:cNvSpPr>
            <a:spLocks noGrp="1"/>
          </p:cNvSpPr>
          <p:nvPr>
            <p:ph type="dt" sz="half" idx="14"/>
          </p:nvPr>
        </p:nvSpPr>
        <p:spPr/>
        <p:txBody>
          <a:bodyPr/>
          <a:lstStyle/>
          <a:p>
            <a:fld id="{F1233877-643B-4002-87A9-928FD97BA4E2}" type="datetimeFigureOut">
              <a:rPr lang="ar-SA" smtClean="0"/>
              <a:t>25/02/39</a:t>
            </a:fld>
            <a:endParaRPr lang="ar-SA"/>
          </a:p>
        </p:txBody>
      </p:sp>
      <p:sp>
        <p:nvSpPr>
          <p:cNvPr id="20" name="Slide Number Placeholder 19"/>
          <p:cNvSpPr>
            <a:spLocks noGrp="1"/>
          </p:cNvSpPr>
          <p:nvPr>
            <p:ph type="sldNum" sz="quarter" idx="15"/>
          </p:nvPr>
        </p:nvSpPr>
        <p:spPr/>
        <p:txBody>
          <a:bodyPr/>
          <a:lstStyle/>
          <a:p>
            <a:fld id="{C9B34C62-AC7D-48C3-8C93-6C447ADBF836}" type="slidenum">
              <a:rPr lang="ar-SA" smtClean="0"/>
              <a:t>‹#›</a:t>
            </a:fld>
            <a:endParaRPr lang="ar-SA"/>
          </a:p>
        </p:txBody>
      </p:sp>
      <p:sp>
        <p:nvSpPr>
          <p:cNvPr id="21" name="Footer Placeholder 20"/>
          <p:cNvSpPr>
            <a:spLocks noGrp="1"/>
          </p:cNvSpPr>
          <p:nvPr>
            <p:ph type="ftr" sz="quarter" idx="16"/>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9901" y="228600"/>
            <a:ext cx="10241280" cy="1066800"/>
          </a:xfrm>
          <a:prstGeom prst="rect">
            <a:avLst/>
          </a:prstGeom>
        </p:spPr>
        <p:txBody>
          <a:bodyPr vert="horz" lIns="91440" tIns="45720" rIns="91440" bIns="45720" rtlCol="0" anchor="b" anchorCtr="0">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69901" y="1463040"/>
            <a:ext cx="10241280" cy="43434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469901" y="6543676"/>
            <a:ext cx="1955800" cy="247650"/>
          </a:xfrm>
          <a:prstGeom prst="rect">
            <a:avLst/>
          </a:prstGeom>
        </p:spPr>
        <p:txBody>
          <a:bodyPr vert="horz" lIns="91440" tIns="45720" rIns="91440" bIns="45720" rtlCol="0" anchor="ctr">
            <a:normAutofit/>
          </a:bodyPr>
          <a:lstStyle>
            <a:lvl1pPr algn="l">
              <a:defRPr sz="1000" b="1">
                <a:solidFill>
                  <a:schemeClr val="tx1">
                    <a:alpha val="65000"/>
                  </a:schemeClr>
                </a:solidFill>
              </a:defRPr>
            </a:lvl1pPr>
          </a:lstStyle>
          <a:p>
            <a:fld id="{F1233877-643B-4002-87A9-928FD97BA4E2}" type="datetimeFigureOut">
              <a:rPr lang="ar-SA" smtClean="0"/>
              <a:t>25/02/39</a:t>
            </a:fld>
            <a:endParaRPr lang="ar-SA"/>
          </a:p>
        </p:txBody>
      </p:sp>
      <p:sp>
        <p:nvSpPr>
          <p:cNvPr id="5" name="Footer Placeholder 4"/>
          <p:cNvSpPr>
            <a:spLocks noGrp="1"/>
          </p:cNvSpPr>
          <p:nvPr>
            <p:ph type="ftr" sz="quarter" idx="3"/>
          </p:nvPr>
        </p:nvSpPr>
        <p:spPr>
          <a:xfrm>
            <a:off x="2412999" y="6543676"/>
            <a:ext cx="5448300" cy="247650"/>
          </a:xfrm>
          <a:prstGeom prst="rect">
            <a:avLst/>
          </a:prstGeom>
        </p:spPr>
        <p:txBody>
          <a:bodyPr vert="horz" lIns="91440" tIns="45720" rIns="91440" bIns="45720" rtlCol="0" anchor="ctr">
            <a:normAutofit/>
          </a:bodyPr>
          <a:lstStyle>
            <a:lvl1pPr algn="l">
              <a:defRPr sz="1000" b="1" i="1">
                <a:solidFill>
                  <a:schemeClr val="tx1">
                    <a:alpha val="65000"/>
                  </a:schemeClr>
                </a:solidFill>
              </a:defRPr>
            </a:lvl1pPr>
          </a:lstStyle>
          <a:p>
            <a:endParaRPr lang="ar-SA"/>
          </a:p>
        </p:txBody>
      </p:sp>
      <p:sp>
        <p:nvSpPr>
          <p:cNvPr id="6" name="Slide Number Placeholder 5"/>
          <p:cNvSpPr>
            <a:spLocks noGrp="1"/>
          </p:cNvSpPr>
          <p:nvPr>
            <p:ph type="sldNum" sz="quarter" idx="4"/>
          </p:nvPr>
        </p:nvSpPr>
        <p:spPr>
          <a:xfrm>
            <a:off x="10515600" y="6543676"/>
            <a:ext cx="1168400" cy="247650"/>
          </a:xfrm>
          <a:prstGeom prst="rect">
            <a:avLst/>
          </a:prstGeom>
        </p:spPr>
        <p:txBody>
          <a:bodyPr vert="horz" lIns="91440" tIns="45720" rIns="91440" bIns="45720" rtlCol="0" anchor="ctr">
            <a:normAutofit/>
          </a:bodyPr>
          <a:lstStyle>
            <a:lvl1pPr algn="r">
              <a:defRPr sz="1000" b="1">
                <a:solidFill>
                  <a:schemeClr val="tx1">
                    <a:alpha val="65000"/>
                  </a:schemeClr>
                </a:solidFill>
              </a:defRPr>
            </a:lvl1pPr>
          </a:lstStyle>
          <a:p>
            <a:fld id="{C9B34C62-AC7D-48C3-8C93-6C447ADBF836}"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ts val="400"/>
        </a:spcBef>
        <a:buNone/>
        <a:defRPr sz="4000" b="0" kern="1200" cap="none" spc="0" baseline="0">
          <a:solidFill>
            <a:schemeClr val="tx1"/>
          </a:solidFill>
          <a:latin typeface="+mj-lt"/>
          <a:ea typeface="+mj-ea"/>
          <a:cs typeface="Tunga" pitchFamily="2"/>
        </a:defRPr>
      </a:lvl1pPr>
    </p:titleStyle>
    <p:bodyStyle>
      <a:lvl1pPr marL="0" indent="0" algn="r" defTabSz="914400" rtl="1" eaLnBrk="1" latinLnBrk="0" hangingPunct="1">
        <a:spcBef>
          <a:spcPts val="1200"/>
        </a:spcBef>
        <a:spcAft>
          <a:spcPts val="0"/>
        </a:spcAft>
        <a:buClr>
          <a:schemeClr val="accent5"/>
        </a:buClr>
        <a:buFont typeface="Arial" pitchFamily="34" charset="0"/>
        <a:buNone/>
        <a:defRPr sz="1800" b="0" i="0" kern="1200" cap="none" spc="30" baseline="0">
          <a:solidFill>
            <a:schemeClr val="tx1"/>
          </a:solidFill>
          <a:latin typeface="+mn-lt"/>
          <a:ea typeface="+mn-ea"/>
          <a:cs typeface="Tahoma" pitchFamily="34" charset="0"/>
        </a:defRPr>
      </a:lvl1pPr>
      <a:lvl2pPr marL="171450" indent="-171450" algn="r" defTabSz="914400" rtl="1"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2pPr>
      <a:lvl3pPr marL="344488" indent="-165100" algn="r" defTabSz="914400" rtl="1"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3pPr>
      <a:lvl4pPr marL="517525" indent="-169863" algn="r" defTabSz="914400" rtl="1"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4pPr>
      <a:lvl5pPr marL="688975" indent="-173038" algn="r" defTabSz="914400" rtl="1"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5pPr>
      <a:lvl6pPr marL="868680" indent="-173736" algn="r" defTabSz="914400" rtl="1"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6pPr>
      <a:lvl7pPr marL="1069848" indent="-173736" algn="r" defTabSz="914400" rtl="1"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7pPr>
      <a:lvl8pPr marL="1243584" indent="-173736" algn="r" defTabSz="914400" rtl="1"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8pPr>
      <a:lvl9pPr marL="1408176" indent="-173736" algn="r" defTabSz="914400" rtl="1"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p:txBody>
          <a:bodyPr/>
          <a:lstStyle/>
          <a:p>
            <a:r>
              <a:rPr lang="ar-SA" dirty="0"/>
              <a:t>*</a:t>
            </a:r>
            <a:r>
              <a:rPr lang="ar-SA" dirty="0" smtClean="0"/>
              <a:t>أداء السياسة النقدية و تنفيذها</a:t>
            </a:r>
          </a:p>
          <a:p>
            <a:r>
              <a:rPr lang="ar-SA" dirty="0" smtClean="0"/>
              <a:t>*التضخم </a:t>
            </a:r>
            <a:endParaRPr lang="ar-SA" dirty="0"/>
          </a:p>
        </p:txBody>
      </p:sp>
      <p:sp>
        <p:nvSpPr>
          <p:cNvPr id="2" name="عنوان 1"/>
          <p:cNvSpPr>
            <a:spLocks noGrp="1"/>
          </p:cNvSpPr>
          <p:nvPr>
            <p:ph type="title"/>
          </p:nvPr>
        </p:nvSpPr>
        <p:spPr/>
        <p:txBody>
          <a:bodyPr/>
          <a:lstStyle/>
          <a:p>
            <a:r>
              <a:rPr lang="ar-SA" dirty="0" smtClean="0"/>
              <a:t>الفصل الرابع عشر + العشرون</a:t>
            </a:r>
            <a:endParaRPr lang="ar-SA" dirty="0"/>
          </a:p>
        </p:txBody>
      </p:sp>
    </p:spTree>
    <p:extLst>
      <p:ext uri="{BB962C8B-B14F-4D97-AF65-F5344CB8AC3E}">
        <p14:creationId xmlns:p14="http://schemas.microsoft.com/office/powerpoint/2010/main" val="3768872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2771775" y="742950"/>
            <a:ext cx="6562725" cy="5743575"/>
          </a:xfrm>
        </p:spPr>
      </p:pic>
      <p:sp>
        <p:nvSpPr>
          <p:cNvPr id="3" name="عنوان 2"/>
          <p:cNvSpPr>
            <a:spLocks noGrp="1"/>
          </p:cNvSpPr>
          <p:nvPr>
            <p:ph type="title"/>
          </p:nvPr>
        </p:nvSpPr>
        <p:spPr>
          <a:xfrm>
            <a:off x="469901" y="228601"/>
            <a:ext cx="10241280" cy="609600"/>
          </a:xfrm>
        </p:spPr>
        <p:txBody>
          <a:bodyPr>
            <a:normAutofit fontScale="90000"/>
          </a:bodyPr>
          <a:lstStyle/>
          <a:p>
            <a:r>
              <a:rPr lang="ar-SA" sz="3600" dirty="0" smtClean="0">
                <a:solidFill>
                  <a:srgbClr val="008000"/>
                </a:solidFill>
              </a:rPr>
              <a:t>جدول خطوات تنفيذ السياسة النقدية</a:t>
            </a:r>
            <a:endParaRPr lang="ar-SA" sz="3600" dirty="0">
              <a:solidFill>
                <a:srgbClr val="008000"/>
              </a:solidFill>
            </a:endParaRPr>
          </a:p>
        </p:txBody>
      </p:sp>
    </p:spTree>
    <p:extLst>
      <p:ext uri="{BB962C8B-B14F-4D97-AF65-F5344CB8AC3E}">
        <p14:creationId xmlns:p14="http://schemas.microsoft.com/office/powerpoint/2010/main" val="1808300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sz="quarter" idx="13"/>
            <p:extLst>
              <p:ext uri="{D42A27DB-BD31-4B8C-83A1-F6EECF244321}">
                <p14:modId xmlns:p14="http://schemas.microsoft.com/office/powerpoint/2010/main" val="1298099101"/>
              </p:ext>
            </p:extLst>
          </p:nvPr>
        </p:nvGraphicFramePr>
        <p:xfrm>
          <a:off x="1047750" y="1979083"/>
          <a:ext cx="10031941" cy="3291840"/>
        </p:xfrm>
        <a:graphic>
          <a:graphicData uri="http://schemas.openxmlformats.org/drawingml/2006/table">
            <a:tbl>
              <a:tblPr rtl="1" firstRow="1" bandRow="1">
                <a:tableStyleId>{5C22544A-7EE6-4342-B048-85BDC9FD1C3A}</a:tableStyleId>
              </a:tblPr>
              <a:tblGrid>
                <a:gridCol w="1752600"/>
                <a:gridCol w="1392766"/>
                <a:gridCol w="2112434"/>
                <a:gridCol w="1752600"/>
                <a:gridCol w="3021541"/>
              </a:tblGrid>
              <a:tr h="370840">
                <a:tc>
                  <a:txBody>
                    <a:bodyPr/>
                    <a:lstStyle/>
                    <a:p>
                      <a:pPr rtl="1"/>
                      <a:r>
                        <a:rPr lang="ar-SA" dirty="0" smtClean="0"/>
                        <a:t>وضع الاقتصاد( نوع الفجوة)</a:t>
                      </a:r>
                      <a:endParaRPr lang="ar-SA" dirty="0"/>
                    </a:p>
                  </a:txBody>
                  <a:tcPr/>
                </a:tc>
                <a:tc>
                  <a:txBody>
                    <a:bodyPr/>
                    <a:lstStyle/>
                    <a:p>
                      <a:pPr rtl="1"/>
                      <a:r>
                        <a:rPr lang="ar-SA" dirty="0" smtClean="0"/>
                        <a:t>السياسة النقدية المتبعة</a:t>
                      </a:r>
                      <a:endParaRPr lang="ar-SA" dirty="0"/>
                    </a:p>
                  </a:txBody>
                  <a:tcPr/>
                </a:tc>
                <a:tc>
                  <a:txBody>
                    <a:bodyPr/>
                    <a:lstStyle/>
                    <a:p>
                      <a:pPr rtl="1"/>
                      <a:r>
                        <a:rPr lang="ar-SA" dirty="0" smtClean="0"/>
                        <a:t>الأداة النقدية المستخدمة</a:t>
                      </a:r>
                      <a:endParaRPr lang="ar-SA" dirty="0"/>
                    </a:p>
                  </a:txBody>
                  <a:tcPr/>
                </a:tc>
                <a:tc>
                  <a:txBody>
                    <a:bodyPr/>
                    <a:lstStyle/>
                    <a:p>
                      <a:pPr rtl="1"/>
                      <a:r>
                        <a:rPr lang="ar-SA" dirty="0" smtClean="0"/>
                        <a:t>الأثر على الهدف الوسيط </a:t>
                      </a:r>
                    </a:p>
                    <a:p>
                      <a:pPr rtl="1"/>
                      <a:r>
                        <a:rPr lang="ar-SA" dirty="0" smtClean="0"/>
                        <a:t>(عرض النقود)</a:t>
                      </a:r>
                      <a:endParaRPr lang="ar-SA" dirty="0"/>
                    </a:p>
                  </a:txBody>
                  <a:tcPr/>
                </a:tc>
                <a:tc>
                  <a:txBody>
                    <a:bodyPr/>
                    <a:lstStyle/>
                    <a:p>
                      <a:pPr rtl="1"/>
                      <a:r>
                        <a:rPr lang="ar-SA" dirty="0" smtClean="0"/>
                        <a:t>الأثر على الهدف النهائي </a:t>
                      </a:r>
                    </a:p>
                    <a:p>
                      <a:pPr rtl="1"/>
                      <a:r>
                        <a:rPr lang="ar-SA" dirty="0" smtClean="0"/>
                        <a:t>(الناتج والبطالة و الأسعار )</a:t>
                      </a:r>
                      <a:endParaRPr lang="ar-SA" dirty="0"/>
                    </a:p>
                  </a:txBody>
                  <a:tcPr/>
                </a:tc>
              </a:tr>
              <a:tr h="370840">
                <a:tc>
                  <a:txBody>
                    <a:bodyPr/>
                    <a:lstStyle/>
                    <a:p>
                      <a:pPr rtl="1"/>
                      <a:r>
                        <a:rPr lang="ar-SA" dirty="0" smtClean="0"/>
                        <a:t>تضخم</a:t>
                      </a:r>
                      <a:endParaRPr lang="ar-SA" dirty="0"/>
                    </a:p>
                  </a:txBody>
                  <a:tcPr/>
                </a:tc>
                <a:tc>
                  <a:txBody>
                    <a:bodyPr/>
                    <a:lstStyle/>
                    <a:p>
                      <a:pPr rtl="1"/>
                      <a:r>
                        <a:rPr lang="ar-SA" dirty="0" smtClean="0"/>
                        <a:t>سياسة نقدية انكماشية</a:t>
                      </a:r>
                      <a:endParaRPr lang="ar-SA" dirty="0"/>
                    </a:p>
                  </a:txBody>
                  <a:tcPr/>
                </a:tc>
                <a:tc>
                  <a:txBody>
                    <a:bodyPr/>
                    <a:lstStyle/>
                    <a:p>
                      <a:pPr rtl="1"/>
                      <a:r>
                        <a:rPr lang="ar-SA" dirty="0" smtClean="0"/>
                        <a:t>زيادة سعر الخصم</a:t>
                      </a:r>
                    </a:p>
                    <a:p>
                      <a:pPr rtl="1"/>
                      <a:r>
                        <a:rPr lang="ar-SA" dirty="0" smtClean="0"/>
                        <a:t>زيادة الاحتياطي النظامي </a:t>
                      </a:r>
                    </a:p>
                    <a:p>
                      <a:pPr rtl="1"/>
                      <a:r>
                        <a:rPr lang="ar-SA" dirty="0" smtClean="0"/>
                        <a:t>بيع السندات الحكومية </a:t>
                      </a:r>
                      <a:endParaRPr lang="ar-SA" dirty="0"/>
                    </a:p>
                  </a:txBody>
                  <a:tcPr/>
                </a:tc>
                <a:tc>
                  <a:txBody>
                    <a:bodyPr/>
                    <a:lstStyle/>
                    <a:p>
                      <a:pPr rtl="1"/>
                      <a:r>
                        <a:rPr lang="ar-SA" dirty="0" smtClean="0"/>
                        <a:t>يقل العرض من النقود </a:t>
                      </a:r>
                      <a:endParaRPr lang="ar-SA" dirty="0"/>
                    </a:p>
                  </a:txBody>
                  <a:tcPr/>
                </a:tc>
                <a:tc>
                  <a:txBody>
                    <a:bodyPr/>
                    <a:lstStyle/>
                    <a:p>
                      <a:pPr rtl="1"/>
                      <a:r>
                        <a:rPr lang="ar-SA" dirty="0" smtClean="0"/>
                        <a:t>انخفاض الطلب الكلي</a:t>
                      </a:r>
                    </a:p>
                    <a:p>
                      <a:pPr rtl="1"/>
                      <a:r>
                        <a:rPr lang="ar-SA" dirty="0" smtClean="0"/>
                        <a:t>انخفاض الناتج</a:t>
                      </a:r>
                    </a:p>
                    <a:p>
                      <a:pPr rtl="1"/>
                      <a:r>
                        <a:rPr lang="ar-SA" dirty="0" smtClean="0"/>
                        <a:t>زيادة معدل البطالة</a:t>
                      </a:r>
                    </a:p>
                    <a:p>
                      <a:pPr rtl="1"/>
                      <a:r>
                        <a:rPr lang="ar-SA" dirty="0" smtClean="0"/>
                        <a:t>انخفاض الأسعار </a:t>
                      </a:r>
                      <a:endParaRPr lang="ar-SA" dirty="0"/>
                    </a:p>
                  </a:txBody>
                  <a:tcPr/>
                </a:tc>
              </a:tr>
              <a:tr h="370840">
                <a:tc>
                  <a:txBody>
                    <a:bodyPr/>
                    <a:lstStyle/>
                    <a:p>
                      <a:pPr rtl="1"/>
                      <a:r>
                        <a:rPr lang="ar-SA" dirty="0" smtClean="0"/>
                        <a:t>كساد</a:t>
                      </a:r>
                      <a:endParaRPr lang="ar-SA" dirty="0"/>
                    </a:p>
                  </a:txBody>
                  <a:tcPr/>
                </a:tc>
                <a:tc>
                  <a:txBody>
                    <a:bodyPr/>
                    <a:lstStyle/>
                    <a:p>
                      <a:pPr rtl="1"/>
                      <a:r>
                        <a:rPr lang="ar-SA" dirty="0" smtClean="0"/>
                        <a:t>سياسة نقدية توسعية </a:t>
                      </a:r>
                      <a:endParaRPr lang="ar-SA" dirty="0"/>
                    </a:p>
                  </a:txBody>
                  <a:tcPr/>
                </a:tc>
                <a:tc>
                  <a:txBody>
                    <a:bodyPr/>
                    <a:lstStyle/>
                    <a:p>
                      <a:pPr rtl="1"/>
                      <a:r>
                        <a:rPr lang="ar-SA" dirty="0" smtClean="0"/>
                        <a:t>انخفاض سعر الخصم</a:t>
                      </a:r>
                    </a:p>
                    <a:p>
                      <a:pPr rtl="1"/>
                      <a:r>
                        <a:rPr lang="ar-SA" dirty="0" smtClean="0"/>
                        <a:t>انخفاض نسبة الاحتياطي النظامي </a:t>
                      </a:r>
                    </a:p>
                    <a:p>
                      <a:pPr rtl="1"/>
                      <a:r>
                        <a:rPr lang="ar-SA" dirty="0" smtClean="0"/>
                        <a:t>شراء السندات الحكومية </a:t>
                      </a:r>
                      <a:endParaRPr lang="ar-SA" dirty="0"/>
                    </a:p>
                  </a:txBody>
                  <a:tcPr/>
                </a:tc>
                <a:tc>
                  <a:txBody>
                    <a:bodyPr/>
                    <a:lstStyle/>
                    <a:p>
                      <a:pPr rtl="1"/>
                      <a:r>
                        <a:rPr lang="ar-SA" dirty="0" smtClean="0"/>
                        <a:t>زيادة العرض من النقود </a:t>
                      </a:r>
                      <a:endParaRPr lang="ar-SA" dirty="0"/>
                    </a:p>
                  </a:txBody>
                  <a:tcPr/>
                </a:tc>
                <a:tc>
                  <a:txBody>
                    <a:bodyPr/>
                    <a:lstStyle/>
                    <a:p>
                      <a:pPr rtl="1"/>
                      <a:r>
                        <a:rPr lang="ar-SA" dirty="0" smtClean="0"/>
                        <a:t>زيادة الطلب الكلي (الانفاق الكلي)</a:t>
                      </a:r>
                    </a:p>
                    <a:p>
                      <a:pPr rtl="1"/>
                      <a:r>
                        <a:rPr lang="ar-SA" dirty="0" smtClean="0"/>
                        <a:t>زيادة الناتج الإجمالي </a:t>
                      </a:r>
                    </a:p>
                    <a:p>
                      <a:pPr rtl="1"/>
                      <a:r>
                        <a:rPr lang="ar-SA" dirty="0" smtClean="0"/>
                        <a:t>انخفاض معدل البطالة </a:t>
                      </a:r>
                    </a:p>
                    <a:p>
                      <a:pPr rtl="1"/>
                      <a:r>
                        <a:rPr lang="ar-SA" dirty="0" smtClean="0"/>
                        <a:t>زيادة الأسعار </a:t>
                      </a:r>
                      <a:endParaRPr lang="ar-SA" dirty="0"/>
                    </a:p>
                  </a:txBody>
                  <a:tcPr/>
                </a:tc>
              </a:tr>
            </a:tbl>
          </a:graphicData>
        </a:graphic>
      </p:graphicFrame>
      <p:sp>
        <p:nvSpPr>
          <p:cNvPr id="2" name="عنوان 1"/>
          <p:cNvSpPr>
            <a:spLocks noGrp="1"/>
          </p:cNvSpPr>
          <p:nvPr>
            <p:ph type="title"/>
          </p:nvPr>
        </p:nvSpPr>
        <p:spPr/>
        <p:txBody>
          <a:bodyPr/>
          <a:lstStyle/>
          <a:p>
            <a:r>
              <a:rPr lang="ar-SA" dirty="0" smtClean="0"/>
              <a:t>السياسة النقدية </a:t>
            </a:r>
            <a:endParaRPr lang="ar-SA" dirty="0"/>
          </a:p>
        </p:txBody>
      </p:sp>
    </p:spTree>
    <p:extLst>
      <p:ext uri="{BB962C8B-B14F-4D97-AF65-F5344CB8AC3E}">
        <p14:creationId xmlns:p14="http://schemas.microsoft.com/office/powerpoint/2010/main" val="2467044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p:txBody>
          <a:bodyPr>
            <a:normAutofit fontScale="92500" lnSpcReduction="20000"/>
          </a:bodyPr>
          <a:lstStyle/>
          <a:p>
            <a:r>
              <a:rPr lang="ar-SA" b="1" dirty="0" smtClean="0">
                <a:solidFill>
                  <a:srgbClr val="00B050"/>
                </a:solidFill>
              </a:rPr>
              <a:t>1 – أدوات السياسة النقدية </a:t>
            </a:r>
          </a:p>
          <a:p>
            <a:r>
              <a:rPr lang="ar-SA" b="1" dirty="0" smtClean="0">
                <a:solidFill>
                  <a:srgbClr val="FF0000"/>
                </a:solidFill>
              </a:rPr>
              <a:t>أ – سياسة سعر الخصم: </a:t>
            </a:r>
          </a:p>
          <a:p>
            <a:r>
              <a:rPr lang="ar-SA" b="1" dirty="0" smtClean="0">
                <a:solidFill>
                  <a:srgbClr val="00B0F0"/>
                </a:solidFill>
              </a:rPr>
              <a:t>تعريفه:</a:t>
            </a:r>
          </a:p>
          <a:p>
            <a:r>
              <a:rPr lang="ar-SA" dirty="0" smtClean="0"/>
              <a:t>هو سعر الفائدة و لكن عند اقراض البنك المركزي للبنوك التجارية يسمى سعر الخصم ( تفريقا عن سعر الفائدة في السوق الذي يتحدد بقوى السوق) </a:t>
            </a:r>
          </a:p>
          <a:p>
            <a:r>
              <a:rPr lang="ar-SA" b="1" dirty="0" smtClean="0">
                <a:solidFill>
                  <a:srgbClr val="0070C0"/>
                </a:solidFill>
              </a:rPr>
              <a:t>القيود على استخدامه:</a:t>
            </a:r>
          </a:p>
          <a:p>
            <a:r>
              <a:rPr lang="ar-SA" dirty="0" smtClean="0">
                <a:solidFill>
                  <a:srgbClr val="0070C0"/>
                </a:solidFill>
              </a:rPr>
              <a:t>  </a:t>
            </a:r>
            <a:r>
              <a:rPr lang="ar-SA" dirty="0" smtClean="0"/>
              <a:t>1 – يمنع استخدام تسهيلاته بهدف تحقيق ارباح تجارية.       </a:t>
            </a:r>
          </a:p>
          <a:p>
            <a:r>
              <a:rPr lang="ar-SA" dirty="0" smtClean="0"/>
              <a:t>  2 – للبنوك التجارية استخدام تسهيلاته اذا كان هناك طلب غير عادي على السيولة من قبل المودعين </a:t>
            </a:r>
          </a:p>
          <a:p>
            <a:r>
              <a:rPr lang="ar-SA" b="1" dirty="0" smtClean="0">
                <a:solidFill>
                  <a:srgbClr val="0070C0"/>
                </a:solidFill>
              </a:rPr>
              <a:t>تأثيره على النشاط الاقتصادي:</a:t>
            </a:r>
          </a:p>
          <a:p>
            <a:r>
              <a:rPr lang="ar-SA" dirty="0" smtClean="0"/>
              <a:t> 1 – في حالة الكساد يتم اتباع سياسة نقدية توسعية (الهدف  النهائي زيادة الناتج)</a:t>
            </a:r>
          </a:p>
          <a:p>
            <a:r>
              <a:rPr lang="ar-SA" dirty="0" smtClean="0"/>
              <a:t>تخفيض سعر الخصم من قبل البنك المركزي </a:t>
            </a:r>
            <a:r>
              <a:rPr lang="ar-SA" dirty="0"/>
              <a:t> </a:t>
            </a:r>
            <a:r>
              <a:rPr lang="ar-SA" dirty="0" smtClean="0"/>
              <a:t>    يزيد اقتراض البنوك من البنك المركزي </a:t>
            </a:r>
            <a:r>
              <a:rPr lang="ar-SA" dirty="0"/>
              <a:t> </a:t>
            </a:r>
            <a:r>
              <a:rPr lang="ar-SA" dirty="0" smtClean="0"/>
              <a:t>   تزيد الاحتياطيات الاختيارية في البنوك التجارية لإقراض الأفراد      يزيد عرض النقود </a:t>
            </a:r>
            <a:r>
              <a:rPr lang="ar-SA" dirty="0"/>
              <a:t> </a:t>
            </a:r>
            <a:r>
              <a:rPr lang="ar-SA" dirty="0" smtClean="0"/>
              <a:t>   يزيد الطلب الكلي متمثل في الطلب على السلع و الخدمات  </a:t>
            </a:r>
            <a:r>
              <a:rPr lang="ar-SA" dirty="0"/>
              <a:t> </a:t>
            </a:r>
            <a:r>
              <a:rPr lang="ar-SA" dirty="0" smtClean="0"/>
              <a:t>  يزيد الطلب على عناصر الإنتاج لزيادة العرض </a:t>
            </a:r>
            <a:r>
              <a:rPr lang="ar-SA" dirty="0"/>
              <a:t> </a:t>
            </a:r>
            <a:r>
              <a:rPr lang="ar-SA" dirty="0" smtClean="0"/>
              <a:t>   تنخفض البطالة و يزيد الناتج( تحقق هدف نهائي)                                                              </a:t>
            </a:r>
          </a:p>
          <a:p>
            <a:r>
              <a:rPr lang="ar-SA" dirty="0"/>
              <a:t> </a:t>
            </a:r>
            <a:r>
              <a:rPr lang="ar-SA" dirty="0" smtClean="0"/>
              <a:t>                                          </a:t>
            </a:r>
            <a:endParaRPr lang="ar-SA" dirty="0"/>
          </a:p>
        </p:txBody>
      </p:sp>
      <p:sp>
        <p:nvSpPr>
          <p:cNvPr id="2" name="عنوان 1"/>
          <p:cNvSpPr>
            <a:spLocks noGrp="1"/>
          </p:cNvSpPr>
          <p:nvPr>
            <p:ph type="title"/>
          </p:nvPr>
        </p:nvSpPr>
        <p:spPr/>
        <p:txBody>
          <a:bodyPr/>
          <a:lstStyle/>
          <a:p>
            <a:r>
              <a:rPr lang="ar-SA" dirty="0" smtClean="0"/>
              <a:t>ثالثا خطوات تنفيذ السياسة النقدية </a:t>
            </a:r>
            <a:endParaRPr lang="ar-SA" dirty="0"/>
          </a:p>
        </p:txBody>
      </p:sp>
      <p:sp>
        <p:nvSpPr>
          <p:cNvPr id="4" name="سهم إلى اليسار 3"/>
          <p:cNvSpPr/>
          <p:nvPr/>
        </p:nvSpPr>
        <p:spPr>
          <a:xfrm>
            <a:off x="6343650" y="4953000"/>
            <a:ext cx="285750" cy="25717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سهم إلى اليسار 4"/>
          <p:cNvSpPr/>
          <p:nvPr/>
        </p:nvSpPr>
        <p:spPr>
          <a:xfrm>
            <a:off x="2581275" y="4952999"/>
            <a:ext cx="285750" cy="25717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6" name="سهم إلى اليسار 5"/>
          <p:cNvSpPr/>
          <p:nvPr/>
        </p:nvSpPr>
        <p:spPr>
          <a:xfrm>
            <a:off x="6343650" y="5153025"/>
            <a:ext cx="285750" cy="25717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7" name="سهم إلى اليسار 6"/>
          <p:cNvSpPr/>
          <p:nvPr/>
        </p:nvSpPr>
        <p:spPr>
          <a:xfrm>
            <a:off x="4486275" y="5153024"/>
            <a:ext cx="285750" cy="25717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8" name="سهم إلى اليسار 7"/>
          <p:cNvSpPr/>
          <p:nvPr/>
        </p:nvSpPr>
        <p:spPr>
          <a:xfrm>
            <a:off x="8734425" y="5338762"/>
            <a:ext cx="285750" cy="25717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9" name="سهم إلى اليسار 8"/>
          <p:cNvSpPr/>
          <p:nvPr/>
        </p:nvSpPr>
        <p:spPr>
          <a:xfrm>
            <a:off x="4486275" y="5395912"/>
            <a:ext cx="285750" cy="25717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val="1026465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p:txBody>
          <a:bodyPr/>
          <a:lstStyle/>
          <a:p>
            <a:r>
              <a:rPr lang="ar-SA" b="1" dirty="0" smtClean="0">
                <a:solidFill>
                  <a:srgbClr val="0070C0"/>
                </a:solidFill>
              </a:rPr>
              <a:t>متى تتحقق فعالية سعر الخصم؟</a:t>
            </a:r>
          </a:p>
          <a:p>
            <a:r>
              <a:rPr lang="ar-SA" dirty="0" smtClean="0"/>
              <a:t>1 - بوجود أسواق مالية متطورة.</a:t>
            </a:r>
          </a:p>
          <a:p>
            <a:r>
              <a:rPr lang="ar-SA" dirty="0" smtClean="0"/>
              <a:t> 2 – كفاءة البنوك التجارية في استخدام الموارد المتاحة لها .</a:t>
            </a:r>
          </a:p>
          <a:p>
            <a:endParaRPr lang="ar-SA" dirty="0" smtClean="0"/>
          </a:p>
          <a:p>
            <a:r>
              <a:rPr lang="ar-SA" b="1" dirty="0" smtClean="0">
                <a:solidFill>
                  <a:srgbClr val="FF0000"/>
                </a:solidFill>
              </a:rPr>
              <a:t>تخفيض</a:t>
            </a:r>
            <a:r>
              <a:rPr lang="ar-SA" dirty="0" smtClean="0"/>
              <a:t> سعر الخصم من قبل البنك المركزي </a:t>
            </a:r>
            <a:r>
              <a:rPr lang="ar-SA" b="1" dirty="0" smtClean="0">
                <a:solidFill>
                  <a:srgbClr val="FF0000"/>
                </a:solidFill>
              </a:rPr>
              <a:t>لا يكفل </a:t>
            </a:r>
            <a:r>
              <a:rPr lang="ar-SA" dirty="0" smtClean="0"/>
              <a:t>بالضرورة </a:t>
            </a:r>
            <a:r>
              <a:rPr lang="ar-SA" b="1" dirty="0" smtClean="0">
                <a:solidFill>
                  <a:srgbClr val="FF0000"/>
                </a:solidFill>
              </a:rPr>
              <a:t>زيادة</a:t>
            </a:r>
            <a:r>
              <a:rPr lang="ar-SA" dirty="0" smtClean="0">
                <a:solidFill>
                  <a:srgbClr val="FF0000"/>
                </a:solidFill>
              </a:rPr>
              <a:t> </a:t>
            </a:r>
            <a:r>
              <a:rPr lang="ar-SA" dirty="0" smtClean="0"/>
              <a:t>العرض من النقود .. </a:t>
            </a:r>
            <a:r>
              <a:rPr lang="ar-SA" b="1" dirty="0" smtClean="0">
                <a:solidFill>
                  <a:srgbClr val="C00000"/>
                </a:solidFill>
              </a:rPr>
              <a:t>لماذا؟</a:t>
            </a:r>
          </a:p>
          <a:p>
            <a:r>
              <a:rPr lang="ar-SA" dirty="0" smtClean="0"/>
              <a:t> لأن هذا يعتمد على </a:t>
            </a:r>
            <a:r>
              <a:rPr lang="ar-SA" dirty="0" smtClean="0">
                <a:solidFill>
                  <a:srgbClr val="C00000"/>
                </a:solidFill>
              </a:rPr>
              <a:t>إقبال</a:t>
            </a:r>
            <a:r>
              <a:rPr lang="ar-SA" dirty="0" smtClean="0"/>
              <a:t> البنوك التجارية على الاقتراض من البنك المركزي فإذا كان يتوفر لها </a:t>
            </a:r>
            <a:r>
              <a:rPr lang="ar-SA" dirty="0" smtClean="0">
                <a:solidFill>
                  <a:srgbClr val="C00000"/>
                </a:solidFill>
              </a:rPr>
              <a:t>احتياطيات</a:t>
            </a:r>
            <a:r>
              <a:rPr lang="ar-SA" dirty="0" smtClean="0"/>
              <a:t> إضافية كبيرة و </a:t>
            </a:r>
            <a:r>
              <a:rPr lang="ar-SA" dirty="0" smtClean="0">
                <a:solidFill>
                  <a:srgbClr val="C00000"/>
                </a:solidFill>
              </a:rPr>
              <a:t>لا يوجد طلب مرتفع</a:t>
            </a:r>
            <a:r>
              <a:rPr lang="ar-SA" dirty="0" smtClean="0"/>
              <a:t> من قبل الأفراد فإن العرض من النقود لن يزيد.</a:t>
            </a:r>
            <a:endParaRPr lang="ar-SA" dirty="0"/>
          </a:p>
        </p:txBody>
      </p:sp>
      <p:sp>
        <p:nvSpPr>
          <p:cNvPr id="2" name="عنوان 1"/>
          <p:cNvSpPr>
            <a:spLocks noGrp="1"/>
          </p:cNvSpPr>
          <p:nvPr>
            <p:ph type="title"/>
          </p:nvPr>
        </p:nvSpPr>
        <p:spPr/>
        <p:txBody>
          <a:bodyPr/>
          <a:lstStyle/>
          <a:p>
            <a:r>
              <a:rPr lang="ar-SA" dirty="0" smtClean="0"/>
              <a:t>ثالثا خطوات تنفيذ السياسة النقدية </a:t>
            </a:r>
            <a:endParaRPr lang="ar-SA" dirty="0"/>
          </a:p>
        </p:txBody>
      </p:sp>
    </p:spTree>
    <p:extLst>
      <p:ext uri="{BB962C8B-B14F-4D97-AF65-F5344CB8AC3E}">
        <p14:creationId xmlns:p14="http://schemas.microsoft.com/office/powerpoint/2010/main" val="1769158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p:txBody>
          <a:bodyPr>
            <a:normAutofit lnSpcReduction="10000"/>
          </a:bodyPr>
          <a:lstStyle/>
          <a:p>
            <a:r>
              <a:rPr lang="ar-SA" b="1" dirty="0" smtClean="0">
                <a:solidFill>
                  <a:srgbClr val="00B050"/>
                </a:solidFill>
              </a:rPr>
              <a:t>تابع أدوات </a:t>
            </a:r>
            <a:r>
              <a:rPr lang="ar-SA" b="1" dirty="0">
                <a:solidFill>
                  <a:srgbClr val="00B050"/>
                </a:solidFill>
              </a:rPr>
              <a:t>السياسة النقدية </a:t>
            </a:r>
            <a:r>
              <a:rPr lang="ar-SA" b="1" dirty="0" smtClean="0">
                <a:solidFill>
                  <a:srgbClr val="00B050"/>
                </a:solidFill>
              </a:rPr>
              <a:t>:</a:t>
            </a:r>
            <a:endParaRPr lang="ar-SA" b="1" dirty="0">
              <a:solidFill>
                <a:srgbClr val="00B050"/>
              </a:solidFill>
            </a:endParaRPr>
          </a:p>
          <a:p>
            <a:endParaRPr lang="ar-SA" dirty="0" smtClean="0"/>
          </a:p>
          <a:p>
            <a:r>
              <a:rPr lang="ar-SA" b="1" dirty="0" smtClean="0">
                <a:solidFill>
                  <a:srgbClr val="C00000"/>
                </a:solidFill>
              </a:rPr>
              <a:t>ب - الاحتياطي النظامي: </a:t>
            </a:r>
          </a:p>
          <a:p>
            <a:r>
              <a:rPr lang="ar-SA" b="1" dirty="0" smtClean="0">
                <a:solidFill>
                  <a:srgbClr val="002060"/>
                </a:solidFill>
              </a:rPr>
              <a:t>تعريفه:</a:t>
            </a:r>
          </a:p>
          <a:p>
            <a:r>
              <a:rPr lang="ar-SA" dirty="0" smtClean="0"/>
              <a:t>هو احتياطي ناتج من نسبة يشترطها البنك المركزي على الودائع لدى البنوك التجارية. </a:t>
            </a:r>
          </a:p>
          <a:p>
            <a:r>
              <a:rPr lang="ar-SA" b="1" dirty="0" smtClean="0">
                <a:solidFill>
                  <a:srgbClr val="002060"/>
                </a:solidFill>
              </a:rPr>
              <a:t>القيود عليه:</a:t>
            </a:r>
          </a:p>
          <a:p>
            <a:r>
              <a:rPr lang="ar-SA" dirty="0"/>
              <a:t>1</a:t>
            </a:r>
            <a:r>
              <a:rPr lang="ar-SA" dirty="0" smtClean="0"/>
              <a:t> – للبنك المركزي الحق في خفض أو رفع النسبة حسب الحاجة .</a:t>
            </a:r>
          </a:p>
          <a:p>
            <a:r>
              <a:rPr lang="ar-SA" dirty="0" smtClean="0"/>
              <a:t>2– في المملكة النسبة لا تقل عن10 % و لا تزيد عن 17.5 % ولكن للمؤسسة تجاوزها بعد أخذ موافقة  وزير المالية. </a:t>
            </a:r>
          </a:p>
          <a:p>
            <a:r>
              <a:rPr lang="ar-SA" b="1" dirty="0" smtClean="0">
                <a:solidFill>
                  <a:srgbClr val="002060"/>
                </a:solidFill>
              </a:rPr>
              <a:t>تأثيره على النشاط الاقتصادي:</a:t>
            </a:r>
          </a:p>
          <a:p>
            <a:r>
              <a:rPr lang="ar-SA" dirty="0" smtClean="0"/>
              <a:t>1- تخفيض الاحتياطي النظامي     ارتفاع قدرة البنوك على الاقراض      انخفاض عرض النقود.</a:t>
            </a:r>
          </a:p>
          <a:p>
            <a:r>
              <a:rPr lang="ar-SA" dirty="0" smtClean="0"/>
              <a:t>2- ارتفاع </a:t>
            </a:r>
            <a:r>
              <a:rPr lang="ar-SA" dirty="0" smtClean="0">
                <a:solidFill>
                  <a:srgbClr val="FF0000"/>
                </a:solidFill>
              </a:rPr>
              <a:t>؟؟</a:t>
            </a:r>
            <a:endParaRPr lang="ar-SA" dirty="0">
              <a:solidFill>
                <a:srgbClr val="FF0000"/>
              </a:solidFill>
            </a:endParaRPr>
          </a:p>
        </p:txBody>
      </p:sp>
      <p:sp>
        <p:nvSpPr>
          <p:cNvPr id="2" name="عنوان 1"/>
          <p:cNvSpPr>
            <a:spLocks noGrp="1"/>
          </p:cNvSpPr>
          <p:nvPr>
            <p:ph type="title"/>
          </p:nvPr>
        </p:nvSpPr>
        <p:spPr/>
        <p:txBody>
          <a:bodyPr/>
          <a:lstStyle/>
          <a:p>
            <a:r>
              <a:rPr lang="ar-SA" dirty="0" smtClean="0"/>
              <a:t>ثالثا خطوات تنفيذ السياسة النقدية </a:t>
            </a:r>
            <a:endParaRPr lang="ar-SA" dirty="0"/>
          </a:p>
        </p:txBody>
      </p:sp>
      <p:sp>
        <p:nvSpPr>
          <p:cNvPr id="4" name="سهم إلى اليسار 3"/>
          <p:cNvSpPr/>
          <p:nvPr/>
        </p:nvSpPr>
        <p:spPr>
          <a:xfrm>
            <a:off x="7343775" y="5424487"/>
            <a:ext cx="323850" cy="27622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سهم إلى اليسار 4"/>
          <p:cNvSpPr/>
          <p:nvPr/>
        </p:nvSpPr>
        <p:spPr>
          <a:xfrm>
            <a:off x="3914775" y="5424486"/>
            <a:ext cx="323850" cy="27622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val="1040476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p:txBody>
          <a:bodyPr>
            <a:normAutofit fontScale="92500" lnSpcReduction="20000"/>
          </a:bodyPr>
          <a:lstStyle/>
          <a:p>
            <a:r>
              <a:rPr lang="ar-SA" b="1" dirty="0">
                <a:solidFill>
                  <a:srgbClr val="00B050"/>
                </a:solidFill>
              </a:rPr>
              <a:t>تابع أدوات السياسة النقدية :</a:t>
            </a:r>
          </a:p>
          <a:p>
            <a:endParaRPr lang="ar-SA" dirty="0" smtClean="0"/>
          </a:p>
          <a:p>
            <a:r>
              <a:rPr lang="ar-SA" b="1" dirty="0" smtClean="0">
                <a:solidFill>
                  <a:srgbClr val="FF0000"/>
                </a:solidFill>
              </a:rPr>
              <a:t>ج - عمليات السوق المفتوحة: </a:t>
            </a:r>
          </a:p>
          <a:p>
            <a:r>
              <a:rPr lang="ar-SA" b="1" dirty="0" smtClean="0">
                <a:solidFill>
                  <a:srgbClr val="0070C0"/>
                </a:solidFill>
              </a:rPr>
              <a:t>تعريفها</a:t>
            </a:r>
            <a:endParaRPr lang="ar-SA" b="1" dirty="0">
              <a:solidFill>
                <a:srgbClr val="00B0F0"/>
              </a:solidFill>
            </a:endParaRPr>
          </a:p>
          <a:p>
            <a:r>
              <a:rPr lang="ar-SA" dirty="0" smtClean="0"/>
              <a:t> هي عملية بيع و شراء السندات الحكومية من قبل البنك المركزي.</a:t>
            </a:r>
          </a:p>
          <a:p>
            <a:r>
              <a:rPr lang="ar-SA" b="1" dirty="0" smtClean="0">
                <a:solidFill>
                  <a:srgbClr val="0070C0"/>
                </a:solidFill>
              </a:rPr>
              <a:t>خصائصها و القيود عليها</a:t>
            </a:r>
          </a:p>
          <a:p>
            <a:r>
              <a:rPr lang="ar-SA" dirty="0"/>
              <a:t>1</a:t>
            </a:r>
            <a:r>
              <a:rPr lang="ar-SA" dirty="0" smtClean="0"/>
              <a:t> – الأكثر استخداما و أهمها في الدول ا لمتقدمة.</a:t>
            </a:r>
            <a:endParaRPr lang="ar-SA" dirty="0"/>
          </a:p>
          <a:p>
            <a:r>
              <a:rPr lang="ar-SA" dirty="0" smtClean="0"/>
              <a:t> 2 – تعطي للبنك المركزي القدرة على التدخل السريع والمباشر لشراء أو بيع الكمية التي يريدها (مقارنة مع سعر الخصم ) .   </a:t>
            </a:r>
          </a:p>
          <a:p>
            <a:r>
              <a:rPr lang="ar-SA" dirty="0" smtClean="0"/>
              <a:t> 3 -  يقوم البنك المركزي بعمليات السوق المفتوحة بسرية تامة.</a:t>
            </a:r>
          </a:p>
          <a:p>
            <a:r>
              <a:rPr lang="ar-SA" b="1" dirty="0" smtClean="0">
                <a:solidFill>
                  <a:srgbClr val="0070C0"/>
                </a:solidFill>
              </a:rPr>
              <a:t>تأثيرها على النشاط الاقتصادي:</a:t>
            </a:r>
          </a:p>
          <a:p>
            <a:r>
              <a:rPr lang="ar-SA" dirty="0" smtClean="0">
                <a:solidFill>
                  <a:srgbClr val="0070C0"/>
                </a:solidFill>
              </a:rPr>
              <a:t> </a:t>
            </a:r>
            <a:r>
              <a:rPr lang="ar-SA" dirty="0" smtClean="0"/>
              <a:t>1 -عند التضخم       سياسة نقدية انكماشية       بيع  السندات      انخفاض العرض من النقود      انخفاض الطلب الكلي (الانفاق) </a:t>
            </a:r>
            <a:r>
              <a:rPr lang="ar-SA" dirty="0"/>
              <a:t> </a:t>
            </a:r>
            <a:r>
              <a:rPr lang="ar-SA" dirty="0" smtClean="0"/>
              <a:t>    انخفاض الناتج </a:t>
            </a:r>
            <a:r>
              <a:rPr lang="ar-SA" dirty="0"/>
              <a:t> </a:t>
            </a:r>
            <a:r>
              <a:rPr lang="ar-SA" dirty="0" smtClean="0"/>
              <a:t>     انخفاض الأسعار </a:t>
            </a:r>
            <a:r>
              <a:rPr lang="ar-SA" dirty="0"/>
              <a:t> </a:t>
            </a:r>
            <a:r>
              <a:rPr lang="ar-SA" dirty="0" smtClean="0"/>
              <a:t>     انخفاض معدلات التضخم .    </a:t>
            </a:r>
            <a:endParaRPr lang="ar-SA" dirty="0"/>
          </a:p>
          <a:p>
            <a:r>
              <a:rPr lang="ar-SA" dirty="0" smtClean="0"/>
              <a:t>  2     – عند الكساد</a:t>
            </a:r>
            <a:r>
              <a:rPr lang="ar-SA" dirty="0" smtClean="0">
                <a:solidFill>
                  <a:srgbClr val="FF0000"/>
                </a:solidFill>
              </a:rPr>
              <a:t>؟؟</a:t>
            </a:r>
            <a:endParaRPr lang="ar-SA" dirty="0">
              <a:solidFill>
                <a:srgbClr val="FF0000"/>
              </a:solidFill>
            </a:endParaRPr>
          </a:p>
        </p:txBody>
      </p:sp>
      <p:sp>
        <p:nvSpPr>
          <p:cNvPr id="2" name="عنوان 1"/>
          <p:cNvSpPr>
            <a:spLocks noGrp="1"/>
          </p:cNvSpPr>
          <p:nvPr>
            <p:ph type="title"/>
          </p:nvPr>
        </p:nvSpPr>
        <p:spPr/>
        <p:txBody>
          <a:bodyPr/>
          <a:lstStyle/>
          <a:p>
            <a:r>
              <a:rPr lang="ar-SA" dirty="0" smtClean="0"/>
              <a:t>ثالثا خطوات تنفيذ السياسة النقدية </a:t>
            </a:r>
            <a:endParaRPr lang="ar-SA" dirty="0"/>
          </a:p>
        </p:txBody>
      </p:sp>
      <p:sp>
        <p:nvSpPr>
          <p:cNvPr id="4" name="سهم إلى اليسار 3"/>
          <p:cNvSpPr/>
          <p:nvPr/>
        </p:nvSpPr>
        <p:spPr>
          <a:xfrm>
            <a:off x="6505575" y="5505449"/>
            <a:ext cx="304800" cy="27622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سهم إلى اليسار 4"/>
          <p:cNvSpPr/>
          <p:nvPr/>
        </p:nvSpPr>
        <p:spPr>
          <a:xfrm>
            <a:off x="8220075" y="5548312"/>
            <a:ext cx="304800" cy="27622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6" name="سهم إلى اليسار 5"/>
          <p:cNvSpPr/>
          <p:nvPr/>
        </p:nvSpPr>
        <p:spPr>
          <a:xfrm>
            <a:off x="1657350" y="5276850"/>
            <a:ext cx="304800" cy="27622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7" name="سهم إلى اليسار 6"/>
          <p:cNvSpPr/>
          <p:nvPr/>
        </p:nvSpPr>
        <p:spPr>
          <a:xfrm>
            <a:off x="4324350" y="5276850"/>
            <a:ext cx="304800" cy="27622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8" name="سهم إلى اليسار 7"/>
          <p:cNvSpPr/>
          <p:nvPr/>
        </p:nvSpPr>
        <p:spPr>
          <a:xfrm>
            <a:off x="6019800" y="5276850"/>
            <a:ext cx="304800" cy="27622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9" name="سهم إلى اليسار 8"/>
          <p:cNvSpPr/>
          <p:nvPr/>
        </p:nvSpPr>
        <p:spPr>
          <a:xfrm>
            <a:off x="8763000" y="5276850"/>
            <a:ext cx="304800" cy="27622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0" name="سهم إلى اليسار 9"/>
          <p:cNvSpPr/>
          <p:nvPr/>
        </p:nvSpPr>
        <p:spPr>
          <a:xfrm>
            <a:off x="4505325" y="5548311"/>
            <a:ext cx="304800" cy="27622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val="24624420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p:txBody>
          <a:bodyPr/>
          <a:lstStyle/>
          <a:p>
            <a:r>
              <a:rPr lang="ar-SA" b="1" dirty="0" smtClean="0">
                <a:solidFill>
                  <a:srgbClr val="0070C0"/>
                </a:solidFill>
              </a:rPr>
              <a:t>متى تتحقق فعالية عمليات السوق المفتوحة؟ </a:t>
            </a:r>
          </a:p>
          <a:p>
            <a:r>
              <a:rPr lang="ar-SA" dirty="0" smtClean="0"/>
              <a:t>1 – توفر أسواق مالية متطورة.</a:t>
            </a:r>
          </a:p>
          <a:p>
            <a:r>
              <a:rPr lang="ar-SA" dirty="0" smtClean="0"/>
              <a:t>2 – عمل دراسات إحصائية لمعرفة أثر شراء و بيع السندات على الاقتصاد.</a:t>
            </a:r>
          </a:p>
          <a:p>
            <a:r>
              <a:rPr lang="ar-SA" dirty="0" smtClean="0"/>
              <a:t>3 – أن توضح الدراسة الفترة الزمنية اللازمة لكي تعمل عمليات السوق المفتوح  التوسعية و الانكماشية على حل مشكلات الكساد و التضخم.</a:t>
            </a:r>
          </a:p>
          <a:p>
            <a:endParaRPr lang="ar-SA" dirty="0">
              <a:solidFill>
                <a:srgbClr val="0070C0"/>
              </a:solidFill>
            </a:endParaRPr>
          </a:p>
        </p:txBody>
      </p:sp>
      <p:sp>
        <p:nvSpPr>
          <p:cNvPr id="2" name="عنوان 1"/>
          <p:cNvSpPr>
            <a:spLocks noGrp="1"/>
          </p:cNvSpPr>
          <p:nvPr>
            <p:ph type="title"/>
          </p:nvPr>
        </p:nvSpPr>
        <p:spPr/>
        <p:txBody>
          <a:bodyPr/>
          <a:lstStyle/>
          <a:p>
            <a:r>
              <a:rPr lang="ar-SA" dirty="0"/>
              <a:t>ثالثا خطوات تنفيذ السياسة النقدية </a:t>
            </a:r>
          </a:p>
        </p:txBody>
      </p:sp>
    </p:spTree>
    <p:extLst>
      <p:ext uri="{BB962C8B-B14F-4D97-AF65-F5344CB8AC3E}">
        <p14:creationId xmlns:p14="http://schemas.microsoft.com/office/powerpoint/2010/main" val="4135805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469901" y="876299"/>
            <a:ext cx="10241280" cy="5629275"/>
          </a:xfrm>
        </p:spPr>
        <p:txBody>
          <a:bodyPr/>
          <a:lstStyle/>
          <a:p>
            <a:r>
              <a:rPr lang="ar-SA" b="1" dirty="0">
                <a:solidFill>
                  <a:srgbClr val="00B050"/>
                </a:solidFill>
              </a:rPr>
              <a:t>تابع أدوات السياسة النقدية </a:t>
            </a:r>
            <a:r>
              <a:rPr lang="ar-SA" b="1" dirty="0" smtClean="0">
                <a:solidFill>
                  <a:srgbClr val="00B050"/>
                </a:solidFill>
              </a:rPr>
              <a:t>:</a:t>
            </a:r>
            <a:endParaRPr lang="ar-SA" dirty="0" smtClean="0"/>
          </a:p>
          <a:p>
            <a:r>
              <a:rPr lang="ar-SA" b="1" dirty="0" smtClean="0">
                <a:solidFill>
                  <a:srgbClr val="FF0000"/>
                </a:solidFill>
              </a:rPr>
              <a:t>د - الإقناع الأدبي : </a:t>
            </a:r>
          </a:p>
          <a:p>
            <a:r>
              <a:rPr lang="ar-SA" dirty="0" smtClean="0"/>
              <a:t>يأخذ صور اجتماعات دورية بين قيادات البنك المركزي والقيادات في البنوك التجارية بغرض الاقناع والتعاون لتنفيذ أهداف السياسة النقدية والائتمانية التي يستهدف البنك المركزي تحقيقها.</a:t>
            </a:r>
          </a:p>
          <a:p>
            <a:r>
              <a:rPr lang="ar-SA" dirty="0" smtClean="0"/>
              <a:t>مهم للدول النامية .</a:t>
            </a:r>
          </a:p>
          <a:p>
            <a:endParaRPr lang="ar-SA" dirty="0" smtClean="0"/>
          </a:p>
        </p:txBody>
      </p:sp>
      <p:sp>
        <p:nvSpPr>
          <p:cNvPr id="2" name="عنوان 1"/>
          <p:cNvSpPr>
            <a:spLocks noGrp="1"/>
          </p:cNvSpPr>
          <p:nvPr>
            <p:ph type="title"/>
          </p:nvPr>
        </p:nvSpPr>
        <p:spPr>
          <a:xfrm>
            <a:off x="469901" y="228600"/>
            <a:ext cx="10241280" cy="742950"/>
          </a:xfrm>
        </p:spPr>
        <p:txBody>
          <a:bodyPr>
            <a:normAutofit/>
          </a:bodyPr>
          <a:lstStyle/>
          <a:p>
            <a:r>
              <a:rPr lang="ar-SA" sz="3200" dirty="0"/>
              <a:t>ثالثا خطوات تنفيذ السياسة النقدية </a:t>
            </a:r>
          </a:p>
        </p:txBody>
      </p:sp>
      <p:graphicFrame>
        <p:nvGraphicFramePr>
          <p:cNvPr id="4" name="جدول 3"/>
          <p:cNvGraphicFramePr>
            <a:graphicFrameLocks noGrp="1"/>
          </p:cNvGraphicFramePr>
          <p:nvPr>
            <p:extLst>
              <p:ext uri="{D42A27DB-BD31-4B8C-83A1-F6EECF244321}">
                <p14:modId xmlns:p14="http://schemas.microsoft.com/office/powerpoint/2010/main" val="1975522567"/>
              </p:ext>
            </p:extLst>
          </p:nvPr>
        </p:nvGraphicFramePr>
        <p:xfrm>
          <a:off x="2012950" y="3262841"/>
          <a:ext cx="8128000" cy="2974129"/>
        </p:xfrm>
        <a:graphic>
          <a:graphicData uri="http://schemas.openxmlformats.org/drawingml/2006/table">
            <a:tbl>
              <a:tblPr rtl="1" firstRow="1" bandRow="1">
                <a:tableStyleId>{5C22544A-7EE6-4342-B048-85BDC9FD1C3A}</a:tableStyleId>
              </a:tblPr>
              <a:tblGrid>
                <a:gridCol w="4064000"/>
                <a:gridCol w="4064000"/>
              </a:tblGrid>
              <a:tr h="413809">
                <a:tc>
                  <a:txBody>
                    <a:bodyPr/>
                    <a:lstStyle/>
                    <a:p>
                      <a:pPr algn="ctr" rtl="1"/>
                      <a:r>
                        <a:rPr lang="ar-SA" dirty="0" smtClean="0"/>
                        <a:t>الأداة</a:t>
                      </a:r>
                      <a:endParaRPr lang="ar-SA" dirty="0"/>
                    </a:p>
                  </a:txBody>
                  <a:tcPr/>
                </a:tc>
                <a:tc>
                  <a:txBody>
                    <a:bodyPr/>
                    <a:lstStyle/>
                    <a:p>
                      <a:pPr algn="ctr" rtl="1"/>
                      <a:r>
                        <a:rPr lang="ar-SA" dirty="0" smtClean="0"/>
                        <a:t>الأثر في عرض النقود</a:t>
                      </a:r>
                      <a:endParaRPr lang="ar-SA" dirty="0"/>
                    </a:p>
                  </a:txBody>
                  <a:tcPr/>
                </a:tc>
              </a:tr>
              <a:tr h="2238375">
                <a:tc>
                  <a:txBody>
                    <a:bodyPr/>
                    <a:lstStyle/>
                    <a:p>
                      <a:pPr rtl="1"/>
                      <a:r>
                        <a:rPr lang="ar-SA" dirty="0" smtClean="0"/>
                        <a:t>نسبة</a:t>
                      </a:r>
                      <a:r>
                        <a:rPr lang="ar-SA" baseline="0" dirty="0" smtClean="0"/>
                        <a:t> الاحتياطي القانوني</a:t>
                      </a:r>
                    </a:p>
                    <a:p>
                      <a:pPr rtl="1"/>
                      <a:r>
                        <a:rPr lang="ar-SA" baseline="0" dirty="0" smtClean="0"/>
                        <a:t>أ) زيادة النسبة</a:t>
                      </a:r>
                    </a:p>
                    <a:p>
                      <a:pPr rtl="1"/>
                      <a:r>
                        <a:rPr lang="ar-SA" baseline="0" dirty="0" smtClean="0"/>
                        <a:t>ب) تخفيض النسبة</a:t>
                      </a:r>
                    </a:p>
                    <a:p>
                      <a:pPr rtl="1"/>
                      <a:r>
                        <a:rPr lang="ar-SA" baseline="0" dirty="0" smtClean="0"/>
                        <a:t>عمليات السوق المفتوحة</a:t>
                      </a:r>
                    </a:p>
                    <a:p>
                      <a:pPr rtl="1"/>
                      <a:r>
                        <a:rPr lang="ar-SA" baseline="0" dirty="0" smtClean="0"/>
                        <a:t>أ) شراء السندات</a:t>
                      </a:r>
                    </a:p>
                    <a:p>
                      <a:pPr rtl="1"/>
                      <a:r>
                        <a:rPr lang="ar-SA" baseline="0" dirty="0" smtClean="0"/>
                        <a:t>ب) بيع السندات</a:t>
                      </a:r>
                    </a:p>
                    <a:p>
                      <a:pPr rtl="1"/>
                      <a:r>
                        <a:rPr lang="ar-SA" baseline="0" dirty="0" smtClean="0"/>
                        <a:t>سعر الخصم</a:t>
                      </a:r>
                    </a:p>
                    <a:p>
                      <a:pPr rtl="1"/>
                      <a:r>
                        <a:rPr lang="ar-SA" baseline="0" dirty="0" smtClean="0"/>
                        <a:t>أ) زيادة السعر</a:t>
                      </a:r>
                    </a:p>
                    <a:p>
                      <a:pPr rtl="1"/>
                      <a:r>
                        <a:rPr lang="ar-SA" baseline="0" dirty="0" smtClean="0"/>
                        <a:t>ب) انخفاض السعر</a:t>
                      </a:r>
                      <a:endParaRPr lang="ar-SA" dirty="0"/>
                    </a:p>
                  </a:txBody>
                  <a:tcPr/>
                </a:tc>
                <a:tc>
                  <a:txBody>
                    <a:bodyPr/>
                    <a:lstStyle/>
                    <a:p>
                      <a:pPr rtl="1"/>
                      <a:endParaRPr lang="ar-SA" dirty="0" smtClean="0"/>
                    </a:p>
                    <a:p>
                      <a:pPr rtl="1"/>
                      <a:r>
                        <a:rPr lang="ar-SA" dirty="0" smtClean="0"/>
                        <a:t>انخفاض</a:t>
                      </a:r>
                    </a:p>
                    <a:p>
                      <a:pPr rtl="1"/>
                      <a:r>
                        <a:rPr lang="ar-SA" dirty="0" smtClean="0"/>
                        <a:t>زيادة</a:t>
                      </a:r>
                    </a:p>
                    <a:p>
                      <a:pPr rtl="1"/>
                      <a:endParaRPr lang="ar-SA" dirty="0" smtClean="0"/>
                    </a:p>
                    <a:p>
                      <a:pPr rtl="1"/>
                      <a:r>
                        <a:rPr lang="ar-SA" dirty="0" smtClean="0"/>
                        <a:t>زيادة</a:t>
                      </a:r>
                    </a:p>
                    <a:p>
                      <a:pPr rtl="1"/>
                      <a:r>
                        <a:rPr lang="ar-SA" dirty="0" smtClean="0"/>
                        <a:t>انخفاض</a:t>
                      </a:r>
                    </a:p>
                    <a:p>
                      <a:pPr rtl="1"/>
                      <a:endParaRPr lang="ar-SA" dirty="0" smtClean="0"/>
                    </a:p>
                    <a:p>
                      <a:pPr rtl="1"/>
                      <a:r>
                        <a:rPr lang="ar-SA" dirty="0" smtClean="0"/>
                        <a:t>انخفاض</a:t>
                      </a:r>
                    </a:p>
                    <a:p>
                      <a:pPr rtl="1"/>
                      <a:r>
                        <a:rPr lang="ar-SA" dirty="0" smtClean="0"/>
                        <a:t>زيادة</a:t>
                      </a:r>
                      <a:endParaRPr lang="ar-SA" dirty="0"/>
                    </a:p>
                  </a:txBody>
                  <a:tcPr/>
                </a:tc>
              </a:tr>
            </a:tbl>
          </a:graphicData>
        </a:graphic>
      </p:graphicFrame>
    </p:spTree>
    <p:extLst>
      <p:ext uri="{BB962C8B-B14F-4D97-AF65-F5344CB8AC3E}">
        <p14:creationId xmlns:p14="http://schemas.microsoft.com/office/powerpoint/2010/main" val="31369520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p:txBody>
          <a:bodyPr>
            <a:normAutofit/>
          </a:bodyPr>
          <a:lstStyle/>
          <a:p>
            <a:r>
              <a:rPr lang="ar-SA" b="1" dirty="0" smtClean="0">
                <a:solidFill>
                  <a:srgbClr val="008000"/>
                </a:solidFill>
              </a:rPr>
              <a:t>2 – الأهداف العملية و الوسيطة: </a:t>
            </a:r>
          </a:p>
          <a:p>
            <a:r>
              <a:rPr lang="ar-SA" dirty="0"/>
              <a:t>-</a:t>
            </a:r>
            <a:r>
              <a:rPr lang="ar-SA" dirty="0" smtClean="0"/>
              <a:t>العملية مثل زيادة الاحتياطيات الإجمالية .</a:t>
            </a:r>
          </a:p>
          <a:p>
            <a:r>
              <a:rPr lang="ar-SA" dirty="0" smtClean="0"/>
              <a:t>–الوسيطة مثل عرض النقود و معدلات  الفائدة.</a:t>
            </a:r>
          </a:p>
          <a:p>
            <a:r>
              <a:rPr lang="ar-SA" dirty="0" smtClean="0">
                <a:solidFill>
                  <a:srgbClr val="FFFF00"/>
                </a:solidFill>
              </a:rPr>
              <a:t>البنك المركزي لا يستطيع التأثير بشكل مباشر للوصول للهدف النهائي. </a:t>
            </a:r>
          </a:p>
          <a:p>
            <a:r>
              <a:rPr lang="ar-SA" dirty="0" smtClean="0">
                <a:solidFill>
                  <a:srgbClr val="FF0000"/>
                </a:solidFill>
              </a:rPr>
              <a:t>كيف يتم التأثير؟</a:t>
            </a:r>
          </a:p>
          <a:p>
            <a:r>
              <a:rPr lang="ar-SA" dirty="0" smtClean="0"/>
              <a:t> اختيار إحدى </a:t>
            </a:r>
            <a:r>
              <a:rPr lang="ar-SA" dirty="0" smtClean="0">
                <a:solidFill>
                  <a:srgbClr val="7030A0"/>
                </a:solidFill>
              </a:rPr>
              <a:t>أدوات السياسة النقدية </a:t>
            </a:r>
            <a:r>
              <a:rPr lang="ar-SA" dirty="0" smtClean="0"/>
              <a:t>التي تؤدي إلى </a:t>
            </a:r>
            <a:r>
              <a:rPr lang="ar-SA" dirty="0" smtClean="0">
                <a:solidFill>
                  <a:srgbClr val="7030A0"/>
                </a:solidFill>
              </a:rPr>
              <a:t>هدف عملي </a:t>
            </a:r>
            <a:r>
              <a:rPr lang="ar-SA" dirty="0" smtClean="0"/>
              <a:t>ثم إلى </a:t>
            </a:r>
            <a:r>
              <a:rPr lang="ar-SA" dirty="0" smtClean="0">
                <a:solidFill>
                  <a:srgbClr val="7030A0"/>
                </a:solidFill>
              </a:rPr>
              <a:t>الهدف الوسيط </a:t>
            </a:r>
            <a:r>
              <a:rPr lang="ar-SA" dirty="0" smtClean="0"/>
              <a:t>و الذي سيؤدي إلى الوصول</a:t>
            </a:r>
            <a:r>
              <a:rPr lang="ar-SA" dirty="0" smtClean="0">
                <a:solidFill>
                  <a:srgbClr val="7030A0"/>
                </a:solidFill>
              </a:rPr>
              <a:t> للهدف النهائي.</a:t>
            </a:r>
          </a:p>
          <a:p>
            <a:r>
              <a:rPr lang="ar-SA" dirty="0" smtClean="0">
                <a:solidFill>
                  <a:srgbClr val="FF0000"/>
                </a:solidFill>
              </a:rPr>
              <a:t>مثال:</a:t>
            </a:r>
          </a:p>
          <a:p>
            <a:r>
              <a:rPr lang="ar-SA" dirty="0" smtClean="0"/>
              <a:t> </a:t>
            </a:r>
            <a:r>
              <a:rPr lang="ar-SA" dirty="0"/>
              <a:t>إ</a:t>
            </a:r>
            <a:r>
              <a:rPr lang="ar-SA" dirty="0" smtClean="0"/>
              <a:t>ذا كان الهدف النهائي  هو  زيادة الناتج المحلي الإجمالي بنسبة 5% فإن البنك المركزي  يقوم بـ:</a:t>
            </a:r>
          </a:p>
          <a:p>
            <a:r>
              <a:rPr lang="ar-SA" dirty="0" smtClean="0"/>
              <a:t>اختيار </a:t>
            </a:r>
            <a:r>
              <a:rPr lang="ar-SA" dirty="0" smtClean="0">
                <a:solidFill>
                  <a:srgbClr val="7030A0"/>
                </a:solidFill>
              </a:rPr>
              <a:t>أداة</a:t>
            </a:r>
            <a:r>
              <a:rPr lang="ar-SA" dirty="0" smtClean="0"/>
              <a:t> </a:t>
            </a:r>
            <a:r>
              <a:rPr lang="ar-SA" b="1" dirty="0" smtClean="0"/>
              <a:t>عمليات السوق المفتوحة </a:t>
            </a:r>
            <a:r>
              <a:rPr lang="ar-SA" dirty="0" smtClean="0"/>
              <a:t>( شراء السندات) و التي تؤدي إلى </a:t>
            </a:r>
            <a:r>
              <a:rPr lang="ar-SA" dirty="0" smtClean="0">
                <a:solidFill>
                  <a:srgbClr val="7030A0"/>
                </a:solidFill>
              </a:rPr>
              <a:t>هدف عملي </a:t>
            </a:r>
            <a:r>
              <a:rPr lang="ar-SA" dirty="0" smtClean="0"/>
              <a:t>هو </a:t>
            </a:r>
            <a:r>
              <a:rPr lang="ar-SA" b="1" dirty="0" smtClean="0"/>
              <a:t>زيادة الاحتياطيات الاجمالية </a:t>
            </a:r>
            <a:r>
              <a:rPr lang="ar-SA" dirty="0" smtClean="0"/>
              <a:t>ثم </a:t>
            </a:r>
            <a:r>
              <a:rPr lang="ar-SA" dirty="0" smtClean="0">
                <a:solidFill>
                  <a:srgbClr val="7030A0"/>
                </a:solidFill>
              </a:rPr>
              <a:t>الهدف الوسيط </a:t>
            </a:r>
            <a:r>
              <a:rPr lang="ar-SA" b="1" dirty="0" smtClean="0"/>
              <a:t>زيادة عرض النقود </a:t>
            </a:r>
            <a:r>
              <a:rPr lang="ar-SA" dirty="0" smtClean="0"/>
              <a:t>و الذي سيؤدي إلى الوصول الى </a:t>
            </a:r>
            <a:r>
              <a:rPr lang="ar-SA" dirty="0" smtClean="0">
                <a:solidFill>
                  <a:srgbClr val="7030A0"/>
                </a:solidFill>
              </a:rPr>
              <a:t>الهدف النهائي </a:t>
            </a:r>
            <a:r>
              <a:rPr lang="ar-SA" dirty="0" smtClean="0"/>
              <a:t>وهو </a:t>
            </a:r>
            <a:r>
              <a:rPr lang="ar-SA" b="1" dirty="0" smtClean="0"/>
              <a:t>زيادة الناتج . </a:t>
            </a:r>
            <a:endParaRPr lang="ar-SA" b="1" dirty="0"/>
          </a:p>
        </p:txBody>
      </p:sp>
      <p:sp>
        <p:nvSpPr>
          <p:cNvPr id="2" name="عنوان 1"/>
          <p:cNvSpPr>
            <a:spLocks noGrp="1"/>
          </p:cNvSpPr>
          <p:nvPr>
            <p:ph type="title"/>
          </p:nvPr>
        </p:nvSpPr>
        <p:spPr/>
        <p:txBody>
          <a:bodyPr/>
          <a:lstStyle/>
          <a:p>
            <a:r>
              <a:rPr lang="ar-SA" dirty="0"/>
              <a:t>ثالثا خطوات تنفيذ السياسة النقدية </a:t>
            </a:r>
          </a:p>
        </p:txBody>
      </p:sp>
    </p:spTree>
    <p:extLst>
      <p:ext uri="{BB962C8B-B14F-4D97-AF65-F5344CB8AC3E}">
        <p14:creationId xmlns:p14="http://schemas.microsoft.com/office/powerpoint/2010/main" val="18516850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p:txBody>
          <a:bodyPr>
            <a:normAutofit fontScale="92500" lnSpcReduction="20000"/>
          </a:bodyPr>
          <a:lstStyle/>
          <a:p>
            <a:r>
              <a:rPr lang="ar-SA" b="1" dirty="0" smtClean="0">
                <a:solidFill>
                  <a:srgbClr val="0070C0"/>
                </a:solidFill>
              </a:rPr>
              <a:t>معايير اختيار الهدف الوسيط:</a:t>
            </a:r>
          </a:p>
          <a:p>
            <a:r>
              <a:rPr lang="ar-SA" dirty="0" smtClean="0">
                <a:solidFill>
                  <a:srgbClr val="FFFF00"/>
                </a:solidFill>
              </a:rPr>
              <a:t>أ – القدرة على القياس و التدخل: </a:t>
            </a:r>
          </a:p>
          <a:p>
            <a:r>
              <a:rPr lang="ar-SA" dirty="0" smtClean="0"/>
              <a:t>1-  يوضح قدرة البنك المركزي على قياس التغير في الهدف الوسيط خلال مدة قصيرة (مثل  عرض النقود – معدل الفائدة )</a:t>
            </a:r>
          </a:p>
          <a:p>
            <a:r>
              <a:rPr lang="ar-SA" dirty="0" smtClean="0"/>
              <a:t>2 - يمكن للبنك المركزي ان يتدخل عندما  يتغير الهدف الوسيط  بمعدل اقل او اكثر مما هو مخطط له </a:t>
            </a:r>
          </a:p>
          <a:p>
            <a:r>
              <a:rPr lang="ar-SA" dirty="0" smtClean="0">
                <a:solidFill>
                  <a:srgbClr val="FFFF00"/>
                </a:solidFill>
              </a:rPr>
              <a:t>ب –القدرة على السيطرة:</a:t>
            </a:r>
          </a:p>
          <a:p>
            <a:r>
              <a:rPr lang="ar-SA" dirty="0" smtClean="0"/>
              <a:t> و يعني أنه على البنك المركزي اختيار هدف وسيط له المقدرة التامة على التحكم فيه.</a:t>
            </a:r>
          </a:p>
          <a:p>
            <a:r>
              <a:rPr lang="ar-SA" dirty="0" smtClean="0">
                <a:solidFill>
                  <a:srgbClr val="FFFF00"/>
                </a:solidFill>
              </a:rPr>
              <a:t>ج – القدرة على التأثير في الهدف النهائي:</a:t>
            </a:r>
          </a:p>
          <a:p>
            <a:r>
              <a:rPr lang="ar-SA" dirty="0" smtClean="0"/>
              <a:t>ويعني ضرورة اختيار البنك المركزي لهدف وسيط يرتبط بعلاقة مباشرة مع الهدف النهائي.</a:t>
            </a:r>
          </a:p>
          <a:p>
            <a:endParaRPr lang="ar-SA" dirty="0"/>
          </a:p>
          <a:p>
            <a:r>
              <a:rPr lang="ar-SA" b="1" dirty="0">
                <a:solidFill>
                  <a:srgbClr val="0070C0"/>
                </a:solidFill>
              </a:rPr>
              <a:t>معايير اختيار الهدف العملي:  </a:t>
            </a:r>
          </a:p>
          <a:p>
            <a:r>
              <a:rPr lang="ar-SA" dirty="0"/>
              <a:t>نفس المعايير السابقة للهدف الوسيط </a:t>
            </a:r>
            <a:r>
              <a:rPr lang="ar-SA" dirty="0" smtClean="0"/>
              <a:t>إلا أنه </a:t>
            </a:r>
            <a:r>
              <a:rPr lang="ar-SA" dirty="0"/>
              <a:t>في المعيار الثالث يكون  القدرة على </a:t>
            </a:r>
            <a:r>
              <a:rPr lang="ar-SA" dirty="0" smtClean="0"/>
              <a:t>التأثير </a:t>
            </a:r>
            <a:r>
              <a:rPr lang="ar-SA" dirty="0"/>
              <a:t>في الهدف </a:t>
            </a:r>
            <a:r>
              <a:rPr lang="ar-SA"/>
              <a:t>الوسيط  </a:t>
            </a:r>
            <a:r>
              <a:rPr lang="ar-SA" smtClean="0"/>
              <a:t>(وليس النهائي) </a:t>
            </a:r>
            <a:r>
              <a:rPr lang="ar-SA" dirty="0"/>
              <a:t>من خلال قدرة الهدف العملي </a:t>
            </a:r>
            <a:r>
              <a:rPr lang="ar-SA"/>
              <a:t>على </a:t>
            </a:r>
            <a:r>
              <a:rPr lang="ar-SA" smtClean="0"/>
              <a:t>التأثير </a:t>
            </a:r>
            <a:r>
              <a:rPr lang="ar-SA" dirty="0"/>
              <a:t>على الهدف </a:t>
            </a:r>
            <a:r>
              <a:rPr lang="ar-SA"/>
              <a:t>الوسيط </a:t>
            </a:r>
            <a:r>
              <a:rPr lang="ar-SA" smtClean="0"/>
              <a:t>. </a:t>
            </a:r>
            <a:endParaRPr lang="ar-SA" dirty="0"/>
          </a:p>
          <a:p>
            <a:r>
              <a:rPr lang="ar-SA" dirty="0" smtClean="0"/>
              <a:t> </a:t>
            </a:r>
            <a:endParaRPr lang="ar-SA" dirty="0"/>
          </a:p>
        </p:txBody>
      </p:sp>
      <p:sp>
        <p:nvSpPr>
          <p:cNvPr id="2" name="عنوان 1"/>
          <p:cNvSpPr>
            <a:spLocks noGrp="1"/>
          </p:cNvSpPr>
          <p:nvPr>
            <p:ph type="title"/>
          </p:nvPr>
        </p:nvSpPr>
        <p:spPr/>
        <p:txBody>
          <a:bodyPr/>
          <a:lstStyle/>
          <a:p>
            <a:r>
              <a:rPr lang="ar-SA" dirty="0"/>
              <a:t>ثالثا خطوات تنفيذ السياسة النقدية </a:t>
            </a:r>
          </a:p>
        </p:txBody>
      </p:sp>
    </p:spTree>
    <p:extLst>
      <p:ext uri="{BB962C8B-B14F-4D97-AF65-F5344CB8AC3E}">
        <p14:creationId xmlns:p14="http://schemas.microsoft.com/office/powerpoint/2010/main" val="2089233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p:txBody>
          <a:bodyPr/>
          <a:lstStyle/>
          <a:p>
            <a:r>
              <a:rPr lang="ar-SA" dirty="0" smtClean="0"/>
              <a:t>هي مجموع الأدوات و الإجراءات التي يستخدمها البنك المركزي للتأثير على السيولة النقدية المتاحة للتداول في الاقتصاد الوطني بغرض تحقيق الأهداف الموكل له تحقيقها من خلال التأثير على جانبي الأصول و الخصوم في ميزانية البنك المركزي .</a:t>
            </a:r>
            <a:endParaRPr lang="ar-SA" dirty="0"/>
          </a:p>
        </p:txBody>
      </p:sp>
      <p:sp>
        <p:nvSpPr>
          <p:cNvPr id="2" name="عنوان 1"/>
          <p:cNvSpPr>
            <a:spLocks noGrp="1"/>
          </p:cNvSpPr>
          <p:nvPr>
            <p:ph type="title"/>
          </p:nvPr>
        </p:nvSpPr>
        <p:spPr/>
        <p:txBody>
          <a:bodyPr/>
          <a:lstStyle/>
          <a:p>
            <a:r>
              <a:rPr lang="ar-SA" dirty="0" smtClean="0"/>
              <a:t>أولا: تعريف السياسة النقدية</a:t>
            </a:r>
            <a:endParaRPr lang="ar-SA" dirty="0"/>
          </a:p>
        </p:txBody>
      </p:sp>
    </p:spTree>
    <p:extLst>
      <p:ext uri="{BB962C8B-B14F-4D97-AF65-F5344CB8AC3E}">
        <p14:creationId xmlns:p14="http://schemas.microsoft.com/office/powerpoint/2010/main" val="7467117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469901" y="476250"/>
            <a:ext cx="11179174" cy="5886450"/>
          </a:xfrm>
        </p:spPr>
        <p:txBody>
          <a:bodyPr>
            <a:normAutofit lnSpcReduction="10000"/>
          </a:bodyPr>
          <a:lstStyle/>
          <a:p>
            <a:r>
              <a:rPr lang="ar-SA" b="1" dirty="0">
                <a:solidFill>
                  <a:srgbClr val="0070C0"/>
                </a:solidFill>
              </a:rPr>
              <a:t>ماهي الأهداف الوسيطة  وهل هناك مشاكل مترتبة على اختيارها؟؟ </a:t>
            </a:r>
          </a:p>
          <a:p>
            <a:r>
              <a:rPr lang="ar-SA" dirty="0"/>
              <a:t>الأهداف الوسيطة هي عرض النقود و معدل الفائدة .</a:t>
            </a:r>
          </a:p>
          <a:p>
            <a:r>
              <a:rPr lang="ar-SA" dirty="0"/>
              <a:t>من المشاكل أن البنك المركزي عندما يختار هدف وسيطا يترتب على ذلك عدم مقدرته على التحكم بالهدف الوسيط </a:t>
            </a:r>
            <a:r>
              <a:rPr lang="ar-SA" dirty="0" smtClean="0"/>
              <a:t>الآخر.</a:t>
            </a:r>
            <a:endParaRPr lang="ar-SA" b="1" u="sng" dirty="0">
              <a:solidFill>
                <a:srgbClr val="008000"/>
              </a:solidFill>
            </a:endParaRPr>
          </a:p>
          <a:p>
            <a:r>
              <a:rPr lang="ar-SA" b="1" u="sng" dirty="0" smtClean="0">
                <a:solidFill>
                  <a:srgbClr val="008000"/>
                </a:solidFill>
              </a:rPr>
              <a:t>اختيار عرض النقود هدفا وسيطا و فقدان السيطرة على معدلات الفائدة:</a:t>
            </a:r>
          </a:p>
          <a:p>
            <a:r>
              <a:rPr lang="ar-SA" dirty="0" smtClean="0"/>
              <a:t>التوازن عند (1) و المعدل الفائدة التوازني هو </a:t>
            </a:r>
            <a:r>
              <a:rPr lang="en-US" dirty="0" smtClean="0"/>
              <a:t> r1 </a:t>
            </a:r>
            <a:r>
              <a:rPr lang="ar-SA" dirty="0" smtClean="0"/>
              <a:t>  </a:t>
            </a:r>
          </a:p>
          <a:p>
            <a:r>
              <a:rPr lang="ar-SA" dirty="0" smtClean="0"/>
              <a:t>بتقاطع منحنى الطلب على النقود </a:t>
            </a:r>
            <a:r>
              <a:rPr lang="en-US" dirty="0" smtClean="0"/>
              <a:t> Md1</a:t>
            </a:r>
            <a:r>
              <a:rPr lang="ar-SA" dirty="0" smtClean="0"/>
              <a:t> </a:t>
            </a:r>
          </a:p>
          <a:p>
            <a:r>
              <a:rPr lang="ar-SA" dirty="0" smtClean="0"/>
              <a:t>مع منحنى العرض منه </a:t>
            </a:r>
            <a:r>
              <a:rPr lang="en-US" dirty="0" smtClean="0"/>
              <a:t> </a:t>
            </a:r>
            <a:r>
              <a:rPr lang="ar-SA" dirty="0" smtClean="0"/>
              <a:t> </a:t>
            </a:r>
            <a:r>
              <a:rPr lang="en-US" dirty="0" smtClean="0"/>
              <a:t> </a:t>
            </a:r>
            <a:r>
              <a:rPr lang="en-US" dirty="0" err="1" smtClean="0"/>
              <a:t>Ms</a:t>
            </a:r>
            <a:r>
              <a:rPr lang="ar-SA" dirty="0" smtClean="0"/>
              <a:t> 0(الذي يحقق الهدف)  </a:t>
            </a:r>
          </a:p>
          <a:p>
            <a:r>
              <a:rPr lang="ar-SA" dirty="0" smtClean="0"/>
              <a:t>البنك المركزي يهدف إلى زيادة الناتج كهدف نهائي</a:t>
            </a:r>
          </a:p>
          <a:p>
            <a:r>
              <a:rPr lang="ar-SA" dirty="0" smtClean="0"/>
              <a:t> باستخدام أي من أدوات السياسة النقدية</a:t>
            </a:r>
          </a:p>
          <a:p>
            <a:r>
              <a:rPr lang="ar-SA" dirty="0" smtClean="0"/>
              <a:t>سيكون الهدف الوسيط هو زيادة العرض من النقود</a:t>
            </a:r>
          </a:p>
          <a:p>
            <a:r>
              <a:rPr lang="ar-SA" dirty="0" smtClean="0"/>
              <a:t> و يكون عند المنحى </a:t>
            </a:r>
            <a:r>
              <a:rPr lang="en-US" dirty="0" err="1" smtClean="0"/>
              <a:t>Ms</a:t>
            </a:r>
            <a:r>
              <a:rPr lang="ar-SA" dirty="0" smtClean="0"/>
              <a:t> و لكن زيادة الطلب الكلي</a:t>
            </a:r>
          </a:p>
          <a:p>
            <a:r>
              <a:rPr lang="ar-SA" dirty="0" smtClean="0"/>
              <a:t>(مع استمرار العرض عند </a:t>
            </a:r>
            <a:r>
              <a:rPr lang="en-US" dirty="0" err="1" smtClean="0"/>
              <a:t>Ms</a:t>
            </a:r>
            <a:r>
              <a:rPr lang="ar-SA" dirty="0" smtClean="0"/>
              <a:t>)      زيادة المستوى</a:t>
            </a:r>
          </a:p>
          <a:p>
            <a:r>
              <a:rPr lang="ar-SA" dirty="0" smtClean="0"/>
              <a:t> العام للأسعار و من ضمنها سعر الفائدة . </a:t>
            </a:r>
          </a:p>
          <a:p>
            <a:r>
              <a:rPr lang="ar-SA" dirty="0" smtClean="0">
                <a:solidFill>
                  <a:srgbClr val="00B0F0"/>
                </a:solidFill>
              </a:rPr>
              <a:t>نتيجة : اتخاذ عرض النقود هدف وسيط لتحقيق الهدف النهائي ( زيادة الناتج) أفقد السيطرة على سعر الفائدة .</a:t>
            </a:r>
          </a:p>
        </p:txBody>
      </p:sp>
      <p:sp>
        <p:nvSpPr>
          <p:cNvPr id="2" name="عنوان 1"/>
          <p:cNvSpPr>
            <a:spLocks noGrp="1"/>
          </p:cNvSpPr>
          <p:nvPr>
            <p:ph type="title"/>
          </p:nvPr>
        </p:nvSpPr>
        <p:spPr>
          <a:xfrm>
            <a:off x="469901" y="228600"/>
            <a:ext cx="10241280" cy="390525"/>
          </a:xfrm>
        </p:spPr>
        <p:txBody>
          <a:bodyPr>
            <a:normAutofit fontScale="90000"/>
          </a:bodyPr>
          <a:lstStyle/>
          <a:p>
            <a:r>
              <a:rPr lang="ar-SA" sz="2800" dirty="0"/>
              <a:t>ثالثا خطوات تنفيذ السياسة النقدية </a:t>
            </a:r>
          </a:p>
        </p:txBody>
      </p:sp>
      <p:sp>
        <p:nvSpPr>
          <p:cNvPr id="4" name="سهم إلى اليسار 3"/>
          <p:cNvSpPr/>
          <p:nvPr/>
        </p:nvSpPr>
        <p:spPr>
          <a:xfrm>
            <a:off x="8439148" y="5205410"/>
            <a:ext cx="352425" cy="23812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5" name="صورة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5375" y="2335040"/>
            <a:ext cx="4838700" cy="3483320"/>
          </a:xfrm>
          <a:prstGeom prst="rect">
            <a:avLst/>
          </a:prstGeom>
        </p:spPr>
      </p:pic>
    </p:spTree>
    <p:extLst>
      <p:ext uri="{BB962C8B-B14F-4D97-AF65-F5344CB8AC3E}">
        <p14:creationId xmlns:p14="http://schemas.microsoft.com/office/powerpoint/2010/main" val="8490891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469900" y="647700"/>
            <a:ext cx="11455399" cy="5539740"/>
          </a:xfrm>
        </p:spPr>
        <p:txBody>
          <a:bodyPr>
            <a:normAutofit/>
          </a:bodyPr>
          <a:lstStyle/>
          <a:p>
            <a:r>
              <a:rPr lang="ar-SA" b="1" u="sng" dirty="0" smtClean="0">
                <a:solidFill>
                  <a:srgbClr val="008000"/>
                </a:solidFill>
              </a:rPr>
              <a:t>اختيار البنك المركزي معدل الفائدة هدفا وسيطا بفقده السيطرة على الهدف الوسيط الاخر وهو عرض النقود</a:t>
            </a:r>
            <a:r>
              <a:rPr lang="ar-SA" b="1" u="sng" dirty="0" smtClean="0">
                <a:solidFill>
                  <a:srgbClr val="008000"/>
                </a:solidFill>
              </a:rPr>
              <a:t>:</a:t>
            </a:r>
          </a:p>
          <a:p>
            <a:endParaRPr lang="ar-SA" b="1" u="sng" dirty="0" smtClean="0">
              <a:solidFill>
                <a:srgbClr val="008000"/>
              </a:solidFill>
            </a:endParaRPr>
          </a:p>
          <a:p>
            <a:r>
              <a:rPr lang="ar-SA" sz="1600" dirty="0" smtClean="0"/>
              <a:t>معدل الفائدة المناسب الذي حدده البنك المركزي هو </a:t>
            </a:r>
            <a:r>
              <a:rPr lang="en-US" sz="1600" dirty="0" smtClean="0"/>
              <a:t> r1 </a:t>
            </a:r>
            <a:endParaRPr lang="ar-SA" sz="1600" dirty="0" smtClean="0"/>
          </a:p>
          <a:p>
            <a:r>
              <a:rPr lang="ar-SA" sz="1600" dirty="0" smtClean="0"/>
              <a:t>والطلب على النقود يمثل بالمنحنى</a:t>
            </a:r>
            <a:r>
              <a:rPr lang="en-US" sz="1600" dirty="0" smtClean="0"/>
              <a:t> Md1 </a:t>
            </a:r>
            <a:r>
              <a:rPr lang="ar-SA" sz="1600" dirty="0" smtClean="0"/>
              <a:t>    منحنى العرض</a:t>
            </a:r>
          </a:p>
          <a:p>
            <a:r>
              <a:rPr lang="ar-SA" sz="1600" dirty="0" smtClean="0"/>
              <a:t>الذي يحقق التوازن عند معدل الفائدة </a:t>
            </a:r>
            <a:r>
              <a:rPr lang="en-US" sz="1600" dirty="0" smtClean="0"/>
              <a:t>r1 </a:t>
            </a:r>
            <a:r>
              <a:rPr lang="ar-SA" sz="1600" dirty="0" smtClean="0"/>
              <a:t> هو </a:t>
            </a:r>
            <a:r>
              <a:rPr lang="en-US" sz="1600" dirty="0" smtClean="0"/>
              <a:t>Ms1</a:t>
            </a:r>
            <a:r>
              <a:rPr lang="ar-SA" sz="1600" dirty="0" smtClean="0"/>
              <a:t>.</a:t>
            </a:r>
            <a:endParaRPr lang="en-US" sz="1600" dirty="0" smtClean="0"/>
          </a:p>
          <a:p>
            <a:r>
              <a:rPr lang="ar-SA" sz="1600" dirty="0"/>
              <a:t>إ</a:t>
            </a:r>
            <a:r>
              <a:rPr lang="ar-SA" sz="1600" dirty="0" smtClean="0"/>
              <a:t>ذا زاد الطلب على النقود و انتقل منحنى الطلب إلى </a:t>
            </a:r>
            <a:r>
              <a:rPr lang="en-US" sz="1600" dirty="0" smtClean="0"/>
              <a:t> Md3 </a:t>
            </a:r>
            <a:r>
              <a:rPr lang="ar-SA" sz="1600" dirty="0" smtClean="0"/>
              <a:t>و للحفاظ</a:t>
            </a:r>
          </a:p>
          <a:p>
            <a:r>
              <a:rPr lang="ar-SA" sz="1600" dirty="0" smtClean="0"/>
              <a:t> </a:t>
            </a:r>
            <a:r>
              <a:rPr lang="ar-SA" sz="1600" b="1" dirty="0" smtClean="0"/>
              <a:t>على نفس معدل سعر الفائدة الذى حدده البنك </a:t>
            </a:r>
            <a:r>
              <a:rPr lang="ar-SA" sz="1600" b="1" dirty="0" smtClean="0"/>
              <a:t>المركزي</a:t>
            </a:r>
          </a:p>
          <a:p>
            <a:r>
              <a:rPr lang="ar-SA" sz="1600" b="1" dirty="0" smtClean="0"/>
              <a:t> </a:t>
            </a:r>
            <a:r>
              <a:rPr lang="ar-SA" sz="1600" b="1" dirty="0" smtClean="0"/>
              <a:t>سابقا </a:t>
            </a:r>
            <a:r>
              <a:rPr lang="en-US" sz="1600" b="1" dirty="0" smtClean="0"/>
              <a:t> r1</a:t>
            </a:r>
            <a:r>
              <a:rPr lang="ar-SA" sz="1600" b="1" dirty="0" smtClean="0"/>
              <a:t> </a:t>
            </a:r>
            <a:r>
              <a:rPr lang="ar-SA" sz="1600" dirty="0"/>
              <a:t> </a:t>
            </a:r>
            <a:r>
              <a:rPr lang="ar-SA" sz="1600" dirty="0" smtClean="0"/>
              <a:t>   </a:t>
            </a:r>
            <a:r>
              <a:rPr lang="ar-SA" sz="1600" dirty="0" smtClean="0"/>
              <a:t>سيزيد </a:t>
            </a:r>
            <a:r>
              <a:rPr lang="ar-SA" sz="1600" dirty="0" smtClean="0"/>
              <a:t>العرض إلى </a:t>
            </a:r>
            <a:r>
              <a:rPr lang="en-US" sz="1600" dirty="0" smtClean="0"/>
              <a:t>Ms3</a:t>
            </a:r>
            <a:r>
              <a:rPr lang="ar-SA" sz="1600" dirty="0" smtClean="0"/>
              <a:t> عن طريق شراء </a:t>
            </a:r>
            <a:r>
              <a:rPr lang="ar-SA" sz="1600" dirty="0" smtClean="0"/>
              <a:t>السندات</a:t>
            </a:r>
          </a:p>
          <a:p>
            <a:r>
              <a:rPr lang="ar-SA" sz="1600" dirty="0" smtClean="0"/>
              <a:t> </a:t>
            </a:r>
            <a:r>
              <a:rPr lang="ar-SA" sz="1600" dirty="0" smtClean="0"/>
              <a:t>الحكومية ( يؤثر على عرض النقود و الاحتياطيات و القاعدة النقدية). </a:t>
            </a:r>
            <a:endParaRPr lang="ar-SA" sz="1600" dirty="0" smtClean="0"/>
          </a:p>
          <a:p>
            <a:endParaRPr lang="ar-SA" sz="1600" dirty="0"/>
          </a:p>
          <a:p>
            <a:endParaRPr lang="ar-SA" sz="1600" dirty="0" smtClean="0"/>
          </a:p>
          <a:p>
            <a:endParaRPr lang="ar-SA" sz="1600" dirty="0" smtClean="0"/>
          </a:p>
          <a:p>
            <a:r>
              <a:rPr lang="ar-SA" sz="1600" dirty="0" smtClean="0">
                <a:solidFill>
                  <a:srgbClr val="FF0000"/>
                </a:solidFill>
              </a:rPr>
              <a:t>نتيجة</a:t>
            </a:r>
            <a:r>
              <a:rPr lang="ar-SA" sz="1600" dirty="0" smtClean="0">
                <a:solidFill>
                  <a:srgbClr val="FFFF00"/>
                </a:solidFill>
              </a:rPr>
              <a:t> : تحديد سعر الفائدة كهدف وسيط </a:t>
            </a:r>
            <a:r>
              <a:rPr lang="ar-SA" sz="1600" dirty="0">
                <a:solidFill>
                  <a:srgbClr val="FFFF00"/>
                </a:solidFill>
              </a:rPr>
              <a:t> </a:t>
            </a:r>
            <a:r>
              <a:rPr lang="ar-SA" sz="1600" dirty="0" smtClean="0">
                <a:solidFill>
                  <a:srgbClr val="FFFF00"/>
                </a:solidFill>
              </a:rPr>
              <a:t>      </a:t>
            </a:r>
            <a:r>
              <a:rPr lang="ar-SA" sz="1600" dirty="0" smtClean="0">
                <a:solidFill>
                  <a:srgbClr val="FFFF00"/>
                </a:solidFill>
              </a:rPr>
              <a:t>عدم </a:t>
            </a:r>
            <a:r>
              <a:rPr lang="ar-SA" sz="1600" dirty="0" smtClean="0">
                <a:solidFill>
                  <a:srgbClr val="FFFF00"/>
                </a:solidFill>
              </a:rPr>
              <a:t>القدرة على السيطرة على الهدف الوسيط </a:t>
            </a:r>
            <a:r>
              <a:rPr lang="ar-SA" sz="1600" dirty="0" smtClean="0">
                <a:solidFill>
                  <a:srgbClr val="FFFF00"/>
                </a:solidFill>
              </a:rPr>
              <a:t>الآخر </a:t>
            </a:r>
            <a:r>
              <a:rPr lang="ar-SA" sz="1600" dirty="0" smtClean="0">
                <a:solidFill>
                  <a:srgbClr val="FFFF00"/>
                </a:solidFill>
              </a:rPr>
              <a:t>وهو  عرض النقود </a:t>
            </a:r>
          </a:p>
          <a:p>
            <a:endParaRPr lang="ar-SA" sz="1600" dirty="0"/>
          </a:p>
        </p:txBody>
      </p:sp>
      <p:sp>
        <p:nvSpPr>
          <p:cNvPr id="2" name="عنوان 1"/>
          <p:cNvSpPr>
            <a:spLocks noGrp="1"/>
          </p:cNvSpPr>
          <p:nvPr>
            <p:ph type="title"/>
          </p:nvPr>
        </p:nvSpPr>
        <p:spPr>
          <a:xfrm>
            <a:off x="469901" y="228600"/>
            <a:ext cx="10241280" cy="533400"/>
          </a:xfrm>
        </p:spPr>
        <p:txBody>
          <a:bodyPr>
            <a:normAutofit/>
          </a:bodyPr>
          <a:lstStyle/>
          <a:p>
            <a:r>
              <a:rPr lang="ar-SA" sz="2800" dirty="0"/>
              <a:t>ثالثا خطوات تنفيذ السياسة النقدية </a:t>
            </a:r>
          </a:p>
        </p:txBody>
      </p:sp>
      <p:sp>
        <p:nvSpPr>
          <p:cNvPr id="4" name="سهم إلى اليسار 3"/>
          <p:cNvSpPr/>
          <p:nvPr/>
        </p:nvSpPr>
        <p:spPr>
          <a:xfrm>
            <a:off x="8105774" y="2224085"/>
            <a:ext cx="276225" cy="25717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سهم إلى اليسار 4"/>
          <p:cNvSpPr/>
          <p:nvPr/>
        </p:nvSpPr>
        <p:spPr>
          <a:xfrm>
            <a:off x="10629899" y="3843337"/>
            <a:ext cx="276225" cy="25717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6" name="سهم إلى اليسار 5"/>
          <p:cNvSpPr/>
          <p:nvPr/>
        </p:nvSpPr>
        <p:spPr>
          <a:xfrm>
            <a:off x="7967661" y="5829300"/>
            <a:ext cx="276225" cy="25717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صورة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6473" y="1243012"/>
            <a:ext cx="4940889" cy="3990974"/>
          </a:xfrm>
          <a:prstGeom prst="rect">
            <a:avLst/>
          </a:prstGeom>
        </p:spPr>
      </p:pic>
    </p:spTree>
    <p:extLst>
      <p:ext uri="{BB962C8B-B14F-4D97-AF65-F5344CB8AC3E}">
        <p14:creationId xmlns:p14="http://schemas.microsoft.com/office/powerpoint/2010/main" val="26032148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p:txBody>
          <a:bodyPr/>
          <a:lstStyle/>
          <a:p>
            <a:r>
              <a:rPr lang="ar-SA" b="1" dirty="0" smtClean="0">
                <a:solidFill>
                  <a:srgbClr val="00B050"/>
                </a:solidFill>
              </a:rPr>
              <a:t>3 – الأهداف النهائية للسياسة </a:t>
            </a:r>
            <a:r>
              <a:rPr lang="ar-SA" b="1" dirty="0" smtClean="0">
                <a:solidFill>
                  <a:srgbClr val="00B050"/>
                </a:solidFill>
              </a:rPr>
              <a:t>النقدية:</a:t>
            </a:r>
            <a:endParaRPr lang="ar-SA" b="1" dirty="0" smtClean="0">
              <a:solidFill>
                <a:srgbClr val="00B050"/>
              </a:solidFill>
            </a:endParaRPr>
          </a:p>
          <a:p>
            <a:r>
              <a:rPr lang="ar-SA" b="1" dirty="0">
                <a:solidFill>
                  <a:srgbClr val="00B0F0"/>
                </a:solidFill>
              </a:rPr>
              <a:t>أ</a:t>
            </a:r>
            <a:r>
              <a:rPr lang="ar-SA" b="1" dirty="0" smtClean="0">
                <a:solidFill>
                  <a:srgbClr val="00B0F0"/>
                </a:solidFill>
              </a:rPr>
              <a:t> </a:t>
            </a:r>
            <a:r>
              <a:rPr lang="ar-SA" b="1" dirty="0" smtClean="0">
                <a:solidFill>
                  <a:srgbClr val="00B0F0"/>
                </a:solidFill>
              </a:rPr>
              <a:t>– تحقيق مستوى عال من </a:t>
            </a:r>
            <a:r>
              <a:rPr lang="ar-SA" b="1" dirty="0" smtClean="0">
                <a:solidFill>
                  <a:srgbClr val="00B0F0"/>
                </a:solidFill>
              </a:rPr>
              <a:t>التوظف:</a:t>
            </a:r>
            <a:endParaRPr lang="ar-SA" b="1" dirty="0" smtClean="0">
              <a:solidFill>
                <a:srgbClr val="00B0F0"/>
              </a:solidFill>
            </a:endParaRPr>
          </a:p>
          <a:p>
            <a:r>
              <a:rPr lang="ar-SA" dirty="0" smtClean="0"/>
              <a:t>تحدد الدولة مستوى معين من البطالة يكون </a:t>
            </a:r>
            <a:r>
              <a:rPr lang="ar-SA" dirty="0" smtClean="0"/>
              <a:t>أكبر </a:t>
            </a:r>
            <a:r>
              <a:rPr lang="ar-SA" dirty="0" smtClean="0"/>
              <a:t>من الصفر و تسميه بالمستوى الطبيعي </a:t>
            </a:r>
            <a:r>
              <a:rPr lang="ar-SA" dirty="0" smtClean="0"/>
              <a:t>للبطالة</a:t>
            </a:r>
            <a:endParaRPr lang="ar-SA" dirty="0" smtClean="0"/>
          </a:p>
          <a:p>
            <a:r>
              <a:rPr lang="ar-SA" dirty="0" smtClean="0"/>
              <a:t>هذا المستوى متغير بتغير النمو الاقتصادي لكل </a:t>
            </a:r>
            <a:r>
              <a:rPr lang="ar-SA" dirty="0" smtClean="0"/>
              <a:t>دولة. </a:t>
            </a:r>
            <a:endParaRPr lang="ar-SA" dirty="0" smtClean="0"/>
          </a:p>
          <a:p>
            <a:r>
              <a:rPr lang="ar-SA" dirty="0" smtClean="0"/>
              <a:t>يعرف المستوى الطبيعي من البطالة </a:t>
            </a:r>
            <a:r>
              <a:rPr lang="ar-SA" dirty="0" smtClean="0"/>
              <a:t>بأنه </a:t>
            </a:r>
            <a:r>
              <a:rPr lang="ar-SA" dirty="0" smtClean="0"/>
              <a:t>ذلك المستوى غير المسبب  لمعدلات </a:t>
            </a:r>
            <a:r>
              <a:rPr lang="ar-SA" dirty="0" smtClean="0"/>
              <a:t>التضخم.</a:t>
            </a:r>
          </a:p>
          <a:p>
            <a:endParaRPr lang="ar-SA" dirty="0"/>
          </a:p>
          <a:p>
            <a:r>
              <a:rPr lang="ar-SA" dirty="0" smtClean="0">
                <a:solidFill>
                  <a:srgbClr val="FFFF00"/>
                </a:solidFill>
              </a:rPr>
              <a:t>ماذا يحدث في حالة انخفاض معدل البطالة إلى أقل من المعدل الطبيعي؟</a:t>
            </a:r>
            <a:endParaRPr lang="ar-SA" dirty="0">
              <a:solidFill>
                <a:srgbClr val="FFFF00"/>
              </a:solidFill>
            </a:endParaRPr>
          </a:p>
        </p:txBody>
      </p:sp>
      <p:sp>
        <p:nvSpPr>
          <p:cNvPr id="2" name="عنوان 1"/>
          <p:cNvSpPr>
            <a:spLocks noGrp="1"/>
          </p:cNvSpPr>
          <p:nvPr>
            <p:ph type="title"/>
          </p:nvPr>
        </p:nvSpPr>
        <p:spPr/>
        <p:txBody>
          <a:bodyPr/>
          <a:lstStyle/>
          <a:p>
            <a:r>
              <a:rPr lang="ar-SA" dirty="0"/>
              <a:t>ثالثا خطوات تنفيذ السياسة النقدية </a:t>
            </a:r>
          </a:p>
        </p:txBody>
      </p:sp>
    </p:spTree>
    <p:extLst>
      <p:ext uri="{BB962C8B-B14F-4D97-AF65-F5344CB8AC3E}">
        <p14:creationId xmlns:p14="http://schemas.microsoft.com/office/powerpoint/2010/main" val="40155001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p:txBody>
          <a:bodyPr>
            <a:normAutofit lnSpcReduction="10000"/>
          </a:bodyPr>
          <a:lstStyle/>
          <a:p>
            <a:r>
              <a:rPr lang="ar-SA" b="1" dirty="0">
                <a:solidFill>
                  <a:srgbClr val="00B0F0"/>
                </a:solidFill>
              </a:rPr>
              <a:t>ب</a:t>
            </a:r>
            <a:r>
              <a:rPr lang="ar-SA" b="1" dirty="0" smtClean="0">
                <a:solidFill>
                  <a:srgbClr val="00B0F0"/>
                </a:solidFill>
              </a:rPr>
              <a:t>– </a:t>
            </a:r>
            <a:r>
              <a:rPr lang="ar-SA" b="1" dirty="0" smtClean="0">
                <a:solidFill>
                  <a:srgbClr val="00B0F0"/>
                </a:solidFill>
              </a:rPr>
              <a:t>استقرار المستوى العام للأسعار ( التضخم</a:t>
            </a:r>
            <a:r>
              <a:rPr lang="ar-SA" b="1" dirty="0" smtClean="0">
                <a:solidFill>
                  <a:srgbClr val="00B0F0"/>
                </a:solidFill>
              </a:rPr>
              <a:t>):</a:t>
            </a:r>
            <a:endParaRPr lang="ar-SA" b="1" dirty="0" smtClean="0">
              <a:solidFill>
                <a:srgbClr val="00B0F0"/>
              </a:solidFill>
            </a:endParaRPr>
          </a:p>
          <a:p>
            <a:r>
              <a:rPr lang="ar-SA" dirty="0" smtClean="0">
                <a:solidFill>
                  <a:srgbClr val="FFFF00"/>
                </a:solidFill>
              </a:rPr>
              <a:t>تعمل الدولة على محاربة التضخم للأسباب </a:t>
            </a:r>
            <a:r>
              <a:rPr lang="ar-SA" dirty="0" smtClean="0">
                <a:solidFill>
                  <a:srgbClr val="FFFF00"/>
                </a:solidFill>
              </a:rPr>
              <a:t>التالية:</a:t>
            </a:r>
            <a:endParaRPr lang="ar-SA" dirty="0" smtClean="0">
              <a:solidFill>
                <a:srgbClr val="FFFF00"/>
              </a:solidFill>
            </a:endParaRPr>
          </a:p>
          <a:p>
            <a:r>
              <a:rPr lang="ar-SA" dirty="0" smtClean="0"/>
              <a:t>- التضخم </a:t>
            </a:r>
            <a:r>
              <a:rPr lang="ar-SA" dirty="0" smtClean="0"/>
              <a:t>يؤثر سلبا على الادخار و الاستثمار و بالتالي نمو الناتج بسبب الخوف و عدم الثقة </a:t>
            </a:r>
            <a:r>
              <a:rPr lang="ar-SA" dirty="0" smtClean="0"/>
              <a:t>من المستقبل.</a:t>
            </a:r>
            <a:endParaRPr lang="ar-SA" dirty="0" smtClean="0"/>
          </a:p>
          <a:p>
            <a:r>
              <a:rPr lang="ar-SA" dirty="0" smtClean="0"/>
              <a:t>- التضخم </a:t>
            </a:r>
            <a:r>
              <a:rPr lang="ar-SA" dirty="0" smtClean="0"/>
              <a:t>يؤدي </a:t>
            </a:r>
            <a:r>
              <a:rPr lang="ar-SA" dirty="0" smtClean="0"/>
              <a:t>إلى </a:t>
            </a:r>
            <a:r>
              <a:rPr lang="ar-SA" dirty="0" smtClean="0"/>
              <a:t>عدم </a:t>
            </a:r>
            <a:r>
              <a:rPr lang="ar-SA" dirty="0" smtClean="0"/>
              <a:t>العدالة </a:t>
            </a:r>
            <a:r>
              <a:rPr lang="ar-SA" dirty="0" smtClean="0"/>
              <a:t>في توزيع  الدخل و الثروة </a:t>
            </a:r>
            <a:r>
              <a:rPr lang="ar-SA" dirty="0" smtClean="0"/>
              <a:t>فيستفيد المقترضون </a:t>
            </a:r>
            <a:r>
              <a:rPr lang="ar-SA" dirty="0" smtClean="0"/>
              <a:t>و يتضرر </a:t>
            </a:r>
            <a:r>
              <a:rPr lang="ar-SA" dirty="0" smtClean="0"/>
              <a:t>المقرضون.</a:t>
            </a:r>
          </a:p>
          <a:p>
            <a:endParaRPr lang="ar-SA" dirty="0"/>
          </a:p>
          <a:p>
            <a:r>
              <a:rPr lang="ar-SA" b="1" dirty="0" smtClean="0">
                <a:solidFill>
                  <a:srgbClr val="00B0F0"/>
                </a:solidFill>
              </a:rPr>
              <a:t>ج – استقرار سعر صرف العملة المحلية:</a:t>
            </a:r>
          </a:p>
          <a:p>
            <a:r>
              <a:rPr lang="ar-SA" dirty="0" smtClean="0"/>
              <a:t>العمل </a:t>
            </a:r>
            <a:r>
              <a:rPr lang="ar-SA" dirty="0" smtClean="0"/>
              <a:t>في </a:t>
            </a:r>
            <a:r>
              <a:rPr lang="ar-SA" dirty="0" smtClean="0"/>
              <a:t>الأجل </a:t>
            </a:r>
            <a:r>
              <a:rPr lang="ar-SA" dirty="0" smtClean="0"/>
              <a:t>القصير على استقرار سعر الصرف للعملة المحلية بسبب </a:t>
            </a:r>
            <a:r>
              <a:rPr lang="ar-SA" dirty="0" smtClean="0"/>
              <a:t>أن  </a:t>
            </a:r>
            <a:r>
              <a:rPr lang="ar-SA" dirty="0" smtClean="0"/>
              <a:t>هناك علاقة عكسية بين سعر صرف العملة و حجم </a:t>
            </a:r>
            <a:r>
              <a:rPr lang="ar-SA" dirty="0" smtClean="0"/>
              <a:t>صادراتها.</a:t>
            </a:r>
            <a:endParaRPr lang="ar-SA" dirty="0" smtClean="0"/>
          </a:p>
          <a:p>
            <a:r>
              <a:rPr lang="ar-SA" dirty="0" smtClean="0">
                <a:solidFill>
                  <a:srgbClr val="FF0000"/>
                </a:solidFill>
              </a:rPr>
              <a:t>مثال:</a:t>
            </a:r>
          </a:p>
          <a:p>
            <a:r>
              <a:rPr lang="ar-SA" dirty="0" smtClean="0"/>
              <a:t> </a:t>
            </a:r>
            <a:r>
              <a:rPr lang="ar-SA" dirty="0" smtClean="0"/>
              <a:t>صادرات أمريكا لليابان ( انخفاض سعر صرف الدولار مقابل الين </a:t>
            </a:r>
            <a:r>
              <a:rPr lang="ar-SA" dirty="0" smtClean="0"/>
              <a:t>    زيادة </a:t>
            </a:r>
            <a:r>
              <a:rPr lang="ar-SA" dirty="0" smtClean="0"/>
              <a:t>صادرات السلع </a:t>
            </a:r>
            <a:r>
              <a:rPr lang="ar-SA" dirty="0" smtClean="0"/>
              <a:t>الأمريكية </a:t>
            </a:r>
            <a:r>
              <a:rPr lang="ar-SA" dirty="0" smtClean="0"/>
              <a:t>(الأقل سعرا</a:t>
            </a:r>
            <a:r>
              <a:rPr lang="ar-SA" dirty="0" smtClean="0"/>
              <a:t>) إلى </a:t>
            </a:r>
            <a:r>
              <a:rPr lang="ar-SA" dirty="0" smtClean="0"/>
              <a:t>اليابان وانخفاض واردات أمريكا من السلع اليابانية (الأعلى سعرا</a:t>
            </a:r>
            <a:r>
              <a:rPr lang="ar-SA" dirty="0" smtClean="0"/>
              <a:t>)      تنخفض </a:t>
            </a:r>
            <a:r>
              <a:rPr lang="ar-SA" dirty="0" smtClean="0"/>
              <a:t>البطالة و يزيد الناتج في </a:t>
            </a:r>
            <a:r>
              <a:rPr lang="ar-SA" dirty="0" smtClean="0"/>
              <a:t>أمريكا.  </a:t>
            </a:r>
            <a:endParaRPr lang="ar-SA" dirty="0" smtClean="0"/>
          </a:p>
          <a:p>
            <a:endParaRPr lang="ar-SA" dirty="0"/>
          </a:p>
        </p:txBody>
      </p:sp>
      <p:sp>
        <p:nvSpPr>
          <p:cNvPr id="2" name="عنوان 1"/>
          <p:cNvSpPr>
            <a:spLocks noGrp="1"/>
          </p:cNvSpPr>
          <p:nvPr>
            <p:ph type="title"/>
          </p:nvPr>
        </p:nvSpPr>
        <p:spPr/>
        <p:txBody>
          <a:bodyPr/>
          <a:lstStyle/>
          <a:p>
            <a:r>
              <a:rPr lang="ar-SA" dirty="0"/>
              <a:t>ثالثا خطوات تنفيذ السياسة النقدية </a:t>
            </a:r>
          </a:p>
        </p:txBody>
      </p:sp>
      <p:sp>
        <p:nvSpPr>
          <p:cNvPr id="4" name="سهم إلى اليسار 3"/>
          <p:cNvSpPr/>
          <p:nvPr/>
        </p:nvSpPr>
        <p:spPr>
          <a:xfrm>
            <a:off x="4438650" y="5162548"/>
            <a:ext cx="276225" cy="25717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سهم إلى اليسار 4"/>
          <p:cNvSpPr/>
          <p:nvPr/>
        </p:nvSpPr>
        <p:spPr>
          <a:xfrm>
            <a:off x="3071812" y="5519737"/>
            <a:ext cx="276225" cy="25717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val="22515714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p:txBody>
          <a:bodyPr/>
          <a:lstStyle/>
          <a:p>
            <a:r>
              <a:rPr lang="ar-SA" b="1" dirty="0" smtClean="0">
                <a:solidFill>
                  <a:srgbClr val="00B0F0"/>
                </a:solidFill>
              </a:rPr>
              <a:t>د </a:t>
            </a:r>
            <a:r>
              <a:rPr lang="ar-SA" b="1" dirty="0" smtClean="0">
                <a:solidFill>
                  <a:srgbClr val="00B0F0"/>
                </a:solidFill>
              </a:rPr>
              <a:t>– النمو </a:t>
            </a:r>
            <a:r>
              <a:rPr lang="ar-SA" b="1" dirty="0" smtClean="0">
                <a:solidFill>
                  <a:srgbClr val="00B0F0"/>
                </a:solidFill>
              </a:rPr>
              <a:t>الاقتصادي: </a:t>
            </a:r>
            <a:endParaRPr lang="ar-SA" b="1" dirty="0" smtClean="0">
              <a:solidFill>
                <a:srgbClr val="00B0F0"/>
              </a:solidFill>
            </a:endParaRPr>
          </a:p>
          <a:p>
            <a:r>
              <a:rPr lang="ar-SA" dirty="0" smtClean="0"/>
              <a:t>بالتأثير </a:t>
            </a:r>
            <a:r>
              <a:rPr lang="ar-SA" dirty="0" smtClean="0"/>
              <a:t>على معدلات الاستثمار عن طريق التأثير على سعر الفائدة </a:t>
            </a:r>
            <a:r>
              <a:rPr lang="ar-SA" dirty="0" smtClean="0"/>
              <a:t>.</a:t>
            </a:r>
          </a:p>
          <a:p>
            <a:r>
              <a:rPr lang="ar-SA" dirty="0" smtClean="0">
                <a:solidFill>
                  <a:srgbClr val="FFFF00"/>
                </a:solidFill>
              </a:rPr>
              <a:t>ما العلاقة بين الاستثمار وسعر الفائدة؟ </a:t>
            </a:r>
            <a:endParaRPr lang="ar-SA" dirty="0" smtClean="0">
              <a:solidFill>
                <a:srgbClr val="FFFF00"/>
              </a:solidFill>
            </a:endParaRPr>
          </a:p>
          <a:p>
            <a:endParaRPr lang="ar-SA" dirty="0">
              <a:solidFill>
                <a:srgbClr val="00B0F0"/>
              </a:solidFill>
            </a:endParaRPr>
          </a:p>
          <a:p>
            <a:r>
              <a:rPr lang="ar-SA" b="1" dirty="0" smtClean="0">
                <a:solidFill>
                  <a:srgbClr val="00B0F0"/>
                </a:solidFill>
              </a:rPr>
              <a:t>هـ </a:t>
            </a:r>
            <a:r>
              <a:rPr lang="ar-SA" b="1" dirty="0" smtClean="0">
                <a:solidFill>
                  <a:srgbClr val="00B0F0"/>
                </a:solidFill>
              </a:rPr>
              <a:t>- استقرار الأسواق المالية و </a:t>
            </a:r>
            <a:r>
              <a:rPr lang="ar-SA" b="1" dirty="0" smtClean="0">
                <a:solidFill>
                  <a:srgbClr val="00B0F0"/>
                </a:solidFill>
              </a:rPr>
              <a:t>النقدية: </a:t>
            </a:r>
            <a:endParaRPr lang="ar-SA" b="1" dirty="0" smtClean="0">
              <a:solidFill>
                <a:srgbClr val="00B0F0"/>
              </a:solidFill>
            </a:endParaRPr>
          </a:p>
          <a:p>
            <a:r>
              <a:rPr lang="ar-SA" dirty="0" smtClean="0"/>
              <a:t>التدخل المباشر( المساعدة) </a:t>
            </a:r>
            <a:r>
              <a:rPr lang="ar-SA" dirty="0" smtClean="0"/>
              <a:t>من </a:t>
            </a:r>
            <a:r>
              <a:rPr lang="ar-SA" dirty="0" smtClean="0"/>
              <a:t>قبل البنك المركزي في إدارة البنك التجاري و تغيير وضعه الذي قد يضر بالنظام المصرفي </a:t>
            </a:r>
            <a:r>
              <a:rPr lang="ar-SA" dirty="0" smtClean="0"/>
              <a:t>وذلك للمحافظة </a:t>
            </a:r>
            <a:r>
              <a:rPr lang="ar-SA" dirty="0" smtClean="0"/>
              <a:t>على الثقة و استقرار الأسواق المالية و النقدية </a:t>
            </a:r>
            <a:r>
              <a:rPr lang="ar-SA" dirty="0" smtClean="0"/>
              <a:t>.</a:t>
            </a:r>
            <a:endParaRPr lang="ar-SA" dirty="0" smtClean="0"/>
          </a:p>
          <a:p>
            <a:endParaRPr lang="ar-SA" dirty="0"/>
          </a:p>
        </p:txBody>
      </p:sp>
      <p:sp>
        <p:nvSpPr>
          <p:cNvPr id="2" name="عنوان 1"/>
          <p:cNvSpPr>
            <a:spLocks noGrp="1"/>
          </p:cNvSpPr>
          <p:nvPr>
            <p:ph type="title"/>
          </p:nvPr>
        </p:nvSpPr>
        <p:spPr/>
        <p:txBody>
          <a:bodyPr/>
          <a:lstStyle/>
          <a:p>
            <a:r>
              <a:rPr lang="ar-SA" dirty="0"/>
              <a:t>ثالثا خطوات تنفيذ السياسة النقدية </a:t>
            </a:r>
          </a:p>
        </p:txBody>
      </p:sp>
    </p:spTree>
    <p:extLst>
      <p:ext uri="{BB962C8B-B14F-4D97-AF65-F5344CB8AC3E}">
        <p14:creationId xmlns:p14="http://schemas.microsoft.com/office/powerpoint/2010/main" val="21138306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p:txBody>
          <a:bodyPr>
            <a:normAutofit/>
          </a:bodyPr>
          <a:lstStyle/>
          <a:p>
            <a:r>
              <a:rPr lang="ar-SA" dirty="0" smtClean="0"/>
              <a:t>من </a:t>
            </a:r>
            <a:r>
              <a:rPr lang="ar-SA" dirty="0" smtClean="0"/>
              <a:t>الممكن تحقيق الأهداف النهائية للسياسة النقدية دون وجود تعارض بين </a:t>
            </a:r>
            <a:r>
              <a:rPr lang="ar-SA" dirty="0" smtClean="0"/>
              <a:t>الأهداف,</a:t>
            </a:r>
            <a:r>
              <a:rPr lang="ar-SA" dirty="0"/>
              <a:t> </a:t>
            </a:r>
            <a:r>
              <a:rPr lang="ar-SA" dirty="0" smtClean="0"/>
              <a:t>حيث </a:t>
            </a:r>
            <a:r>
              <a:rPr lang="ar-SA" dirty="0" smtClean="0"/>
              <a:t>يمكن </a:t>
            </a:r>
            <a:r>
              <a:rPr lang="ar-SA" dirty="0" smtClean="0"/>
              <a:t>تحقيق هدف تخفيض البطالة </a:t>
            </a:r>
            <a:r>
              <a:rPr lang="ar-SA" dirty="0" smtClean="0"/>
              <a:t>(هدف نهائي) و زيادة </a:t>
            </a:r>
            <a:r>
              <a:rPr lang="ar-SA" dirty="0" smtClean="0"/>
              <a:t>الاستثمار والذي يؤدي </a:t>
            </a:r>
            <a:r>
              <a:rPr lang="ar-SA" dirty="0" smtClean="0"/>
              <a:t>إلى </a:t>
            </a:r>
            <a:r>
              <a:rPr lang="ar-SA" dirty="0" smtClean="0"/>
              <a:t>زيادة الناتج (هدف نهائي اخر )</a:t>
            </a:r>
          </a:p>
          <a:p>
            <a:r>
              <a:rPr lang="ar-SA" dirty="0" smtClean="0"/>
              <a:t>ولكن قد يحدث </a:t>
            </a:r>
            <a:r>
              <a:rPr lang="ar-SA" dirty="0" smtClean="0">
                <a:solidFill>
                  <a:srgbClr val="FF0000"/>
                </a:solidFill>
              </a:rPr>
              <a:t>تعارض</a:t>
            </a:r>
            <a:r>
              <a:rPr lang="ar-SA" dirty="0" smtClean="0"/>
              <a:t> بين </a:t>
            </a:r>
            <a:r>
              <a:rPr lang="ar-SA" dirty="0" smtClean="0"/>
              <a:t>الأهداف </a:t>
            </a:r>
            <a:r>
              <a:rPr lang="ar-SA" dirty="0" smtClean="0"/>
              <a:t>(قد يتعارض المستوى العام </a:t>
            </a:r>
            <a:r>
              <a:rPr lang="ar-SA" dirty="0" smtClean="0"/>
              <a:t>للأسعار </a:t>
            </a:r>
            <a:r>
              <a:rPr lang="ar-SA" dirty="0" smtClean="0"/>
              <a:t>و سعر الفائدة</a:t>
            </a:r>
            <a:r>
              <a:rPr lang="ar-SA" dirty="0" smtClean="0"/>
              <a:t>):</a:t>
            </a:r>
            <a:endParaRPr lang="ar-SA" dirty="0" smtClean="0"/>
          </a:p>
          <a:p>
            <a:r>
              <a:rPr lang="ar-SA" dirty="0" smtClean="0"/>
              <a:t>انخفاض سعر الفائدة </a:t>
            </a:r>
            <a:r>
              <a:rPr lang="ar-SA" dirty="0"/>
              <a:t> </a:t>
            </a:r>
            <a:r>
              <a:rPr lang="ar-SA" dirty="0" smtClean="0"/>
              <a:t>   </a:t>
            </a:r>
            <a:r>
              <a:rPr lang="ar-SA" dirty="0" smtClean="0"/>
              <a:t> </a:t>
            </a:r>
            <a:r>
              <a:rPr lang="ar-SA" dirty="0" smtClean="0"/>
              <a:t>زيادة الطلب على الاستثمار </a:t>
            </a:r>
            <a:r>
              <a:rPr lang="ar-SA" dirty="0"/>
              <a:t> </a:t>
            </a:r>
            <a:r>
              <a:rPr lang="ar-SA" dirty="0" smtClean="0"/>
              <a:t>   </a:t>
            </a:r>
            <a:r>
              <a:rPr lang="ar-SA" dirty="0" smtClean="0"/>
              <a:t>زيادة الإنفاق </a:t>
            </a:r>
            <a:r>
              <a:rPr lang="ar-SA" dirty="0" smtClean="0"/>
              <a:t>الكلي ولا يقابلها زيادة في العرض في </a:t>
            </a:r>
            <a:r>
              <a:rPr lang="ar-SA" dirty="0" smtClean="0"/>
              <a:t>الأجل القصير     زيادة </a:t>
            </a:r>
            <a:r>
              <a:rPr lang="ar-SA" dirty="0" smtClean="0"/>
              <a:t>أسعار السلع و الخدمات </a:t>
            </a:r>
            <a:r>
              <a:rPr lang="ar-SA" dirty="0" smtClean="0"/>
              <a:t>.</a:t>
            </a:r>
          </a:p>
          <a:p>
            <a:endParaRPr lang="ar-SA" dirty="0" smtClean="0"/>
          </a:p>
          <a:p>
            <a:r>
              <a:rPr lang="ar-SA" dirty="0" smtClean="0">
                <a:solidFill>
                  <a:srgbClr val="FFFF00"/>
                </a:solidFill>
              </a:rPr>
              <a:t>ماهي الوسيلة لتحقيق </a:t>
            </a:r>
            <a:r>
              <a:rPr lang="ar-SA" dirty="0" smtClean="0">
                <a:solidFill>
                  <a:srgbClr val="FFFF00"/>
                </a:solidFill>
              </a:rPr>
              <a:t>أفضل </a:t>
            </a:r>
            <a:r>
              <a:rPr lang="ar-SA" dirty="0" smtClean="0">
                <a:solidFill>
                  <a:srgbClr val="FFFF00"/>
                </a:solidFill>
              </a:rPr>
              <a:t>النتائج من السياسة </a:t>
            </a:r>
            <a:r>
              <a:rPr lang="ar-SA" dirty="0" smtClean="0">
                <a:solidFill>
                  <a:srgbClr val="FFFF00"/>
                </a:solidFill>
              </a:rPr>
              <a:t>النقدية؟</a:t>
            </a:r>
            <a:endParaRPr lang="ar-SA" dirty="0" smtClean="0">
              <a:solidFill>
                <a:srgbClr val="FFFF00"/>
              </a:solidFill>
            </a:endParaRPr>
          </a:p>
          <a:p>
            <a:r>
              <a:rPr lang="ar-SA" dirty="0" smtClean="0"/>
              <a:t>تساوي الأهداف المطلوب تحقيقها مع الأدوات </a:t>
            </a:r>
            <a:r>
              <a:rPr lang="ar-SA" dirty="0" smtClean="0"/>
              <a:t>المتاحة فعند </a:t>
            </a:r>
            <a:r>
              <a:rPr lang="ar-SA" dirty="0" smtClean="0"/>
              <a:t>التعارض يتم اختيار الهدف </a:t>
            </a:r>
            <a:r>
              <a:rPr lang="ar-SA" dirty="0" smtClean="0">
                <a:solidFill>
                  <a:srgbClr val="FF0000"/>
                </a:solidFill>
              </a:rPr>
              <a:t>الأكثر أهمية </a:t>
            </a:r>
            <a:r>
              <a:rPr lang="ar-SA" dirty="0" smtClean="0"/>
              <a:t>للاقتصاد و تحقيق الهدف الأقل أهمية في فترة أخرى </a:t>
            </a:r>
            <a:r>
              <a:rPr lang="ar-SA" dirty="0" smtClean="0"/>
              <a:t>. </a:t>
            </a:r>
            <a:r>
              <a:rPr lang="ar-SA" dirty="0" smtClean="0">
                <a:solidFill>
                  <a:srgbClr val="FF99FF"/>
                </a:solidFill>
              </a:rPr>
              <a:t>(الأهم فالمهم) .</a:t>
            </a:r>
            <a:endParaRPr lang="ar-SA" dirty="0">
              <a:solidFill>
                <a:srgbClr val="FF99FF"/>
              </a:solidFill>
            </a:endParaRPr>
          </a:p>
        </p:txBody>
      </p:sp>
      <p:sp>
        <p:nvSpPr>
          <p:cNvPr id="2" name="عنوان 1"/>
          <p:cNvSpPr>
            <a:spLocks noGrp="1"/>
          </p:cNvSpPr>
          <p:nvPr>
            <p:ph type="title"/>
          </p:nvPr>
        </p:nvSpPr>
        <p:spPr/>
        <p:txBody>
          <a:bodyPr/>
          <a:lstStyle/>
          <a:p>
            <a:r>
              <a:rPr lang="ar-SA" dirty="0" smtClean="0"/>
              <a:t>التعارض بين الأهداف المختلفة للسياسة النقدية </a:t>
            </a:r>
            <a:endParaRPr lang="ar-SA" dirty="0"/>
          </a:p>
        </p:txBody>
      </p:sp>
      <p:sp>
        <p:nvSpPr>
          <p:cNvPr id="4" name="سهم إلى اليسار 3"/>
          <p:cNvSpPr/>
          <p:nvPr/>
        </p:nvSpPr>
        <p:spPr>
          <a:xfrm>
            <a:off x="8315325" y="2714625"/>
            <a:ext cx="276225" cy="25717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سهم إلى اليسار 4"/>
          <p:cNvSpPr/>
          <p:nvPr/>
        </p:nvSpPr>
        <p:spPr>
          <a:xfrm>
            <a:off x="5300662" y="2714624"/>
            <a:ext cx="276225" cy="25717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6" name="سهم إلى اليسار 5"/>
          <p:cNvSpPr/>
          <p:nvPr/>
        </p:nvSpPr>
        <p:spPr>
          <a:xfrm>
            <a:off x="8734425" y="2971800"/>
            <a:ext cx="276225" cy="25717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val="4053898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a:xfrm>
            <a:off x="469901" y="228600"/>
            <a:ext cx="10241280" cy="657225"/>
          </a:xfrm>
        </p:spPr>
        <p:txBody>
          <a:bodyPr>
            <a:normAutofit fontScale="90000"/>
          </a:bodyPr>
          <a:lstStyle/>
          <a:p>
            <a:pPr algn="ctr"/>
            <a:r>
              <a:rPr lang="ar-SA" dirty="0" smtClean="0"/>
              <a:t>مخطط ميزانية البنك المركزي</a:t>
            </a:r>
            <a:endParaRPr lang="ar-SA" dirty="0"/>
          </a:p>
        </p:txBody>
      </p:sp>
      <p:sp>
        <p:nvSpPr>
          <p:cNvPr id="4" name="مستطيل مستدير الزوايا 3"/>
          <p:cNvSpPr/>
          <p:nvPr/>
        </p:nvSpPr>
        <p:spPr>
          <a:xfrm>
            <a:off x="4171950" y="876300"/>
            <a:ext cx="3171825" cy="990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مربع نص 4"/>
          <p:cNvSpPr txBox="1"/>
          <p:nvPr/>
        </p:nvSpPr>
        <p:spPr>
          <a:xfrm>
            <a:off x="4438649" y="1181100"/>
            <a:ext cx="2638425" cy="381000"/>
          </a:xfrm>
          <a:prstGeom prst="rect">
            <a:avLst/>
          </a:prstGeom>
          <a:noFill/>
        </p:spPr>
        <p:txBody>
          <a:bodyPr wrap="square" rtlCol="1">
            <a:spAutoFit/>
          </a:bodyPr>
          <a:lstStyle/>
          <a:p>
            <a:pPr algn="ctr"/>
            <a:r>
              <a:rPr lang="ar-SA" dirty="0" smtClean="0"/>
              <a:t>ميزانية البنك المركزي</a:t>
            </a:r>
            <a:endParaRPr lang="ar-SA" dirty="0"/>
          </a:p>
        </p:txBody>
      </p:sp>
      <p:sp>
        <p:nvSpPr>
          <p:cNvPr id="6" name="شكل بيضاوي 5"/>
          <p:cNvSpPr/>
          <p:nvPr/>
        </p:nvSpPr>
        <p:spPr>
          <a:xfrm>
            <a:off x="6934199" y="2019300"/>
            <a:ext cx="2438401" cy="12382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9" name="شكل بيضاوي 8"/>
          <p:cNvSpPr/>
          <p:nvPr/>
        </p:nvSpPr>
        <p:spPr>
          <a:xfrm>
            <a:off x="1581149" y="2019300"/>
            <a:ext cx="2438401" cy="12382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0" name="مربع نص 9"/>
          <p:cNvSpPr txBox="1"/>
          <p:nvPr/>
        </p:nvSpPr>
        <p:spPr>
          <a:xfrm>
            <a:off x="7162801" y="2276475"/>
            <a:ext cx="1828800" cy="369332"/>
          </a:xfrm>
          <a:prstGeom prst="rect">
            <a:avLst/>
          </a:prstGeom>
          <a:noFill/>
        </p:spPr>
        <p:txBody>
          <a:bodyPr wrap="square" rtlCol="1">
            <a:spAutoFit/>
          </a:bodyPr>
          <a:lstStyle/>
          <a:p>
            <a:r>
              <a:rPr lang="ar-SA" dirty="0" smtClean="0"/>
              <a:t>الخصوم (المطلوبات)</a:t>
            </a:r>
            <a:endParaRPr lang="ar-SA" dirty="0"/>
          </a:p>
        </p:txBody>
      </p:sp>
      <p:sp>
        <p:nvSpPr>
          <p:cNvPr id="11" name="مربع نص 10"/>
          <p:cNvSpPr txBox="1"/>
          <p:nvPr/>
        </p:nvSpPr>
        <p:spPr>
          <a:xfrm>
            <a:off x="1809750" y="2381250"/>
            <a:ext cx="1905000" cy="369332"/>
          </a:xfrm>
          <a:prstGeom prst="rect">
            <a:avLst/>
          </a:prstGeom>
          <a:noFill/>
        </p:spPr>
        <p:txBody>
          <a:bodyPr wrap="square" rtlCol="1">
            <a:spAutoFit/>
          </a:bodyPr>
          <a:lstStyle/>
          <a:p>
            <a:r>
              <a:rPr lang="ar-SA" dirty="0" smtClean="0"/>
              <a:t>الأصول (الموجودات)</a:t>
            </a:r>
            <a:endParaRPr lang="ar-SA" dirty="0"/>
          </a:p>
        </p:txBody>
      </p:sp>
      <p:sp>
        <p:nvSpPr>
          <p:cNvPr id="7" name="دمعة 6"/>
          <p:cNvSpPr/>
          <p:nvPr/>
        </p:nvSpPr>
        <p:spPr>
          <a:xfrm>
            <a:off x="9396412" y="3309144"/>
            <a:ext cx="1228725" cy="923925"/>
          </a:xfrm>
          <a:prstGeom prst="teardrop">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026"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809625" y="3298625"/>
            <a:ext cx="1457325" cy="944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62310" y="3276193"/>
            <a:ext cx="1243013"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1244" y="3295243"/>
            <a:ext cx="1402556"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مربع نص 7"/>
          <p:cNvSpPr txBox="1"/>
          <p:nvPr/>
        </p:nvSpPr>
        <p:spPr>
          <a:xfrm>
            <a:off x="9186862" y="3582858"/>
            <a:ext cx="1438275" cy="369332"/>
          </a:xfrm>
          <a:prstGeom prst="rect">
            <a:avLst/>
          </a:prstGeom>
          <a:noFill/>
        </p:spPr>
        <p:txBody>
          <a:bodyPr wrap="square" rtlCol="1">
            <a:spAutoFit/>
          </a:bodyPr>
          <a:lstStyle/>
          <a:p>
            <a:r>
              <a:rPr lang="ar-SA" dirty="0" smtClean="0"/>
              <a:t>عملات متداولة</a:t>
            </a:r>
            <a:endParaRPr lang="ar-SA" dirty="0"/>
          </a:p>
        </p:txBody>
      </p:sp>
      <p:sp>
        <p:nvSpPr>
          <p:cNvPr id="13" name="مربع نص 12"/>
          <p:cNvSpPr txBox="1"/>
          <p:nvPr/>
        </p:nvSpPr>
        <p:spPr>
          <a:xfrm>
            <a:off x="6024562" y="3526393"/>
            <a:ext cx="1562100" cy="369332"/>
          </a:xfrm>
          <a:prstGeom prst="rect">
            <a:avLst/>
          </a:prstGeom>
          <a:noFill/>
        </p:spPr>
        <p:txBody>
          <a:bodyPr wrap="square" rtlCol="1">
            <a:spAutoFit/>
          </a:bodyPr>
          <a:lstStyle/>
          <a:p>
            <a:r>
              <a:rPr lang="ar-SA" dirty="0" smtClean="0"/>
              <a:t>احتياطيات </a:t>
            </a:r>
            <a:r>
              <a:rPr lang="ar-SA" dirty="0"/>
              <a:t>إ</a:t>
            </a:r>
            <a:r>
              <a:rPr lang="ar-SA" dirty="0" smtClean="0"/>
              <a:t>جمالية</a:t>
            </a:r>
            <a:endParaRPr lang="ar-SA" dirty="0"/>
          </a:p>
        </p:txBody>
      </p:sp>
      <p:sp>
        <p:nvSpPr>
          <p:cNvPr id="14" name="مربع نص 13"/>
          <p:cNvSpPr txBox="1"/>
          <p:nvPr/>
        </p:nvSpPr>
        <p:spPr>
          <a:xfrm>
            <a:off x="3262310" y="3511034"/>
            <a:ext cx="1314450" cy="369332"/>
          </a:xfrm>
          <a:prstGeom prst="rect">
            <a:avLst/>
          </a:prstGeom>
          <a:noFill/>
        </p:spPr>
        <p:txBody>
          <a:bodyPr wrap="square" rtlCol="1">
            <a:spAutoFit/>
          </a:bodyPr>
          <a:lstStyle/>
          <a:p>
            <a:r>
              <a:rPr lang="ar-SA" dirty="0" smtClean="0"/>
              <a:t>سندات حكومية</a:t>
            </a:r>
            <a:endParaRPr lang="ar-SA" dirty="0"/>
          </a:p>
        </p:txBody>
      </p:sp>
      <p:sp>
        <p:nvSpPr>
          <p:cNvPr id="15" name="مربع نص 14"/>
          <p:cNvSpPr txBox="1"/>
          <p:nvPr/>
        </p:nvSpPr>
        <p:spPr>
          <a:xfrm>
            <a:off x="628650" y="3434833"/>
            <a:ext cx="1638300" cy="369332"/>
          </a:xfrm>
          <a:prstGeom prst="rect">
            <a:avLst/>
          </a:prstGeom>
          <a:noFill/>
        </p:spPr>
        <p:txBody>
          <a:bodyPr wrap="square" rtlCol="1">
            <a:spAutoFit/>
          </a:bodyPr>
          <a:lstStyle/>
          <a:p>
            <a:r>
              <a:rPr lang="ar-SA" dirty="0" smtClean="0"/>
              <a:t>قروض مخصومة</a:t>
            </a:r>
            <a:endParaRPr lang="ar-SA" dirty="0"/>
          </a:p>
        </p:txBody>
      </p:sp>
      <p:sp>
        <p:nvSpPr>
          <p:cNvPr id="16" name="مثلث متساوي الساقين 15"/>
          <p:cNvSpPr/>
          <p:nvPr/>
        </p:nvSpPr>
        <p:spPr>
          <a:xfrm>
            <a:off x="9444036" y="4265613"/>
            <a:ext cx="1290638" cy="12192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7" name="مربع نص 16"/>
          <p:cNvSpPr txBox="1"/>
          <p:nvPr/>
        </p:nvSpPr>
        <p:spPr>
          <a:xfrm>
            <a:off x="9355930" y="4619625"/>
            <a:ext cx="1100137" cy="923330"/>
          </a:xfrm>
          <a:prstGeom prst="rect">
            <a:avLst/>
          </a:prstGeom>
          <a:noFill/>
        </p:spPr>
        <p:txBody>
          <a:bodyPr wrap="square" rtlCol="1">
            <a:spAutoFit/>
          </a:bodyPr>
          <a:lstStyle/>
          <a:p>
            <a:r>
              <a:rPr lang="ar-SA" dirty="0" smtClean="0"/>
              <a:t>عملات ورقية ومعدنية</a:t>
            </a:r>
            <a:endParaRPr lang="ar-SA" dirty="0"/>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22924" y="4292601"/>
            <a:ext cx="1311275" cy="1238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6900" y="4286121"/>
            <a:ext cx="1311275" cy="1238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مربع نص 17"/>
          <p:cNvSpPr txBox="1"/>
          <p:nvPr/>
        </p:nvSpPr>
        <p:spPr>
          <a:xfrm>
            <a:off x="7216774" y="4913184"/>
            <a:ext cx="771525" cy="369332"/>
          </a:xfrm>
          <a:prstGeom prst="rect">
            <a:avLst/>
          </a:prstGeom>
          <a:noFill/>
        </p:spPr>
        <p:txBody>
          <a:bodyPr wrap="square" rtlCol="1">
            <a:spAutoFit/>
          </a:bodyPr>
          <a:lstStyle/>
          <a:p>
            <a:r>
              <a:rPr lang="ar-SA" dirty="0" smtClean="0"/>
              <a:t>قانونية</a:t>
            </a:r>
            <a:endParaRPr lang="ar-SA" dirty="0"/>
          </a:p>
        </p:txBody>
      </p:sp>
      <p:sp>
        <p:nvSpPr>
          <p:cNvPr id="19" name="مربع نص 18"/>
          <p:cNvSpPr txBox="1"/>
          <p:nvPr/>
        </p:nvSpPr>
        <p:spPr>
          <a:xfrm>
            <a:off x="5915025" y="4905246"/>
            <a:ext cx="847725" cy="369332"/>
          </a:xfrm>
          <a:prstGeom prst="rect">
            <a:avLst/>
          </a:prstGeom>
          <a:noFill/>
        </p:spPr>
        <p:txBody>
          <a:bodyPr wrap="square" rtlCol="1">
            <a:spAutoFit/>
          </a:bodyPr>
          <a:lstStyle/>
          <a:p>
            <a:r>
              <a:rPr lang="ar-SA" dirty="0" smtClean="0"/>
              <a:t>اختيارية</a:t>
            </a:r>
            <a:endParaRPr lang="ar-SA" dirty="0"/>
          </a:p>
        </p:txBody>
      </p:sp>
    </p:spTree>
    <p:extLst>
      <p:ext uri="{BB962C8B-B14F-4D97-AF65-F5344CB8AC3E}">
        <p14:creationId xmlns:p14="http://schemas.microsoft.com/office/powerpoint/2010/main" val="3169237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p:txBody>
          <a:bodyPr/>
          <a:lstStyle/>
          <a:p>
            <a:r>
              <a:rPr lang="ar-SA" b="1" dirty="0" smtClean="0">
                <a:solidFill>
                  <a:srgbClr val="008000"/>
                </a:solidFill>
              </a:rPr>
              <a:t>1 – الخصوم في ميزانية البنك المركزي ( المطلوبات) :</a:t>
            </a:r>
          </a:p>
          <a:p>
            <a:r>
              <a:rPr lang="ar-SA" dirty="0" smtClean="0">
                <a:solidFill>
                  <a:schemeClr val="tx2">
                    <a:lumMod val="75000"/>
                  </a:schemeClr>
                </a:solidFill>
              </a:rPr>
              <a:t>أ – عملات متداولة.</a:t>
            </a:r>
          </a:p>
          <a:p>
            <a:r>
              <a:rPr lang="ar-SA" dirty="0" smtClean="0">
                <a:solidFill>
                  <a:schemeClr val="tx2">
                    <a:lumMod val="75000"/>
                  </a:schemeClr>
                </a:solidFill>
              </a:rPr>
              <a:t>ب – احتياطيات اجمالية وهي الأكثر </a:t>
            </a:r>
          </a:p>
          <a:p>
            <a:r>
              <a:rPr lang="ar-SA" dirty="0" smtClean="0"/>
              <a:t>زيادة الخصوم </a:t>
            </a:r>
            <a:r>
              <a:rPr lang="ar-SA" dirty="0"/>
              <a:t> </a:t>
            </a:r>
            <a:r>
              <a:rPr lang="ar-SA" dirty="0" smtClean="0"/>
              <a:t>     زيادة عرض النقود ( من خلال القاعدة النقدية)</a:t>
            </a:r>
            <a:endParaRPr lang="ar-SA" dirty="0"/>
          </a:p>
        </p:txBody>
      </p:sp>
      <p:sp>
        <p:nvSpPr>
          <p:cNvPr id="2" name="عنوان 1"/>
          <p:cNvSpPr>
            <a:spLocks noGrp="1"/>
          </p:cNvSpPr>
          <p:nvPr>
            <p:ph type="title"/>
          </p:nvPr>
        </p:nvSpPr>
        <p:spPr/>
        <p:txBody>
          <a:bodyPr/>
          <a:lstStyle/>
          <a:p>
            <a:r>
              <a:rPr lang="ar-SA" dirty="0" smtClean="0"/>
              <a:t>ثانيا: الأصول و الخصوم في ميزانية البنك المركزي </a:t>
            </a:r>
            <a:endParaRPr lang="ar-SA" dirty="0"/>
          </a:p>
        </p:txBody>
      </p:sp>
      <p:sp>
        <p:nvSpPr>
          <p:cNvPr id="4" name="سهم إلى اليسار 3"/>
          <p:cNvSpPr/>
          <p:nvPr/>
        </p:nvSpPr>
        <p:spPr>
          <a:xfrm>
            <a:off x="8939212" y="2895600"/>
            <a:ext cx="295275" cy="25717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val="4282053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p:txBody>
          <a:bodyPr/>
          <a:lstStyle/>
          <a:p>
            <a:r>
              <a:rPr lang="ar-SA" b="1" dirty="0" smtClean="0">
                <a:solidFill>
                  <a:schemeClr val="tx2">
                    <a:lumMod val="75000"/>
                  </a:schemeClr>
                </a:solidFill>
              </a:rPr>
              <a:t>أ – العملات المتداولة:</a:t>
            </a:r>
          </a:p>
          <a:p>
            <a:r>
              <a:rPr lang="ar-SA" dirty="0" smtClean="0"/>
              <a:t>هي العملات الورقية و المعدنية التي </a:t>
            </a:r>
            <a:r>
              <a:rPr lang="ar-SA" dirty="0" smtClean="0">
                <a:solidFill>
                  <a:srgbClr val="FF0000"/>
                </a:solidFill>
              </a:rPr>
              <a:t>تحتفظ بها  و تتداولها العامة </a:t>
            </a:r>
            <a:r>
              <a:rPr lang="ar-SA" dirty="0" smtClean="0"/>
              <a:t>خارج خزائن البنوك </a:t>
            </a:r>
          </a:p>
          <a:p>
            <a:r>
              <a:rPr lang="ar-SA" dirty="0" smtClean="0"/>
              <a:t>بماذا تتصف هذه النقود؟؟</a:t>
            </a:r>
          </a:p>
          <a:p>
            <a:r>
              <a:rPr lang="ar-SA" dirty="0" smtClean="0"/>
              <a:t>1 – يصدرها البنك المركزي</a:t>
            </a:r>
          </a:p>
          <a:p>
            <a:r>
              <a:rPr lang="ar-SA" dirty="0" smtClean="0"/>
              <a:t>2 - بما انه يصدرها فأنها تشكل دينا على البنك المركزي لحامل تلك النقود</a:t>
            </a:r>
          </a:p>
          <a:p>
            <a:r>
              <a:rPr lang="ar-SA" dirty="0" smtClean="0"/>
              <a:t>3 – يتعهد البنك باستبدال الدين بدين اخر ( فئات العملة)</a:t>
            </a:r>
          </a:p>
          <a:p>
            <a:r>
              <a:rPr lang="ar-SA" dirty="0" smtClean="0"/>
              <a:t>4 – تحظى هذه النقود بالقبول العام لما تتمتع به من صفة الالزام القانوني </a:t>
            </a:r>
            <a:endParaRPr lang="ar-SA" dirty="0"/>
          </a:p>
        </p:txBody>
      </p:sp>
      <p:sp>
        <p:nvSpPr>
          <p:cNvPr id="2" name="عنوان 1"/>
          <p:cNvSpPr>
            <a:spLocks noGrp="1"/>
          </p:cNvSpPr>
          <p:nvPr>
            <p:ph type="title"/>
          </p:nvPr>
        </p:nvSpPr>
        <p:spPr/>
        <p:txBody>
          <a:bodyPr/>
          <a:lstStyle/>
          <a:p>
            <a:r>
              <a:rPr lang="ar-SA" dirty="0" smtClean="0"/>
              <a:t>ثانيا الأصول و الخصوم في ميزانية البنك المركزي </a:t>
            </a:r>
            <a:endParaRPr lang="ar-SA" dirty="0"/>
          </a:p>
        </p:txBody>
      </p:sp>
    </p:spTree>
    <p:extLst>
      <p:ext uri="{BB962C8B-B14F-4D97-AF65-F5344CB8AC3E}">
        <p14:creationId xmlns:p14="http://schemas.microsoft.com/office/powerpoint/2010/main" val="2052054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p:txBody>
          <a:bodyPr/>
          <a:lstStyle/>
          <a:p>
            <a:r>
              <a:rPr lang="ar-SA" b="1" dirty="0" smtClean="0">
                <a:solidFill>
                  <a:schemeClr val="tx2">
                    <a:lumMod val="75000"/>
                  </a:schemeClr>
                </a:solidFill>
              </a:rPr>
              <a:t>ب – الاحتياطيات الاجمالية: </a:t>
            </a:r>
          </a:p>
          <a:p>
            <a:r>
              <a:rPr lang="ar-SA" dirty="0" smtClean="0"/>
              <a:t>هي الاحتياطي القانوني + الاحتياطي الإضافي + </a:t>
            </a:r>
            <a:r>
              <a:rPr lang="ar-SA" dirty="0" smtClean="0">
                <a:solidFill>
                  <a:srgbClr val="FF0000"/>
                </a:solidFill>
              </a:rPr>
              <a:t>العملات الورقية و المعدنية المحفوظة في خزائن البنوك </a:t>
            </a:r>
            <a:endParaRPr lang="ar-SA" dirty="0" smtClean="0">
              <a:solidFill>
                <a:srgbClr val="002060"/>
              </a:solidFill>
            </a:endParaRPr>
          </a:p>
          <a:p>
            <a:r>
              <a:rPr lang="ar-SA" dirty="0" smtClean="0">
                <a:solidFill>
                  <a:srgbClr val="0070C0"/>
                </a:solidFill>
              </a:rPr>
              <a:t>1 – الاحتياطي القانوني: </a:t>
            </a:r>
          </a:p>
          <a:p>
            <a:r>
              <a:rPr lang="ar-SA" dirty="0" smtClean="0"/>
              <a:t>هي نسبة يفرضها البنك المركزي على الودائع لدى البنوك التجارية</a:t>
            </a:r>
          </a:p>
          <a:p>
            <a:r>
              <a:rPr lang="ar-SA" dirty="0" smtClean="0"/>
              <a:t>- تودع في حسابات البنك المركزي او في خزائن البنوك التجارية </a:t>
            </a:r>
          </a:p>
          <a:p>
            <a:r>
              <a:rPr lang="ar-SA" dirty="0" smtClean="0"/>
              <a:t>- لا يدفع البنك  المركزي أي فوائد على الاحتياطي النظامي الذي يودع لديه</a:t>
            </a:r>
          </a:p>
          <a:p>
            <a:endParaRPr lang="ar-SA" dirty="0">
              <a:solidFill>
                <a:srgbClr val="002060"/>
              </a:solidFill>
            </a:endParaRPr>
          </a:p>
        </p:txBody>
      </p:sp>
      <p:sp>
        <p:nvSpPr>
          <p:cNvPr id="2" name="عنوان 1"/>
          <p:cNvSpPr>
            <a:spLocks noGrp="1"/>
          </p:cNvSpPr>
          <p:nvPr>
            <p:ph type="title"/>
          </p:nvPr>
        </p:nvSpPr>
        <p:spPr/>
        <p:txBody>
          <a:bodyPr/>
          <a:lstStyle/>
          <a:p>
            <a:r>
              <a:rPr lang="ar-SA" dirty="0" smtClean="0"/>
              <a:t>ثانيا الأصول و الخصوم في ميزانية البنك المركزي </a:t>
            </a:r>
            <a:endParaRPr lang="ar-SA" dirty="0"/>
          </a:p>
        </p:txBody>
      </p:sp>
    </p:spTree>
    <p:extLst>
      <p:ext uri="{BB962C8B-B14F-4D97-AF65-F5344CB8AC3E}">
        <p14:creationId xmlns:p14="http://schemas.microsoft.com/office/powerpoint/2010/main" val="3900578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p:txBody>
          <a:bodyPr/>
          <a:lstStyle/>
          <a:p>
            <a:r>
              <a:rPr lang="ar-SA" dirty="0" smtClean="0">
                <a:solidFill>
                  <a:srgbClr val="0070C0"/>
                </a:solidFill>
              </a:rPr>
              <a:t>2 – الاحتياطي الإضافي ( الاختياري ):</a:t>
            </a:r>
          </a:p>
          <a:p>
            <a:r>
              <a:rPr lang="ar-SA" dirty="0" smtClean="0"/>
              <a:t>هي احتياطيات تزيد عن الاحتياطي القانوني. </a:t>
            </a:r>
          </a:p>
          <a:p>
            <a:r>
              <a:rPr lang="ar-SA" dirty="0" smtClean="0"/>
              <a:t>- تحتفظ بها البنوك التجارية في خزائنها او لدى البنك المركزي</a:t>
            </a:r>
          </a:p>
          <a:p>
            <a:r>
              <a:rPr lang="ar-SA" dirty="0" smtClean="0"/>
              <a:t>- لا يدفع البنك المركزي أي فوائد عليها </a:t>
            </a:r>
          </a:p>
          <a:p>
            <a:r>
              <a:rPr lang="ar-SA" dirty="0" smtClean="0">
                <a:solidFill>
                  <a:srgbClr val="FF0000"/>
                </a:solidFill>
              </a:rPr>
              <a:t>عموما :</a:t>
            </a:r>
          </a:p>
          <a:p>
            <a:r>
              <a:rPr lang="ar-SA" dirty="0" smtClean="0"/>
              <a:t>الاحتياطيات الاجمالية هي أصول في حسابات البنك التجاري و خصوم في حسابات البنك المركزي.</a:t>
            </a:r>
          </a:p>
          <a:p>
            <a:endParaRPr lang="ar-SA" dirty="0"/>
          </a:p>
        </p:txBody>
      </p:sp>
      <p:sp>
        <p:nvSpPr>
          <p:cNvPr id="2" name="عنوان 1"/>
          <p:cNvSpPr>
            <a:spLocks noGrp="1"/>
          </p:cNvSpPr>
          <p:nvPr>
            <p:ph type="title"/>
          </p:nvPr>
        </p:nvSpPr>
        <p:spPr/>
        <p:txBody>
          <a:bodyPr/>
          <a:lstStyle/>
          <a:p>
            <a:r>
              <a:rPr lang="ar-SA" dirty="0" smtClean="0"/>
              <a:t>ثانيا الأصول و الخصوم في ميزانية البنك المركزي </a:t>
            </a:r>
            <a:endParaRPr lang="ar-SA" dirty="0"/>
          </a:p>
        </p:txBody>
      </p:sp>
    </p:spTree>
    <p:extLst>
      <p:ext uri="{BB962C8B-B14F-4D97-AF65-F5344CB8AC3E}">
        <p14:creationId xmlns:p14="http://schemas.microsoft.com/office/powerpoint/2010/main" val="4080016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p:txBody>
          <a:bodyPr/>
          <a:lstStyle/>
          <a:p>
            <a:r>
              <a:rPr lang="ar-SA" b="1" dirty="0" smtClean="0">
                <a:solidFill>
                  <a:srgbClr val="00B050"/>
                </a:solidFill>
              </a:rPr>
              <a:t>2 – الأصول في ميزانية البنك المركزي ( الموجودات):</a:t>
            </a:r>
          </a:p>
          <a:p>
            <a:r>
              <a:rPr lang="ar-SA" dirty="0" smtClean="0"/>
              <a:t> تمثلها  السندات الحكومية و القروض المخصومة جزء منها  و تعتبر </a:t>
            </a:r>
            <a:r>
              <a:rPr lang="ar-SA" dirty="0" smtClean="0">
                <a:solidFill>
                  <a:srgbClr val="FF0000"/>
                </a:solidFill>
              </a:rPr>
              <a:t>الأهم</a:t>
            </a:r>
            <a:r>
              <a:rPr lang="ar-SA" dirty="0" smtClean="0"/>
              <a:t> للأسباب التالية:</a:t>
            </a:r>
          </a:p>
          <a:p>
            <a:r>
              <a:rPr lang="ar-SA" dirty="0" smtClean="0"/>
              <a:t>أ – تغير جانب الأصول </a:t>
            </a:r>
            <a:r>
              <a:rPr lang="ar-SA" dirty="0"/>
              <a:t> </a:t>
            </a:r>
            <a:r>
              <a:rPr lang="ar-SA" dirty="0" smtClean="0"/>
              <a:t>      تغير الاحتياطيات الاجمالية لدى البنك التجاري </a:t>
            </a:r>
            <a:r>
              <a:rPr lang="ar-SA" dirty="0"/>
              <a:t> </a:t>
            </a:r>
            <a:r>
              <a:rPr lang="ar-SA" dirty="0" smtClean="0"/>
              <a:t>      تغير في عرض النقود .</a:t>
            </a:r>
          </a:p>
          <a:p>
            <a:r>
              <a:rPr lang="ar-SA" dirty="0" smtClean="0"/>
              <a:t>ب – حصول البنك المركزي على فوائد من جانب الأصول وعدم تحمله أي تكاليف ( فوائد) من جانب </a:t>
            </a:r>
          </a:p>
          <a:p>
            <a:r>
              <a:rPr lang="ar-SA" dirty="0" smtClean="0"/>
              <a:t>الخصوم        انعكاس ما يسمى بالاستقلالية المالية للبنك المركزي والتي قد لا تحصل لأجهزة أخرى في الدولة .</a:t>
            </a:r>
            <a:endParaRPr lang="ar-SA" dirty="0"/>
          </a:p>
        </p:txBody>
      </p:sp>
      <p:sp>
        <p:nvSpPr>
          <p:cNvPr id="2" name="عنوان 1"/>
          <p:cNvSpPr>
            <a:spLocks noGrp="1"/>
          </p:cNvSpPr>
          <p:nvPr>
            <p:ph type="title"/>
          </p:nvPr>
        </p:nvSpPr>
        <p:spPr/>
        <p:txBody>
          <a:bodyPr/>
          <a:lstStyle/>
          <a:p>
            <a:r>
              <a:rPr lang="ar-SA" dirty="0" smtClean="0"/>
              <a:t>ثانيا الأصول و الخصوم في ميزانية البنك المركزي </a:t>
            </a:r>
            <a:endParaRPr lang="ar-SA" dirty="0"/>
          </a:p>
        </p:txBody>
      </p:sp>
      <p:sp>
        <p:nvSpPr>
          <p:cNvPr id="4" name="سهم إلى اليسار 3"/>
          <p:cNvSpPr/>
          <p:nvPr/>
        </p:nvSpPr>
        <p:spPr>
          <a:xfrm>
            <a:off x="8143875" y="2381250"/>
            <a:ext cx="400050" cy="3429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سهم إلى اليسار 4"/>
          <p:cNvSpPr/>
          <p:nvPr/>
        </p:nvSpPr>
        <p:spPr>
          <a:xfrm>
            <a:off x="3257550" y="2362200"/>
            <a:ext cx="400050" cy="3429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6" name="سهم إلى اليسار 5"/>
          <p:cNvSpPr/>
          <p:nvPr/>
        </p:nvSpPr>
        <p:spPr>
          <a:xfrm>
            <a:off x="9420225" y="3248025"/>
            <a:ext cx="400050" cy="3429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val="3210121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p:txBody>
          <a:bodyPr/>
          <a:lstStyle/>
          <a:p>
            <a:r>
              <a:rPr lang="ar-SA" dirty="0" smtClean="0"/>
              <a:t>نظرا لصعوبة تحقيق الأهداف النهائية للسياسة النقدية بطريقة مباشرة و بسبب طول المدة بين تنفيذ السياسة النقدية وتأثيرها في النشاط الاقتصادي وللتعارض المحتمل حدوثه بين الأهداف النهائية المختلفة للسياسة فمن الضروري إعداد استراتيجية متكاملة للسياسة النقدية تحقق الأهداف المنشودة وحتى تكون الاستراتيجية متكاملة لابد من احتوائها على :</a:t>
            </a:r>
          </a:p>
          <a:p>
            <a:endParaRPr lang="ar-SA" dirty="0"/>
          </a:p>
          <a:p>
            <a:r>
              <a:rPr lang="ar-SA" b="1" dirty="0" smtClean="0">
                <a:solidFill>
                  <a:srgbClr val="008000"/>
                </a:solidFill>
              </a:rPr>
              <a:t>1 – أدوات السياسة النقدية </a:t>
            </a:r>
          </a:p>
          <a:p>
            <a:r>
              <a:rPr lang="ar-SA" b="1" dirty="0" smtClean="0">
                <a:solidFill>
                  <a:srgbClr val="008000"/>
                </a:solidFill>
              </a:rPr>
              <a:t>2 – الأهداف العملية</a:t>
            </a:r>
          </a:p>
          <a:p>
            <a:r>
              <a:rPr lang="ar-SA" b="1" dirty="0" smtClean="0">
                <a:solidFill>
                  <a:srgbClr val="008000"/>
                </a:solidFill>
              </a:rPr>
              <a:t>3 – الأهداف الوسيطة </a:t>
            </a:r>
          </a:p>
          <a:p>
            <a:r>
              <a:rPr lang="ar-SA" b="1" dirty="0" smtClean="0">
                <a:solidFill>
                  <a:srgbClr val="008000"/>
                </a:solidFill>
              </a:rPr>
              <a:t>4 - اهداف نهائية </a:t>
            </a:r>
            <a:endParaRPr lang="ar-SA" b="1" dirty="0">
              <a:solidFill>
                <a:srgbClr val="008000"/>
              </a:solidFill>
            </a:endParaRPr>
          </a:p>
        </p:txBody>
      </p:sp>
      <p:sp>
        <p:nvSpPr>
          <p:cNvPr id="2" name="عنوان 1"/>
          <p:cNvSpPr>
            <a:spLocks noGrp="1"/>
          </p:cNvSpPr>
          <p:nvPr>
            <p:ph type="title"/>
          </p:nvPr>
        </p:nvSpPr>
        <p:spPr/>
        <p:txBody>
          <a:bodyPr/>
          <a:lstStyle/>
          <a:p>
            <a:r>
              <a:rPr lang="ar-SA" dirty="0" smtClean="0"/>
              <a:t>ثالثا خطوات تنفيذ السياسة النقدية</a:t>
            </a:r>
            <a:endParaRPr lang="ar-SA" dirty="0"/>
          </a:p>
        </p:txBody>
      </p:sp>
    </p:spTree>
    <p:extLst>
      <p:ext uri="{BB962C8B-B14F-4D97-AF65-F5344CB8AC3E}">
        <p14:creationId xmlns:p14="http://schemas.microsoft.com/office/powerpoint/2010/main" val="39177334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ylar">
  <a:themeElements>
    <a:clrScheme name="Mylar">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Mylar">
      <a:maj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ylar">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effectStyle>
        <a:effectStyle>
          <a:effectLst>
            <a:innerShdw blurRad="50800" dist="25400" dir="13500000">
              <a:srgbClr val="000000">
                <a:alpha val="75000"/>
              </a:srgbClr>
            </a:innerShdw>
            <a:outerShdw blurRad="50800" dist="25400" dir="5400000" rotWithShape="0">
              <a:srgbClr val="000000">
                <a:alpha val="50000"/>
              </a:srgbClr>
            </a:outerShdw>
          </a:effectLst>
          <a:scene3d>
            <a:camera prst="orthographicFront">
              <a:rot lat="0" lon="0" rev="0"/>
            </a:camera>
            <a:lightRig rig="threePt" dir="tl"/>
          </a:scene3d>
          <a:sp3d prstMaterial="dkEdge">
            <a:bevelT w="25400" h="508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tint val="100000"/>
                <a:shade val="30000"/>
                <a:alpha val="100000"/>
                <a:satMod val="255000"/>
                <a:lumMod val="100000"/>
              </a:schemeClr>
            </a:gs>
          </a:gsLst>
          <a:path path="circle">
            <a:fillToRect l="50000" t="-80000" r="50000" b="180000"/>
          </a:path>
        </a:gradFill>
        <a:blipFill rotWithShape="1">
          <a:blip xmlns:r="http://schemas.openxmlformats.org/officeDocument/2006/relationships" r:embed="rId1">
            <a:duotone>
              <a:schemeClr val="phClr">
                <a:lumMod val="80000"/>
              </a:schemeClr>
              <a:schemeClr val="phClr">
                <a:tint val="50000"/>
                <a:lumMod val="1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TM01790491[[fn=بيروت]]</Template>
  <TotalTime>756</TotalTime>
  <Words>2092</Words>
  <Application>Microsoft Office PowerPoint</Application>
  <PresentationFormat>مخصص</PresentationFormat>
  <Paragraphs>243</Paragraphs>
  <Slides>25</Slides>
  <Notes>0</Notes>
  <HiddenSlides>0</HiddenSlides>
  <MMClips>0</MMClips>
  <ScaleCrop>false</ScaleCrop>
  <HeadingPairs>
    <vt:vector size="4" baseType="variant">
      <vt:variant>
        <vt:lpstr>نسق</vt:lpstr>
      </vt:variant>
      <vt:variant>
        <vt:i4>1</vt:i4>
      </vt:variant>
      <vt:variant>
        <vt:lpstr>عناوين الشرائح</vt:lpstr>
      </vt:variant>
      <vt:variant>
        <vt:i4>25</vt:i4>
      </vt:variant>
    </vt:vector>
  </HeadingPairs>
  <TitlesOfParts>
    <vt:vector size="26" baseType="lpstr">
      <vt:lpstr>Mylar</vt:lpstr>
      <vt:lpstr>الفصل الرابع عشر + العشرون</vt:lpstr>
      <vt:lpstr>أولا: تعريف السياسة النقدية</vt:lpstr>
      <vt:lpstr>مخطط ميزانية البنك المركزي</vt:lpstr>
      <vt:lpstr>ثانيا: الأصول و الخصوم في ميزانية البنك المركزي </vt:lpstr>
      <vt:lpstr>ثانيا الأصول و الخصوم في ميزانية البنك المركزي </vt:lpstr>
      <vt:lpstr>ثانيا الأصول و الخصوم في ميزانية البنك المركزي </vt:lpstr>
      <vt:lpstr>ثانيا الأصول و الخصوم في ميزانية البنك المركزي </vt:lpstr>
      <vt:lpstr>ثانيا الأصول و الخصوم في ميزانية البنك المركزي </vt:lpstr>
      <vt:lpstr>ثالثا خطوات تنفيذ السياسة النقدية</vt:lpstr>
      <vt:lpstr>جدول خطوات تنفيذ السياسة النقدية</vt:lpstr>
      <vt:lpstr>السياسة النقدية </vt:lpstr>
      <vt:lpstr>ثالثا خطوات تنفيذ السياسة النقدية </vt:lpstr>
      <vt:lpstr>ثالثا خطوات تنفيذ السياسة النقدية </vt:lpstr>
      <vt:lpstr>ثالثا خطوات تنفيذ السياسة النقدية </vt:lpstr>
      <vt:lpstr>ثالثا خطوات تنفيذ السياسة النقدية </vt:lpstr>
      <vt:lpstr>ثالثا خطوات تنفيذ السياسة النقدية </vt:lpstr>
      <vt:lpstr>ثالثا خطوات تنفيذ السياسة النقدية </vt:lpstr>
      <vt:lpstr>ثالثا خطوات تنفيذ السياسة النقدية </vt:lpstr>
      <vt:lpstr>ثالثا خطوات تنفيذ السياسة النقدية </vt:lpstr>
      <vt:lpstr>ثالثا خطوات تنفيذ السياسة النقدية </vt:lpstr>
      <vt:lpstr>ثالثا خطوات تنفيذ السياسة النقدية </vt:lpstr>
      <vt:lpstr>ثالثا خطوات تنفيذ السياسة النقدية </vt:lpstr>
      <vt:lpstr>ثالثا خطوات تنفيذ السياسة النقدية </vt:lpstr>
      <vt:lpstr>ثالثا خطوات تنفيذ السياسة النقدية </vt:lpstr>
      <vt:lpstr>التعارض بين الأهداف المختلفة للسياسة النقدية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الرابع عشر</dc:title>
  <dc:creator>n</dc:creator>
  <cp:lastModifiedBy>samalmalki</cp:lastModifiedBy>
  <cp:revision>82</cp:revision>
  <dcterms:created xsi:type="dcterms:W3CDTF">2016-11-14T08:34:10Z</dcterms:created>
  <dcterms:modified xsi:type="dcterms:W3CDTF">2017-11-14T05:02:37Z</dcterms:modified>
</cp:coreProperties>
</file>