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2"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89" r:id="rId28"/>
    <p:sldId id="290" r:id="rId29"/>
    <p:sldId id="296" r:id="rId30"/>
    <p:sldId id="298" r:id="rId31"/>
    <p:sldId id="363" r:id="rId32"/>
    <p:sldId id="300" r:id="rId33"/>
    <p:sldId id="301" r:id="rId34"/>
    <p:sldId id="302" r:id="rId35"/>
    <p:sldId id="303" r:id="rId36"/>
    <p:sldId id="306" r:id="rId37"/>
    <p:sldId id="310" r:id="rId38"/>
    <p:sldId id="311" r:id="rId39"/>
    <p:sldId id="312" r:id="rId40"/>
    <p:sldId id="313" r:id="rId41"/>
    <p:sldId id="314" r:id="rId42"/>
    <p:sldId id="336" r:id="rId43"/>
    <p:sldId id="338" r:id="rId44"/>
    <p:sldId id="342" r:id="rId45"/>
    <p:sldId id="350" r:id="rId46"/>
    <p:sldId id="351" r:id="rId47"/>
    <p:sldId id="354" r:id="rId48"/>
    <p:sldId id="355" r:id="rId49"/>
    <p:sldId id="356" r:id="rId50"/>
    <p:sldId id="360" r:id="rId51"/>
    <p:sldId id="362" r:id="rId52"/>
    <p:sldId id="365"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1A00946-E523-4945-9435-157776A06234}" type="datetimeFigureOut">
              <a:rPr lang="ar-SA" smtClean="0"/>
              <a:pPr/>
              <a:t>14/05/38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663471-0986-40A1-8DC0-4B8FAD8BBD16}" type="slidenum">
              <a:rPr lang="ar-SA" smtClean="0"/>
              <a:pPr/>
              <a:t>‹#›</a:t>
            </a:fld>
            <a:endParaRPr lang="ar-SA"/>
          </a:p>
        </p:txBody>
      </p:sp>
    </p:spTree>
    <p:extLst>
      <p:ext uri="{BB962C8B-B14F-4D97-AF65-F5344CB8AC3E}">
        <p14:creationId xmlns:p14="http://schemas.microsoft.com/office/powerpoint/2010/main" val="7806559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3B663471-0986-40A1-8DC0-4B8FAD8BBD16}" type="slidenum">
              <a:rPr lang="ar-SA" smtClean="0"/>
              <a:pPr/>
              <a:t>47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279768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338045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381730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39756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69928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3B78CCBB-F0F7-42EE-867A-8A69B5DA87E5}" type="datetimeFigureOut">
              <a:rPr lang="ar-SA" smtClean="0"/>
              <a:pPr/>
              <a:t>14/05/38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89613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3B78CCBB-F0F7-42EE-867A-8A69B5DA87E5}" type="datetimeFigureOut">
              <a:rPr lang="ar-SA" smtClean="0"/>
              <a:pPr/>
              <a:t>14/05/38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114301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3B78CCBB-F0F7-42EE-867A-8A69B5DA87E5}" type="datetimeFigureOut">
              <a:rPr lang="ar-SA" smtClean="0"/>
              <a:pPr/>
              <a:t>14/05/38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292619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78CCBB-F0F7-42EE-867A-8A69B5DA87E5}" type="datetimeFigureOut">
              <a:rPr lang="ar-SA" smtClean="0"/>
              <a:pPr/>
              <a:t>14/05/38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219904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B78CCBB-F0F7-42EE-867A-8A69B5DA87E5}" type="datetimeFigureOut">
              <a:rPr lang="ar-SA" smtClean="0"/>
              <a:pPr/>
              <a:t>14/05/38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22723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B78CCBB-F0F7-42EE-867A-8A69B5DA87E5}" type="datetimeFigureOut">
              <a:rPr lang="ar-SA" smtClean="0"/>
              <a:pPr/>
              <a:t>14/05/38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C263C6-2E11-4E7D-9DE6-DEABC1213C57}" type="slidenum">
              <a:rPr lang="ar-SA" smtClean="0"/>
              <a:pPr/>
              <a:t>‹#›</a:t>
            </a:fld>
            <a:endParaRPr lang="ar-SA"/>
          </a:p>
        </p:txBody>
      </p:sp>
    </p:spTree>
    <p:extLst>
      <p:ext uri="{BB962C8B-B14F-4D97-AF65-F5344CB8AC3E}">
        <p14:creationId xmlns:p14="http://schemas.microsoft.com/office/powerpoint/2010/main" val="190445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B78CCBB-F0F7-42EE-867A-8A69B5DA87E5}" type="datetimeFigureOut">
              <a:rPr lang="ar-SA" smtClean="0"/>
              <a:pPr/>
              <a:t>14/05/38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C263C6-2E11-4E7D-9DE6-DEABC1213C57}" type="slidenum">
              <a:rPr lang="ar-SA" smtClean="0"/>
              <a:pPr/>
              <a:t>‹#›</a:t>
            </a:fld>
            <a:endParaRPr lang="ar-SA"/>
          </a:p>
        </p:txBody>
      </p:sp>
    </p:spTree>
    <p:extLst>
      <p:ext uri="{BB962C8B-B14F-4D97-AF65-F5344CB8AC3E}">
        <p14:creationId xmlns:p14="http://schemas.microsoft.com/office/powerpoint/2010/main" val="223627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1357298"/>
            <a:ext cx="7500990" cy="4071966"/>
          </a:xfrm>
          <a:ln>
            <a:solidFill>
              <a:srgbClr val="FFC000"/>
            </a:solidFill>
          </a:ln>
        </p:spPr>
        <p:txBody>
          <a:bodyPr>
            <a:noAutofit/>
          </a:bodyPr>
          <a:lstStyle/>
          <a:p>
            <a:r>
              <a:rPr lang="ar-SA" sz="4400" b="1" dirty="0">
                <a:solidFill>
                  <a:schemeClr val="tx1"/>
                </a:solidFill>
              </a:rPr>
              <a:t>الفصل الرابع </a:t>
            </a:r>
          </a:p>
          <a:p>
            <a:endParaRPr lang="ar-SA" sz="4400" b="1" dirty="0">
              <a:solidFill>
                <a:schemeClr val="tx1"/>
              </a:solidFill>
            </a:endParaRPr>
          </a:p>
          <a:p>
            <a:r>
              <a:rPr lang="ar-SA" sz="4400" b="1" dirty="0">
                <a:solidFill>
                  <a:schemeClr val="tx1"/>
                </a:solidFill>
              </a:rPr>
              <a:t> بـــــــرامج التأهيل</a:t>
            </a:r>
          </a:p>
          <a:p>
            <a:endParaRPr lang="ar-SA" sz="4400" b="1" dirty="0">
              <a:solidFill>
                <a:schemeClr val="tx1"/>
              </a:solidFill>
            </a:endParaRPr>
          </a:p>
          <a:p>
            <a:endParaRPr lang="ar-SA" sz="4400" b="1" dirty="0">
              <a:solidFill>
                <a:schemeClr val="tx1"/>
              </a:solidFill>
            </a:endParaRPr>
          </a:p>
          <a:p>
            <a:r>
              <a:rPr lang="ar-SA" sz="4400" b="1" dirty="0">
                <a:solidFill>
                  <a:schemeClr val="tx1"/>
                </a:solidFill>
              </a:rPr>
              <a:t>       </a:t>
            </a:r>
            <a:endParaRPr lang="ar-SA" sz="4400" dirty="0"/>
          </a:p>
        </p:txBody>
      </p:sp>
    </p:spTree>
    <p:extLst>
      <p:ext uri="{BB962C8B-B14F-4D97-AF65-F5344CB8AC3E}">
        <p14:creationId xmlns:p14="http://schemas.microsoft.com/office/powerpoint/2010/main" val="189859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60648"/>
            <a:ext cx="8893652" cy="6336704"/>
          </a:xfrm>
          <a:ln>
            <a:solidFill>
              <a:schemeClr val="accent1"/>
            </a:solidFill>
          </a:ln>
        </p:spPr>
        <p:txBody>
          <a:bodyPr>
            <a:normAutofit fontScale="77500" lnSpcReduction="20000"/>
          </a:bodyPr>
          <a:lstStyle/>
          <a:p>
            <a:pPr marL="0" indent="0">
              <a:lnSpc>
                <a:spcPct val="150000"/>
              </a:lnSpc>
              <a:buNone/>
            </a:pPr>
            <a:r>
              <a:rPr lang="ar-SA" dirty="0"/>
              <a:t>3- إقرار التدخلات العلاجية السريرية والعمليات والجراحة اللازمة للحد من تدهور الحالة أو علاج أو تقويم أو تصحيح أية آثار جسمية أو مرضية تنتج عن حالة العجز . </a:t>
            </a:r>
          </a:p>
          <a:p>
            <a:pPr marL="0" indent="0">
              <a:lnSpc>
                <a:spcPct val="150000"/>
              </a:lnSpc>
              <a:buNone/>
            </a:pPr>
            <a:r>
              <a:rPr lang="ar-SA" dirty="0"/>
              <a:t>4- تقرير الأجهزة التعويضية والوسائل المساعدة المناسبة للحالة والتدريب عليها .</a:t>
            </a:r>
          </a:p>
          <a:p>
            <a:pPr marL="0" indent="0">
              <a:lnSpc>
                <a:spcPct val="150000"/>
              </a:lnSpc>
              <a:buNone/>
            </a:pPr>
            <a:r>
              <a:rPr lang="ar-SA" dirty="0"/>
              <a:t>5- وضع برنامج للتدريب والتأهيل الطبي والإشراف على تنفيذه من جانب المختصين في الخدمات الطبية المساندة والتي تشمل : </a:t>
            </a:r>
          </a:p>
          <a:p>
            <a:pPr marL="0" indent="0">
              <a:lnSpc>
                <a:spcPct val="150000"/>
              </a:lnSpc>
              <a:buNone/>
            </a:pPr>
            <a:r>
              <a:rPr lang="ar-SA" dirty="0"/>
              <a:t>أ)العلاج الطبيعي . </a:t>
            </a:r>
          </a:p>
          <a:p>
            <a:pPr marL="0" indent="0">
              <a:lnSpc>
                <a:spcPct val="150000"/>
              </a:lnSpc>
              <a:buNone/>
            </a:pPr>
            <a:r>
              <a:rPr lang="ar-SA" dirty="0"/>
              <a:t>ب) العلاج الوظيفي . </a:t>
            </a:r>
          </a:p>
          <a:p>
            <a:pPr marL="0" indent="0">
              <a:lnSpc>
                <a:spcPct val="150000"/>
              </a:lnSpc>
              <a:buNone/>
            </a:pPr>
            <a:r>
              <a:rPr lang="ar-SA" dirty="0"/>
              <a:t>ج) التأهيل النفسي والاجتماعي . </a:t>
            </a:r>
          </a:p>
          <a:p>
            <a:pPr marL="0" indent="0">
              <a:lnSpc>
                <a:spcPct val="150000"/>
              </a:lnSpc>
              <a:buNone/>
            </a:pPr>
            <a:r>
              <a:rPr lang="ar-SA" dirty="0"/>
              <a:t>د) علاج صعوبات النطق والسمع .</a:t>
            </a:r>
          </a:p>
          <a:p>
            <a:pPr marL="0" indent="0">
              <a:lnSpc>
                <a:spcPct val="150000"/>
              </a:lnSpc>
              <a:buNone/>
            </a:pPr>
            <a:r>
              <a:rPr lang="ar-SA" dirty="0"/>
              <a:t>هـ) استخدام الأجهزة السمعية والبصرية والتدريب عليها . </a:t>
            </a:r>
          </a:p>
          <a:p>
            <a:pPr>
              <a:lnSpc>
                <a:spcPct val="150000"/>
              </a:lnSpc>
            </a:pPr>
            <a:endParaRPr lang="ar-SA" dirty="0"/>
          </a:p>
          <a:p>
            <a:pPr marL="0" indent="0">
              <a:buNone/>
            </a:pPr>
            <a:endParaRPr lang="ar-SA" dirty="0"/>
          </a:p>
        </p:txBody>
      </p:sp>
    </p:spTree>
    <p:extLst>
      <p:ext uri="{BB962C8B-B14F-4D97-AF65-F5344CB8AC3E}">
        <p14:creationId xmlns:p14="http://schemas.microsoft.com/office/powerpoint/2010/main" val="1505736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28604"/>
            <a:ext cx="8856984" cy="5072098"/>
          </a:xfrm>
          <a:ln>
            <a:solidFill>
              <a:schemeClr val="accent1"/>
            </a:solidFill>
          </a:ln>
        </p:spPr>
        <p:txBody>
          <a:bodyPr>
            <a:normAutofit/>
          </a:bodyPr>
          <a:lstStyle/>
          <a:p>
            <a:pPr marL="0" indent="0">
              <a:lnSpc>
                <a:spcPct val="150000"/>
              </a:lnSpc>
              <a:buNone/>
            </a:pPr>
            <a:r>
              <a:rPr lang="ar-SA" sz="2500" b="1" dirty="0"/>
              <a:t>فريق العمل في برنامج التأهيل الطبي :</a:t>
            </a:r>
          </a:p>
          <a:p>
            <a:pPr marL="0" indent="0">
              <a:lnSpc>
                <a:spcPct val="150000"/>
              </a:lnSpc>
              <a:buNone/>
            </a:pPr>
            <a:r>
              <a:rPr lang="ar-SA" sz="2500" dirty="0"/>
              <a:t>يتكون فريق التأهيل الطبي من مجموعة من الاختصاصات الطبية والصحية والخدمات المساندة . ويختلف تكوين الفريق تبعاً لحالة العجز التي يعاني منها الفرد.</a:t>
            </a:r>
          </a:p>
        </p:txBody>
      </p:sp>
    </p:spTree>
    <p:extLst>
      <p:ext uri="{BB962C8B-B14F-4D97-AF65-F5344CB8AC3E}">
        <p14:creationId xmlns:p14="http://schemas.microsoft.com/office/powerpoint/2010/main" val="285037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28604"/>
            <a:ext cx="8856984" cy="6312764"/>
          </a:xfrm>
          <a:ln>
            <a:solidFill>
              <a:schemeClr val="accent1"/>
            </a:solidFill>
          </a:ln>
        </p:spPr>
        <p:txBody>
          <a:bodyPr>
            <a:normAutofit/>
          </a:bodyPr>
          <a:lstStyle/>
          <a:p>
            <a:pPr marL="0" indent="0">
              <a:lnSpc>
                <a:spcPct val="150000"/>
              </a:lnSpc>
              <a:buNone/>
            </a:pPr>
            <a:endParaRPr lang="ar-SA" sz="2500" dirty="0"/>
          </a:p>
          <a:p>
            <a:pPr marL="0" indent="0">
              <a:lnSpc>
                <a:spcPct val="150000"/>
              </a:lnSpc>
              <a:buNone/>
            </a:pPr>
            <a:r>
              <a:rPr lang="ar-SA" sz="2500" dirty="0"/>
              <a:t>هذا وتجدر الإشارة إلى ضرورة تمثيل المعوق في فريق التأهيل سواًء كان ذلك في أن يمثل الشخص المعوق نفسه في عضوية الفريق (في حال كونه قادراً على ذلك ) أو أن يمثله والده أو والدته (إذا كان غير قادر أو صغير السن ). </a:t>
            </a:r>
          </a:p>
          <a:p>
            <a:pPr marL="0" indent="0">
              <a:lnSpc>
                <a:spcPct val="150000"/>
              </a:lnSpc>
              <a:buNone/>
            </a:pPr>
            <a:r>
              <a:rPr lang="ar-SA" sz="2500" dirty="0"/>
              <a:t>يعتبر </a:t>
            </a:r>
            <a:r>
              <a:rPr lang="ar-SA" sz="2500" b="1" dirty="0"/>
              <a:t>فريق التأهيل </a:t>
            </a:r>
            <a:r>
              <a:rPr lang="ar-SA" sz="2500" dirty="0"/>
              <a:t>الشريان الأساسي بالنسبة لأي برنامج يصمم للتأهيل الطبي ، وينظر لهذا الفريق على أساس أنه وحدة واحدة ، فكل عضو في الفريق له دوره المكمل للأدوار الأخرى التي يجب أن توجه لخدمة الفرد المعاق وتحقيق أهداف التأهيل كل حسب اختصاصه . </a:t>
            </a:r>
          </a:p>
          <a:p>
            <a:pPr>
              <a:lnSpc>
                <a:spcPct val="150000"/>
              </a:lnSpc>
              <a:buNone/>
            </a:pPr>
            <a:endParaRPr lang="ar-SA" sz="2500" b="1" dirty="0"/>
          </a:p>
          <a:p>
            <a:pPr marL="0" indent="0">
              <a:buNone/>
            </a:pPr>
            <a:endParaRPr lang="ar-SA" sz="2500" dirty="0"/>
          </a:p>
        </p:txBody>
      </p:sp>
    </p:spTree>
    <p:extLst>
      <p:ext uri="{BB962C8B-B14F-4D97-AF65-F5344CB8AC3E}">
        <p14:creationId xmlns:p14="http://schemas.microsoft.com/office/powerpoint/2010/main" val="395569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332656"/>
            <a:ext cx="8858312" cy="6336704"/>
          </a:xfrm>
          <a:ln>
            <a:solidFill>
              <a:schemeClr val="accent1"/>
            </a:solidFill>
          </a:ln>
        </p:spPr>
        <p:txBody>
          <a:bodyPr>
            <a:normAutofit/>
          </a:bodyPr>
          <a:lstStyle/>
          <a:p>
            <a:pPr marL="0" indent="0">
              <a:lnSpc>
                <a:spcPct val="150000"/>
              </a:lnSpc>
              <a:buNone/>
            </a:pPr>
            <a:r>
              <a:rPr lang="ar-SA" sz="2500" b="1" dirty="0"/>
              <a:t>ثانياً: برنامج التأهيل النفسي  </a:t>
            </a:r>
            <a:r>
              <a:rPr lang="en-US" sz="2500" b="1" dirty="0"/>
              <a:t>Psychological Rehabilitation Program</a:t>
            </a:r>
            <a:endParaRPr lang="ar-SA" sz="2500" b="1" dirty="0"/>
          </a:p>
          <a:p>
            <a:pPr marL="0" indent="0">
              <a:lnSpc>
                <a:spcPct val="150000"/>
              </a:lnSpc>
              <a:buNone/>
            </a:pPr>
            <a:r>
              <a:rPr lang="ar-SA" sz="2500" dirty="0"/>
              <a:t>يتعرض الأفراد الذين يصابون بحالة من العجز لمشاكل عديدة ومعقدة تعود عليهم وعلى أسرهم بآثار سلبية لابد من العمل على مواجهتها ووضع حلول لها حتى لا يكون لها أي تأثير سلبي على نجاح برنامج التأهيل. </a:t>
            </a:r>
          </a:p>
          <a:p>
            <a:pPr marL="0" indent="0">
              <a:lnSpc>
                <a:spcPct val="150000"/>
              </a:lnSpc>
              <a:buNone/>
            </a:pPr>
            <a:r>
              <a:rPr lang="ar-SA" sz="2500" dirty="0"/>
              <a:t>إن الآثار النفسية التي تتركها حالة العجز على حياة الفرد وعلى حياة أسرته غالباً ما تكون من الدرجة العميقة وتحتاج إلى جهود كبيرة في العمل على التخفيف من المشاعر والضغوط النفسية التي يمكن أن تنشأ عن حالة العجز . </a:t>
            </a:r>
          </a:p>
          <a:p>
            <a:pPr marL="0" indent="0">
              <a:lnSpc>
                <a:spcPct val="150000"/>
              </a:lnSpc>
              <a:buNone/>
            </a:pPr>
            <a:r>
              <a:rPr lang="ar-SA" sz="2500" dirty="0"/>
              <a:t>ونظراً لأهمية التعامل مع الآثار النفسية الناتجة عن العجز ودورها في نجاح أو فشل أي برنامج تأهيلي مستقبلي فقد اهتم العديد من المختصين عالمياً ومحلياً وإقليمياً بدراسة هذه الآثار  ومدى تأثيرها على الفرد المعاق نفسه أو على أسرته.</a:t>
            </a:r>
          </a:p>
          <a:p>
            <a:pPr marL="0" indent="0">
              <a:buNone/>
            </a:pPr>
            <a:endParaRPr lang="ar-SA" sz="2500" dirty="0"/>
          </a:p>
        </p:txBody>
      </p:sp>
    </p:spTree>
    <p:extLst>
      <p:ext uri="{BB962C8B-B14F-4D97-AF65-F5344CB8AC3E}">
        <p14:creationId xmlns:p14="http://schemas.microsoft.com/office/powerpoint/2010/main" val="181908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80720"/>
          </a:xfrm>
          <a:ln>
            <a:solidFill>
              <a:schemeClr val="accent1"/>
            </a:solidFill>
          </a:ln>
        </p:spPr>
        <p:txBody>
          <a:bodyPr>
            <a:normAutofit fontScale="77500" lnSpcReduction="20000"/>
          </a:bodyPr>
          <a:lstStyle/>
          <a:p>
            <a:pPr marL="0" indent="0">
              <a:lnSpc>
                <a:spcPct val="150000"/>
              </a:lnSpc>
              <a:buNone/>
            </a:pPr>
            <a:r>
              <a:rPr lang="ar-SA" sz="3600" b="1" dirty="0"/>
              <a:t>مفهوم التأهيل النفسي :</a:t>
            </a:r>
          </a:p>
          <a:p>
            <a:pPr marL="0" indent="0">
              <a:lnSpc>
                <a:spcPct val="150000"/>
              </a:lnSpc>
              <a:buNone/>
            </a:pPr>
            <a:r>
              <a:rPr lang="ar-SA" dirty="0"/>
              <a:t>هو برنامج من برامج عملية التأهيل الشامل والتي تركز على شخصية الفرد المعاق وعلى أسرته بهدف مساعدتهم على تقبل فكرة العجز والتكيف أو التأقلم معها لتحقيق أقصى فائدة ممكنة من برامج التأهيل .</a:t>
            </a:r>
          </a:p>
          <a:p>
            <a:pPr marL="0" indent="0">
              <a:lnSpc>
                <a:spcPct val="150000"/>
              </a:lnSpc>
              <a:buNone/>
            </a:pPr>
            <a:r>
              <a:rPr lang="ar-SA" dirty="0"/>
              <a:t>إن الظروف النفسية للفرد المعوق وأسرته تلعب دوراً بارزاً وحيوياً في تقبل حالة العجز والحد من نواتجها والتغلب على آثارها السلبية أو في تحوّل حالة العجز إلى إعاقة .</a:t>
            </a:r>
          </a:p>
          <a:p>
            <a:pPr marL="0" indent="0">
              <a:lnSpc>
                <a:spcPct val="150000"/>
              </a:lnSpc>
              <a:buNone/>
            </a:pPr>
            <a:endParaRPr lang="ar-SA" dirty="0"/>
          </a:p>
          <a:p>
            <a:pPr marL="0" indent="0">
              <a:lnSpc>
                <a:spcPct val="150000"/>
              </a:lnSpc>
              <a:buNone/>
            </a:pPr>
            <a:r>
              <a:rPr lang="ar-SA" dirty="0"/>
              <a:t>لذا فإن برنامج التأهيل النفسي يركز على مجموعة من الأنشطة والخدمات التي تهدف إلى مساعدة المعاق وأسرته على التكيف مع حالة العجز والتعامل بإيجابية مع الآثار النفسية السلبية لحالة العجز للإفادة إلى أكبر حد ممكن من عملية التأهيل .</a:t>
            </a:r>
          </a:p>
          <a:p>
            <a:pPr marL="0" indent="0">
              <a:lnSpc>
                <a:spcPct val="150000"/>
              </a:lnSpc>
              <a:buNone/>
            </a:pPr>
            <a:r>
              <a:rPr lang="ar-SA" dirty="0"/>
              <a:t> </a:t>
            </a:r>
          </a:p>
          <a:p>
            <a:pPr marL="0" indent="0">
              <a:buNone/>
            </a:pPr>
            <a:endParaRPr lang="ar-SA" dirty="0"/>
          </a:p>
        </p:txBody>
      </p:sp>
    </p:spTree>
    <p:extLst>
      <p:ext uri="{BB962C8B-B14F-4D97-AF65-F5344CB8AC3E}">
        <p14:creationId xmlns:p14="http://schemas.microsoft.com/office/powerpoint/2010/main" val="204662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a:ln>
            <a:solidFill>
              <a:schemeClr val="accent1"/>
            </a:solidFill>
          </a:ln>
        </p:spPr>
        <p:txBody>
          <a:bodyPr>
            <a:normAutofit fontScale="77500" lnSpcReduction="20000"/>
          </a:bodyPr>
          <a:lstStyle/>
          <a:p>
            <a:pPr marL="0" indent="0">
              <a:lnSpc>
                <a:spcPct val="150000"/>
              </a:lnSpc>
              <a:buNone/>
            </a:pPr>
            <a:r>
              <a:rPr lang="ar-SA" dirty="0"/>
              <a:t>هذا ولا يقتصر برنامج التأهيل النفسي على مرحلة بعينها من مراحل عملية التأهيل بل هو عملية أساسية يجب أن تتزامن مع جميع المراحل بدءاً من مرحلة الاكتشاف المبكر وتشخيص الإعاقة وحتى مرحلة الاندماج في المجتمع وإقفال الحالة .</a:t>
            </a:r>
          </a:p>
          <a:p>
            <a:pPr marL="0" indent="0">
              <a:lnSpc>
                <a:spcPct val="150000"/>
              </a:lnSpc>
              <a:buNone/>
            </a:pPr>
            <a:r>
              <a:rPr lang="ar-SA" b="1" dirty="0"/>
              <a:t>أهداف التأهيل النفسي :</a:t>
            </a:r>
          </a:p>
          <a:p>
            <a:pPr marL="0" indent="0">
              <a:lnSpc>
                <a:spcPct val="150000"/>
              </a:lnSpc>
              <a:buNone/>
            </a:pPr>
            <a:r>
              <a:rPr lang="ar-SA" u="sng" dirty="0"/>
              <a:t>أولاً: الأهداف الموجهة نحو الفرد المعاق:</a:t>
            </a:r>
          </a:p>
          <a:p>
            <a:pPr marL="0" indent="0">
              <a:lnSpc>
                <a:spcPct val="150000"/>
              </a:lnSpc>
              <a:buNone/>
            </a:pPr>
            <a:r>
              <a:rPr lang="ar-SA" dirty="0"/>
              <a:t> 1- مساعدة الفرد المعاق على فهم وتقدير خصائصه النفسية ومعرفة إمكاناته الجسمية والعقلية والاجتماعية والمهنية وتطوير اتجاهات إيجابية نحو الذات .</a:t>
            </a:r>
          </a:p>
          <a:p>
            <a:pPr marL="0" indent="0">
              <a:lnSpc>
                <a:spcPct val="150000"/>
              </a:lnSpc>
              <a:buNone/>
            </a:pPr>
            <a:r>
              <a:rPr lang="ar-SA" dirty="0"/>
              <a:t> 2- خفض مشاعر التوتر والقلق التي يعاني منها الفرد المعوق ومساعدته على ضبط عواطفه وانفعالاته .</a:t>
            </a:r>
          </a:p>
          <a:p>
            <a:pPr marL="0" indent="0">
              <a:lnSpc>
                <a:spcPct val="150000"/>
              </a:lnSpc>
              <a:buNone/>
            </a:pPr>
            <a:r>
              <a:rPr lang="ar-SA" dirty="0"/>
              <a:t> 3- مساعدة الفرد المعوق على تطوير اتجاهات إيجابية نحو الحياة والعمل والمجتمع.</a:t>
            </a:r>
          </a:p>
          <a:p>
            <a:pPr marL="0" indent="0">
              <a:lnSpc>
                <a:spcPct val="150000"/>
              </a:lnSpc>
              <a:buNone/>
            </a:pPr>
            <a:r>
              <a:rPr lang="ar-SA" dirty="0"/>
              <a:t> 4- مساعدة الفرد المعوق على تحقيق أقصى درجة ممكنة من التوافق الشخصي وتقبله لذاته وظروفه وواقعه الجديد.</a:t>
            </a:r>
          </a:p>
          <a:p>
            <a:pPr>
              <a:lnSpc>
                <a:spcPct val="150000"/>
              </a:lnSpc>
            </a:pPr>
            <a:endParaRPr lang="ar-SA" sz="3600" dirty="0"/>
          </a:p>
          <a:p>
            <a:pPr marL="0" indent="0">
              <a:buNone/>
            </a:pPr>
            <a:endParaRPr lang="ar-SA" dirty="0"/>
          </a:p>
        </p:txBody>
      </p:sp>
    </p:spTree>
    <p:extLst>
      <p:ext uri="{BB962C8B-B14F-4D97-AF65-F5344CB8AC3E}">
        <p14:creationId xmlns:p14="http://schemas.microsoft.com/office/powerpoint/2010/main" val="3222406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44" y="260648"/>
            <a:ext cx="8858312" cy="6524863"/>
          </a:xfrm>
          <a:prstGeom prst="rect">
            <a:avLst/>
          </a:prstGeom>
          <a:noFill/>
          <a:ln>
            <a:solidFill>
              <a:schemeClr val="accent1"/>
            </a:solidFill>
          </a:ln>
        </p:spPr>
        <p:txBody>
          <a:bodyPr wrap="square" rtlCol="1">
            <a:spAutoFit/>
          </a:bodyPr>
          <a:lstStyle/>
          <a:p>
            <a:pPr>
              <a:lnSpc>
                <a:spcPct val="150000"/>
              </a:lnSpc>
            </a:pPr>
            <a:r>
              <a:rPr lang="ar-SA" sz="2200" dirty="0"/>
              <a:t> 5- مساعدة الفرد المعوق على فهم خصائصه الشخصية ومعرفة إمكانياته المتبقية وتنمية قدرته على مواجهة المشكلات التي يمكن أن تواجهه خلال عملية التأهيل .</a:t>
            </a:r>
          </a:p>
          <a:p>
            <a:pPr>
              <a:lnSpc>
                <a:spcPct val="150000"/>
              </a:lnSpc>
            </a:pPr>
            <a:r>
              <a:rPr lang="ar-SA" sz="2200" dirty="0"/>
              <a:t> 6- مساعدة الفرد المعوق على تحقيق أقصى ما يمكن من التوافق الاجتماعي والمهني وذلك من خلال مساعدته على تكوين علاقات ناجحة مع الآخرين والخروج من العزلة والاندماج في الحياة العامة .</a:t>
            </a:r>
          </a:p>
          <a:p>
            <a:pPr>
              <a:lnSpc>
                <a:spcPct val="150000"/>
              </a:lnSpc>
            </a:pPr>
            <a:r>
              <a:rPr lang="ar-SA" sz="2200" dirty="0"/>
              <a:t> 7- مساعدة الفرد المعوق على الاختيار المهني السليم الذي يتناسب مع عجزه وميوله واستعداداته المهنية ومتطلبات سوق العمل .</a:t>
            </a:r>
          </a:p>
          <a:p>
            <a:pPr>
              <a:lnSpc>
                <a:spcPct val="150000"/>
              </a:lnSpc>
            </a:pPr>
            <a:r>
              <a:rPr lang="ar-SA" sz="2200" dirty="0"/>
              <a:t> 8- العمل على تعديل بعض العادات السلوكية الخاطئة التي قد تنشأ عن حالة الإعاقة .</a:t>
            </a:r>
          </a:p>
          <a:p>
            <a:pPr>
              <a:lnSpc>
                <a:spcPct val="150000"/>
              </a:lnSpc>
            </a:pPr>
            <a:endParaRPr lang="ar-SA" sz="2200" b="1" u="sng" dirty="0"/>
          </a:p>
          <a:p>
            <a:pPr>
              <a:lnSpc>
                <a:spcPct val="150000"/>
              </a:lnSpc>
            </a:pPr>
            <a:r>
              <a:rPr lang="ar-SA" sz="2200" b="1" u="sng" dirty="0"/>
              <a:t>ثانيا ً: الأهداف الموجهة نحو أسرة المعاق :</a:t>
            </a:r>
          </a:p>
          <a:p>
            <a:pPr>
              <a:lnSpc>
                <a:spcPct val="150000"/>
              </a:lnSpc>
            </a:pPr>
            <a:r>
              <a:rPr lang="ar-SA" sz="2200" dirty="0"/>
              <a:t>1- مساعدة الأسرة على فهم وتقدير وتقبل حالة العجز وذلك من خلال تزويدها بالمعلومات الضرورية عن الحالة ومتطلباتها وتعديل اتجاهات أفراد الأسرة نحو الفرد المعاق .</a:t>
            </a:r>
          </a:p>
          <a:p>
            <a:endParaRPr lang="ar-SA" sz="2200" dirty="0"/>
          </a:p>
        </p:txBody>
      </p:sp>
    </p:spTree>
    <p:extLst>
      <p:ext uri="{BB962C8B-B14F-4D97-AF65-F5344CB8AC3E}">
        <p14:creationId xmlns:p14="http://schemas.microsoft.com/office/powerpoint/2010/main" val="787980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88640"/>
            <a:ext cx="8858312" cy="6480720"/>
          </a:xfrm>
          <a:ln>
            <a:solidFill>
              <a:schemeClr val="accent1"/>
            </a:solidFill>
          </a:ln>
        </p:spPr>
        <p:txBody>
          <a:bodyPr>
            <a:noAutofit/>
          </a:bodyPr>
          <a:lstStyle/>
          <a:p>
            <a:pPr marL="0" indent="0">
              <a:lnSpc>
                <a:spcPct val="150000"/>
              </a:lnSpc>
              <a:buNone/>
            </a:pPr>
            <a:r>
              <a:rPr lang="ar-SA" sz="2100" dirty="0"/>
              <a:t>2- تقديم المساعدة والدعم النفسي لتمكين الأسرة ومساعدتها على مواجهة الضغوط التي يمكن أن تنشأ عن حالة العجز والتخفيف من آثارها .</a:t>
            </a:r>
          </a:p>
          <a:p>
            <a:pPr marL="0" indent="0">
              <a:lnSpc>
                <a:spcPct val="150000"/>
              </a:lnSpc>
              <a:buNone/>
            </a:pPr>
            <a:r>
              <a:rPr lang="ar-SA" sz="2100" dirty="0"/>
              <a:t>3- مساعدة الأسرة على بناء توقعات إيجابية وموضوعية عن قدرات وإمكانيات المعاق .</a:t>
            </a:r>
          </a:p>
          <a:p>
            <a:pPr marL="0" indent="0">
              <a:lnSpc>
                <a:spcPct val="150000"/>
              </a:lnSpc>
              <a:buNone/>
            </a:pPr>
            <a:r>
              <a:rPr lang="ar-SA" sz="2100" dirty="0"/>
              <a:t>4- العمل على إرشاد الأسرة وتدريب أفرادها على أساليب رعاية المعاق وتلبية احتياجاته الخاصة .</a:t>
            </a:r>
          </a:p>
          <a:p>
            <a:pPr marL="0" indent="0">
              <a:lnSpc>
                <a:spcPct val="150000"/>
              </a:lnSpc>
              <a:buNone/>
            </a:pPr>
            <a:r>
              <a:rPr lang="ar-SA" sz="2100" b="1" dirty="0"/>
              <a:t>أساليب التأهيل النفسي :</a:t>
            </a:r>
          </a:p>
          <a:p>
            <a:pPr marL="0" indent="0">
              <a:lnSpc>
                <a:spcPct val="150000"/>
              </a:lnSpc>
              <a:buNone/>
            </a:pPr>
            <a:r>
              <a:rPr lang="ar-SA" sz="2100" dirty="0"/>
              <a:t>تتعدد وتتنوع وسائل وأساليب التأهيل النفسي والتي تختلف باختلاف طبيعة الحالة </a:t>
            </a:r>
          </a:p>
          <a:p>
            <a:pPr marL="0" indent="0">
              <a:lnSpc>
                <a:spcPct val="150000"/>
              </a:lnSpc>
              <a:buNone/>
            </a:pPr>
            <a:r>
              <a:rPr lang="ar-SA" sz="2100" dirty="0"/>
              <a:t>(فرد – أسرة) ونوع ودرجة الاضطراب الذي يعاني منه المعوق وسيتم ذكر بعض الوسائل والأساليب التي تشمل ما يلي :    </a:t>
            </a:r>
          </a:p>
          <a:p>
            <a:pPr marL="0" indent="0">
              <a:lnSpc>
                <a:spcPct val="150000"/>
              </a:lnSpc>
              <a:buNone/>
            </a:pPr>
            <a:r>
              <a:rPr lang="ar-SA" sz="2100" dirty="0"/>
              <a:t>1</a:t>
            </a:r>
            <a:r>
              <a:rPr lang="ar-SA" sz="2100" b="1" dirty="0"/>
              <a:t>- الإرشاد النفسي :  </a:t>
            </a:r>
            <a:r>
              <a:rPr lang="en-US" sz="2100" b="1" dirty="0"/>
              <a:t>Psychological Counseling</a:t>
            </a:r>
            <a:endParaRPr lang="ar-SA" sz="2100" b="1" dirty="0"/>
          </a:p>
          <a:p>
            <a:pPr marL="0" indent="0">
              <a:lnSpc>
                <a:spcPct val="150000"/>
              </a:lnSpc>
              <a:buNone/>
            </a:pPr>
            <a:r>
              <a:rPr lang="ar-SA" sz="2100" dirty="0"/>
              <a:t>ويعرف الإرشاد النفسي بأنه تلك العملية التي تتم من خلال علاقة مهنية بين الأخصائي (المرشد)والعميل (المسترشد) لمساعدة العميل على فهم نفسه والاستفادة مما لديه من قدرات وإمكانات في التغلب على المشكلات التي تواجهه وتحقيق أعلى درجة ممكنة من الاندماج في الحياة بإيجابية .</a:t>
            </a:r>
          </a:p>
          <a:p>
            <a:pPr marL="0" indent="0">
              <a:lnSpc>
                <a:spcPct val="150000"/>
              </a:lnSpc>
              <a:buNone/>
            </a:pPr>
            <a:endParaRPr lang="ar-SA" sz="2100" b="1" dirty="0"/>
          </a:p>
          <a:p>
            <a:pPr marL="0" indent="0">
              <a:buNone/>
            </a:pPr>
            <a:endParaRPr lang="ar-SA" sz="2100" dirty="0"/>
          </a:p>
        </p:txBody>
      </p:sp>
    </p:spTree>
    <p:extLst>
      <p:ext uri="{BB962C8B-B14F-4D97-AF65-F5344CB8AC3E}">
        <p14:creationId xmlns:p14="http://schemas.microsoft.com/office/powerpoint/2010/main" val="358701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3882732"/>
          </a:xfrm>
          <a:ln>
            <a:solidFill>
              <a:schemeClr val="accent1"/>
            </a:solidFill>
          </a:ln>
        </p:spPr>
        <p:txBody>
          <a:bodyPr>
            <a:normAutofit lnSpcReduction="10000"/>
          </a:bodyPr>
          <a:lstStyle/>
          <a:p>
            <a:pPr marL="0" indent="0">
              <a:lnSpc>
                <a:spcPct val="150000"/>
              </a:lnSpc>
              <a:buNone/>
            </a:pPr>
            <a:r>
              <a:rPr lang="ar-SA" sz="2500" dirty="0"/>
              <a:t>ومن أهم الأساليب المستخدمة في مجال الإرشاد النفسي :</a:t>
            </a:r>
          </a:p>
          <a:p>
            <a:pPr>
              <a:lnSpc>
                <a:spcPct val="150000"/>
              </a:lnSpc>
              <a:buFont typeface="Wingdings" panose="05000000000000000000" pitchFamily="2" charset="2"/>
              <a:buChar char="v"/>
            </a:pPr>
            <a:r>
              <a:rPr lang="ar-SA" sz="2500" dirty="0"/>
              <a:t> الإرشاد الفردي.</a:t>
            </a:r>
          </a:p>
          <a:p>
            <a:pPr>
              <a:lnSpc>
                <a:spcPct val="150000"/>
              </a:lnSpc>
              <a:buFont typeface="Wingdings" panose="05000000000000000000" pitchFamily="2" charset="2"/>
              <a:buChar char="v"/>
            </a:pPr>
            <a:r>
              <a:rPr lang="ar-SA" sz="2500" dirty="0"/>
              <a:t> الإرشاد الجمعي .</a:t>
            </a:r>
          </a:p>
          <a:p>
            <a:pPr>
              <a:lnSpc>
                <a:spcPct val="150000"/>
              </a:lnSpc>
              <a:buFont typeface="Wingdings" panose="05000000000000000000" pitchFamily="2" charset="2"/>
              <a:buChar char="v"/>
            </a:pPr>
            <a:r>
              <a:rPr lang="ar-SA" sz="2500" dirty="0"/>
              <a:t>الإرشاد والعلاج باللعب .</a:t>
            </a:r>
          </a:p>
          <a:p>
            <a:pPr>
              <a:lnSpc>
                <a:spcPct val="150000"/>
              </a:lnSpc>
              <a:buFont typeface="Wingdings" panose="05000000000000000000" pitchFamily="2" charset="2"/>
              <a:buChar char="v"/>
            </a:pPr>
            <a:r>
              <a:rPr lang="ar-SA" sz="2800" dirty="0"/>
              <a:t>الإرشاد والعلاج عن طريق التمثيل .</a:t>
            </a:r>
          </a:p>
          <a:p>
            <a:pPr>
              <a:lnSpc>
                <a:spcPct val="150000"/>
              </a:lnSpc>
              <a:buFont typeface="Wingdings" panose="05000000000000000000" pitchFamily="2" charset="2"/>
              <a:buChar char="v"/>
            </a:pPr>
            <a:r>
              <a:rPr lang="ar-SA" sz="2800" dirty="0"/>
              <a:t>الإرشاد عن طريق الفن .</a:t>
            </a:r>
          </a:p>
          <a:p>
            <a:pPr marL="0" indent="0">
              <a:buNone/>
            </a:pPr>
            <a:endParaRPr lang="ar-SA" sz="2500" dirty="0"/>
          </a:p>
        </p:txBody>
      </p:sp>
    </p:spTree>
    <p:extLst>
      <p:ext uri="{BB962C8B-B14F-4D97-AF65-F5344CB8AC3E}">
        <p14:creationId xmlns:p14="http://schemas.microsoft.com/office/powerpoint/2010/main" val="2455468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5811558"/>
          </a:xfrm>
          <a:ln>
            <a:solidFill>
              <a:schemeClr val="accent1"/>
            </a:solidFill>
          </a:ln>
        </p:spPr>
        <p:txBody>
          <a:bodyPr>
            <a:normAutofit/>
          </a:bodyPr>
          <a:lstStyle/>
          <a:p>
            <a:pPr marL="0" indent="0">
              <a:lnSpc>
                <a:spcPct val="150000"/>
              </a:lnSpc>
              <a:buNone/>
            </a:pPr>
            <a:r>
              <a:rPr lang="ar-SA" sz="2500" b="1" dirty="0"/>
              <a:t>2- الإرشاد الأسري :  </a:t>
            </a:r>
            <a:r>
              <a:rPr lang="en-US" sz="2500" b="1" dirty="0"/>
              <a:t>Family Counseling</a:t>
            </a:r>
          </a:p>
          <a:p>
            <a:pPr marL="0" indent="0">
              <a:lnSpc>
                <a:spcPct val="150000"/>
              </a:lnSpc>
              <a:buNone/>
            </a:pPr>
            <a:r>
              <a:rPr lang="ar-SA" sz="2500" dirty="0"/>
              <a:t>حيث تقدم خدمات الإرشاد النفسي من خلال إشراك الوالدين في عملية الإرشاد وتوفير كافة المعلومات المتعلقة بالإعاقة أو الاضطراب الذي يعاني منه الطفل وكيفية التعامل مع الطفل ورعايته في ضوء خصائص إعاقته ، مع توعية وتدريب الأهل على كيفية رعاية وتعليم وتدريب وتأهيل طفلهم المعوق لمساعدته للمشاركة في أنشطة الحياة اليومية، كما تتضمن خدمات الإرشاد النفسي الأسري إشراك أولياء الأمور في الاجتماعات التي تبحث الأمور المتعلقة بطرق الوقاية من الإعاقة ، وكيفية التعامل مع المعاق ووضع البرامج الخاصة لتدريبه .</a:t>
            </a:r>
            <a:endParaRPr lang="ar-SA" sz="2500" b="1" dirty="0"/>
          </a:p>
          <a:p>
            <a:pPr marL="0" indent="0">
              <a:buNone/>
            </a:pPr>
            <a:endParaRPr lang="ar-SA" sz="2500" dirty="0"/>
          </a:p>
        </p:txBody>
      </p:sp>
    </p:spTree>
    <p:extLst>
      <p:ext uri="{BB962C8B-B14F-4D97-AF65-F5344CB8AC3E}">
        <p14:creationId xmlns:p14="http://schemas.microsoft.com/office/powerpoint/2010/main" val="371360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57232"/>
            <a:ext cx="8640960" cy="4000528"/>
          </a:xfrm>
          <a:ln>
            <a:solidFill>
              <a:schemeClr val="accent1"/>
            </a:solidFill>
          </a:ln>
        </p:spPr>
        <p:txBody>
          <a:bodyPr>
            <a:normAutofit/>
          </a:bodyPr>
          <a:lstStyle/>
          <a:p>
            <a:pPr marL="0" indent="0">
              <a:buNone/>
            </a:pPr>
            <a:endParaRPr lang="ar-SA" sz="2800" dirty="0"/>
          </a:p>
          <a:p>
            <a:pPr marL="0" indent="0">
              <a:buNone/>
            </a:pPr>
            <a:r>
              <a:rPr lang="ar-SA" sz="2800" dirty="0"/>
              <a:t>تشير الحديدي وآخرين (2005) إلى ان المفهوم الجديد للتأهيل يركز على التأهيل الشامل للفرد ، وأن التأهيل بهذا المعنى يتضمن مجموعة متنوعة من البرامج والأنشطة التأهيلية وهذه البرامج هي :</a:t>
            </a:r>
          </a:p>
          <a:p>
            <a:pPr marL="0" indent="0">
              <a:buNone/>
            </a:pPr>
            <a:endParaRPr lang="ar-SA" sz="2800" dirty="0"/>
          </a:p>
          <a:p>
            <a:pPr marL="0" indent="0">
              <a:buNone/>
            </a:pPr>
            <a:r>
              <a:rPr lang="ar-SA" sz="2800" dirty="0"/>
              <a:t>برامج وأنشطة التأهيل الطبي وبرامج وأنشطة التأهيل النفسي والاجتماعي والمهني والتعليمي. في هذا الفصل سيتم التركيز على هذه البرامج وأنشطتها </a:t>
            </a:r>
            <a:r>
              <a:rPr lang="ar-SA" sz="2800" dirty="0" err="1"/>
              <a:t>التأهيلية</a:t>
            </a:r>
            <a:r>
              <a:rPr lang="ar-SA" sz="2800" dirty="0"/>
              <a:t> وصولا إلى المفهوم الشمولي في عملية التأهيل .</a:t>
            </a:r>
          </a:p>
          <a:p>
            <a:pPr marL="0" indent="0">
              <a:buNone/>
            </a:pPr>
            <a:endParaRPr lang="ar-SA" sz="2800" dirty="0"/>
          </a:p>
          <a:p>
            <a:pPr marL="0" indent="0">
              <a:buNone/>
            </a:pPr>
            <a:endParaRPr lang="ar-SA" sz="2800" dirty="0"/>
          </a:p>
        </p:txBody>
      </p:sp>
    </p:spTree>
    <p:extLst>
      <p:ext uri="{BB962C8B-B14F-4D97-AF65-F5344CB8AC3E}">
        <p14:creationId xmlns:p14="http://schemas.microsoft.com/office/powerpoint/2010/main" val="2191034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4669120"/>
          </a:xfrm>
          <a:ln>
            <a:solidFill>
              <a:schemeClr val="accent1"/>
            </a:solidFill>
          </a:ln>
        </p:spPr>
        <p:txBody>
          <a:bodyPr>
            <a:normAutofit/>
          </a:bodyPr>
          <a:lstStyle/>
          <a:p>
            <a:pPr marL="0" indent="0">
              <a:lnSpc>
                <a:spcPct val="150000"/>
              </a:lnSpc>
              <a:buNone/>
            </a:pPr>
            <a:r>
              <a:rPr lang="ar-SA" sz="2500" b="1" dirty="0"/>
              <a:t>3- تعديل السلوك :  </a:t>
            </a:r>
            <a:r>
              <a:rPr lang="en-US" sz="2500" b="1" dirty="0"/>
              <a:t>Behavior Modification  </a:t>
            </a:r>
          </a:p>
          <a:p>
            <a:pPr marL="0" indent="0">
              <a:lnSpc>
                <a:spcPct val="150000"/>
              </a:lnSpc>
              <a:buNone/>
            </a:pPr>
            <a:r>
              <a:rPr lang="ar-SA" sz="2500" dirty="0"/>
              <a:t>ويمكن تعريف تعديل السلوك بأنه عملية منظمة تستخدم مبادئ وإجراءات نظرية وعملية معينة مستمدة من نظريات التعلم وخاصة نظرية الاشراط الإجرائي ، وتهتم أساساً بتغيير السلوك الملاحظ غير المرغوب إلى سلوك مقبول (منصور 1994). </a:t>
            </a:r>
          </a:p>
          <a:p>
            <a:pPr marL="0" indent="0">
              <a:buNone/>
            </a:pPr>
            <a:endParaRPr lang="ar-SA" sz="2500" dirty="0"/>
          </a:p>
        </p:txBody>
      </p:sp>
    </p:spTree>
    <p:extLst>
      <p:ext uri="{BB962C8B-B14F-4D97-AF65-F5344CB8AC3E}">
        <p14:creationId xmlns:p14="http://schemas.microsoft.com/office/powerpoint/2010/main" val="412625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21644" cy="6480720"/>
          </a:xfrm>
          <a:ln>
            <a:solidFill>
              <a:schemeClr val="accent1"/>
            </a:solidFill>
          </a:ln>
        </p:spPr>
        <p:txBody>
          <a:bodyPr>
            <a:normAutofit fontScale="62500" lnSpcReduction="20000"/>
          </a:bodyPr>
          <a:lstStyle/>
          <a:p>
            <a:pPr marL="0" indent="0">
              <a:lnSpc>
                <a:spcPct val="150000"/>
              </a:lnSpc>
              <a:buNone/>
            </a:pPr>
            <a:r>
              <a:rPr lang="ar-SA" dirty="0"/>
              <a:t>ويذكر </a:t>
            </a:r>
            <a:r>
              <a:rPr lang="ar-SA" dirty="0" err="1"/>
              <a:t>جبسون</a:t>
            </a:r>
            <a:r>
              <a:rPr lang="ar-SA" dirty="0"/>
              <a:t> </a:t>
            </a:r>
            <a:r>
              <a:rPr lang="ar-SA" dirty="0" err="1"/>
              <a:t>وميتشيل</a:t>
            </a:r>
            <a:r>
              <a:rPr lang="ar-SA" dirty="0"/>
              <a:t> (1986)</a:t>
            </a:r>
            <a:r>
              <a:rPr lang="en-US" dirty="0"/>
              <a:t> </a:t>
            </a:r>
            <a:r>
              <a:rPr lang="ar-SA" dirty="0"/>
              <a:t>أن عملية الإرشاد النفسي في تعديل السلوك تتضمن الخطوات الآتية  </a:t>
            </a:r>
          </a:p>
          <a:p>
            <a:pPr marL="0" indent="0">
              <a:lnSpc>
                <a:spcPct val="150000"/>
              </a:lnSpc>
              <a:buNone/>
            </a:pPr>
            <a:r>
              <a:rPr lang="ar-SA" dirty="0"/>
              <a:t>أ) تحديد السلوك المراد تغييره أو تعديله والقابل للتغير أو التعديل .</a:t>
            </a:r>
          </a:p>
          <a:p>
            <a:pPr marL="0" indent="0">
              <a:lnSpc>
                <a:spcPct val="150000"/>
              </a:lnSpc>
              <a:buNone/>
            </a:pPr>
            <a:r>
              <a:rPr lang="ar-SA" dirty="0"/>
              <a:t>ب)تحديد درجة تكرار السلوك (خط الأساس ) قبل بداية التغيير أو التعديل .</a:t>
            </a:r>
          </a:p>
          <a:p>
            <a:pPr marL="0" indent="0">
              <a:lnSpc>
                <a:spcPct val="150000"/>
              </a:lnSpc>
              <a:buNone/>
            </a:pPr>
            <a:r>
              <a:rPr lang="ar-SA" dirty="0"/>
              <a:t>جـ)  ترتيب وتنظيم مواقف التعلم والتي يمكن أن يحدث فيها السلوك المراد تعديله . </a:t>
            </a:r>
          </a:p>
          <a:p>
            <a:pPr marL="0" indent="0">
              <a:lnSpc>
                <a:spcPct val="150000"/>
              </a:lnSpc>
              <a:buNone/>
            </a:pPr>
            <a:r>
              <a:rPr lang="ar-SA" dirty="0"/>
              <a:t>د) تحديد أنواع التعزيز المختلفة والتي سيتم استخدامها . </a:t>
            </a:r>
          </a:p>
          <a:p>
            <a:pPr marL="0" indent="0">
              <a:lnSpc>
                <a:spcPct val="150000"/>
              </a:lnSpc>
              <a:buNone/>
            </a:pPr>
            <a:r>
              <a:rPr lang="ar-SA" dirty="0"/>
              <a:t>هـ) تعزيز وتشكيل السلوك المرغوب فيه .</a:t>
            </a:r>
          </a:p>
          <a:p>
            <a:pPr marL="0" indent="0">
              <a:lnSpc>
                <a:spcPct val="150000"/>
              </a:lnSpc>
              <a:buNone/>
            </a:pPr>
            <a:r>
              <a:rPr lang="ar-SA" dirty="0"/>
              <a:t>و) التقييم ومتابعة السلوكيات التي تم تعزيزها . </a:t>
            </a:r>
          </a:p>
          <a:p>
            <a:pPr marL="0" indent="0">
              <a:lnSpc>
                <a:spcPct val="150000"/>
              </a:lnSpc>
              <a:buNone/>
            </a:pPr>
            <a:r>
              <a:rPr lang="ar-SA" dirty="0"/>
              <a:t>ويستخدم في تعديل السلوك الفنيات التالية : التعزيز ،والإطفاء ،والعقاب ، والإقصاء،والحث،والتشكيل ... </a:t>
            </a:r>
            <a:r>
              <a:rPr lang="ar-SA" dirty="0" err="1"/>
              <a:t>إلخ</a:t>
            </a:r>
            <a:r>
              <a:rPr lang="ar-SA" dirty="0"/>
              <a:t> </a:t>
            </a:r>
          </a:p>
          <a:p>
            <a:pPr marL="0" indent="0">
              <a:lnSpc>
                <a:spcPct val="150000"/>
              </a:lnSpc>
              <a:buNone/>
            </a:pPr>
            <a:r>
              <a:rPr lang="ar-SA" b="1" dirty="0"/>
              <a:t>4</a:t>
            </a:r>
            <a:r>
              <a:rPr lang="ar-SA" sz="3600" b="1" dirty="0"/>
              <a:t>- خدمات الإرشاد والتوجيه المهني :</a:t>
            </a:r>
            <a:r>
              <a:rPr lang="en-US" sz="3600" b="1" dirty="0"/>
              <a:t>Vocational Counseling</a:t>
            </a:r>
            <a:endParaRPr lang="ar-SA" sz="3600" b="1" dirty="0"/>
          </a:p>
          <a:p>
            <a:pPr marL="0" indent="0">
              <a:lnSpc>
                <a:spcPct val="150000"/>
              </a:lnSpc>
              <a:buNone/>
            </a:pPr>
            <a:r>
              <a:rPr lang="ar-SA" dirty="0"/>
              <a:t>تهدف إلى مساعدة الشخص المعوق وتوجيهه نحو اختيار المهنة المناسبة من خلال إجراء اختبارات القدرات والميول المهنية لإعطاء صورة موضوعية عن قدرات وإمكانات وميول المعوق ومساعدته على التدريب عليها والعمل بها ومساعدته على التغلب على بعض المشكلات التي تواجهه في بداية التدريب أو في بداية الممارسة الفعلية لهذه المهنة التي تم اختيارها حتى </a:t>
            </a:r>
            <a:r>
              <a:rPr lang="ar-SA" dirty="0" err="1"/>
              <a:t>يثابر</a:t>
            </a:r>
            <a:r>
              <a:rPr lang="ar-SA" dirty="0"/>
              <a:t> ويواصل العمل والترقي فيها . </a:t>
            </a:r>
          </a:p>
          <a:p>
            <a:pPr marL="0" indent="0">
              <a:lnSpc>
                <a:spcPct val="150000"/>
              </a:lnSpc>
              <a:buNone/>
            </a:pPr>
            <a:endParaRPr lang="ar-SA" dirty="0"/>
          </a:p>
          <a:p>
            <a:endParaRPr lang="ar-SA" dirty="0"/>
          </a:p>
          <a:p>
            <a:pPr marL="0" indent="0">
              <a:buNone/>
            </a:pPr>
            <a:endParaRPr lang="ar-SA" dirty="0"/>
          </a:p>
        </p:txBody>
      </p:sp>
    </p:spTree>
    <p:extLst>
      <p:ext uri="{BB962C8B-B14F-4D97-AF65-F5344CB8AC3E}">
        <p14:creationId xmlns:p14="http://schemas.microsoft.com/office/powerpoint/2010/main" val="1926379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a:ln>
            <a:solidFill>
              <a:schemeClr val="accent1"/>
            </a:solidFill>
          </a:ln>
        </p:spPr>
        <p:txBody>
          <a:bodyPr>
            <a:normAutofit/>
          </a:bodyPr>
          <a:lstStyle/>
          <a:p>
            <a:pPr marL="0" indent="0">
              <a:lnSpc>
                <a:spcPct val="150000"/>
              </a:lnSpc>
              <a:buNone/>
            </a:pPr>
            <a:r>
              <a:rPr lang="ar-SA" sz="2500" b="1" dirty="0"/>
              <a:t>5- خدمات العلاج النفسي  :  </a:t>
            </a:r>
            <a:r>
              <a:rPr lang="en-US" sz="2500" b="1" dirty="0"/>
              <a:t>Psychotherapy</a:t>
            </a:r>
            <a:endParaRPr lang="ar-SA" sz="2500" b="1" dirty="0"/>
          </a:p>
          <a:p>
            <a:pPr marL="0" indent="0">
              <a:lnSpc>
                <a:spcPct val="150000"/>
              </a:lnSpc>
              <a:buNone/>
            </a:pPr>
            <a:r>
              <a:rPr lang="ar-SA" sz="2500" dirty="0"/>
              <a:t>وتهتم بتناول وعلاج المشكلات الأكثر حدة والتي تعوق تكيف الفرد مع نفسه ومع الأسرة ومع المجتمع الذي يعيش فيه ، لمساعدته على أن يكون أكثر توافقاً وتكيفاً مع نفسه ومع أسرته ومع مهنته أو عمله ومع مجتمعه ويتم ذلك من خلال الجلسات الإرشادية ، واستخدام نظريات العلاج النفسي مثل التحليل النفسي ، العلاج المتمركز حول العميل ، العلاج السلوكي ... </a:t>
            </a:r>
            <a:r>
              <a:rPr lang="ar-SA" sz="2500" dirty="0" err="1"/>
              <a:t>إلخ</a:t>
            </a:r>
            <a:r>
              <a:rPr lang="ar-SA" sz="2500" dirty="0"/>
              <a:t>. </a:t>
            </a:r>
          </a:p>
          <a:p>
            <a:pPr marL="0" indent="0">
              <a:lnSpc>
                <a:spcPct val="150000"/>
              </a:lnSpc>
              <a:buNone/>
            </a:pPr>
            <a:r>
              <a:rPr lang="ar-SA" sz="2500" b="1" dirty="0"/>
              <a:t>دور الأخصائي النفسي في التأهيل: </a:t>
            </a:r>
          </a:p>
          <a:p>
            <a:pPr marL="0" indent="0">
              <a:lnSpc>
                <a:spcPct val="150000"/>
              </a:lnSpc>
              <a:buNone/>
            </a:pPr>
            <a:r>
              <a:rPr lang="ar-SA" sz="2500" dirty="0"/>
              <a:t>واجبات الأخصائي النفسي في مجال تأهيل المعوقين بالتالية :</a:t>
            </a:r>
          </a:p>
          <a:p>
            <a:pPr marL="0" indent="0">
              <a:lnSpc>
                <a:spcPct val="150000"/>
              </a:lnSpc>
              <a:buNone/>
            </a:pPr>
            <a:r>
              <a:rPr lang="ar-SA" sz="2500" dirty="0"/>
              <a:t>1- المشاركة في فرز الحالات .</a:t>
            </a:r>
          </a:p>
          <a:p>
            <a:pPr marL="0" indent="0">
              <a:lnSpc>
                <a:spcPct val="150000"/>
              </a:lnSpc>
              <a:buNone/>
            </a:pPr>
            <a:r>
              <a:rPr lang="ar-SA" sz="2500" dirty="0"/>
              <a:t>2- المشاركة في عملية التشخيص والتقييم ، من خلال استخدام المقاييس والاختبارات .</a:t>
            </a:r>
          </a:p>
          <a:p>
            <a:pPr>
              <a:lnSpc>
                <a:spcPct val="150000"/>
              </a:lnSpc>
            </a:pPr>
            <a:endParaRPr lang="ar-SA" sz="2500" dirty="0"/>
          </a:p>
          <a:p>
            <a:pPr>
              <a:lnSpc>
                <a:spcPct val="150000"/>
              </a:lnSpc>
            </a:pPr>
            <a:endParaRPr lang="ar-SA" sz="2500" dirty="0"/>
          </a:p>
          <a:p>
            <a:pPr marL="0" indent="0">
              <a:buNone/>
            </a:pPr>
            <a:endParaRPr lang="ar-SA" sz="2500" dirty="0"/>
          </a:p>
        </p:txBody>
      </p:sp>
    </p:spTree>
    <p:extLst>
      <p:ext uri="{BB962C8B-B14F-4D97-AF65-F5344CB8AC3E}">
        <p14:creationId xmlns:p14="http://schemas.microsoft.com/office/powerpoint/2010/main" val="2219056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597352"/>
          </a:xfrm>
          <a:ln>
            <a:solidFill>
              <a:schemeClr val="accent1"/>
            </a:solidFill>
          </a:ln>
        </p:spPr>
        <p:txBody>
          <a:bodyPr>
            <a:normAutofit fontScale="92500"/>
          </a:bodyPr>
          <a:lstStyle/>
          <a:p>
            <a:pPr marL="0" indent="0">
              <a:lnSpc>
                <a:spcPct val="150000"/>
              </a:lnSpc>
              <a:buNone/>
            </a:pPr>
            <a:r>
              <a:rPr lang="ar-SA" sz="2200" dirty="0"/>
              <a:t>3- المشاركة في قرار توجيه الحالات وقبولها بالمؤسسة التربوية أو في مراكز التأهيل المهني </a:t>
            </a:r>
          </a:p>
          <a:p>
            <a:pPr marL="0" indent="0">
              <a:lnSpc>
                <a:spcPct val="150000"/>
              </a:lnSpc>
              <a:buNone/>
            </a:pPr>
            <a:r>
              <a:rPr lang="ar-SA" sz="2200" dirty="0"/>
              <a:t>4- المشاركة في رسم البرنامج التأهيلي الفردي(التربوي والمهني).</a:t>
            </a:r>
          </a:p>
          <a:p>
            <a:pPr marL="0" indent="0">
              <a:lnSpc>
                <a:spcPct val="150000"/>
              </a:lnSpc>
              <a:buNone/>
            </a:pPr>
            <a:r>
              <a:rPr lang="ar-SA" sz="2200" dirty="0"/>
              <a:t>5-القيام بعمليات التوجيه والإرشاد النفسي والمهني .</a:t>
            </a:r>
          </a:p>
          <a:p>
            <a:pPr marL="0" indent="0">
              <a:lnSpc>
                <a:spcPct val="150000"/>
              </a:lnSpc>
              <a:buNone/>
            </a:pPr>
            <a:r>
              <a:rPr lang="ar-SA" sz="2200" dirty="0"/>
              <a:t>6- متابعة الحالات بعد تخرجها بهدف تحقيق التوافق الاجتماعي والمهني .</a:t>
            </a:r>
          </a:p>
          <a:p>
            <a:pPr marL="0" indent="0">
              <a:lnSpc>
                <a:spcPct val="150000"/>
              </a:lnSpc>
              <a:buNone/>
            </a:pPr>
            <a:r>
              <a:rPr lang="ar-SA" sz="2200" dirty="0"/>
              <a:t>7- المشاركة في تدريب وتوعية وتثقيف أسر المعوقين .</a:t>
            </a:r>
          </a:p>
          <a:p>
            <a:pPr marL="0" indent="0">
              <a:lnSpc>
                <a:spcPct val="150000"/>
              </a:lnSpc>
              <a:buNone/>
            </a:pPr>
            <a:r>
              <a:rPr lang="ar-SA" sz="2200" dirty="0"/>
              <a:t>8- المشاركة في الدفاع عن حقوق المعوقين .</a:t>
            </a:r>
          </a:p>
          <a:p>
            <a:pPr marL="0" indent="0">
              <a:lnSpc>
                <a:spcPct val="150000"/>
              </a:lnSpc>
              <a:buNone/>
            </a:pPr>
            <a:endParaRPr lang="ar-SA" sz="2200" dirty="0"/>
          </a:p>
          <a:p>
            <a:pPr>
              <a:lnSpc>
                <a:spcPct val="150000"/>
              </a:lnSpc>
              <a:buNone/>
            </a:pPr>
            <a:r>
              <a:rPr lang="ar-SA" sz="2700" b="1" dirty="0"/>
              <a:t>ثالثاً: برنامج التأهيل الاجتماعي </a:t>
            </a:r>
            <a:r>
              <a:rPr lang="en-US" sz="2700" b="1" dirty="0"/>
              <a:t>SOCIAL REHABILITATION PROGRAM</a:t>
            </a:r>
            <a:endParaRPr lang="ar-SA" sz="2700" b="1" dirty="0"/>
          </a:p>
          <a:p>
            <a:pPr marL="0" indent="0">
              <a:lnSpc>
                <a:spcPct val="150000"/>
              </a:lnSpc>
              <a:buNone/>
            </a:pPr>
            <a:r>
              <a:rPr lang="ar-SA" sz="2700" b="1" dirty="0"/>
              <a:t>معنى التأهيل الاجتماعي :</a:t>
            </a:r>
          </a:p>
          <a:p>
            <a:pPr marL="0" indent="0">
              <a:lnSpc>
                <a:spcPct val="150000"/>
              </a:lnSpc>
              <a:buNone/>
            </a:pPr>
            <a:r>
              <a:rPr lang="ar-SA" sz="2400" dirty="0"/>
              <a:t>التأهيل الاجتماعي هو ذلك الجانب الذي يهتم بمساعدة المعوق وأسرته على التكيف والتفاعل الاجتماعي الإيجابي على المستوى الأسري وعلى المستوى المجتمعي . والتأهيل الاجتماعي لا يجب أن يقف عند حد التعامل مع المعاق وأسرته فقط بل يشمل التعامل مع البيئة الاجتماعية </a:t>
            </a:r>
          </a:p>
          <a:p>
            <a:pPr>
              <a:lnSpc>
                <a:spcPct val="150000"/>
              </a:lnSpc>
              <a:buNone/>
            </a:pPr>
            <a:endParaRPr lang="ar-SA" sz="2200" b="1" dirty="0"/>
          </a:p>
          <a:p>
            <a:pPr marL="0" indent="0">
              <a:buNone/>
            </a:pPr>
            <a:endParaRPr lang="ar-SA" sz="2200" dirty="0"/>
          </a:p>
        </p:txBody>
      </p:sp>
    </p:spTree>
    <p:extLst>
      <p:ext uri="{BB962C8B-B14F-4D97-AF65-F5344CB8AC3E}">
        <p14:creationId xmlns:p14="http://schemas.microsoft.com/office/powerpoint/2010/main" val="398737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4881724"/>
          </a:xfrm>
          <a:ln>
            <a:solidFill>
              <a:schemeClr val="accent1"/>
            </a:solidFill>
          </a:ln>
        </p:spPr>
        <p:txBody>
          <a:bodyPr>
            <a:normAutofit/>
          </a:bodyPr>
          <a:lstStyle/>
          <a:p>
            <a:pPr marL="0" indent="0">
              <a:lnSpc>
                <a:spcPct val="150000"/>
              </a:lnSpc>
              <a:buNone/>
            </a:pPr>
            <a:r>
              <a:rPr lang="ar-SA" sz="2500" dirty="0"/>
              <a:t>للمعوق ، والعمل على إحداث التعديلات والتغييرات سواءً في مجال اتجاهات الناس نحو الإعاقة والمعوقين أو في مجال تعديل البيئة الطبيعية لتمكين المعاقين من الاندماج في المجتمع وتسهيل مهمتهم في الوصول إلى كافة المرافق والخدمات المتوفرة في المجتمع (الصحية والتربوية والمهنية و الترويحية ) . </a:t>
            </a:r>
          </a:p>
          <a:p>
            <a:pPr marL="0" indent="0">
              <a:buNone/>
            </a:pPr>
            <a:endParaRPr lang="ar-SA" sz="2500" dirty="0"/>
          </a:p>
        </p:txBody>
      </p:sp>
    </p:spTree>
    <p:extLst>
      <p:ext uri="{BB962C8B-B14F-4D97-AF65-F5344CB8AC3E}">
        <p14:creationId xmlns:p14="http://schemas.microsoft.com/office/powerpoint/2010/main" val="374653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408712"/>
          </a:xfrm>
          <a:ln>
            <a:solidFill>
              <a:schemeClr val="accent1"/>
            </a:solidFill>
          </a:ln>
        </p:spPr>
        <p:txBody>
          <a:bodyPr>
            <a:normAutofit fontScale="77500" lnSpcReduction="20000"/>
          </a:bodyPr>
          <a:lstStyle/>
          <a:p>
            <a:pPr marL="0" indent="0">
              <a:lnSpc>
                <a:spcPct val="150000"/>
              </a:lnSpc>
              <a:buNone/>
            </a:pPr>
            <a:r>
              <a:rPr lang="ar-SA" sz="3600" b="1" dirty="0"/>
              <a:t>أهداف التأهيل الاجتماعي :</a:t>
            </a:r>
          </a:p>
          <a:p>
            <a:pPr>
              <a:lnSpc>
                <a:spcPct val="150000"/>
              </a:lnSpc>
              <a:buNone/>
            </a:pPr>
            <a:r>
              <a:rPr lang="ar-SA" dirty="0"/>
              <a:t>1- العمل على تطوير مهارات السلوك الاجتماعي التكيفي عند الفرد المعوق .</a:t>
            </a:r>
          </a:p>
          <a:p>
            <a:pPr>
              <a:lnSpc>
                <a:spcPct val="150000"/>
              </a:lnSpc>
              <a:buNone/>
            </a:pPr>
            <a:r>
              <a:rPr lang="ar-SA" dirty="0"/>
              <a:t>2- تعديل اتجاهات الاسرة نحو طفلها المعاق وتوفير المساعدات ووسائل الدعم لتمكين الأسرة من التكيف مع حالة الإعاقة وتوفير ظروف التنشئة السليمة له .</a:t>
            </a:r>
          </a:p>
          <a:p>
            <a:pPr>
              <a:lnSpc>
                <a:spcPct val="150000"/>
              </a:lnSpc>
              <a:buNone/>
            </a:pPr>
            <a:r>
              <a:rPr lang="ar-SA" dirty="0"/>
              <a:t>3- توفير الظروف التي تمكن الفرد المعوق وأسرته من ممارسة حياتهم والاندماج في الحياة العامة وتلبية احتياجاتهم التي تنشأ عن حالة العجز .</a:t>
            </a:r>
          </a:p>
          <a:p>
            <a:pPr>
              <a:lnSpc>
                <a:spcPct val="150000"/>
              </a:lnSpc>
              <a:buNone/>
            </a:pPr>
            <a:r>
              <a:rPr lang="ar-SA" dirty="0"/>
              <a:t>4- العمل على تعديل اتجاهات المجتمع نحو الإعاقة والمعوقين لتوفير الظروف البيئية الملائمة لتقبل اندماجهم في المجتمع والنظر إليهم بشكل إيجابي كأشخاص لهم قيمة بغض النظر عن جوانب القصور التي تظهر عليهم .</a:t>
            </a:r>
          </a:p>
          <a:p>
            <a:pPr>
              <a:lnSpc>
                <a:spcPct val="150000"/>
              </a:lnSpc>
              <a:buNone/>
            </a:pPr>
            <a:r>
              <a:rPr lang="ar-SA" dirty="0"/>
              <a:t>5- العمل على توفير الخدمات الاجتماعية اللازمة لتلبية الاحتياجات الخاصة للأفراد المعوقين وأسرهم وتوفير التشريعات والقوانين اللازمة لتأمين حقوقهم .</a:t>
            </a:r>
          </a:p>
          <a:p>
            <a:pPr>
              <a:lnSpc>
                <a:spcPct val="150000"/>
              </a:lnSpc>
            </a:pPr>
            <a:endParaRPr lang="ar-SA" dirty="0"/>
          </a:p>
          <a:p>
            <a:pPr marL="0" indent="0">
              <a:buNone/>
            </a:pPr>
            <a:endParaRPr lang="ar-SA" dirty="0"/>
          </a:p>
        </p:txBody>
      </p:sp>
    </p:spTree>
    <p:extLst>
      <p:ext uri="{BB962C8B-B14F-4D97-AF65-F5344CB8AC3E}">
        <p14:creationId xmlns:p14="http://schemas.microsoft.com/office/powerpoint/2010/main" val="834969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240756"/>
          </a:xfrm>
          <a:ln>
            <a:solidFill>
              <a:schemeClr val="accent1"/>
            </a:solidFill>
          </a:ln>
        </p:spPr>
        <p:txBody>
          <a:bodyPr>
            <a:normAutofit/>
          </a:bodyPr>
          <a:lstStyle/>
          <a:p>
            <a:pPr>
              <a:lnSpc>
                <a:spcPct val="150000"/>
              </a:lnSpc>
              <a:buNone/>
            </a:pPr>
            <a:r>
              <a:rPr lang="ar-SA" sz="2500" dirty="0"/>
              <a:t>6-توفير الظروف الملائمة لتسهيل ودعم مشاركة المعوقين في الأنشطة والبرامج التي يوفرها المجتمع لأفراده سواء كانت هذه البرامج تعليمية أم اجتماعية أم ثقافية أم ترويحية .</a:t>
            </a:r>
          </a:p>
          <a:p>
            <a:pPr>
              <a:lnSpc>
                <a:spcPct val="150000"/>
              </a:lnSpc>
              <a:buNone/>
            </a:pPr>
            <a:r>
              <a:rPr lang="ar-SA" sz="2500" dirty="0"/>
              <a:t>7-  دعم وتشجيع العمل الاجتماعي التطوعي وتشجيع تأسيس جمعيات المعوقين وجمعيات أهالي المعوقين وجمعيات دعم المعوقين وأسرهم.</a:t>
            </a:r>
          </a:p>
          <a:p>
            <a:pPr marL="0" indent="0">
              <a:lnSpc>
                <a:spcPct val="150000"/>
              </a:lnSpc>
              <a:buNone/>
            </a:pPr>
            <a:r>
              <a:rPr lang="ar-SA" sz="2700" b="1" dirty="0"/>
              <a:t>أساليب التأهيل الاجتماعي وأنشطته:</a:t>
            </a:r>
          </a:p>
          <a:p>
            <a:pPr marL="0" indent="0">
              <a:lnSpc>
                <a:spcPct val="150000"/>
              </a:lnSpc>
              <a:buNone/>
            </a:pPr>
            <a:r>
              <a:rPr lang="ar-SA" sz="2500" dirty="0"/>
              <a:t>من هنا نستطيع أن نتحدث عن ثلاثة أدوار أساسية للأخصائي الاجتماعي هي دوره مع المعاق كفرد ودوره مع أسرة المعاق ودوره مع المجتمع. وسواء كان الأخصائي الاجتماعي يعمل في مؤسسة طبية أو اجتماعية أو تربوية أو في مركز تأهيل مهني أو مركز تنمية اجتماعية فإن دوره لن يخرج عن هذه الأطر الثلاث .</a:t>
            </a:r>
          </a:p>
          <a:p>
            <a:pPr marL="0" indent="0">
              <a:buNone/>
            </a:pPr>
            <a:endParaRPr lang="ar-SA" sz="2500" dirty="0"/>
          </a:p>
        </p:txBody>
      </p:sp>
    </p:spTree>
    <p:extLst>
      <p:ext uri="{BB962C8B-B14F-4D97-AF65-F5344CB8AC3E}">
        <p14:creationId xmlns:p14="http://schemas.microsoft.com/office/powerpoint/2010/main" val="158017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93652" cy="6311624"/>
          </a:xfrm>
          <a:ln>
            <a:solidFill>
              <a:schemeClr val="accent1"/>
            </a:solidFill>
          </a:ln>
        </p:spPr>
        <p:txBody>
          <a:bodyPr>
            <a:normAutofit fontScale="70000" lnSpcReduction="20000"/>
          </a:bodyPr>
          <a:lstStyle/>
          <a:p>
            <a:pPr marL="0" indent="0">
              <a:buNone/>
            </a:pPr>
            <a:r>
              <a:rPr lang="ar-SA" sz="3600" b="1" dirty="0"/>
              <a:t>دور الأخصائي الاجتماعي في العمل مع المعوقين كأفراد:</a:t>
            </a:r>
          </a:p>
          <a:p>
            <a:pPr marL="0" indent="0">
              <a:lnSpc>
                <a:spcPct val="150000"/>
              </a:lnSpc>
              <a:buNone/>
            </a:pPr>
            <a:r>
              <a:rPr lang="ar-SA" dirty="0"/>
              <a:t>ويهدف الأخصائي الاجتماعي خلال عمله مع المعوقين كأفراد إلى مساعدتهم على مواجهة المشاكل الاجتماعية التي يمكن أن تنشأ عن حالة العجز .</a:t>
            </a:r>
          </a:p>
          <a:p>
            <a:pPr marL="0" indent="0">
              <a:lnSpc>
                <a:spcPct val="150000"/>
              </a:lnSpc>
              <a:buNone/>
            </a:pPr>
            <a:r>
              <a:rPr lang="ar-SA" dirty="0"/>
              <a:t>ومن أبرز المشكلات الاجتماعية التي قد تواجه الأفراد المعوقين كما حددها غباري</a:t>
            </a:r>
          </a:p>
          <a:p>
            <a:pPr marL="0" indent="0">
              <a:lnSpc>
                <a:spcPct val="150000"/>
              </a:lnSpc>
              <a:buNone/>
            </a:pPr>
            <a:r>
              <a:rPr lang="ar-SA" dirty="0"/>
              <a:t>(2003)هي :</a:t>
            </a:r>
          </a:p>
          <a:p>
            <a:pPr>
              <a:lnSpc>
                <a:spcPct val="150000"/>
              </a:lnSpc>
              <a:buNone/>
            </a:pPr>
            <a:r>
              <a:rPr lang="ar-SA" dirty="0"/>
              <a:t>1- مشكلات ضعف أو تفكك شبكة العلاقات الاجتماعية ما بين المعوق وبين من يتعاملون معه كأفراد أسرته أو أقرانه.</a:t>
            </a:r>
          </a:p>
          <a:p>
            <a:pPr>
              <a:lnSpc>
                <a:spcPct val="150000"/>
              </a:lnSpc>
              <a:buNone/>
            </a:pPr>
            <a:r>
              <a:rPr lang="ar-SA" dirty="0"/>
              <a:t>2- مشكلات تتعلق باهتزاز أو انهيار مكانته الاجتماعية .</a:t>
            </a:r>
          </a:p>
          <a:p>
            <a:pPr>
              <a:lnSpc>
                <a:spcPct val="150000"/>
              </a:lnSpc>
              <a:buNone/>
            </a:pPr>
            <a:r>
              <a:rPr lang="ar-SA" dirty="0"/>
              <a:t>3- مشكلات تتعلق باختلال قدرة المعوق على القيام بالأدوار الاجتماعية داخل أسرته أو خارجها .</a:t>
            </a:r>
          </a:p>
          <a:p>
            <a:pPr>
              <a:lnSpc>
                <a:spcPct val="150000"/>
              </a:lnSpc>
              <a:buNone/>
            </a:pPr>
            <a:r>
              <a:rPr lang="ar-SA" dirty="0"/>
              <a:t>4- مشكلات تتعلق بضعف شعور المعوق بالانتماء للجماعات التي يتعامل معها في حياته اليومية وما قد ينتج عنها من انعزال أو الشعور بالدونية أو الانطواء أو الشعور المعادي للمجتمع .</a:t>
            </a:r>
          </a:p>
          <a:p>
            <a:pPr>
              <a:lnSpc>
                <a:spcPct val="150000"/>
              </a:lnSpc>
              <a:buNone/>
            </a:pPr>
            <a:r>
              <a:rPr lang="ar-SA" dirty="0"/>
              <a:t>5- مشكلات تتعلق بعدم التوافق الاجتماعي والنفسي .</a:t>
            </a:r>
          </a:p>
          <a:p>
            <a:pPr>
              <a:lnSpc>
                <a:spcPct val="150000"/>
              </a:lnSpc>
              <a:buNone/>
            </a:pPr>
            <a:endParaRPr lang="ar-SA" dirty="0"/>
          </a:p>
          <a:p>
            <a:pPr>
              <a:lnSpc>
                <a:spcPct val="150000"/>
              </a:lnSpc>
              <a:buNone/>
            </a:pPr>
            <a:endParaRPr lang="ar-SA" dirty="0"/>
          </a:p>
          <a:p>
            <a:pPr marL="0" indent="0">
              <a:buNone/>
            </a:pPr>
            <a:endParaRPr lang="ar-SA" dirty="0"/>
          </a:p>
        </p:txBody>
      </p:sp>
    </p:spTree>
    <p:extLst>
      <p:ext uri="{BB962C8B-B14F-4D97-AF65-F5344CB8AC3E}">
        <p14:creationId xmlns:p14="http://schemas.microsoft.com/office/powerpoint/2010/main" val="31749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678198" cy="4286280"/>
          </a:xfrm>
          <a:ln>
            <a:solidFill>
              <a:schemeClr val="accent1"/>
            </a:solidFill>
          </a:ln>
        </p:spPr>
        <p:txBody>
          <a:bodyPr>
            <a:normAutofit/>
          </a:bodyPr>
          <a:lstStyle/>
          <a:p>
            <a:pPr>
              <a:lnSpc>
                <a:spcPct val="150000"/>
              </a:lnSpc>
              <a:buNone/>
            </a:pPr>
            <a:r>
              <a:rPr lang="ar-SA" sz="2500" dirty="0"/>
              <a:t>6- مشكلات تذبذب المعاملة وعدم الثبات مما قد يسبب للمعوق مشكلات كضعف الثقة بالنفس والاضطراب والقلق والخوف من المستقبل .</a:t>
            </a:r>
          </a:p>
          <a:p>
            <a:pPr>
              <a:lnSpc>
                <a:spcPct val="150000"/>
              </a:lnSpc>
              <a:buNone/>
            </a:pPr>
            <a:r>
              <a:rPr lang="ar-SA" sz="2500" dirty="0"/>
              <a:t>7- مشكلات عدم إشباع الاحتياجات الخاصة وقصور الخدمات المجتمعية .</a:t>
            </a:r>
          </a:p>
          <a:p>
            <a:pPr marL="0" indent="0">
              <a:buNone/>
            </a:pPr>
            <a:endParaRPr lang="ar-SA" dirty="0"/>
          </a:p>
        </p:txBody>
      </p:sp>
    </p:spTree>
    <p:extLst>
      <p:ext uri="{BB962C8B-B14F-4D97-AF65-F5344CB8AC3E}">
        <p14:creationId xmlns:p14="http://schemas.microsoft.com/office/powerpoint/2010/main" val="356596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216024"/>
            <a:ext cx="8893652" cy="6213372"/>
          </a:xfrm>
          <a:ln>
            <a:solidFill>
              <a:schemeClr val="accent1"/>
            </a:solidFill>
          </a:ln>
        </p:spPr>
        <p:txBody>
          <a:bodyPr>
            <a:normAutofit fontScale="70000" lnSpcReduction="20000"/>
          </a:bodyPr>
          <a:lstStyle/>
          <a:p>
            <a:pPr algn="r"/>
            <a:r>
              <a:rPr lang="ar-SA" sz="3600" b="1" dirty="0">
                <a:solidFill>
                  <a:schemeClr val="tx1"/>
                </a:solidFill>
              </a:rPr>
              <a:t>دور الأخصائي الاجتماعي في العمل مع أسر المعوقين:</a:t>
            </a:r>
          </a:p>
          <a:p>
            <a:pPr algn="r"/>
            <a:endParaRPr lang="ar-SA" dirty="0">
              <a:solidFill>
                <a:schemeClr val="tx1"/>
              </a:solidFill>
            </a:endParaRPr>
          </a:p>
          <a:p>
            <a:pPr algn="r"/>
            <a:r>
              <a:rPr lang="ar-SA" dirty="0">
                <a:solidFill>
                  <a:schemeClr val="tx1"/>
                </a:solidFill>
              </a:rPr>
              <a:t>ذلك من خلال القيام بالعلميات التالية : </a:t>
            </a:r>
          </a:p>
          <a:p>
            <a:pPr algn="r"/>
            <a:r>
              <a:rPr lang="ar-SA" dirty="0">
                <a:solidFill>
                  <a:schemeClr val="tx1"/>
                </a:solidFill>
              </a:rPr>
              <a:t>1- مساعدة الأسرة على تفهم و تقبل إعاقة الطفل من خلال استخدام أساليب خاصة للتخفيف من صدمة الإعاقة و ما يليها من ردود فعل . </a:t>
            </a:r>
          </a:p>
          <a:p>
            <a:pPr algn="r"/>
            <a:r>
              <a:rPr lang="ar-SA" dirty="0">
                <a:solidFill>
                  <a:schemeClr val="tx1"/>
                </a:solidFill>
              </a:rPr>
              <a:t>2- تعريف الأسرة و تزويدها بالمعلومات الضرورية حول الإعاقة و أسبابها و احتياجات الطفل المعاق و أساليب تلبيتها .</a:t>
            </a:r>
          </a:p>
          <a:p>
            <a:pPr algn="r"/>
            <a:r>
              <a:rPr lang="ar-SA" dirty="0">
                <a:solidFill>
                  <a:schemeClr val="tx1"/>
                </a:solidFill>
              </a:rPr>
              <a:t>3- تعريف الأسرة بمصادر الخدمات المتوفرة في المجتمع في برنامج تأهيل المعوقين و مساعدتها على الوصول إلى هذي المصادر .</a:t>
            </a:r>
          </a:p>
          <a:p>
            <a:pPr algn="r"/>
            <a:r>
              <a:rPr lang="ar-SA" dirty="0">
                <a:solidFill>
                  <a:schemeClr val="tx1"/>
                </a:solidFill>
              </a:rPr>
              <a:t>4- مساعدة الأسرة  على بناء توقعات موضوعية و إيجابية عن مستقبل طفلها المعاق و تبني أدوار تشاركية مع مؤسسات التأهيل في تطبيق برنامج الطفل التأهيلي .</a:t>
            </a:r>
          </a:p>
          <a:p>
            <a:pPr algn="r"/>
            <a:r>
              <a:rPr lang="ar-SA" dirty="0">
                <a:solidFill>
                  <a:schemeClr val="tx1"/>
                </a:solidFill>
              </a:rPr>
              <a:t>5- تعريف الأسرة بالقوانين و التشريعات التي تكفل حقوق المعوقين و مساعدتها على المطالبة بهذي الحقوق . </a:t>
            </a:r>
          </a:p>
          <a:p>
            <a:pPr algn="r"/>
            <a:r>
              <a:rPr lang="ar-SA" dirty="0">
                <a:solidFill>
                  <a:schemeClr val="tx1"/>
                </a:solidFill>
              </a:rPr>
              <a:t>6- تشجيع الأسرة على المساهمة و الانخراط في الأنشطة و التنظيمات الاجتماعية و المجتمعية التي تهدف إلى خدمة المعوقين و تلبية احتياجاتهم </a:t>
            </a:r>
          </a:p>
          <a:p>
            <a:pPr algn="r"/>
            <a:r>
              <a:rPr lang="ar-SA" dirty="0">
                <a:solidFill>
                  <a:schemeClr val="tx1"/>
                </a:solidFill>
              </a:rPr>
              <a:t>7- المساهمة في رسم البرامج التوعوية و التثقيفية و التدريبية الموجه نحو أسر المعوقين</a:t>
            </a:r>
          </a:p>
          <a:p>
            <a:pPr algn="r"/>
            <a:r>
              <a:rPr lang="ar-SA" dirty="0">
                <a:solidFill>
                  <a:schemeClr val="tx1"/>
                </a:solidFill>
              </a:rPr>
              <a:t>8- العمل على دعم الأسر خلال مراحل التكيف و ما ينتج عنها من تحولات و ما تحتاجه كل مرحلة من متطلبات بدءاً من مرحلة التشخيص مروراً بمرحلة الرعاية المنزلية ثم الرعاية المؤسسية و حتى الاندماج الاجتماعي و الوظيفي و ما بعد انتهاء البرنامج التأهيلي</a:t>
            </a:r>
          </a:p>
          <a:p>
            <a:endParaRPr lang="ar-SA" dirty="0"/>
          </a:p>
        </p:txBody>
      </p:sp>
    </p:spTree>
    <p:extLst>
      <p:ext uri="{BB962C8B-B14F-4D97-AF65-F5344CB8AC3E}">
        <p14:creationId xmlns:p14="http://schemas.microsoft.com/office/powerpoint/2010/main" val="248679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85728"/>
            <a:ext cx="8856984" cy="6455640"/>
          </a:xfrm>
          <a:ln>
            <a:solidFill>
              <a:schemeClr val="accent1"/>
            </a:solidFill>
          </a:ln>
        </p:spPr>
        <p:txBody>
          <a:bodyPr>
            <a:normAutofit fontScale="77500" lnSpcReduction="20000"/>
          </a:bodyPr>
          <a:lstStyle/>
          <a:p>
            <a:pPr marL="0" indent="0">
              <a:lnSpc>
                <a:spcPct val="150000"/>
              </a:lnSpc>
              <a:buNone/>
            </a:pPr>
            <a:r>
              <a:rPr lang="ar-SA" sz="3600" b="1" dirty="0"/>
              <a:t>أولا : برنامج التأهيل الطبي   </a:t>
            </a:r>
            <a:r>
              <a:rPr lang="en-US" sz="3600" b="1" dirty="0"/>
              <a:t>Medical Rehabilitation Program</a:t>
            </a:r>
            <a:endParaRPr lang="ar-SA" sz="3600" b="1" dirty="0"/>
          </a:p>
          <a:p>
            <a:pPr marL="0" indent="0">
              <a:lnSpc>
                <a:spcPct val="150000"/>
              </a:lnSpc>
              <a:buNone/>
            </a:pPr>
            <a:r>
              <a:rPr lang="ar-SA" dirty="0"/>
              <a:t>يعتبر برنامج التأهيل الطبي الأساس في عملية التأهيل ويلعب دورًا على درجة عالية من الأهمية سواء على مستوى الوقاية من الاصابة بالعجز والإعاقة أو على مستوى التشخيص والكشف المبكر واتخاذ الإجراءات اللازمة للتقليل ما أمكن  من مستوى العجز والإعاقة وإعادة القدرات البدنية للفرد إلى أعلى مستوى ممكن ،والحد من درجة القصور الوظيفي في جميع الوظائف والقدرات البدنية والنفسية للفرد .</a:t>
            </a:r>
          </a:p>
          <a:p>
            <a:pPr marL="0" indent="0">
              <a:lnSpc>
                <a:spcPct val="150000"/>
              </a:lnSpc>
              <a:buNone/>
            </a:pPr>
            <a:r>
              <a:rPr lang="ar-SA" sz="3600" b="1" dirty="0"/>
              <a:t>مفهوم التأهيل الطبي :</a:t>
            </a:r>
          </a:p>
          <a:p>
            <a:pPr marL="0" indent="0">
              <a:lnSpc>
                <a:spcPct val="150000"/>
              </a:lnSpc>
              <a:buNone/>
            </a:pPr>
            <a:r>
              <a:rPr lang="ar-SA" dirty="0"/>
              <a:t>يرى الوزنة (2000) بأن التأهيل الطبي هو برنامج يعمل على استعادة أقصى ما يمكن توفيره للفرد المعاق من قدرات بدنية سواء عن طريق العلاج بالعقاقير الطبية والأدوية أو عن طريق العلاج بالجراحة أو العلاج الطبي أو الوظيفي أو علاج عيوب النطق أو الكلام مع الاستعانة بالأجهزة التعويضية المساعدة . </a:t>
            </a:r>
          </a:p>
          <a:p>
            <a:pPr marL="0" indent="0">
              <a:lnSpc>
                <a:spcPct val="150000"/>
              </a:lnSpc>
              <a:buNone/>
            </a:pPr>
            <a:endParaRPr lang="ar-SA" dirty="0"/>
          </a:p>
          <a:p>
            <a:pPr marL="0" indent="0">
              <a:buNone/>
            </a:pPr>
            <a:endParaRPr lang="ar-SA" dirty="0"/>
          </a:p>
        </p:txBody>
      </p:sp>
    </p:spTree>
    <p:extLst>
      <p:ext uri="{BB962C8B-B14F-4D97-AF65-F5344CB8AC3E}">
        <p14:creationId xmlns:p14="http://schemas.microsoft.com/office/powerpoint/2010/main" val="2962231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60648"/>
            <a:ext cx="8821644" cy="5954434"/>
          </a:xfrm>
          <a:ln>
            <a:solidFill>
              <a:schemeClr val="accent1"/>
            </a:solidFill>
          </a:ln>
        </p:spPr>
        <p:txBody>
          <a:bodyPr>
            <a:normAutofit fontScale="70000" lnSpcReduction="20000"/>
          </a:bodyPr>
          <a:lstStyle/>
          <a:p>
            <a:pPr marL="0" indent="0">
              <a:buNone/>
            </a:pPr>
            <a:endParaRPr lang="ar-SA" sz="3600" b="1" dirty="0"/>
          </a:p>
          <a:p>
            <a:pPr marL="0" indent="0">
              <a:buNone/>
            </a:pPr>
            <a:r>
              <a:rPr lang="ar-SA" sz="3600" b="1" dirty="0"/>
              <a:t>دور الأخصائي الاجتماعي في العمل مع المجتمع المحلي :</a:t>
            </a:r>
          </a:p>
          <a:p>
            <a:pPr marL="0" indent="0">
              <a:buNone/>
            </a:pPr>
            <a:endParaRPr lang="ar-SA" dirty="0"/>
          </a:p>
          <a:p>
            <a:pPr marL="0" indent="0">
              <a:buNone/>
            </a:pPr>
            <a:r>
              <a:rPr lang="ar-SA" dirty="0"/>
              <a:t>1- العمل على توفير اتجاهات اجتماعية إيجابية لدى أفراد المجتمع المحلي و المؤسسات العاملة فيه لتقبل المعاق و إتاحة الفرصة له ليكون عنصراً فاعلاً فيه و ليس عالة عليه .</a:t>
            </a:r>
          </a:p>
          <a:p>
            <a:pPr marL="0" indent="0">
              <a:buNone/>
            </a:pPr>
            <a:r>
              <a:rPr lang="ar-SA" dirty="0"/>
              <a:t>2- العمل على دعم الجهود التطوعية للجماعات و الجمعيات الأهلية لتقديم كافة الخدمات و التسهيلات المطلوبة لتأهيل المعوقين و إدماجهم في الحياة العامة في كافة و المجالات و تأمين فرص متكافئة لهم للاستفادة من الخدمات المتوفرة ( الصحية و الاجتماعية و التعليمية و المهنية و الترويحية ) على قدم المساواة مع باقي أفراد المجتمع .</a:t>
            </a:r>
          </a:p>
          <a:p>
            <a:pPr marL="0" indent="0">
              <a:buNone/>
            </a:pPr>
            <a:r>
              <a:rPr lang="ar-SA" dirty="0"/>
              <a:t>3- العمل على تثقيف المجتمع المحلي و نشر الوعي الاجتماعي و الصحي في كل ما يتعلق بحالات الإعاقة و سبل الوقاية منها .</a:t>
            </a:r>
          </a:p>
          <a:p>
            <a:pPr marL="0" indent="0">
              <a:buNone/>
            </a:pPr>
            <a:r>
              <a:rPr lang="ar-SA" dirty="0"/>
              <a:t>4- المساعدة على تشكيل الجمعيات الأهلية و جماعات دعم المعوقين و أسرهم .</a:t>
            </a:r>
          </a:p>
          <a:p>
            <a:pPr marL="0" indent="0">
              <a:buNone/>
            </a:pPr>
            <a:r>
              <a:rPr lang="ar-SA" dirty="0"/>
              <a:t>5- العمل على توفير فرص تشغيل المعوقين في المجتمع المحلي </a:t>
            </a:r>
          </a:p>
          <a:p>
            <a:pPr marL="0" indent="0">
              <a:buNone/>
            </a:pPr>
            <a:r>
              <a:rPr lang="ar-SA" dirty="0"/>
              <a:t>6- المساعدة في إحداث التعديلات البيئية اللازمة لتسهيل مهمة المعوقين في الاندماج في الحياة العامة و التنقل و الدراسة و العمل و إزالة كافة المعوقات البيئية التي قد تحول دون ذلك . </a:t>
            </a:r>
          </a:p>
          <a:p>
            <a:pPr marL="0" indent="0">
              <a:buNone/>
            </a:pPr>
            <a:r>
              <a:rPr lang="ar-SA" dirty="0"/>
              <a:t>7- المساعدة في التعريف بحقوق المعوقين و دعم التوجه نحو سن التشريعات و الأنظمة التي تكفل هذي الحقوق</a:t>
            </a:r>
          </a:p>
          <a:p>
            <a:pPr marL="0" indent="0">
              <a:buNone/>
            </a:pPr>
            <a:r>
              <a:rPr lang="ar-SA" dirty="0"/>
              <a:t>8- القيام بالدراسات و البحوث الاجتماعية التي تسهم في تطوير مستوى الخدمات و تحسينها</a:t>
            </a:r>
          </a:p>
          <a:p>
            <a:pPr marL="0" indent="0">
              <a:buNone/>
            </a:pPr>
            <a:endParaRPr lang="ar-SA" dirty="0"/>
          </a:p>
        </p:txBody>
      </p:sp>
    </p:spTree>
    <p:extLst>
      <p:ext uri="{BB962C8B-B14F-4D97-AF65-F5344CB8AC3E}">
        <p14:creationId xmlns:p14="http://schemas.microsoft.com/office/powerpoint/2010/main" val="598275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بيضاوية 3"/>
          <p:cNvSpPr/>
          <p:nvPr/>
        </p:nvSpPr>
        <p:spPr>
          <a:xfrm>
            <a:off x="1643042" y="1500174"/>
            <a:ext cx="5786478" cy="2000264"/>
          </a:xfrm>
          <a:prstGeom prst="wedgeEllipseCallout">
            <a:avLst>
              <a:gd name="adj1" fmla="val -42485"/>
              <a:gd name="adj2" fmla="val 13223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endParaRPr lang="ar-SA" sz="3000" b="1" dirty="0">
              <a:solidFill>
                <a:schemeClr val="tx1"/>
              </a:solidFill>
            </a:endParaRPr>
          </a:p>
          <a:p>
            <a:pPr algn="ctr">
              <a:buNone/>
            </a:pPr>
            <a:r>
              <a:rPr lang="ar-SA" sz="3000" b="1" dirty="0">
                <a:solidFill>
                  <a:schemeClr val="tx1"/>
                </a:solidFill>
              </a:rPr>
              <a:t>الجزء الثاني من الحاضرة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507288" cy="5072098"/>
          </a:xfrm>
          <a:ln>
            <a:solidFill>
              <a:schemeClr val="accent1"/>
            </a:solidFill>
          </a:ln>
        </p:spPr>
        <p:txBody>
          <a:bodyPr>
            <a:normAutofit/>
          </a:bodyPr>
          <a:lstStyle/>
          <a:p>
            <a:pPr marL="0" indent="0">
              <a:buNone/>
            </a:pPr>
            <a:endParaRPr lang="ar-SA" sz="2500" b="1" dirty="0"/>
          </a:p>
          <a:p>
            <a:pPr marL="0" indent="0">
              <a:buNone/>
            </a:pPr>
            <a:r>
              <a:rPr lang="ar-SA" sz="2500" b="1" dirty="0"/>
              <a:t>رابعاً: التدخل المكبر </a:t>
            </a:r>
            <a:r>
              <a:rPr lang="en-US" sz="2500" b="1" dirty="0"/>
              <a:t>Early Intervention Program</a:t>
            </a:r>
            <a:endParaRPr lang="ar-SA" sz="2500" b="1" dirty="0"/>
          </a:p>
          <a:p>
            <a:pPr marL="0" indent="0">
              <a:buNone/>
            </a:pPr>
            <a:r>
              <a:rPr lang="ar-SA" sz="2500" dirty="0"/>
              <a:t>   تأتي عملية التدخل المبكر مباشرة بعد عملية الاكتشاف و التشخيص المبكر لحالة العجز أو الإعاقة ، و يحقق برنامج التدخل المبكر العديد من الفوائد النمائية و التعليمية و الاقتصادية و تتوجه نحو الأطفال دون سن السادسة الذين يثبت أن لديهم حالة عجز أو إعاقة و الأطفال الذين يتم تصنيفهم على أنهم معرضون لخطر الإعاقة ولأسرهم.</a:t>
            </a:r>
          </a:p>
          <a:p>
            <a:pPr>
              <a:buNone/>
            </a:pPr>
            <a:endParaRPr lang="ar-SA" sz="2500" dirty="0"/>
          </a:p>
        </p:txBody>
      </p:sp>
    </p:spTree>
    <p:extLst>
      <p:ext uri="{BB962C8B-B14F-4D97-AF65-F5344CB8AC3E}">
        <p14:creationId xmlns:p14="http://schemas.microsoft.com/office/powerpoint/2010/main" val="2763441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88640"/>
            <a:ext cx="8750206" cy="5883566"/>
          </a:xfrm>
          <a:ln>
            <a:solidFill>
              <a:schemeClr val="accent1"/>
            </a:solidFill>
          </a:ln>
        </p:spPr>
        <p:txBody>
          <a:bodyPr>
            <a:normAutofit/>
          </a:bodyPr>
          <a:lstStyle/>
          <a:p>
            <a:pPr marL="0" indent="0">
              <a:buNone/>
            </a:pPr>
            <a:endParaRPr lang="ar-SA" sz="2800" b="1" dirty="0"/>
          </a:p>
          <a:p>
            <a:pPr marL="0" indent="0">
              <a:buNone/>
            </a:pPr>
            <a:r>
              <a:rPr lang="ar-SA" sz="2800" b="1" dirty="0"/>
              <a:t>مفهوم التدخل المبكر :</a:t>
            </a:r>
          </a:p>
          <a:p>
            <a:pPr marL="0" indent="0">
              <a:buNone/>
            </a:pPr>
            <a:r>
              <a:rPr lang="ar-SA" sz="2500" dirty="0"/>
              <a:t>يمكن القول بأن التدخل المكبر هو برنامج يشمل مجموعة من الأنشطة التعليمية و التدريبية المصممة خصيصاً لمساعدة الأطفال المعوقين أو الأطفال المعرضين لخطر الإعاقة . كما و يشمل برامج و انشطة إرشادية و تدريبية لأسر هؤلاء الأطفال تبدأ مباشرة بعد اكتشاف الإعاقة أو توقعها . كما و تشمل برامج التدخل المبكر إضافة لما سبق تقديم الخدمات المساندة مثل خدمات العلاج الوظيفي , العلاج الطبيعي , التدريب النطقي و التدريب السمعي و التجريب على مهارات الحركة و التنقل و التدريب الحسي و تقديم الأجهزة التعويضية و الوسائل المساعدة والتدريب عليها وفقاً للاحتياجات الخاصة للطفل .</a:t>
            </a:r>
          </a:p>
        </p:txBody>
      </p:sp>
    </p:spTree>
    <p:extLst>
      <p:ext uri="{BB962C8B-B14F-4D97-AF65-F5344CB8AC3E}">
        <p14:creationId xmlns:p14="http://schemas.microsoft.com/office/powerpoint/2010/main" val="3199586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60648"/>
            <a:ext cx="8786874" cy="6336704"/>
          </a:xfrm>
          <a:ln>
            <a:solidFill>
              <a:schemeClr val="accent1"/>
            </a:solidFill>
          </a:ln>
        </p:spPr>
        <p:txBody>
          <a:bodyPr>
            <a:noAutofit/>
          </a:bodyPr>
          <a:lstStyle/>
          <a:p>
            <a:pPr marL="0" indent="0">
              <a:buNone/>
            </a:pPr>
            <a:r>
              <a:rPr lang="ar-SA" sz="2800" b="1" dirty="0"/>
              <a:t>أهداف التدخل المبكر :</a:t>
            </a:r>
          </a:p>
          <a:p>
            <a:pPr marL="0" indent="0">
              <a:buNone/>
            </a:pPr>
            <a:r>
              <a:rPr lang="ar-SA" sz="2200" dirty="0"/>
              <a:t>1</a:t>
            </a:r>
            <a:r>
              <a:rPr lang="ar-SA" sz="2500" dirty="0"/>
              <a:t>- تسهيل مهمة الأطفال على التعلم  في المراحل اللاحقة</a:t>
            </a:r>
          </a:p>
          <a:p>
            <a:pPr marL="0" indent="0">
              <a:buNone/>
            </a:pPr>
            <a:r>
              <a:rPr lang="ar-SA" sz="2500" dirty="0"/>
              <a:t>2- توفير المساندة للطفل المعوق و أسرته ووقايتهم من الوقوع في مشاكل إضافية</a:t>
            </a:r>
          </a:p>
          <a:p>
            <a:pPr marL="0" indent="0">
              <a:buNone/>
            </a:pPr>
            <a:r>
              <a:rPr lang="ar-SA" sz="2500" dirty="0"/>
              <a:t>3- مساعدة أسر المعوقين على التكيف مع حالة الإعاقة و تطوير استراتيجيات ملائمة للتعامل مع أطفالهم </a:t>
            </a:r>
          </a:p>
          <a:p>
            <a:pPr marL="0" indent="0">
              <a:buNone/>
            </a:pPr>
            <a:r>
              <a:rPr lang="ar-SA" sz="2500" dirty="0"/>
              <a:t>4- دعم و تفعيل المشاركة الأسرية في مختلف برامج و مراحل عملية التأهيل</a:t>
            </a:r>
          </a:p>
          <a:p>
            <a:pPr marL="0" indent="0">
              <a:buNone/>
            </a:pPr>
            <a:endParaRPr lang="ar-SA" sz="2200" b="1" dirty="0"/>
          </a:p>
          <a:p>
            <a:pPr marL="0" indent="0">
              <a:buNone/>
            </a:pPr>
            <a:r>
              <a:rPr lang="ar-SA" sz="2800" b="1" dirty="0"/>
              <a:t>مبررات التدخل المبكر :</a:t>
            </a:r>
          </a:p>
          <a:p>
            <a:pPr marL="0" indent="0">
              <a:buNone/>
            </a:pPr>
            <a:r>
              <a:rPr lang="ar-SA" sz="2500" dirty="0"/>
              <a:t>1- إن التعلم في السنوات المبكرة يحدث بشكل أسهل و أسرع من التعلم في المراحل العمرية الأخرى . </a:t>
            </a:r>
          </a:p>
          <a:p>
            <a:pPr marL="0" indent="0">
              <a:buNone/>
            </a:pPr>
            <a:r>
              <a:rPr lang="ar-SA" sz="2500" dirty="0"/>
              <a:t>2- إن النمو ليس نتاج البنــية الوراثية فقط ، فالبيئة تلعب دوراً بارزاً </a:t>
            </a:r>
            <a:r>
              <a:rPr lang="ar-SA" sz="2500" dirty="0" err="1"/>
              <a:t>و</a:t>
            </a:r>
            <a:r>
              <a:rPr lang="ar-SA" sz="2500" dirty="0"/>
              <a:t> حاسماً فيه .</a:t>
            </a:r>
          </a:p>
          <a:p>
            <a:pPr marL="0" indent="0">
              <a:buNone/>
            </a:pPr>
            <a:r>
              <a:rPr lang="ar-SA" sz="2500" dirty="0"/>
              <a:t>3- إن التدخل المبكر يسهم في تجنيب الوالدين </a:t>
            </a:r>
            <a:r>
              <a:rPr lang="ar-SA" sz="2500" dirty="0" err="1"/>
              <a:t>و</a:t>
            </a:r>
            <a:r>
              <a:rPr lang="ar-SA" sz="2500" dirty="0"/>
              <a:t> باقي أفراد الأسرة من الكثير من المشكلات </a:t>
            </a:r>
            <a:r>
              <a:rPr lang="ar-SA" sz="2500" dirty="0" err="1"/>
              <a:t>و</a:t>
            </a:r>
            <a:r>
              <a:rPr lang="ar-SA" sz="2500" dirty="0"/>
              <a:t> الصعوبات النفسية </a:t>
            </a:r>
            <a:r>
              <a:rPr lang="ar-SA" sz="2500" dirty="0" err="1"/>
              <a:t>و</a:t>
            </a:r>
            <a:r>
              <a:rPr lang="ar-SA" sz="2500" dirty="0"/>
              <a:t> الاجتماعية التي يمكن أن تنشأ عن حالة العجز.</a:t>
            </a:r>
          </a:p>
          <a:p>
            <a:pPr marL="0" indent="0">
              <a:buNone/>
            </a:pPr>
            <a:endParaRPr lang="ar-SA" sz="2200" dirty="0"/>
          </a:p>
        </p:txBody>
      </p:sp>
    </p:spTree>
    <p:extLst>
      <p:ext uri="{BB962C8B-B14F-4D97-AF65-F5344CB8AC3E}">
        <p14:creationId xmlns:p14="http://schemas.microsoft.com/office/powerpoint/2010/main" val="3237358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750206" cy="5286412"/>
          </a:xfrm>
          <a:ln>
            <a:solidFill>
              <a:schemeClr val="accent1"/>
            </a:solidFill>
          </a:ln>
        </p:spPr>
        <p:txBody>
          <a:bodyPr>
            <a:normAutofit/>
          </a:bodyPr>
          <a:lstStyle/>
          <a:p>
            <a:pPr marL="0" indent="0">
              <a:buNone/>
            </a:pPr>
            <a:r>
              <a:rPr lang="ar-SA" sz="2800" b="1" dirty="0"/>
              <a:t>أهمية التدخل المبكر :</a:t>
            </a:r>
          </a:p>
          <a:p>
            <a:pPr marL="0" indent="0">
              <a:buNone/>
            </a:pPr>
            <a:r>
              <a:rPr lang="ar-SA" sz="2500" dirty="0"/>
              <a:t>1- تمكن المعلمين و المدربين من فهم ما يملكه الأطفال من قدرات خاصة</a:t>
            </a:r>
          </a:p>
          <a:p>
            <a:pPr marL="0" indent="0">
              <a:buNone/>
            </a:pPr>
            <a:r>
              <a:rPr lang="ar-SA" sz="2500" dirty="0"/>
              <a:t>2- التعرف على جوانب الضعف و القصور و أهم الصعوبات النهائية التي يعاني منها الأطفال .</a:t>
            </a:r>
          </a:p>
          <a:p>
            <a:pPr marL="0" indent="0">
              <a:buNone/>
            </a:pPr>
            <a:r>
              <a:rPr lang="ar-SA" sz="2500" dirty="0"/>
              <a:t>3- تساعد في وضع </a:t>
            </a:r>
            <a:r>
              <a:rPr lang="ar-SA" sz="2500" dirty="0" err="1"/>
              <a:t>و</a:t>
            </a:r>
            <a:r>
              <a:rPr lang="ar-SA" sz="2500" dirty="0"/>
              <a:t> تحديد البرامج التربوية </a:t>
            </a:r>
            <a:r>
              <a:rPr lang="ar-SA" sz="2500" dirty="0" err="1"/>
              <a:t>التأهيلية</a:t>
            </a:r>
            <a:r>
              <a:rPr lang="ar-SA" sz="2500" dirty="0"/>
              <a:t> المناسبة</a:t>
            </a:r>
          </a:p>
          <a:p>
            <a:pPr marL="0" indent="0">
              <a:buNone/>
            </a:pPr>
            <a:r>
              <a:rPr lang="ar-SA" sz="2500" dirty="0"/>
              <a:t>4- الحيلولة دون تطور حالة الإعاقة أو الحد منها </a:t>
            </a:r>
          </a:p>
          <a:p>
            <a:pPr marL="0" indent="0">
              <a:buNone/>
            </a:pPr>
            <a:r>
              <a:rPr lang="ar-SA" sz="2500" dirty="0"/>
              <a:t>5- التخفيف من حدة المشكلات التي قد تنجم عن الإعاقة</a:t>
            </a:r>
          </a:p>
          <a:p>
            <a:pPr marL="0" indent="0">
              <a:buNone/>
            </a:pPr>
            <a:r>
              <a:rPr lang="ar-SA" sz="2500" dirty="0"/>
              <a:t>6- الاستفادة من البرامج التربوية الخاصة بعملية التدخل المكبر</a:t>
            </a:r>
          </a:p>
          <a:p>
            <a:pPr marL="0" indent="0">
              <a:buNone/>
            </a:pPr>
            <a:endParaRPr lang="ar-SA" sz="2500" dirty="0"/>
          </a:p>
          <a:p>
            <a:pPr marL="0" indent="0">
              <a:buNone/>
            </a:pPr>
            <a:endParaRPr lang="ar-SA" sz="2500" dirty="0"/>
          </a:p>
        </p:txBody>
      </p:sp>
    </p:spTree>
    <p:extLst>
      <p:ext uri="{BB962C8B-B14F-4D97-AF65-F5344CB8AC3E}">
        <p14:creationId xmlns:p14="http://schemas.microsoft.com/office/powerpoint/2010/main" val="296109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728" y="928670"/>
            <a:ext cx="7572428" cy="4714908"/>
          </a:xfrm>
          <a:ln>
            <a:solidFill>
              <a:schemeClr val="accent1"/>
            </a:solidFill>
          </a:ln>
        </p:spPr>
        <p:txBody>
          <a:bodyPr>
            <a:noAutofit/>
          </a:bodyPr>
          <a:lstStyle/>
          <a:p>
            <a:pPr marL="0" indent="0">
              <a:buNone/>
            </a:pPr>
            <a:endParaRPr lang="ar-SA" sz="2700" b="1" dirty="0"/>
          </a:p>
          <a:p>
            <a:pPr marL="0" indent="0">
              <a:buNone/>
            </a:pPr>
            <a:r>
              <a:rPr lang="ar-SA" sz="2700" b="1" dirty="0"/>
              <a:t>استراتيجيات التدخل المبكر :</a:t>
            </a:r>
          </a:p>
          <a:p>
            <a:pPr marL="0" indent="0">
              <a:buNone/>
            </a:pPr>
            <a:r>
              <a:rPr lang="ar-SA" sz="2500" dirty="0"/>
              <a:t>1- التدخل المبكر المرتكز على الطفل المعوق نفسه</a:t>
            </a:r>
          </a:p>
          <a:p>
            <a:pPr marL="0" indent="0">
              <a:buNone/>
            </a:pPr>
            <a:r>
              <a:rPr lang="ar-SA" sz="2500" dirty="0"/>
              <a:t>2- التدخل المبكر المرتكز على الوالدين</a:t>
            </a:r>
          </a:p>
          <a:p>
            <a:pPr marL="0" indent="0">
              <a:buNone/>
            </a:pPr>
            <a:r>
              <a:rPr lang="ar-SA" sz="2500" dirty="0"/>
              <a:t>3- التدخل المبكر المرتكز عل النظام الأسري . </a:t>
            </a:r>
          </a:p>
          <a:p>
            <a:pPr marL="0" indent="0">
              <a:buNone/>
            </a:pPr>
            <a:r>
              <a:rPr lang="ar-SA" sz="2500" dirty="0"/>
              <a:t>4- التدخل المكبر المبني على المجتمع المحلي.</a:t>
            </a:r>
          </a:p>
          <a:p>
            <a:pPr marL="0" indent="0">
              <a:buNone/>
            </a:pPr>
            <a:endParaRPr lang="ar-SA" sz="2500" b="1" dirty="0"/>
          </a:p>
        </p:txBody>
      </p:sp>
    </p:spTree>
    <p:extLst>
      <p:ext uri="{BB962C8B-B14F-4D97-AF65-F5344CB8AC3E}">
        <p14:creationId xmlns:p14="http://schemas.microsoft.com/office/powerpoint/2010/main" val="3511226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642918"/>
            <a:ext cx="8321578" cy="5286412"/>
          </a:xfrm>
          <a:ln>
            <a:solidFill>
              <a:schemeClr val="accent1"/>
            </a:solidFill>
          </a:ln>
        </p:spPr>
        <p:txBody>
          <a:bodyPr>
            <a:normAutofit/>
          </a:bodyPr>
          <a:lstStyle/>
          <a:p>
            <a:pPr marL="0" indent="0">
              <a:buNone/>
            </a:pPr>
            <a:r>
              <a:rPr lang="ar-SA" sz="2500" b="1" dirty="0"/>
              <a:t>العناصر الحيوية لخطة التأهيل المبكرة :</a:t>
            </a:r>
          </a:p>
          <a:p>
            <a:pPr marL="0" indent="0">
              <a:buNone/>
            </a:pPr>
            <a:r>
              <a:rPr lang="ar-SA" sz="2500" dirty="0"/>
              <a:t>يجب أن تشمل خطة التأهيل على العناصر التالية :</a:t>
            </a:r>
          </a:p>
          <a:p>
            <a:pPr marL="0" indent="0">
              <a:buNone/>
            </a:pPr>
            <a:r>
              <a:rPr lang="ar-SA" sz="2500" dirty="0"/>
              <a:t>1- تحديد الأهداف طويلة المدى للبرنامج التأهيلي </a:t>
            </a:r>
          </a:p>
          <a:p>
            <a:pPr marL="0" indent="0">
              <a:buNone/>
            </a:pPr>
            <a:r>
              <a:rPr lang="ar-SA" sz="2500" dirty="0"/>
              <a:t>2- تحديد الأهداف قصيرة المدى بشكل قابل للقياس و الملاحظة</a:t>
            </a:r>
          </a:p>
          <a:p>
            <a:pPr marL="0" indent="0">
              <a:buNone/>
            </a:pPr>
            <a:r>
              <a:rPr lang="ar-SA" sz="2500" dirty="0"/>
              <a:t>3- تحديد الأنشطة التأهيلية الملائمة لتحقيق الأهداف </a:t>
            </a:r>
          </a:p>
          <a:p>
            <a:pPr marL="0" indent="0">
              <a:buNone/>
            </a:pPr>
            <a:r>
              <a:rPr lang="ar-SA" sz="2500" dirty="0"/>
              <a:t>4- تحديد الوسائل و الأساليب التي سيتم استخدامها لتنفيذ البرنامج</a:t>
            </a:r>
          </a:p>
          <a:p>
            <a:pPr marL="0" indent="0">
              <a:buNone/>
            </a:pPr>
            <a:r>
              <a:rPr lang="ar-SA" sz="2500" dirty="0"/>
              <a:t>5- تقييم مستوى الأداء</a:t>
            </a:r>
          </a:p>
          <a:p>
            <a:pPr marL="0" indent="0">
              <a:buNone/>
            </a:pPr>
            <a:r>
              <a:rPr lang="ar-SA" sz="2500" dirty="0"/>
              <a:t>6- التسجيل المستمر</a:t>
            </a:r>
          </a:p>
          <a:p>
            <a:pPr marL="0" indent="0">
              <a:buNone/>
            </a:pPr>
            <a:endParaRPr lang="ar-SA" sz="2500" dirty="0"/>
          </a:p>
          <a:p>
            <a:pPr marL="0" indent="0">
              <a:buNone/>
            </a:pPr>
            <a:endParaRPr lang="ar-SA" sz="2500" dirty="0"/>
          </a:p>
        </p:txBody>
      </p:sp>
    </p:spTree>
    <p:extLst>
      <p:ext uri="{BB962C8B-B14F-4D97-AF65-F5344CB8AC3E}">
        <p14:creationId xmlns:p14="http://schemas.microsoft.com/office/powerpoint/2010/main" val="2756790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22214" cy="6480720"/>
          </a:xfrm>
          <a:ln>
            <a:solidFill>
              <a:schemeClr val="accent1"/>
            </a:solidFill>
          </a:ln>
        </p:spPr>
        <p:txBody>
          <a:bodyPr>
            <a:normAutofit/>
          </a:bodyPr>
          <a:lstStyle/>
          <a:p>
            <a:pPr marL="0" indent="0">
              <a:buNone/>
            </a:pPr>
            <a:endParaRPr lang="ar-SA" sz="2500" b="1" dirty="0"/>
          </a:p>
          <a:p>
            <a:pPr marL="0" indent="0">
              <a:buNone/>
            </a:pPr>
            <a:r>
              <a:rPr lang="ar-SA" sz="2500" b="1" dirty="0"/>
              <a:t>خامساً : برنامج التأهيل التربوي </a:t>
            </a:r>
            <a:r>
              <a:rPr lang="en-US" sz="2500" b="1" dirty="0"/>
              <a:t>Educational Rehabilitation Program</a:t>
            </a:r>
            <a:endParaRPr lang="ar-SA" sz="2500" b="1" dirty="0"/>
          </a:p>
          <a:p>
            <a:pPr marL="0" indent="0">
              <a:buNone/>
            </a:pPr>
            <a:r>
              <a:rPr lang="ar-SA" sz="2500" dirty="0"/>
              <a:t>تؤمن جميع المجتمعات  الإنسانية أن التعليم حق أساسي من حقوق كل إنسان بغض النظر عن قدراته و موهبه . </a:t>
            </a:r>
          </a:p>
          <a:p>
            <a:pPr marL="0" indent="0">
              <a:buNone/>
            </a:pPr>
            <a:endParaRPr lang="ar-SA" sz="2500" dirty="0"/>
          </a:p>
          <a:p>
            <a:pPr marL="0" indent="0">
              <a:buNone/>
            </a:pPr>
            <a:r>
              <a:rPr lang="ar-SA" sz="2800" b="1" dirty="0"/>
              <a:t>مفهوم التأهيل التربوي :</a:t>
            </a:r>
          </a:p>
          <a:p>
            <a:pPr marL="0" indent="0">
              <a:buNone/>
            </a:pPr>
            <a:r>
              <a:rPr lang="ar-SA" sz="2800" dirty="0"/>
              <a:t>توفير البرامج التربوية الخاصة للأفراد المعوقين في البيئات الأقل تقييداً . و تختلف برامج التأهيل التربوي باختلاف فئة الإعاقة و باختلاف درجاتها </a:t>
            </a:r>
            <a:r>
              <a:rPr lang="ar-SA" sz="2800" dirty="0" err="1"/>
              <a:t>و</a:t>
            </a:r>
            <a:r>
              <a:rPr lang="ar-SA" sz="2800" dirty="0"/>
              <a:t> طبيعة الاحتياجات التربوية الخاصة حيث تتراوح هذه البدائل ما بين تعليم في الصف العادي ( الدمج الشامل ) وما بين التعليم في مؤسسات أو مراكز داخلية</a:t>
            </a:r>
          </a:p>
          <a:p>
            <a:pPr marL="0" indent="0">
              <a:buNone/>
            </a:pPr>
            <a:endParaRPr lang="ar-SA" sz="2500" dirty="0"/>
          </a:p>
        </p:txBody>
      </p:sp>
    </p:spTree>
    <p:extLst>
      <p:ext uri="{BB962C8B-B14F-4D97-AF65-F5344CB8AC3E}">
        <p14:creationId xmlns:p14="http://schemas.microsoft.com/office/powerpoint/2010/main" val="2440268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79296" cy="6264696"/>
          </a:xfrm>
        </p:spPr>
        <p:txBody>
          <a:bodyPr>
            <a:normAutofit/>
          </a:bodyPr>
          <a:lstStyle/>
          <a:p>
            <a:pPr marL="0" indent="0">
              <a:buNone/>
            </a:pPr>
            <a:endParaRPr lang="ar-SA" sz="2000" dirty="0"/>
          </a:p>
          <a:p>
            <a:pPr marL="0" indent="0">
              <a:buNone/>
            </a:pPr>
            <a:endParaRPr lang="ar-SA" sz="2000" dirty="0"/>
          </a:p>
          <a:p>
            <a:pPr marL="0" indent="0">
              <a:buNone/>
            </a:pPr>
            <a:endParaRPr lang="ar-SA" sz="2000" dirty="0"/>
          </a:p>
        </p:txBody>
      </p:sp>
      <p:sp>
        <p:nvSpPr>
          <p:cNvPr id="4" name="مثلث متساوي الساقين 3"/>
          <p:cNvSpPr/>
          <p:nvPr/>
        </p:nvSpPr>
        <p:spPr>
          <a:xfrm>
            <a:off x="17748" y="2177480"/>
            <a:ext cx="9396536" cy="46805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dirty="0">
              <a:solidFill>
                <a:schemeClr val="tx1"/>
              </a:solidFill>
            </a:endParaRPr>
          </a:p>
        </p:txBody>
      </p:sp>
      <p:sp>
        <p:nvSpPr>
          <p:cNvPr id="2" name="مربع نص 1"/>
          <p:cNvSpPr txBox="1"/>
          <p:nvPr/>
        </p:nvSpPr>
        <p:spPr>
          <a:xfrm>
            <a:off x="3063776" y="2600942"/>
            <a:ext cx="2376264" cy="400110"/>
          </a:xfrm>
          <a:prstGeom prst="rect">
            <a:avLst/>
          </a:prstGeom>
          <a:noFill/>
        </p:spPr>
        <p:txBody>
          <a:bodyPr wrap="square" rtlCol="1">
            <a:spAutoFit/>
          </a:bodyPr>
          <a:lstStyle/>
          <a:p>
            <a:r>
              <a:rPr lang="ar-SA" sz="2000" dirty="0"/>
              <a:t>مدرسة داخلية</a:t>
            </a:r>
          </a:p>
        </p:txBody>
      </p:sp>
      <p:cxnSp>
        <p:nvCxnSpPr>
          <p:cNvPr id="6" name="رابط مستقيم 5"/>
          <p:cNvCxnSpPr/>
          <p:nvPr/>
        </p:nvCxnSpPr>
        <p:spPr>
          <a:xfrm flipV="1">
            <a:off x="3779912" y="3140968"/>
            <a:ext cx="166012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flipV="1">
            <a:off x="3923928" y="3176972"/>
            <a:ext cx="1516112" cy="36004"/>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ربع نص 8"/>
          <p:cNvSpPr txBox="1"/>
          <p:nvPr/>
        </p:nvSpPr>
        <p:spPr>
          <a:xfrm>
            <a:off x="3244607" y="3367474"/>
            <a:ext cx="2592288" cy="677108"/>
          </a:xfrm>
          <a:prstGeom prst="rect">
            <a:avLst/>
          </a:prstGeom>
          <a:noFill/>
        </p:spPr>
        <p:txBody>
          <a:bodyPr wrap="square" rtlCol="1">
            <a:spAutoFit/>
          </a:bodyPr>
          <a:lstStyle/>
          <a:p>
            <a:r>
              <a:rPr lang="ar-SA" sz="2000" dirty="0"/>
              <a:t>مدرسة نهارية خاصة</a:t>
            </a:r>
            <a:endParaRPr lang="en-US" sz="2000" dirty="0"/>
          </a:p>
          <a:p>
            <a:endParaRPr lang="ar-SA" dirty="0"/>
          </a:p>
        </p:txBody>
      </p:sp>
      <p:sp>
        <p:nvSpPr>
          <p:cNvPr id="10" name="مربع نص 9"/>
          <p:cNvSpPr txBox="1"/>
          <p:nvPr/>
        </p:nvSpPr>
        <p:spPr>
          <a:xfrm>
            <a:off x="3063776" y="3844527"/>
            <a:ext cx="3164408" cy="400110"/>
          </a:xfrm>
          <a:prstGeom prst="rect">
            <a:avLst/>
          </a:prstGeom>
          <a:noFill/>
        </p:spPr>
        <p:txBody>
          <a:bodyPr wrap="square" rtlCol="1">
            <a:spAutoFit/>
          </a:bodyPr>
          <a:lstStyle/>
          <a:p>
            <a:r>
              <a:rPr lang="ar-SA" sz="2000" dirty="0"/>
              <a:t>صف خاص ملحق بالمدرسة العادية</a:t>
            </a:r>
            <a:endParaRPr lang="en-US" sz="2000" dirty="0"/>
          </a:p>
        </p:txBody>
      </p:sp>
      <p:sp>
        <p:nvSpPr>
          <p:cNvPr id="11" name="مربع نص 10"/>
          <p:cNvSpPr txBox="1"/>
          <p:nvPr/>
        </p:nvSpPr>
        <p:spPr>
          <a:xfrm>
            <a:off x="2195736" y="4332943"/>
            <a:ext cx="4752528" cy="707886"/>
          </a:xfrm>
          <a:prstGeom prst="rect">
            <a:avLst/>
          </a:prstGeom>
          <a:noFill/>
        </p:spPr>
        <p:txBody>
          <a:bodyPr wrap="square" rtlCol="1">
            <a:spAutoFit/>
          </a:bodyPr>
          <a:lstStyle/>
          <a:p>
            <a:r>
              <a:rPr lang="ar-SA" sz="2000" dirty="0"/>
              <a:t>صف خاص + دمج في الصف العادي لجزء من الوقت</a:t>
            </a:r>
            <a:endParaRPr lang="en-US" sz="2000" dirty="0"/>
          </a:p>
          <a:p>
            <a:endParaRPr lang="ar-SA" sz="2000" dirty="0"/>
          </a:p>
        </p:txBody>
      </p:sp>
      <p:sp>
        <p:nvSpPr>
          <p:cNvPr id="12" name="مربع نص 11"/>
          <p:cNvSpPr txBox="1"/>
          <p:nvPr/>
        </p:nvSpPr>
        <p:spPr>
          <a:xfrm>
            <a:off x="1803636" y="5016952"/>
            <a:ext cx="4896544" cy="400110"/>
          </a:xfrm>
          <a:prstGeom prst="rect">
            <a:avLst/>
          </a:prstGeom>
          <a:noFill/>
        </p:spPr>
        <p:txBody>
          <a:bodyPr wrap="square" rtlCol="1">
            <a:spAutoFit/>
          </a:bodyPr>
          <a:lstStyle/>
          <a:p>
            <a:r>
              <a:rPr lang="ar-SA" sz="2000" dirty="0"/>
              <a:t>دمج في الصف العادي + غرفة مصادر </a:t>
            </a:r>
            <a:endParaRPr lang="en-US" sz="2000" dirty="0"/>
          </a:p>
        </p:txBody>
      </p:sp>
      <p:sp>
        <p:nvSpPr>
          <p:cNvPr id="13" name="مربع نص 12"/>
          <p:cNvSpPr txBox="1"/>
          <p:nvPr/>
        </p:nvSpPr>
        <p:spPr>
          <a:xfrm>
            <a:off x="1151620" y="5590480"/>
            <a:ext cx="5256584" cy="400110"/>
          </a:xfrm>
          <a:prstGeom prst="rect">
            <a:avLst/>
          </a:prstGeom>
          <a:noFill/>
        </p:spPr>
        <p:txBody>
          <a:bodyPr wrap="square" rtlCol="1">
            <a:spAutoFit/>
          </a:bodyPr>
          <a:lstStyle/>
          <a:p>
            <a:r>
              <a:rPr lang="ar-SA" sz="2000" dirty="0"/>
              <a:t>دمج في الصف العادي + خدمات مساندة</a:t>
            </a:r>
            <a:endParaRPr lang="en-US" sz="2000" dirty="0"/>
          </a:p>
        </p:txBody>
      </p:sp>
      <p:sp>
        <p:nvSpPr>
          <p:cNvPr id="14" name="مربع نص 13"/>
          <p:cNvSpPr txBox="1"/>
          <p:nvPr/>
        </p:nvSpPr>
        <p:spPr>
          <a:xfrm>
            <a:off x="2083780" y="6123883"/>
            <a:ext cx="3712356" cy="400110"/>
          </a:xfrm>
          <a:prstGeom prst="rect">
            <a:avLst/>
          </a:prstGeom>
          <a:noFill/>
        </p:spPr>
        <p:txBody>
          <a:bodyPr wrap="square" rtlCol="1">
            <a:spAutoFit/>
          </a:bodyPr>
          <a:lstStyle/>
          <a:p>
            <a:r>
              <a:rPr lang="ar-SA" sz="2000" dirty="0"/>
              <a:t>الدمج الصف العادي </a:t>
            </a:r>
            <a:endParaRPr lang="en-US" sz="2000" dirty="0"/>
          </a:p>
        </p:txBody>
      </p:sp>
      <p:cxnSp>
        <p:nvCxnSpPr>
          <p:cNvPr id="16" name="رابط مستقيم 15"/>
          <p:cNvCxnSpPr/>
          <p:nvPr/>
        </p:nvCxnSpPr>
        <p:spPr>
          <a:xfrm>
            <a:off x="3604647" y="3202103"/>
            <a:ext cx="2119481" cy="108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a:off x="3063776" y="3738518"/>
            <a:ext cx="31644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a:off x="2609782" y="4265617"/>
            <a:ext cx="41444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a:off x="1907704" y="4797152"/>
            <a:ext cx="5328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1547664" y="5417064"/>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V="1">
            <a:off x="827584" y="5990590"/>
            <a:ext cx="76328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17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a:ln>
            <a:solidFill>
              <a:schemeClr val="accent1"/>
            </a:solidFill>
          </a:ln>
        </p:spPr>
        <p:txBody>
          <a:bodyPr>
            <a:normAutofit fontScale="85000" lnSpcReduction="20000"/>
          </a:bodyPr>
          <a:lstStyle/>
          <a:p>
            <a:pPr marL="0" indent="0">
              <a:lnSpc>
                <a:spcPct val="150000"/>
              </a:lnSpc>
              <a:buNone/>
            </a:pPr>
            <a:r>
              <a:rPr lang="ar-SA" dirty="0"/>
              <a:t>ويعرف مسعود (2002) التأهيل الطبي بأنه أحد البرامج والأنشطة الأساسية لعملية التأهيل  يهتم بالجوانب المرضية سواء تلك المسببة للعجز أو الجوانب المرضية والصحية التي تنشأ عن العجز . </a:t>
            </a:r>
          </a:p>
          <a:p>
            <a:pPr marL="0" indent="0">
              <a:lnSpc>
                <a:spcPct val="150000"/>
              </a:lnSpc>
              <a:buNone/>
            </a:pPr>
            <a:r>
              <a:rPr lang="ar-SA" dirty="0"/>
              <a:t>هذا ويختلف التأهيل الطبي للأفراد المعوقين وذوي الاحتياجات الخاصة باختلاف حالاتهم واحتياجاتهم التأهيلية ، فبعض الحالات  قد تحتاج الى تأهيل طبي مكثف ومستمر لفترة طويلة بينما قد يحتاج البعض الآخر إلى جهد ووقت أقل ، وقد تحتاج بعض الحالات إلى أجهزة تعويضية أو أجهزة مساعدة وبرامج تأهيلية لاستخدامها بشكل جيد ، وقد تحتاج بعض الحالات إلى إجراءات وتدخلات جراحية علاجية أو تصحيحية أو تقويمية ؛ بينما قد يحتاج بعضها إلى علاج بالعقاقير أو الأدوية وتحتاج بعض الحالات أيضا إلى برامج مساعدة مثل العلاج الطبيعي أو الوظيفي أو النطقي ... إلخ .</a:t>
            </a:r>
          </a:p>
          <a:p>
            <a:pPr marL="0" indent="0">
              <a:buNone/>
            </a:pPr>
            <a:endParaRPr lang="ar-SA" dirty="0"/>
          </a:p>
        </p:txBody>
      </p:sp>
    </p:spTree>
    <p:extLst>
      <p:ext uri="{BB962C8B-B14F-4D97-AF65-F5344CB8AC3E}">
        <p14:creationId xmlns:p14="http://schemas.microsoft.com/office/powerpoint/2010/main" val="1589062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60648"/>
            <a:ext cx="8821644" cy="6336704"/>
          </a:xfrm>
          <a:ln>
            <a:solidFill>
              <a:schemeClr val="accent1"/>
            </a:solidFill>
          </a:ln>
        </p:spPr>
        <p:txBody>
          <a:bodyPr>
            <a:normAutofit lnSpcReduction="10000"/>
          </a:bodyPr>
          <a:lstStyle/>
          <a:p>
            <a:pPr marL="0" indent="0">
              <a:buNone/>
            </a:pPr>
            <a:endParaRPr lang="ar-SA" sz="2500" b="1" dirty="0">
              <a:solidFill>
                <a:schemeClr val="accent4">
                  <a:lumMod val="60000"/>
                  <a:lumOff val="40000"/>
                </a:schemeClr>
              </a:solidFill>
            </a:endParaRPr>
          </a:p>
          <a:p>
            <a:pPr marL="0" indent="0">
              <a:buNone/>
            </a:pPr>
            <a:r>
              <a:rPr lang="ar-SA" sz="2500" b="1" dirty="0">
                <a:solidFill>
                  <a:schemeClr val="accent4">
                    <a:lumMod val="60000"/>
                    <a:lumOff val="40000"/>
                  </a:schemeClr>
                </a:solidFill>
              </a:rPr>
              <a:t>الأسس و القواعد التي تقوم عليها عملية التقويم :</a:t>
            </a:r>
          </a:p>
          <a:p>
            <a:pPr marL="0" indent="0">
              <a:buNone/>
            </a:pPr>
            <a:r>
              <a:rPr lang="ar-SA" sz="2500" dirty="0"/>
              <a:t>حتى يكون لعملية التأهيل التربوي دوراً فعالاً في تحقيق الأهداف فلا بد من إتباع الأسس و القواعد التالية ( مسعود , 2002) :</a:t>
            </a:r>
          </a:p>
          <a:p>
            <a:pPr marL="0" indent="0">
              <a:buNone/>
            </a:pPr>
            <a:r>
              <a:rPr lang="ar-SA" sz="2500" dirty="0"/>
              <a:t>1- إن كل خطوة من خطوات التأهيل يحب أن تقوم على أسس و قواعد علمية و ليس أسس و قواعد  إنسانية . </a:t>
            </a:r>
          </a:p>
          <a:p>
            <a:pPr marL="0" indent="0">
              <a:buNone/>
            </a:pPr>
            <a:r>
              <a:rPr lang="ar-SA" sz="2500" dirty="0"/>
              <a:t>2- إن كل خطوة من خطوات التأهيل التربوي يجب أن تقوم على أسس و قواعد تشخيصية و تفسيرات دقيقة لما هو متوفر من معلومات حول الفرد المعوق و قدراته و إمكانياته و  طبيعة احتياجاته التربوية الخاصة  و البرامج التربوية الملائمة لتلبية تلك الاحتياجات. </a:t>
            </a:r>
          </a:p>
          <a:p>
            <a:pPr marL="0" indent="0">
              <a:buNone/>
            </a:pPr>
            <a:r>
              <a:rPr lang="ar-SA" sz="2500" dirty="0"/>
              <a:t>3- إن برنامج التأهيل التربوي يعتمد على توفير الكوادر المؤهلة المتخصصة التي تقوم بجميع الأدوار المطلوبة لعملية التأهيل. </a:t>
            </a:r>
          </a:p>
          <a:p>
            <a:pPr marL="0" indent="0">
              <a:buNone/>
            </a:pPr>
            <a:r>
              <a:rPr lang="ar-SA" sz="2500" dirty="0"/>
              <a:t>4- إن عملية التأهيل التربوي يجب أن تقوم على أسس فردية , أي أن البرنامج التربوي الذي يتم رسمه يجب أن يلبي الاحتياجات الفردية الخاصة للفرد المعوق مع الإقرار بعدم وجود قوالب واحدة تصلح لجميع فئات الإعاقة أو حتى داخل مستويات الإعاقة الواحدة .</a:t>
            </a:r>
          </a:p>
          <a:p>
            <a:pPr marL="0" indent="0">
              <a:buNone/>
            </a:pPr>
            <a:endParaRPr lang="ar-SA" sz="2500" dirty="0"/>
          </a:p>
        </p:txBody>
      </p:sp>
    </p:spTree>
    <p:extLst>
      <p:ext uri="{BB962C8B-B14F-4D97-AF65-F5344CB8AC3E}">
        <p14:creationId xmlns:p14="http://schemas.microsoft.com/office/powerpoint/2010/main" val="804091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80720"/>
          </a:xfrm>
          <a:ln>
            <a:solidFill>
              <a:schemeClr val="accent1"/>
            </a:solidFill>
          </a:ln>
        </p:spPr>
        <p:txBody>
          <a:bodyPr>
            <a:normAutofit fontScale="70000" lnSpcReduction="20000"/>
          </a:bodyPr>
          <a:lstStyle/>
          <a:p>
            <a:pPr marL="0" indent="0">
              <a:buNone/>
            </a:pPr>
            <a:r>
              <a:rPr lang="ar-SA" dirty="0"/>
              <a:t>5- يجب أن تقدم برامج التأهيل التربوي بشكل متدرج و متكامل يسمح بالوصول إلى أقصى ما يمكن للفرد الموق الوصول إليه من إمكانيات و ما تسمح به قدراته .</a:t>
            </a:r>
          </a:p>
          <a:p>
            <a:pPr marL="0" indent="0">
              <a:buNone/>
            </a:pPr>
            <a:r>
              <a:rPr lang="ar-SA" dirty="0"/>
              <a:t>6- إن التخطيط لبرنامج التأهيل التربوي يجب أن يقوم على أساس ما يتوفر لدى الفرد المعوق من قدرات و ليس العجز الذي يعاني منه . </a:t>
            </a:r>
          </a:p>
          <a:p>
            <a:pPr marL="0" indent="0">
              <a:buNone/>
            </a:pPr>
            <a:r>
              <a:rPr lang="ar-SA" dirty="0"/>
              <a:t>7- ضرورة إشراك ولي أمر المعوق و أحياناً المعوق نفسه في وضع البرنامج التربوي الملائم و كذلك المشاركة في كافة مراحل و خطوات عملية التأهيل .</a:t>
            </a:r>
          </a:p>
          <a:p>
            <a:pPr marL="0" indent="0">
              <a:buNone/>
            </a:pPr>
            <a:r>
              <a:rPr lang="ar-SA" dirty="0"/>
              <a:t>8- ضرورة متابعة و تقييم كل مرحلة بل كل خطوة من خطوات التأهيل التربوي في ضوء ما يترتب عليها من نتائج .</a:t>
            </a:r>
          </a:p>
          <a:p>
            <a:pPr marL="0" indent="0">
              <a:buNone/>
            </a:pPr>
            <a:endParaRPr lang="ar-SA" sz="3700" b="1" dirty="0"/>
          </a:p>
          <a:p>
            <a:pPr marL="0" indent="0">
              <a:buNone/>
            </a:pPr>
            <a:r>
              <a:rPr lang="ar-SA" sz="3700" b="1" dirty="0"/>
              <a:t>أهداف التأهيل التربوي :</a:t>
            </a:r>
          </a:p>
          <a:p>
            <a:pPr marL="0" indent="0">
              <a:buNone/>
            </a:pPr>
            <a:r>
              <a:rPr lang="ar-SA" dirty="0"/>
              <a:t>تسعى برامج التأهيل التربوي إلى تحقيق ثلاث مستويات من الأهداف :</a:t>
            </a:r>
          </a:p>
          <a:p>
            <a:pPr marL="0" indent="0">
              <a:buNone/>
            </a:pPr>
            <a:r>
              <a:rPr lang="ar-SA" b="1" dirty="0"/>
              <a:t>أولاً: الأهداف المعرفية </a:t>
            </a:r>
            <a:r>
              <a:rPr lang="ar-SA" dirty="0"/>
              <a:t>و تتعلق بتزويد التلميذ المعوق بالمعلومات و المعارف العلمية المناسبة لقدراته و إمكاناته و تدريبه على كيفية التعامل مع هذه المعلومات  هذا بالإضافة إلى تمكين الفرد المعوق من الوصول إلى أعلى مستوى تعليمي ممكن .</a:t>
            </a:r>
          </a:p>
          <a:p>
            <a:pPr marL="0" indent="0">
              <a:buNone/>
            </a:pPr>
            <a:r>
              <a:rPr lang="ar-SA" b="1" dirty="0"/>
              <a:t>ثانياً : الأهداف السلوكية </a:t>
            </a:r>
            <a:r>
              <a:rPr lang="ar-SA" dirty="0"/>
              <a:t>و تتعلق بتنمية و تدريب التلميذ المعوق على السلوك الاجتماعي المتوافق مع المعايير الاجتماعية و تعديل الأنماط السلوكية السلبية و زيادة فرص تفاعله الاجتماعية مع أقرانه من تلاميذ المدرسة العادية .</a:t>
            </a:r>
          </a:p>
          <a:p>
            <a:pPr marL="0" indent="0">
              <a:buNone/>
            </a:pPr>
            <a:r>
              <a:rPr lang="ar-SA" b="1" dirty="0"/>
              <a:t>ثالثاً : الأهداف الانفعالية : </a:t>
            </a:r>
            <a:r>
              <a:rPr lang="ar-SA" dirty="0"/>
              <a:t>و تتعلق بتنمية شخصية المعاق و مساعدته على تقبل حالة العجز و التعامل بإيجابية مع المشكلات و التأثيرات التي تنتج عن الإعاقة و كذلك تنمية و تطوير اتجاهات إيجابية لدى التلميذ المعاق نحو ذاته و نحو الآخرين و نحو عملية التأهيل .</a:t>
            </a:r>
          </a:p>
        </p:txBody>
      </p:sp>
    </p:spTree>
    <p:extLst>
      <p:ext uri="{BB962C8B-B14F-4D97-AF65-F5344CB8AC3E}">
        <p14:creationId xmlns:p14="http://schemas.microsoft.com/office/powerpoint/2010/main" val="1586687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332656"/>
            <a:ext cx="8715436" cy="6264696"/>
          </a:xfrm>
          <a:ln>
            <a:solidFill>
              <a:schemeClr val="accent1"/>
            </a:solidFill>
          </a:ln>
        </p:spPr>
        <p:txBody>
          <a:bodyPr>
            <a:normAutofit/>
          </a:bodyPr>
          <a:lstStyle/>
          <a:p>
            <a:pPr algn="r"/>
            <a:r>
              <a:rPr lang="ar-SA" sz="2800" b="1" dirty="0">
                <a:solidFill>
                  <a:schemeClr val="tx1"/>
                </a:solidFill>
              </a:rPr>
              <a:t>مراحل وخطوات عملية التأهيل التربوي :</a:t>
            </a:r>
          </a:p>
          <a:p>
            <a:pPr algn="r"/>
            <a:r>
              <a:rPr lang="ar-SA" sz="2800" b="1" dirty="0">
                <a:solidFill>
                  <a:schemeClr val="tx1"/>
                </a:solidFill>
              </a:rPr>
              <a:t>المرحلة الاولى </a:t>
            </a:r>
            <a:r>
              <a:rPr lang="ar-SA" sz="2800" dirty="0">
                <a:solidFill>
                  <a:schemeClr val="tx1"/>
                </a:solidFill>
              </a:rPr>
              <a:t>: التقييم والتشخيص التربوي ويتم في هذه العملية تطبيق المقاييس والاختبارات التي تكشف عن مستوى الاداء الحالي للتلميذ وقدراته واحتياجاته التربوية الخاصة.</a:t>
            </a:r>
          </a:p>
          <a:p>
            <a:pPr algn="r"/>
            <a:r>
              <a:rPr lang="ar-SA" sz="2800" b="1" dirty="0">
                <a:solidFill>
                  <a:schemeClr val="tx1"/>
                </a:solidFill>
              </a:rPr>
              <a:t>المرحلة الثانية </a:t>
            </a:r>
            <a:r>
              <a:rPr lang="ar-SA" sz="2800" dirty="0">
                <a:solidFill>
                  <a:schemeClr val="tx1"/>
                </a:solidFill>
              </a:rPr>
              <a:t>: تحديد البرنامج التربوي الفردي الذي يلبي الاحتياجات التربوية الخاصة للتلميذ . ويشمل تحديد الاهداف العامة والاهداف السلوكية الخاصة والمحتوى والاساليب والوسائل اللازمة لتطبيق البرنامج والخدمات المساندة لتحقيق الاهداف.</a:t>
            </a:r>
          </a:p>
          <a:p>
            <a:pPr algn="r"/>
            <a:r>
              <a:rPr lang="ar-SA" sz="2800" b="1" dirty="0">
                <a:solidFill>
                  <a:schemeClr val="tx1"/>
                </a:solidFill>
              </a:rPr>
              <a:t>المرحلة الثالثة: </a:t>
            </a:r>
            <a:r>
              <a:rPr lang="ar-SA" sz="2800" dirty="0">
                <a:solidFill>
                  <a:schemeClr val="tx1"/>
                </a:solidFill>
              </a:rPr>
              <a:t>تطبيق البرنامج التربوي الفردي.</a:t>
            </a:r>
          </a:p>
          <a:p>
            <a:pPr algn="r"/>
            <a:r>
              <a:rPr lang="ar-SA" sz="2800" b="1" dirty="0">
                <a:solidFill>
                  <a:schemeClr val="tx1"/>
                </a:solidFill>
              </a:rPr>
              <a:t>المرحلة الرابعة : </a:t>
            </a:r>
            <a:r>
              <a:rPr lang="ar-SA" sz="2800" dirty="0">
                <a:solidFill>
                  <a:schemeClr val="tx1"/>
                </a:solidFill>
              </a:rPr>
              <a:t>تقييم النواتج التعليمية التي ظهرت بعد تطبيق البرنامج.</a:t>
            </a:r>
          </a:p>
          <a:p>
            <a:pPr algn="r"/>
            <a:endParaRPr lang="ar-SA" sz="2800" dirty="0">
              <a:solidFill>
                <a:schemeClr val="tx1"/>
              </a:solidFill>
            </a:endParaRPr>
          </a:p>
        </p:txBody>
      </p:sp>
    </p:spTree>
    <p:extLst>
      <p:ext uri="{BB962C8B-B14F-4D97-AF65-F5344CB8AC3E}">
        <p14:creationId xmlns:p14="http://schemas.microsoft.com/office/powerpoint/2010/main" val="2486793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5954434"/>
          </a:xfrm>
          <a:ln>
            <a:solidFill>
              <a:schemeClr val="accent1"/>
            </a:solidFill>
          </a:ln>
        </p:spPr>
        <p:txBody>
          <a:bodyPr>
            <a:normAutofit/>
          </a:bodyPr>
          <a:lstStyle/>
          <a:p>
            <a:pPr marL="0" indent="0">
              <a:buNone/>
            </a:pPr>
            <a:r>
              <a:rPr lang="ar-SA" sz="2800" dirty="0"/>
              <a:t> </a:t>
            </a:r>
            <a:r>
              <a:rPr lang="ar-SA" sz="2800" b="1" dirty="0"/>
              <a:t>سادساً : برنامج التأهيل المهني:</a:t>
            </a:r>
            <a:endParaRPr lang="en-US" sz="2800" b="1" dirty="0"/>
          </a:p>
          <a:p>
            <a:pPr marL="0" indent="0">
              <a:buNone/>
            </a:pPr>
            <a:r>
              <a:rPr lang="ar-SA" sz="2800" dirty="0"/>
              <a:t>إن من حق كل إنسان ان يكون له مهنة يتمكن من خلالها تحقيق ذاته وكسب قوته والعيش باستقلالية  و كرامة. </a:t>
            </a:r>
          </a:p>
          <a:p>
            <a:pPr marL="0" indent="0">
              <a:buNone/>
            </a:pPr>
            <a:endParaRPr lang="ar-SA" sz="2800" b="1" dirty="0"/>
          </a:p>
          <a:p>
            <a:pPr marL="0" indent="0">
              <a:buNone/>
            </a:pPr>
            <a:r>
              <a:rPr lang="ar-SA" sz="2800" b="1" dirty="0"/>
              <a:t>مفهوم التأهيل المهني :</a:t>
            </a:r>
          </a:p>
          <a:p>
            <a:pPr marL="0" indent="0">
              <a:buNone/>
            </a:pPr>
            <a:r>
              <a:rPr lang="ar-SA" sz="2800" dirty="0"/>
              <a:t>التأهيل المهني هو احد </a:t>
            </a:r>
            <a:r>
              <a:rPr lang="ar-SA" sz="2800" dirty="0" err="1"/>
              <a:t>اهم</a:t>
            </a:r>
            <a:r>
              <a:rPr lang="ar-SA" sz="2800" dirty="0"/>
              <a:t> برامج التأهيل الشامل للمعوقين الذي تكون حصيلته النهائية تمكين الفرد المعوق من ممارسة مهنة ملائمة يستطيع من خلالها العمل والاكتفاء من الناحية الاقتصادية مما يعود على حياته الاجتماعية والنفسية بالاستقرار وبالتالي اندماجه في المجتمع.</a:t>
            </a:r>
          </a:p>
          <a:p>
            <a:pPr marL="0" indent="0">
              <a:buNone/>
            </a:pPr>
            <a:endParaRPr lang="ar-SA" sz="2800" dirty="0"/>
          </a:p>
        </p:txBody>
      </p:sp>
    </p:spTree>
    <p:extLst>
      <p:ext uri="{BB962C8B-B14F-4D97-AF65-F5344CB8AC3E}">
        <p14:creationId xmlns:p14="http://schemas.microsoft.com/office/powerpoint/2010/main" val="5982756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88640"/>
            <a:ext cx="8749636" cy="5597814"/>
          </a:xfrm>
          <a:ln>
            <a:solidFill>
              <a:schemeClr val="accent1"/>
            </a:solidFill>
          </a:ln>
        </p:spPr>
        <p:txBody>
          <a:bodyPr>
            <a:normAutofit/>
          </a:bodyPr>
          <a:lstStyle/>
          <a:p>
            <a:pPr>
              <a:buNone/>
            </a:pPr>
            <a:r>
              <a:rPr lang="ar-SA" sz="2800" b="1" dirty="0"/>
              <a:t>أهداف برنامج التأهيل المهني:</a:t>
            </a:r>
          </a:p>
          <a:p>
            <a:pPr marL="0" indent="0">
              <a:buNone/>
            </a:pPr>
            <a:r>
              <a:rPr lang="ar-SA" sz="2500" dirty="0"/>
              <a:t>1- التعرف على الميول والاستعدادات والقدرات المهنية للفرد المعاق .</a:t>
            </a:r>
          </a:p>
          <a:p>
            <a:pPr marL="0" indent="0">
              <a:buNone/>
            </a:pPr>
            <a:r>
              <a:rPr lang="ar-SA" sz="2500" dirty="0"/>
              <a:t>2- توظيف طاقات وقدرات الفرد المعوق في تدريبه على مهنة مناسبة </a:t>
            </a:r>
          </a:p>
          <a:p>
            <a:pPr marL="0" indent="0">
              <a:buNone/>
            </a:pPr>
            <a:r>
              <a:rPr lang="ar-SA" sz="2500" dirty="0"/>
              <a:t>3- تأمين عمل مناسب للفرد المعوق وضمان احتفاظه </a:t>
            </a:r>
            <a:r>
              <a:rPr lang="ar-SA" sz="2500" dirty="0" err="1"/>
              <a:t>به</a:t>
            </a:r>
            <a:r>
              <a:rPr lang="ar-SA" sz="2500" dirty="0"/>
              <a:t> والترقي فيه </a:t>
            </a:r>
          </a:p>
          <a:p>
            <a:pPr marL="0" indent="0">
              <a:buNone/>
            </a:pPr>
            <a:r>
              <a:rPr lang="ar-SA" sz="2500" dirty="0"/>
              <a:t>4- ضمان دخل اقتصادي دوري يمكن الفرد المعوق من تأمين وتلبية متطلباته الحياتية </a:t>
            </a:r>
          </a:p>
          <a:p>
            <a:pPr marL="0" indent="0">
              <a:buNone/>
            </a:pPr>
            <a:r>
              <a:rPr lang="ar-SA" sz="2500" dirty="0"/>
              <a:t>5- إعادة ثقة الفرد المعوق بنفسه و بقدراته وتقديره لذاته والشعور بالإنتاجية</a:t>
            </a:r>
          </a:p>
          <a:p>
            <a:pPr marL="0" indent="0">
              <a:buNone/>
            </a:pPr>
            <a:r>
              <a:rPr lang="ar-SA" sz="2500" dirty="0"/>
              <a:t>6- توجيه واستثمار الطاقات والأيدي العاملة المعطلة عن الأفراد المعوقين باعتبارها مورد من موارد التنمية الاقتصادية المنتجة في المجتمع.</a:t>
            </a:r>
          </a:p>
          <a:p>
            <a:pPr marL="0" indent="0">
              <a:buNone/>
            </a:pPr>
            <a:r>
              <a:rPr lang="ar-SA" sz="2500" dirty="0"/>
              <a:t>7- تعديل اتجاهات الآخرين نحو المعوقين وقدراتهم وقبولهم وإتاحة الفرصة لهم لتحقيق </a:t>
            </a:r>
            <a:r>
              <a:rPr lang="ar-SA" sz="2500" dirty="0" err="1"/>
              <a:t>ذواتهم</a:t>
            </a:r>
            <a:r>
              <a:rPr lang="ar-SA" sz="2500" dirty="0"/>
              <a:t> والاندماج في المجتمع .</a:t>
            </a:r>
          </a:p>
          <a:p>
            <a:pPr>
              <a:buNone/>
            </a:pPr>
            <a:endParaRPr lang="ar-SA" sz="2500" dirty="0"/>
          </a:p>
          <a:p>
            <a:pPr marL="0" indent="0">
              <a:buNone/>
            </a:pPr>
            <a:endParaRPr lang="ar-SA" sz="2500" dirty="0"/>
          </a:p>
          <a:p>
            <a:pPr marL="0" indent="0">
              <a:buNone/>
            </a:pPr>
            <a:endParaRPr lang="ar-SA" sz="2500" dirty="0"/>
          </a:p>
        </p:txBody>
      </p:sp>
    </p:spTree>
    <p:extLst>
      <p:ext uri="{BB962C8B-B14F-4D97-AF65-F5344CB8AC3E}">
        <p14:creationId xmlns:p14="http://schemas.microsoft.com/office/powerpoint/2010/main" val="32373588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21644" cy="6408712"/>
          </a:xfrm>
          <a:ln>
            <a:solidFill>
              <a:schemeClr val="accent1"/>
            </a:solidFill>
          </a:ln>
        </p:spPr>
        <p:txBody>
          <a:bodyPr>
            <a:normAutofit fontScale="92500"/>
          </a:bodyPr>
          <a:lstStyle/>
          <a:p>
            <a:pPr marL="0" indent="0">
              <a:buNone/>
            </a:pPr>
            <a:r>
              <a:rPr lang="ar-SA" sz="2400" b="1" dirty="0"/>
              <a:t>مراحل وخطوات عملية التأهيل المهني:</a:t>
            </a:r>
            <a:br>
              <a:rPr lang="ar-SA" sz="2400" b="1" dirty="0"/>
            </a:br>
            <a:r>
              <a:rPr lang="ar-SA" sz="2400" dirty="0"/>
              <a:t>تمر عملية التأهيل المهني في مجموعة من المراحل والخطوات المتتابعة والمنسقة وقد اختلفت  الآراء والاتجاهات حول مراحل عملية التأهيل المهني  وتتابعها وتناسقها </a:t>
            </a:r>
            <a:r>
              <a:rPr lang="ar-SA" sz="2400" dirty="0" err="1"/>
              <a:t>و</a:t>
            </a:r>
            <a:r>
              <a:rPr lang="ar-SA" sz="2400" dirty="0"/>
              <a:t> متطلباتها .</a:t>
            </a:r>
          </a:p>
          <a:p>
            <a:pPr marL="0" indent="0">
              <a:buNone/>
            </a:pPr>
            <a:r>
              <a:rPr lang="ar-SA" sz="2400" dirty="0"/>
              <a:t>ولتقريب وجهات  النظر والتمييز بين الإجراءات الإدارية والإجراءات الفنية التي تستخدم في برنامج التأهيل المهني يرى المؤلف حصر مراحل التأهيل المهني في مرحلتين أساسيتين تشمل كل مرحلة منهما على مجموعة من الخطوات والإجراءات المتتابعة إلى الوصول إلى الهدف النهائي من برنامج التأهيل المهني، وهاتان المرحلتان هما </a:t>
            </a:r>
            <a:r>
              <a:rPr lang="ar-SA" sz="2400" b="1" u="sng" dirty="0">
                <a:solidFill>
                  <a:schemeClr val="accent4">
                    <a:lumMod val="60000"/>
                    <a:lumOff val="40000"/>
                  </a:schemeClr>
                </a:solidFill>
              </a:rPr>
              <a:t>المرحلة الإدارية والمرحلة الفنية </a:t>
            </a:r>
            <a:r>
              <a:rPr lang="ar-SA" sz="2400" dirty="0"/>
              <a:t>المؤلف حصر مراحل مراحل التأهيل المهني في مرحلتين أساسيتين هما :</a:t>
            </a:r>
          </a:p>
          <a:p>
            <a:pPr marL="0" indent="0">
              <a:buNone/>
            </a:pPr>
            <a:endParaRPr lang="ar-SA" sz="2400" b="1" dirty="0"/>
          </a:p>
          <a:p>
            <a:pPr marL="0" indent="0">
              <a:buNone/>
            </a:pPr>
            <a:r>
              <a:rPr lang="ar-SA" sz="2400" b="1" dirty="0">
                <a:solidFill>
                  <a:srgbClr val="00B050"/>
                </a:solidFill>
              </a:rPr>
              <a:t>أ/المرحلة الإدارية :</a:t>
            </a:r>
            <a:r>
              <a:rPr lang="ar-SA" sz="2400" dirty="0"/>
              <a:t>هي المرحلة التي تتضمن مجموعة من الإجراءات الإدارية المطلوبة استيفائها قبل المباشرة بالمرحلة الثانية .</a:t>
            </a:r>
            <a:r>
              <a:rPr lang="ar-SA" sz="2400" b="1" dirty="0"/>
              <a:t>وتتكون هذه المرحلة من الإجراءات التالية :</a:t>
            </a:r>
            <a:br>
              <a:rPr lang="ar-SA" sz="2400" dirty="0"/>
            </a:br>
            <a:r>
              <a:rPr lang="ar-SA" sz="2400" b="1" dirty="0"/>
              <a:t>1/التحويل أو الإحالة : </a:t>
            </a:r>
            <a:r>
              <a:rPr lang="ar-SA" sz="2400" dirty="0"/>
              <a:t>تتم عملية الإحالة إلى مراكز التأهيل المهني بواسطة :</a:t>
            </a:r>
            <a:br>
              <a:rPr lang="ar-SA" sz="2400" dirty="0"/>
            </a:br>
            <a:r>
              <a:rPr lang="ar-SA" sz="2400" dirty="0"/>
              <a:t>* مراكز تشخيص الإعاقات .</a:t>
            </a:r>
            <a:br>
              <a:rPr lang="ar-SA" sz="2400" dirty="0"/>
            </a:br>
            <a:r>
              <a:rPr lang="ar-SA" sz="2400" dirty="0"/>
              <a:t>* الأهل .</a:t>
            </a:r>
            <a:br>
              <a:rPr lang="ar-SA" sz="2400" dirty="0"/>
            </a:br>
            <a:r>
              <a:rPr lang="ar-SA" sz="2400" dirty="0"/>
              <a:t>* الطبيب ـالمستشفيات والمراكز الصحية .</a:t>
            </a:r>
            <a:br>
              <a:rPr lang="ar-SA" sz="2400" dirty="0"/>
            </a:br>
            <a:r>
              <a:rPr lang="ar-SA" sz="2400" dirty="0"/>
              <a:t>* المدارس العادية .</a:t>
            </a:r>
            <a:br>
              <a:rPr lang="ar-SA" sz="2400" dirty="0"/>
            </a:br>
            <a:r>
              <a:rPr lang="ar-SA" sz="2400" dirty="0"/>
              <a:t>* مدارس ومعاهد التربية الخاصة .</a:t>
            </a:r>
          </a:p>
          <a:p>
            <a:pPr marL="0" indent="0">
              <a:buNone/>
            </a:pPr>
            <a:r>
              <a:rPr lang="ar-SA" sz="2400" dirty="0"/>
              <a:t>* أي مصدر حكومي أو أهلي</a:t>
            </a:r>
          </a:p>
        </p:txBody>
      </p:sp>
    </p:spTree>
    <p:extLst>
      <p:ext uri="{BB962C8B-B14F-4D97-AF65-F5344CB8AC3E}">
        <p14:creationId xmlns:p14="http://schemas.microsoft.com/office/powerpoint/2010/main" val="2756790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93652" cy="6552728"/>
          </a:xfrm>
          <a:ln>
            <a:solidFill>
              <a:schemeClr val="accent1"/>
            </a:solidFill>
          </a:ln>
        </p:spPr>
        <p:txBody>
          <a:bodyPr>
            <a:noAutofit/>
          </a:bodyPr>
          <a:lstStyle/>
          <a:p>
            <a:pPr marL="0" indent="0">
              <a:buNone/>
            </a:pPr>
            <a:r>
              <a:rPr lang="ar-SA" sz="2200" dirty="0"/>
              <a:t>وتتم عملية الإحالة بإرسال الفرد المعاق </a:t>
            </a:r>
            <a:r>
              <a:rPr lang="ar-SA" sz="2200"/>
              <a:t>وولي أمره </a:t>
            </a:r>
            <a:r>
              <a:rPr lang="ar-SA" sz="2200" dirty="0"/>
              <a:t>إلى مراكز التأهيل المهني ويرفق معه ملف يحتوي على مجموعة من المعلومات الأولية عن  الفرد المعاق من أسم المعاق والعمر والجنس ونوع الإعاقة وتاريخ الحالة وتوقيع وختم الجهة المحولة.</a:t>
            </a:r>
            <a:br>
              <a:rPr lang="ar-SA" sz="2200" dirty="0"/>
            </a:br>
            <a:endParaRPr lang="ar-SA" sz="2200" b="1" dirty="0"/>
          </a:p>
          <a:p>
            <a:pPr marL="0" indent="0">
              <a:buNone/>
            </a:pPr>
            <a:r>
              <a:rPr lang="ar-SA" sz="2200" b="1" dirty="0"/>
              <a:t>2/الاستقبال وتحديد الأهلية للبرنامج :</a:t>
            </a:r>
            <a:br>
              <a:rPr lang="ar-SA" sz="2200" dirty="0"/>
            </a:br>
            <a:r>
              <a:rPr lang="ar-SA" sz="2200" dirty="0"/>
              <a:t>يتم استقبال الفرد المعاق وولي أمره من قبل أخصائي الاستقبال (الأخصائي الاجتماعي أو مرشد التأهيل )ويتم خلالها استيفاء وجمع المعلومات الضرورية التي تناسب أهداف وغايات المركز ويتم التعرف على مدى انطباق شروط القبول على الحالة .</a:t>
            </a:r>
            <a:br>
              <a:rPr lang="ar-SA" sz="2200" dirty="0"/>
            </a:br>
            <a:endParaRPr lang="ar-SA" sz="2200" dirty="0"/>
          </a:p>
          <a:p>
            <a:pPr marL="0" indent="0">
              <a:buNone/>
            </a:pPr>
            <a:endParaRPr lang="ar-SA" sz="2500" b="1" dirty="0"/>
          </a:p>
          <a:p>
            <a:pPr marL="0" indent="0">
              <a:buNone/>
            </a:pPr>
            <a:r>
              <a:rPr lang="ar-SA" sz="2500" b="1" dirty="0"/>
              <a:t>ثانيًا/ المرحلة الفنية :</a:t>
            </a:r>
            <a:br>
              <a:rPr lang="ar-SA" sz="2200" dirty="0"/>
            </a:br>
            <a:r>
              <a:rPr lang="ar-SA" sz="2200" dirty="0"/>
              <a:t>تتكون هذه المرحلة من مجموعة الخطوات والإجراءات الضرورية والأساسية التي تتضمنها عملية التأهيل المهني وهي :</a:t>
            </a:r>
            <a:br>
              <a:rPr lang="ar-SA" sz="2200" dirty="0"/>
            </a:br>
            <a:r>
              <a:rPr lang="ar-SA" sz="2200" b="1" dirty="0"/>
              <a:t>التقييم المهني ـ وضع خطة التأهيل الفردية </a:t>
            </a:r>
            <a:r>
              <a:rPr lang="ar-SA" sz="2200" b="1" dirty="0" err="1"/>
              <a:t>ـ</a:t>
            </a:r>
            <a:r>
              <a:rPr lang="ar-SA" sz="2200" b="1" dirty="0"/>
              <a:t> </a:t>
            </a:r>
          </a:p>
          <a:p>
            <a:pPr marL="0" indent="0">
              <a:buNone/>
            </a:pPr>
            <a:r>
              <a:rPr lang="ar-SA" sz="2200" b="1" dirty="0"/>
              <a:t>التوجيه والإرشاد ـ التدريب المهني </a:t>
            </a:r>
            <a:r>
              <a:rPr lang="ar-SA" sz="2200" b="1" dirty="0" err="1"/>
              <a:t>ـ</a:t>
            </a:r>
            <a:r>
              <a:rPr lang="ar-SA" sz="2200" b="1" dirty="0"/>
              <a:t> </a:t>
            </a:r>
          </a:p>
          <a:p>
            <a:pPr marL="0" indent="0">
              <a:buNone/>
            </a:pPr>
            <a:r>
              <a:rPr lang="ar-SA" sz="2200" b="1" dirty="0"/>
              <a:t>- التشغيل ـ المتابعة .</a:t>
            </a:r>
            <a:br>
              <a:rPr lang="ar-SA" sz="2200" dirty="0"/>
            </a:br>
            <a:br>
              <a:rPr lang="ar-SA" sz="2200" dirty="0"/>
            </a:br>
            <a:br>
              <a:rPr lang="ar-SA" sz="2200" dirty="0"/>
            </a:br>
            <a:endParaRPr lang="ar-SA" sz="2200" dirty="0"/>
          </a:p>
        </p:txBody>
      </p:sp>
    </p:spTree>
    <p:extLst>
      <p:ext uri="{BB962C8B-B14F-4D97-AF65-F5344CB8AC3E}">
        <p14:creationId xmlns:p14="http://schemas.microsoft.com/office/powerpoint/2010/main" val="2440268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784976" cy="6525344"/>
          </a:xfrm>
        </p:spPr>
        <p:txBody>
          <a:bodyPr>
            <a:normAutofit/>
          </a:bodyPr>
          <a:lstStyle/>
          <a:p>
            <a:pPr marL="0" indent="0" fontAlgn="t">
              <a:buNone/>
            </a:pPr>
            <a:r>
              <a:rPr lang="ar-SA" sz="2800" b="1" dirty="0"/>
              <a:t>واجبات مرشد التأهيل خلال المراحل المختلفة للتأهيل المهني</a:t>
            </a:r>
          </a:p>
          <a:p>
            <a:pPr marL="0" indent="0" fontAlgn="t">
              <a:buNone/>
            </a:pPr>
            <a:endParaRPr lang="ar-SA" sz="2400" dirty="0"/>
          </a:p>
        </p:txBody>
      </p:sp>
      <p:graphicFrame>
        <p:nvGraphicFramePr>
          <p:cNvPr id="2" name="جدول 1"/>
          <p:cNvGraphicFramePr>
            <a:graphicFrameLocks noGrp="1"/>
          </p:cNvGraphicFramePr>
          <p:nvPr>
            <p:extLst>
              <p:ext uri="{D42A27DB-BD31-4B8C-83A1-F6EECF244321}">
                <p14:modId xmlns:p14="http://schemas.microsoft.com/office/powerpoint/2010/main" val="95682311"/>
              </p:ext>
            </p:extLst>
          </p:nvPr>
        </p:nvGraphicFramePr>
        <p:xfrm>
          <a:off x="3851920" y="19918832"/>
          <a:ext cx="7344816" cy="7560840"/>
        </p:xfrm>
        <a:graphic>
          <a:graphicData uri="http://schemas.openxmlformats.org/drawingml/2006/table">
            <a:tbl>
              <a:tblPr rtl="1" firstRow="1" bandRow="1">
                <a:tableStyleId>{5C22544A-7EE6-4342-B048-85BDC9FD1C3A}</a:tableStyleId>
              </a:tblPr>
              <a:tblGrid>
                <a:gridCol w="3672408">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tblGrid>
              <a:tr h="106442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t>المرحلة </a:t>
                      </a:r>
                    </a:p>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t>واجبات مرشد التأهيل</a:t>
                      </a:r>
                    </a:p>
                    <a:p>
                      <a:pPr rtl="1"/>
                      <a:endParaRPr lang="ar-SA" dirty="0"/>
                    </a:p>
                  </a:txBody>
                  <a:tcPr/>
                </a:tc>
                <a:extLst>
                  <a:ext uri="{0D108BD9-81ED-4DB2-BD59-A6C34878D82A}">
                    <a16:rowId xmlns:a16="http://schemas.microsoft.com/office/drawing/2014/main" val="10000"/>
                  </a:ext>
                </a:extLst>
              </a:tr>
              <a:tr h="325605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t>مرحلة الاستقبال</a:t>
                      </a:r>
                    </a:p>
                    <a:p>
                      <a:pPr rtl="1"/>
                      <a:endParaRPr lang="ar-SA" dirty="0"/>
                    </a:p>
                  </a:txBody>
                  <a:tcPr/>
                </a:tc>
                <a:tc>
                  <a:txBody>
                    <a:bodyPr/>
                    <a:lstStyle/>
                    <a:p>
                      <a:pPr rtl="1">
                        <a:buFont typeface="Arial" pitchFamily="34" charset="0"/>
                        <a:buChar char="•"/>
                      </a:pPr>
                      <a:r>
                        <a:rPr lang="ar-SA" dirty="0"/>
                        <a:t>بناء علاقة إيجابية مع الفرد المعاق وأسرته .</a:t>
                      </a:r>
                    </a:p>
                    <a:p>
                      <a:pPr rtl="1">
                        <a:buFont typeface="Arial" pitchFamily="34" charset="0"/>
                        <a:buChar char="•"/>
                      </a:pPr>
                      <a:r>
                        <a:rPr lang="ar-SA" dirty="0"/>
                        <a:t>تفهم</a:t>
                      </a:r>
                      <a:r>
                        <a:rPr lang="ar-SA" baseline="0" dirty="0"/>
                        <a:t> حاجات المعوق وظروفه الشخصية والاجتماعية .</a:t>
                      </a:r>
                    </a:p>
                    <a:p>
                      <a:pPr rtl="1">
                        <a:buFont typeface="Arial" pitchFamily="34" charset="0"/>
                        <a:buChar char="•"/>
                      </a:pPr>
                      <a:r>
                        <a:rPr lang="ar-SA" baseline="0" dirty="0"/>
                        <a:t>جمع المعلومات المطلوبة عن المعوق وظروفه.</a:t>
                      </a:r>
                    </a:p>
                    <a:p>
                      <a:pPr rtl="1">
                        <a:buFont typeface="Arial" pitchFamily="34" charset="0"/>
                        <a:buChar char="•"/>
                      </a:pPr>
                      <a:r>
                        <a:rPr lang="ar-SA" baseline="0" dirty="0"/>
                        <a:t>تحديد أهداف العملية الإرشادية .</a:t>
                      </a:r>
                    </a:p>
                    <a:p>
                      <a:pPr rtl="1">
                        <a:buFont typeface="Arial" pitchFamily="34" charset="0"/>
                        <a:buChar char="•"/>
                      </a:pPr>
                      <a:r>
                        <a:rPr lang="ar-SA" baseline="0" dirty="0"/>
                        <a:t>الوقوف على مدى صلاحية المعاق للتدريب والعمل .</a:t>
                      </a:r>
                    </a:p>
                    <a:p>
                      <a:pPr rtl="1">
                        <a:buFont typeface="Arial" pitchFamily="34" charset="0"/>
                        <a:buChar char="•"/>
                      </a:pPr>
                      <a:r>
                        <a:rPr lang="ar-SA" baseline="0" dirty="0"/>
                        <a:t>تعريف المعاق بالبرامج التدريبية الموجودة في المركز.</a:t>
                      </a:r>
                    </a:p>
                    <a:p>
                      <a:pPr rtl="1">
                        <a:buFont typeface="Arial" pitchFamily="34" charset="0"/>
                        <a:buChar char="•"/>
                      </a:pPr>
                      <a:r>
                        <a:rPr lang="ar-SA" baseline="0" dirty="0"/>
                        <a:t>تعريف المعاق بالفرص المتاحة للعمل بعد التخرج من المركز.</a:t>
                      </a:r>
                      <a:endParaRPr lang="ar-SA" dirty="0"/>
                    </a:p>
                    <a:p>
                      <a:pPr rtl="1"/>
                      <a:endParaRPr lang="ar-SA" dirty="0"/>
                    </a:p>
                  </a:txBody>
                  <a:tcPr/>
                </a:tc>
                <a:extLst>
                  <a:ext uri="{0D108BD9-81ED-4DB2-BD59-A6C34878D82A}">
                    <a16:rowId xmlns:a16="http://schemas.microsoft.com/office/drawing/2014/main" val="10001"/>
                  </a:ext>
                </a:extLst>
              </a:tr>
              <a:tr h="1944216">
                <a:tc>
                  <a:txBody>
                    <a:bodyPr/>
                    <a:lstStyle/>
                    <a:p>
                      <a:pPr rtl="1"/>
                      <a:r>
                        <a:rPr lang="ar-SA" dirty="0"/>
                        <a:t>مرحلة التقييم المهني </a:t>
                      </a:r>
                    </a:p>
                    <a:p>
                      <a:pPr rtl="1"/>
                      <a:r>
                        <a:rPr lang="ar-SA" dirty="0"/>
                        <a:t>1)التقييم قبل التدريب</a:t>
                      </a:r>
                    </a:p>
                    <a:p>
                      <a:pPr rtl="1"/>
                      <a:endParaRPr lang="ar-SA" dirty="0"/>
                    </a:p>
                  </a:txBody>
                  <a:tcPr/>
                </a:tc>
                <a:tc>
                  <a:txBody>
                    <a:bodyPr/>
                    <a:lstStyle/>
                    <a:p>
                      <a:pPr rtl="1">
                        <a:buFont typeface="Arial" pitchFamily="34" charset="0"/>
                        <a:buChar char="•"/>
                      </a:pPr>
                      <a:r>
                        <a:rPr lang="ar-SA" dirty="0"/>
                        <a:t>تخطيط وتنسيق عملية التقييم .</a:t>
                      </a:r>
                    </a:p>
                    <a:p>
                      <a:pPr rtl="1">
                        <a:buFont typeface="Arial" pitchFamily="34" charset="0"/>
                        <a:buChar char="•"/>
                      </a:pPr>
                      <a:r>
                        <a:rPr lang="ar-SA" baseline="0" dirty="0"/>
                        <a:t>جمع المعلومات والاطلاع على التقارير المرفقة في الملف .إدارة وتطبيق الاختبارات التقييمية .</a:t>
                      </a:r>
                    </a:p>
                    <a:p>
                      <a:pPr rtl="1">
                        <a:buFont typeface="Arial" pitchFamily="34" charset="0"/>
                        <a:buChar char="•"/>
                      </a:pPr>
                      <a:r>
                        <a:rPr lang="ar-SA" baseline="0" dirty="0"/>
                        <a:t>تفسير النتائج للمعاق وأسرته .</a:t>
                      </a:r>
                    </a:p>
                    <a:p>
                      <a:pPr rtl="1">
                        <a:buFont typeface="Arial" pitchFamily="34" charset="0"/>
                        <a:buChar char="•"/>
                      </a:pPr>
                      <a:r>
                        <a:rPr lang="ar-SA" baseline="0" dirty="0"/>
                        <a:t>تقديم المعلومات لفريق التأهيل لمساعدته في وضع الخطة الفردية .</a:t>
                      </a:r>
                      <a:endParaRPr lang="ar-SA" dirty="0"/>
                    </a:p>
                    <a:p>
                      <a:pPr rtl="1"/>
                      <a:endParaRPr lang="ar-SA" dirty="0"/>
                    </a:p>
                  </a:txBody>
                  <a:tcPr/>
                </a:tc>
                <a:extLst>
                  <a:ext uri="{0D108BD9-81ED-4DB2-BD59-A6C34878D82A}">
                    <a16:rowId xmlns:a16="http://schemas.microsoft.com/office/drawing/2014/main" val="10002"/>
                  </a:ext>
                </a:extLst>
              </a:tr>
              <a:tr h="110145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t>2)التقييم المستمر خلال مرحلة التدريب</a:t>
                      </a:r>
                    </a:p>
                    <a:p>
                      <a:pPr rtl="1"/>
                      <a:endParaRPr lang="ar-SA" dirty="0"/>
                    </a:p>
                  </a:txBody>
                  <a:tcPr/>
                </a:tc>
                <a:tc>
                  <a:txBody>
                    <a:bodyPr/>
                    <a:lstStyle/>
                    <a:p>
                      <a:pPr rtl="1">
                        <a:buFont typeface="Arial" pitchFamily="34" charset="0"/>
                        <a:buChar char="•"/>
                      </a:pPr>
                      <a:r>
                        <a:rPr lang="ar-SA" dirty="0"/>
                        <a:t>تقديم التوجيه المهني .</a:t>
                      </a:r>
                    </a:p>
                    <a:p>
                      <a:pPr rtl="1">
                        <a:buFont typeface="Arial" pitchFamily="34" charset="0"/>
                        <a:buChar char="•"/>
                      </a:pPr>
                      <a:r>
                        <a:rPr lang="ar-SA" dirty="0"/>
                        <a:t>تقديم الإرشاد الفردي والجمعي وخدمات التكيف المهني </a:t>
                      </a:r>
                    </a:p>
                  </a:txBody>
                  <a:tcPr/>
                </a:tc>
                <a:extLst>
                  <a:ext uri="{0D108BD9-81ED-4DB2-BD59-A6C34878D82A}">
                    <a16:rowId xmlns:a16="http://schemas.microsoft.com/office/drawing/2014/main" val="10003"/>
                  </a:ext>
                </a:extLst>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604462861"/>
              </p:ext>
            </p:extLst>
          </p:nvPr>
        </p:nvGraphicFramePr>
        <p:xfrm>
          <a:off x="142844" y="836712"/>
          <a:ext cx="8893652" cy="5840929"/>
        </p:xfrm>
        <a:graphic>
          <a:graphicData uri="http://schemas.openxmlformats.org/drawingml/2006/table">
            <a:tbl>
              <a:tblPr rtl="1" firstRow="1" bandRow="1">
                <a:tableStyleId>{5C22544A-7EE6-4342-B048-85BDC9FD1C3A}</a:tableStyleId>
              </a:tblPr>
              <a:tblGrid>
                <a:gridCol w="3533391">
                  <a:extLst>
                    <a:ext uri="{9D8B030D-6E8A-4147-A177-3AD203B41FA5}">
                      <a16:colId xmlns:a16="http://schemas.microsoft.com/office/drawing/2014/main" val="20000"/>
                    </a:ext>
                  </a:extLst>
                </a:gridCol>
                <a:gridCol w="5360261">
                  <a:extLst>
                    <a:ext uri="{9D8B030D-6E8A-4147-A177-3AD203B41FA5}">
                      <a16:colId xmlns:a16="http://schemas.microsoft.com/office/drawing/2014/main" val="20001"/>
                    </a:ext>
                  </a:extLst>
                </a:gridCol>
              </a:tblGrid>
              <a:tr h="331828">
                <a:tc>
                  <a:txBody>
                    <a:bodyPr/>
                    <a:lstStyle/>
                    <a:p>
                      <a:pPr rtl="1"/>
                      <a:r>
                        <a:rPr lang="ar-SA" b="1" dirty="0"/>
                        <a:t>المرحلة</a:t>
                      </a:r>
                    </a:p>
                  </a:txBody>
                  <a:tcPr/>
                </a:tc>
                <a:tc>
                  <a:txBody>
                    <a:bodyPr/>
                    <a:lstStyle/>
                    <a:p>
                      <a:pPr rtl="1"/>
                      <a:r>
                        <a:rPr lang="ar-SA" b="1" dirty="0"/>
                        <a:t>واجبات مرشد التأهيل</a:t>
                      </a:r>
                    </a:p>
                  </a:txBody>
                  <a:tcPr/>
                </a:tc>
                <a:extLst>
                  <a:ext uri="{0D108BD9-81ED-4DB2-BD59-A6C34878D82A}">
                    <a16:rowId xmlns:a16="http://schemas.microsoft.com/office/drawing/2014/main" val="10000"/>
                  </a:ext>
                </a:extLst>
              </a:tr>
              <a:tr h="2322799">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مرحلة الاستقبال</a:t>
                      </a:r>
                    </a:p>
                    <a:p>
                      <a:pPr rtl="1"/>
                      <a:endParaRPr lang="ar-SA" b="1" dirty="0"/>
                    </a:p>
                  </a:txBody>
                  <a:tcPr/>
                </a:tc>
                <a:tc>
                  <a:txBody>
                    <a:bodyPr/>
                    <a:lstStyle/>
                    <a:p>
                      <a:pPr rtl="1">
                        <a:buFont typeface="Arial" pitchFamily="34" charset="0"/>
                        <a:buChar char="•"/>
                      </a:pPr>
                      <a:r>
                        <a:rPr lang="ar-SA" b="1" dirty="0"/>
                        <a:t>بناء علاقة إيجابية مع الفرد المعاق وأسرته .</a:t>
                      </a:r>
                    </a:p>
                    <a:p>
                      <a:pPr rtl="1">
                        <a:buFont typeface="Arial" pitchFamily="34" charset="0"/>
                        <a:buChar char="•"/>
                      </a:pPr>
                      <a:r>
                        <a:rPr lang="ar-SA" b="1" dirty="0"/>
                        <a:t>تفهم</a:t>
                      </a:r>
                      <a:r>
                        <a:rPr lang="ar-SA" b="1" baseline="0" dirty="0"/>
                        <a:t> حاجات المعوق وظروفه الشخصية والاجتماعية .</a:t>
                      </a:r>
                    </a:p>
                    <a:p>
                      <a:pPr rtl="1">
                        <a:buFont typeface="Arial" pitchFamily="34" charset="0"/>
                        <a:buChar char="•"/>
                      </a:pPr>
                      <a:r>
                        <a:rPr lang="ar-SA" b="1" baseline="0" dirty="0"/>
                        <a:t>جمع المعلومات المطلوبة عن المعوق وظروفه.</a:t>
                      </a:r>
                    </a:p>
                    <a:p>
                      <a:pPr rtl="1">
                        <a:buFont typeface="Arial" pitchFamily="34" charset="0"/>
                        <a:buChar char="•"/>
                      </a:pPr>
                      <a:r>
                        <a:rPr lang="ar-SA" b="1" baseline="0" dirty="0"/>
                        <a:t>تحديد أهداف العملية الإرشادية .</a:t>
                      </a:r>
                    </a:p>
                    <a:p>
                      <a:pPr rtl="1">
                        <a:buFont typeface="Arial" pitchFamily="34" charset="0"/>
                        <a:buChar char="•"/>
                      </a:pPr>
                      <a:r>
                        <a:rPr lang="ar-SA" b="1" baseline="0" dirty="0"/>
                        <a:t>الوقوف على مدى صلاحية المعاق للتدريب والعمل .</a:t>
                      </a:r>
                    </a:p>
                    <a:p>
                      <a:pPr rtl="1">
                        <a:buFont typeface="Arial" pitchFamily="34" charset="0"/>
                        <a:buChar char="•"/>
                      </a:pPr>
                      <a:r>
                        <a:rPr lang="ar-SA" b="1" baseline="0" dirty="0"/>
                        <a:t>تعريف المعاق بالبرامج التدريبية الموجودة في المركز.</a:t>
                      </a:r>
                    </a:p>
                    <a:p>
                      <a:pPr rtl="1">
                        <a:buFont typeface="Arial" pitchFamily="34" charset="0"/>
                        <a:buChar char="•"/>
                      </a:pPr>
                      <a:r>
                        <a:rPr lang="ar-SA" b="1" baseline="0" dirty="0"/>
                        <a:t>تعريف المعاق بالفرص المتاحة للعمل بعد التخرج من المركز.</a:t>
                      </a:r>
                      <a:endParaRPr lang="ar-SA" b="1" dirty="0"/>
                    </a:p>
                  </a:txBody>
                  <a:tcPr/>
                </a:tc>
                <a:extLst>
                  <a:ext uri="{0D108BD9-81ED-4DB2-BD59-A6C34878D82A}">
                    <a16:rowId xmlns:a16="http://schemas.microsoft.com/office/drawing/2014/main" val="10001"/>
                  </a:ext>
                </a:extLst>
              </a:tr>
              <a:tr h="2322799">
                <a:tc>
                  <a:txBody>
                    <a:bodyPr/>
                    <a:lstStyle/>
                    <a:p>
                      <a:pPr rtl="1"/>
                      <a:r>
                        <a:rPr lang="ar-SA" b="1" dirty="0"/>
                        <a:t>مرحلة التقييم المهني </a:t>
                      </a:r>
                    </a:p>
                    <a:p>
                      <a:pPr rtl="1"/>
                      <a:r>
                        <a:rPr lang="ar-SA" b="1" dirty="0"/>
                        <a:t>1)التقييم قبل التدريب</a:t>
                      </a:r>
                    </a:p>
                    <a:p>
                      <a:pPr rtl="1"/>
                      <a:endParaRPr lang="ar-SA" b="1" dirty="0"/>
                    </a:p>
                  </a:txBody>
                  <a:tcPr/>
                </a:tc>
                <a:tc>
                  <a:txBody>
                    <a:bodyPr/>
                    <a:lstStyle/>
                    <a:p>
                      <a:pPr rtl="1">
                        <a:buFont typeface="Arial" pitchFamily="34" charset="0"/>
                        <a:buChar char="•"/>
                      </a:pPr>
                      <a:r>
                        <a:rPr lang="ar-SA" b="1" dirty="0"/>
                        <a:t>بناء علاقة إيجابية مع الفرد المعاق وأسرته .</a:t>
                      </a:r>
                    </a:p>
                    <a:p>
                      <a:pPr rtl="1">
                        <a:buFont typeface="Arial" pitchFamily="34" charset="0"/>
                        <a:buChar char="•"/>
                      </a:pPr>
                      <a:r>
                        <a:rPr lang="ar-SA" b="1" dirty="0"/>
                        <a:t>تفهم</a:t>
                      </a:r>
                      <a:r>
                        <a:rPr lang="ar-SA" b="1" baseline="0" dirty="0"/>
                        <a:t> حاجات المعوق وظروفه الشخصية والاجتماعية .</a:t>
                      </a:r>
                    </a:p>
                    <a:p>
                      <a:pPr rtl="1">
                        <a:buFont typeface="Arial" pitchFamily="34" charset="0"/>
                        <a:buChar char="•"/>
                      </a:pPr>
                      <a:r>
                        <a:rPr lang="ar-SA" b="1" baseline="0" dirty="0"/>
                        <a:t>جمع المعلومات المطلوبة عن المعوق وظروفه.</a:t>
                      </a:r>
                    </a:p>
                    <a:p>
                      <a:pPr rtl="1">
                        <a:buFont typeface="Arial" pitchFamily="34" charset="0"/>
                        <a:buChar char="•"/>
                      </a:pPr>
                      <a:r>
                        <a:rPr lang="ar-SA" b="1" baseline="0" dirty="0"/>
                        <a:t>تحديد أهداف العملية الإرشادية .</a:t>
                      </a:r>
                    </a:p>
                    <a:p>
                      <a:pPr rtl="1">
                        <a:buFont typeface="Arial" pitchFamily="34" charset="0"/>
                        <a:buChar char="•"/>
                      </a:pPr>
                      <a:r>
                        <a:rPr lang="ar-SA" b="1" baseline="0" dirty="0"/>
                        <a:t>الوقوف على مدى صلاحية المعاق للتدريب والعمل .</a:t>
                      </a:r>
                    </a:p>
                    <a:p>
                      <a:pPr rtl="1">
                        <a:buFont typeface="Arial" pitchFamily="34" charset="0"/>
                        <a:buChar char="•"/>
                      </a:pPr>
                      <a:r>
                        <a:rPr lang="ar-SA" b="1" baseline="0" dirty="0"/>
                        <a:t>تعريف المعاق بالبرامج التدريبية الموجودة في المركز.</a:t>
                      </a:r>
                    </a:p>
                    <a:p>
                      <a:pPr rtl="1">
                        <a:buFont typeface="Arial" pitchFamily="34" charset="0"/>
                        <a:buChar char="•"/>
                      </a:pPr>
                      <a:r>
                        <a:rPr lang="ar-SA" b="1" baseline="0" dirty="0"/>
                        <a:t>تعريف المعاق بالفرص المتاحة للعمل بعد التخرج من المركز.</a:t>
                      </a:r>
                      <a:endParaRPr lang="ar-SA" b="1" dirty="0"/>
                    </a:p>
                  </a:txBody>
                  <a:tcPr/>
                </a:tc>
                <a:extLst>
                  <a:ext uri="{0D108BD9-81ED-4DB2-BD59-A6C34878D82A}">
                    <a16:rowId xmlns:a16="http://schemas.microsoft.com/office/drawing/2014/main" val="10002"/>
                  </a:ext>
                </a:extLst>
              </a:tr>
              <a:tr h="82957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2)التقييم المستمر خلال مرحلة التدريب</a:t>
                      </a:r>
                    </a:p>
                    <a:p>
                      <a:pPr rtl="1"/>
                      <a:endParaRPr lang="ar-SA" b="1" dirty="0"/>
                    </a:p>
                  </a:txBody>
                  <a:tcPr/>
                </a:tc>
                <a:tc>
                  <a:txBody>
                    <a:bodyPr/>
                    <a:lstStyle/>
                    <a:p>
                      <a:pPr rtl="1">
                        <a:buFont typeface="Arial" pitchFamily="34" charset="0"/>
                        <a:buChar char="•"/>
                      </a:pPr>
                      <a:r>
                        <a:rPr lang="ar-SA" b="1" dirty="0"/>
                        <a:t>تقديم التوجيه المهني .</a:t>
                      </a:r>
                    </a:p>
                    <a:p>
                      <a:pPr rtl="1">
                        <a:buFont typeface="Arial" pitchFamily="34" charset="0"/>
                        <a:buChar char="•"/>
                      </a:pPr>
                      <a:r>
                        <a:rPr lang="ar-SA" b="1" dirty="0"/>
                        <a:t>تقديم الإرشاد الفردي والجمعي وخدمات التكيف المهني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866876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929016497"/>
              </p:ext>
            </p:extLst>
          </p:nvPr>
        </p:nvGraphicFramePr>
        <p:xfrm>
          <a:off x="267886" y="476672"/>
          <a:ext cx="8661832" cy="5582920"/>
        </p:xfrm>
        <a:graphic>
          <a:graphicData uri="http://schemas.openxmlformats.org/drawingml/2006/table">
            <a:tbl>
              <a:tblPr rtl="1" firstRow="1" bandRow="1">
                <a:tableStyleId>{5C22544A-7EE6-4342-B048-85BDC9FD1C3A}</a:tableStyleId>
              </a:tblPr>
              <a:tblGrid>
                <a:gridCol w="3522652">
                  <a:extLst>
                    <a:ext uri="{9D8B030D-6E8A-4147-A177-3AD203B41FA5}">
                      <a16:colId xmlns:a16="http://schemas.microsoft.com/office/drawing/2014/main" val="20000"/>
                    </a:ext>
                  </a:extLst>
                </a:gridCol>
                <a:gridCol w="5139180">
                  <a:extLst>
                    <a:ext uri="{9D8B030D-6E8A-4147-A177-3AD203B41FA5}">
                      <a16:colId xmlns:a16="http://schemas.microsoft.com/office/drawing/2014/main" val="20001"/>
                    </a:ext>
                  </a:extLst>
                </a:gridCol>
              </a:tblGrid>
              <a:tr h="370840">
                <a:tc>
                  <a:txBody>
                    <a:bodyPr/>
                    <a:lstStyle/>
                    <a:p>
                      <a:pPr rtl="1"/>
                      <a:r>
                        <a:rPr lang="ar-SA" b="1" dirty="0"/>
                        <a:t>المرحلة</a:t>
                      </a:r>
                    </a:p>
                  </a:txBody>
                  <a:tcPr/>
                </a:tc>
                <a:tc>
                  <a:txBody>
                    <a:bodyPr/>
                    <a:lstStyle/>
                    <a:p>
                      <a:pPr rtl="1"/>
                      <a:r>
                        <a:rPr lang="ar-SA" b="1" dirty="0"/>
                        <a:t>واجبات مرشد التأهيل</a:t>
                      </a:r>
                    </a:p>
                  </a:txBody>
                  <a:tcPr/>
                </a:tc>
                <a:extLst>
                  <a:ext uri="{0D108BD9-81ED-4DB2-BD59-A6C34878D82A}">
                    <a16:rowId xmlns:a16="http://schemas.microsoft.com/office/drawing/2014/main" val="1000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2)التقييم المستمر خلال مرحلة التدريب</a:t>
                      </a:r>
                    </a:p>
                    <a:p>
                      <a:pPr rtl="1"/>
                      <a:endParaRPr lang="ar-SA" b="1" dirty="0"/>
                    </a:p>
                    <a:p>
                      <a:pPr rtl="1"/>
                      <a:endParaRPr lang="ar-SA" b="1" dirty="0"/>
                    </a:p>
                  </a:txBody>
                  <a:tcPr/>
                </a:tc>
                <a:tc>
                  <a:txBody>
                    <a:bodyPr/>
                    <a:lstStyle/>
                    <a:p>
                      <a:pPr rtl="1">
                        <a:buFont typeface="Arial" pitchFamily="34" charset="0"/>
                        <a:buChar char="•"/>
                      </a:pPr>
                      <a:r>
                        <a:rPr lang="ar-SA" b="1" dirty="0"/>
                        <a:t>التواصل مع الأهل والمدربين</a:t>
                      </a:r>
                      <a:r>
                        <a:rPr lang="ar-SA" b="1" baseline="0" dirty="0"/>
                        <a:t> والمؤسسات ذات العلاقة .</a:t>
                      </a:r>
                    </a:p>
                    <a:p>
                      <a:pPr rtl="1">
                        <a:buFont typeface="Arial" pitchFamily="34" charset="0"/>
                        <a:buChar char="•"/>
                      </a:pPr>
                      <a:r>
                        <a:rPr lang="ar-SA" b="1" baseline="0" dirty="0"/>
                        <a:t>مساعدة المعوق على الاختيار المهني السليم.</a:t>
                      </a:r>
                    </a:p>
                    <a:p>
                      <a:pPr rtl="1">
                        <a:buFont typeface="Arial" pitchFamily="34" charset="0"/>
                        <a:buChar char="•"/>
                      </a:pPr>
                      <a:r>
                        <a:rPr lang="ar-SA" b="1" baseline="0" dirty="0"/>
                        <a:t>تقييم مدى تحقق الأهداف ومعرفة الصعوبات ووضع حلول لها .</a:t>
                      </a:r>
                      <a:endParaRPr lang="ar-SA" b="1" dirty="0"/>
                    </a:p>
                    <a:p>
                      <a:pPr rtl="1"/>
                      <a:endParaRPr lang="ar-SA" b="1" dirty="0"/>
                    </a:p>
                  </a:txBody>
                  <a:tcPr/>
                </a:tc>
                <a:extLst>
                  <a:ext uri="{0D108BD9-81ED-4DB2-BD59-A6C34878D82A}">
                    <a16:rowId xmlns:a16="http://schemas.microsoft.com/office/drawing/2014/main" val="10001"/>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3)التقييم النهائي </a:t>
                      </a:r>
                    </a:p>
                    <a:p>
                      <a:pPr rtl="1"/>
                      <a:endParaRPr lang="ar-SA" b="1" dirty="0"/>
                    </a:p>
                  </a:txBody>
                  <a:tcPr/>
                </a:tc>
                <a:tc>
                  <a:txBody>
                    <a:bodyPr/>
                    <a:lstStyle/>
                    <a:p>
                      <a:pPr rtl="1">
                        <a:buFont typeface="Arial" pitchFamily="34" charset="0"/>
                        <a:buChar char="•"/>
                      </a:pPr>
                      <a:r>
                        <a:rPr lang="ar-SA" b="1" dirty="0"/>
                        <a:t>تقييم التقدم الذي وصل إليه الفرد المعاق .</a:t>
                      </a:r>
                    </a:p>
                    <a:p>
                      <a:pPr rtl="1">
                        <a:buFont typeface="Arial" pitchFamily="34" charset="0"/>
                        <a:buChar char="•"/>
                      </a:pPr>
                      <a:r>
                        <a:rPr lang="ar-SA" b="1" dirty="0"/>
                        <a:t>تقديم التوجيه والإرشاد للمعاق لمساعدته على اختيار المهنة والمكان .</a:t>
                      </a:r>
                    </a:p>
                    <a:p>
                      <a:pPr rtl="1">
                        <a:buFont typeface="Arial" pitchFamily="34" charset="0"/>
                        <a:buChar char="•"/>
                      </a:pPr>
                      <a:r>
                        <a:rPr lang="ar-SA" b="1" dirty="0"/>
                        <a:t>الذي سيعمل به .</a:t>
                      </a:r>
                    </a:p>
                    <a:p>
                      <a:pPr rtl="1">
                        <a:buFont typeface="Arial" pitchFamily="34" charset="0"/>
                        <a:buChar char="•"/>
                      </a:pPr>
                      <a:r>
                        <a:rPr lang="ar-SA" b="1" dirty="0"/>
                        <a:t>تقديم البدائل الوظيفية المتوفرة ومساعدة المعاق على الاختيار المناسب .</a:t>
                      </a:r>
                    </a:p>
                    <a:p>
                      <a:pPr rtl="1"/>
                      <a:endParaRPr lang="ar-SA" b="1" dirty="0"/>
                    </a:p>
                  </a:txBody>
                  <a:tcPr/>
                </a:tc>
                <a:extLst>
                  <a:ext uri="{0D108BD9-81ED-4DB2-BD59-A6C34878D82A}">
                    <a16:rowId xmlns:a16="http://schemas.microsoft.com/office/drawing/2014/main" val="10002"/>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مرحلة التشغيل </a:t>
                      </a:r>
                    </a:p>
                    <a:p>
                      <a:pPr rtl="1"/>
                      <a:endParaRPr lang="ar-SA" b="1" dirty="0"/>
                    </a:p>
                  </a:txBody>
                  <a:tcPr/>
                </a:tc>
                <a:tc>
                  <a:txBody>
                    <a:bodyPr/>
                    <a:lstStyle/>
                    <a:p>
                      <a:pPr rtl="1">
                        <a:buFont typeface="Arial" pitchFamily="34" charset="0"/>
                        <a:buChar char="•"/>
                      </a:pPr>
                      <a:r>
                        <a:rPr lang="ar-SA" b="1" dirty="0"/>
                        <a:t>مساعدة الفرد المعاق وإرشاده للطرق المناسبة لتقديم طلبات التوظيف.</a:t>
                      </a:r>
                    </a:p>
                    <a:p>
                      <a:pPr rtl="1">
                        <a:buFont typeface="Arial" pitchFamily="34" charset="0"/>
                        <a:buChar char="•"/>
                      </a:pPr>
                      <a:r>
                        <a:rPr lang="ar-SA" b="1" dirty="0"/>
                        <a:t>تقديم المعلومات اللازمة عن فرص العمل المتوفرة .</a:t>
                      </a:r>
                    </a:p>
                    <a:p>
                      <a:pPr rtl="1">
                        <a:buFont typeface="Arial" pitchFamily="34" charset="0"/>
                        <a:buChar char="•"/>
                      </a:pPr>
                      <a:r>
                        <a:rPr lang="ar-SA" b="1" dirty="0"/>
                        <a:t>شرح وتفسير ظروف المعاق ومؤسسة التشغيل والإجابة على جميع الاستفسارات .</a:t>
                      </a:r>
                    </a:p>
                    <a:p>
                      <a:pPr rtl="1">
                        <a:buFont typeface="Arial" pitchFamily="34" charset="0"/>
                        <a:buChar char="•"/>
                      </a:pPr>
                      <a:r>
                        <a:rPr lang="ar-SA" b="1" dirty="0"/>
                        <a:t>مساعدة المعاق ومؤسسة التشغيل على تنظيم وتوقيع عقد العمل .</a:t>
                      </a:r>
                    </a:p>
                    <a:p>
                      <a:pPr rtl="1"/>
                      <a:endParaRPr lang="ar-SA"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66313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034373274"/>
              </p:ext>
            </p:extLst>
          </p:nvPr>
        </p:nvGraphicFramePr>
        <p:xfrm>
          <a:off x="250824" y="115888"/>
          <a:ext cx="8785226" cy="2382520"/>
        </p:xfrm>
        <a:graphic>
          <a:graphicData uri="http://schemas.openxmlformats.org/drawingml/2006/table">
            <a:tbl>
              <a:tblPr rtl="1" firstRow="1" bandRow="1">
                <a:tableStyleId>{5C22544A-7EE6-4342-B048-85BDC9FD1C3A}</a:tableStyleId>
              </a:tblPr>
              <a:tblGrid>
                <a:gridCol w="3694024">
                  <a:extLst>
                    <a:ext uri="{9D8B030D-6E8A-4147-A177-3AD203B41FA5}">
                      <a16:colId xmlns:a16="http://schemas.microsoft.com/office/drawing/2014/main" val="20000"/>
                    </a:ext>
                  </a:extLst>
                </a:gridCol>
                <a:gridCol w="5091202">
                  <a:extLst>
                    <a:ext uri="{9D8B030D-6E8A-4147-A177-3AD203B41FA5}">
                      <a16:colId xmlns:a16="http://schemas.microsoft.com/office/drawing/2014/main" val="20001"/>
                    </a:ext>
                  </a:extLst>
                </a:gridCol>
              </a:tblGrid>
              <a:tr h="370840">
                <a:tc>
                  <a:txBody>
                    <a:bodyPr/>
                    <a:lstStyle/>
                    <a:p>
                      <a:pPr rtl="1"/>
                      <a:r>
                        <a:rPr lang="ar-SA" b="1" dirty="0"/>
                        <a:t>المرحلة</a:t>
                      </a:r>
                    </a:p>
                  </a:txBody>
                  <a:tcPr/>
                </a:tc>
                <a:tc>
                  <a:txBody>
                    <a:bodyPr/>
                    <a:lstStyle/>
                    <a:p>
                      <a:pPr rtl="1"/>
                      <a:r>
                        <a:rPr lang="ar-SA" b="1" dirty="0"/>
                        <a:t>واجبات مرشد التأهيل</a:t>
                      </a:r>
                    </a:p>
                  </a:txBody>
                  <a:tcPr/>
                </a:tc>
                <a:extLst>
                  <a:ext uri="{0D108BD9-81ED-4DB2-BD59-A6C34878D82A}">
                    <a16:rowId xmlns:a16="http://schemas.microsoft.com/office/drawing/2014/main" val="1000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مرحلة المتابعة </a:t>
                      </a:r>
                    </a:p>
                    <a:p>
                      <a:pPr rtl="1"/>
                      <a:endParaRPr lang="ar-SA" b="1" dirty="0"/>
                    </a:p>
                  </a:txBody>
                  <a:tcPr/>
                </a:tc>
                <a:tc>
                  <a:txBody>
                    <a:bodyPr/>
                    <a:lstStyle/>
                    <a:p>
                      <a:pPr rtl="1">
                        <a:buFont typeface="Arial" pitchFamily="34" charset="0"/>
                        <a:buChar char="•"/>
                      </a:pPr>
                      <a:r>
                        <a:rPr lang="ar-SA" b="1" dirty="0"/>
                        <a:t>تقديم الإرشاد الفردي للمعاق .</a:t>
                      </a:r>
                    </a:p>
                    <a:p>
                      <a:pPr rtl="1">
                        <a:buFont typeface="Arial" pitchFamily="34" charset="0"/>
                        <a:buChar char="•"/>
                      </a:pPr>
                      <a:r>
                        <a:rPr lang="ar-SA" b="1" dirty="0"/>
                        <a:t>تقديم الإرشاد الجمعي للعاملين في مؤسسة التشغيل لتعديل اتجاهاتهم وزيادة فرص تقبل الفرد المعاق بينهم .</a:t>
                      </a:r>
                    </a:p>
                    <a:p>
                      <a:pPr rtl="1">
                        <a:buFont typeface="Arial" pitchFamily="34" charset="0"/>
                        <a:buChar char="•"/>
                      </a:pPr>
                      <a:r>
                        <a:rPr lang="ar-SA" b="1" dirty="0"/>
                        <a:t>دعم</a:t>
                      </a:r>
                      <a:r>
                        <a:rPr lang="ar-SA" b="1" baseline="0" dirty="0"/>
                        <a:t> المعاق .</a:t>
                      </a:r>
                    </a:p>
                    <a:p>
                      <a:pPr rtl="1">
                        <a:buFont typeface="Arial" pitchFamily="34" charset="0"/>
                        <a:buChar char="•"/>
                      </a:pPr>
                      <a:r>
                        <a:rPr lang="ar-SA" b="1" baseline="0" dirty="0"/>
                        <a:t>تقييم عملية التشغيل وتقديم الحلول للمشكلات والصعوبات التي تواجه المعاق أثناء العمل .</a:t>
                      </a:r>
                    </a:p>
                    <a:p>
                      <a:pPr rtl="1">
                        <a:buFont typeface="Arial" pitchFamily="34" charset="0"/>
                        <a:buChar char="•"/>
                      </a:pPr>
                      <a:r>
                        <a:rPr lang="ar-SA" b="1" baseline="0" dirty="0"/>
                        <a:t>إقفال ملف الحالة بعد التأكد من استقرار المعوق في العمل .</a:t>
                      </a:r>
                      <a:endParaRPr lang="ar-SA"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9303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42852"/>
            <a:ext cx="9001156" cy="6715148"/>
          </a:xfrm>
          <a:ln>
            <a:solidFill>
              <a:schemeClr val="accent1"/>
            </a:solidFill>
          </a:ln>
        </p:spPr>
        <p:txBody>
          <a:bodyPr>
            <a:noAutofit/>
          </a:bodyPr>
          <a:lstStyle/>
          <a:p>
            <a:pPr marL="0" indent="0">
              <a:lnSpc>
                <a:spcPct val="150000"/>
              </a:lnSpc>
              <a:buNone/>
            </a:pPr>
            <a:r>
              <a:rPr lang="ar-SA" sz="2000" dirty="0"/>
              <a:t>كما وتجدر الإشارة إلى أن برنامج التأهيل الطبي لا يجب أن تقتصر فقط على الفرد المعاق بينما يجب أن تشمل الأسرة والمجتمع وذلك من خلال برامج وأنشطة التثقيف الصحي والصحة الوقائية والإرشاد والتدريب والدراسات والأبحاث .</a:t>
            </a:r>
          </a:p>
          <a:p>
            <a:pPr marL="0" indent="0">
              <a:lnSpc>
                <a:spcPct val="150000"/>
              </a:lnSpc>
              <a:buNone/>
            </a:pPr>
            <a:r>
              <a:rPr lang="ar-SA" sz="2000" b="1" dirty="0"/>
              <a:t>أهداف التأهيل الطبي :</a:t>
            </a:r>
            <a:endParaRPr lang="ar-SA" sz="2000" dirty="0"/>
          </a:p>
          <a:p>
            <a:pPr marL="0" indent="0">
              <a:lnSpc>
                <a:spcPct val="150000"/>
              </a:lnSpc>
              <a:buNone/>
            </a:pPr>
            <a:r>
              <a:rPr lang="ar-SA" sz="2000" dirty="0"/>
              <a:t>1- الوقاية من حصول حالات الإصابة بالعجز والإعاقة أو استفحالها وذلك باستخدام إجراءات الكشف المبكر والفحوص الطبية والجينية والإرشاد والتوعية الصحية .</a:t>
            </a:r>
          </a:p>
          <a:p>
            <a:pPr marL="0" indent="0">
              <a:lnSpc>
                <a:spcPct val="150000"/>
              </a:lnSpc>
              <a:buNone/>
            </a:pPr>
            <a:r>
              <a:rPr lang="ar-SA" sz="2000" dirty="0"/>
              <a:t>2- الاكتشاف المبكر لحالات العجز والإعاقة وإجراء عمليات التدخل المبكر والإعداد البدني والنفسي وتوفير الأجهزة المساعدة والتدريب عليها للحيلولة دون تفاقم مشكلة العجز .</a:t>
            </a:r>
          </a:p>
          <a:p>
            <a:pPr marL="0" indent="0">
              <a:lnSpc>
                <a:spcPct val="150000"/>
              </a:lnSpc>
              <a:buNone/>
            </a:pPr>
            <a:r>
              <a:rPr lang="ar-SA" sz="2000" dirty="0"/>
              <a:t>3- تحسين القدرات الجسمية والوظيفية للفرد أو تعديلها باستخدام وسائل العلاج الطبي المختلفة .</a:t>
            </a:r>
          </a:p>
          <a:p>
            <a:pPr marL="0" indent="0">
              <a:lnSpc>
                <a:spcPct val="150000"/>
              </a:lnSpc>
              <a:buNone/>
            </a:pPr>
            <a:r>
              <a:rPr lang="ar-SA" sz="2000" dirty="0"/>
              <a:t>4- تحسين الصحة الجسمية والنفسية للفرد المعاق  للمحافظة على طاقته حتى يتمكن من القيام بالأنشطة الحياتية اليومية العامة والعمل .</a:t>
            </a:r>
          </a:p>
          <a:p>
            <a:pPr marL="0" indent="0">
              <a:lnSpc>
                <a:spcPct val="150000"/>
              </a:lnSpc>
              <a:buNone/>
            </a:pPr>
            <a:r>
              <a:rPr lang="ar-SA" sz="2000" dirty="0"/>
              <a:t>5- تقييم الوضع الصحي العام للفرد وتحديد قدراته الجسمية ودرجة القصور الجسمي واتخاذ التدابير الطبية والصحية اللازمة لتحسين أو تعديل الحالة الجسمية للفرد بشكل يساعده على استعادة أقصى ما يمكن من قدراته خصوصاً في مجال العناية بالذات والاستقلال المعيشي .</a:t>
            </a:r>
          </a:p>
        </p:txBody>
      </p:sp>
    </p:spTree>
    <p:extLst>
      <p:ext uri="{BB962C8B-B14F-4D97-AF65-F5344CB8AC3E}">
        <p14:creationId xmlns:p14="http://schemas.microsoft.com/office/powerpoint/2010/main" val="10072847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640960" cy="6336704"/>
          </a:xfrm>
          <a:ln>
            <a:solidFill>
              <a:schemeClr val="accent1"/>
            </a:solidFill>
          </a:ln>
        </p:spPr>
        <p:txBody>
          <a:bodyPr>
            <a:normAutofit/>
          </a:bodyPr>
          <a:lstStyle/>
          <a:p>
            <a:r>
              <a:rPr lang="ar-SA" sz="2500" b="1" dirty="0">
                <a:solidFill>
                  <a:schemeClr val="tx1"/>
                </a:solidFill>
              </a:rPr>
              <a:t>معوقات تشغيل المعوقين :</a:t>
            </a:r>
          </a:p>
          <a:p>
            <a:pPr>
              <a:buFont typeface="Wingdings" pitchFamily="2" charset="2"/>
              <a:buChar char="v"/>
            </a:pPr>
            <a:r>
              <a:rPr lang="ar-SA" sz="2500" dirty="0">
                <a:solidFill>
                  <a:schemeClr val="tx1"/>
                </a:solidFill>
              </a:rPr>
              <a:t>مواقف واتجاهات المجتمع المحلي من المعوقين .</a:t>
            </a:r>
          </a:p>
          <a:p>
            <a:pPr>
              <a:buFont typeface="Wingdings" pitchFamily="2" charset="2"/>
              <a:buChar char="v"/>
            </a:pPr>
            <a:r>
              <a:rPr lang="ar-SA" sz="2500" dirty="0">
                <a:solidFill>
                  <a:schemeClr val="tx1"/>
                </a:solidFill>
              </a:rPr>
              <a:t>المعوقات الاقتصادية .</a:t>
            </a:r>
          </a:p>
          <a:p>
            <a:pPr>
              <a:buFont typeface="Wingdings" pitchFamily="2" charset="2"/>
              <a:buChar char="v"/>
            </a:pPr>
            <a:r>
              <a:rPr lang="ar-SA" sz="2500" dirty="0">
                <a:solidFill>
                  <a:schemeClr val="tx1"/>
                </a:solidFill>
              </a:rPr>
              <a:t>مواقف أصحاب العمل .</a:t>
            </a:r>
          </a:p>
          <a:p>
            <a:pPr>
              <a:buFont typeface="Wingdings" pitchFamily="2" charset="2"/>
              <a:buChar char="v"/>
            </a:pPr>
            <a:r>
              <a:rPr lang="ar-SA" sz="2500" dirty="0">
                <a:solidFill>
                  <a:schemeClr val="tx1"/>
                </a:solidFill>
              </a:rPr>
              <a:t>موقف النقابات المهنية </a:t>
            </a:r>
          </a:p>
          <a:p>
            <a:pPr>
              <a:buFont typeface="Wingdings" pitchFamily="2" charset="2"/>
              <a:buChar char="v"/>
            </a:pPr>
            <a:r>
              <a:rPr lang="ar-SA" sz="2500" dirty="0">
                <a:solidFill>
                  <a:schemeClr val="tx1"/>
                </a:solidFill>
              </a:rPr>
              <a:t>مواقف العمال الآخرين واتجاهاتهم نحو المعوقين .</a:t>
            </a:r>
          </a:p>
          <a:p>
            <a:pPr>
              <a:buFont typeface="Wingdings" pitchFamily="2" charset="2"/>
              <a:buChar char="v"/>
            </a:pPr>
            <a:r>
              <a:rPr lang="ar-SA" sz="2500" dirty="0">
                <a:solidFill>
                  <a:schemeClr val="tx1"/>
                </a:solidFill>
              </a:rPr>
              <a:t>مواقف المعوقين أنفسهم من التأهيل والعمل .</a:t>
            </a:r>
          </a:p>
          <a:p>
            <a:pPr>
              <a:buFont typeface="Wingdings" pitchFamily="2" charset="2"/>
              <a:buChar char="v"/>
            </a:pPr>
            <a:r>
              <a:rPr lang="ar-SA" sz="2500" dirty="0">
                <a:solidFill>
                  <a:schemeClr val="tx1"/>
                </a:solidFill>
              </a:rPr>
              <a:t>مواقف أسر المعوقين واتجاهاتهم وأساليب التنشئة التي يستخدمونها .</a:t>
            </a:r>
          </a:p>
          <a:p>
            <a:pPr>
              <a:buFont typeface="Wingdings" pitchFamily="2" charset="2"/>
              <a:buChar char="v"/>
            </a:pPr>
            <a:r>
              <a:rPr lang="ar-SA" sz="2500" dirty="0">
                <a:solidFill>
                  <a:schemeClr val="tx1"/>
                </a:solidFill>
              </a:rPr>
              <a:t>المواقف البيئية كالحواجز المعمارية .</a:t>
            </a:r>
          </a:p>
          <a:p>
            <a:pPr marL="0" indent="0">
              <a:buNone/>
            </a:pPr>
            <a:endParaRPr lang="ar-SA" sz="2500" dirty="0"/>
          </a:p>
        </p:txBody>
      </p:sp>
    </p:spTree>
    <p:extLst>
      <p:ext uri="{BB962C8B-B14F-4D97-AF65-F5344CB8AC3E}">
        <p14:creationId xmlns:p14="http://schemas.microsoft.com/office/powerpoint/2010/main" val="3978039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472518" cy="846158"/>
          </a:xfrm>
        </p:spPr>
        <p:txBody>
          <a:bodyPr>
            <a:noAutofit/>
          </a:bodyPr>
          <a:lstStyle/>
          <a:p>
            <a:pPr algn="r"/>
            <a:r>
              <a:rPr lang="ar-SA" sz="2800" b="1" dirty="0"/>
              <a:t>ويرى </a:t>
            </a:r>
            <a:r>
              <a:rPr lang="ar-SA" sz="2800" b="1" dirty="0" err="1"/>
              <a:t>القريوتي</a:t>
            </a:r>
            <a:r>
              <a:rPr lang="ar-SA" sz="2800" b="1" dirty="0"/>
              <a:t> </a:t>
            </a:r>
            <a:r>
              <a:rPr lang="ar-SA" sz="2800" b="1" dirty="0" err="1"/>
              <a:t>والبسطامي</a:t>
            </a:r>
            <a:r>
              <a:rPr lang="ar-SA" sz="2800" b="1" dirty="0"/>
              <a:t> أنه لتقليل تأثير المعوقات السالفة الذكر فإنه يمكن اتخاذ التدابير التالية:</a:t>
            </a:r>
            <a:br>
              <a:rPr lang="ar-SA" sz="2800" b="1" dirty="0"/>
            </a:br>
            <a:endParaRPr lang="ar-SA" sz="2800" b="1" dirty="0"/>
          </a:p>
        </p:txBody>
      </p:sp>
      <p:sp>
        <p:nvSpPr>
          <p:cNvPr id="3" name="عنصر نائب للمحتوى 2"/>
          <p:cNvSpPr>
            <a:spLocks noGrp="1"/>
          </p:cNvSpPr>
          <p:nvPr>
            <p:ph idx="1"/>
          </p:nvPr>
        </p:nvSpPr>
        <p:spPr>
          <a:xfrm>
            <a:off x="214282" y="1285860"/>
            <a:ext cx="8686832" cy="4525963"/>
          </a:xfrm>
          <a:ln>
            <a:solidFill>
              <a:schemeClr val="accent1"/>
            </a:solidFill>
          </a:ln>
        </p:spPr>
        <p:txBody>
          <a:bodyPr>
            <a:normAutofit/>
          </a:bodyPr>
          <a:lstStyle/>
          <a:p>
            <a:pPr marL="457200" indent="-457200">
              <a:buFont typeface="+mj-lt"/>
              <a:buAutoNum type="arabicParenR"/>
            </a:pPr>
            <a:r>
              <a:rPr lang="ar-SA" sz="2500" dirty="0"/>
              <a:t>إجراء دراسات مسحية لسوق العمل .</a:t>
            </a:r>
          </a:p>
          <a:p>
            <a:pPr marL="457200" indent="-457200">
              <a:buFont typeface="+mj-lt"/>
              <a:buAutoNum type="arabicParenR"/>
            </a:pPr>
            <a:r>
              <a:rPr lang="ar-SA" sz="2500" dirty="0"/>
              <a:t>تطوير أقسام ومراكز التأهيل المهني .</a:t>
            </a:r>
          </a:p>
          <a:p>
            <a:pPr marL="457200" indent="-457200">
              <a:buFont typeface="+mj-lt"/>
              <a:buAutoNum type="arabicParenR"/>
            </a:pPr>
            <a:r>
              <a:rPr lang="ar-SA" sz="2500" dirty="0"/>
              <a:t>تطوير ودعم مهام وحدات الإرشاد والتوجه والتدريب المهني في مراكز التأهيل.</a:t>
            </a:r>
          </a:p>
          <a:p>
            <a:pPr marL="457200" indent="-457200">
              <a:buFont typeface="+mj-lt"/>
              <a:buAutoNum type="arabicParenR"/>
            </a:pPr>
            <a:r>
              <a:rPr lang="ar-SA" sz="2500" dirty="0"/>
              <a:t>تطوير وتحسين المناهج والخطط التدريبية.</a:t>
            </a:r>
          </a:p>
          <a:p>
            <a:pPr marL="457200" indent="-457200">
              <a:buFont typeface="+mj-lt"/>
              <a:buAutoNum type="arabicParenR"/>
            </a:pPr>
            <a:r>
              <a:rPr lang="ar-SA" sz="2500" dirty="0"/>
              <a:t>العمل على رسم السياسات والبرامج </a:t>
            </a:r>
            <a:r>
              <a:rPr lang="ar-SA" sz="2500" dirty="0" err="1"/>
              <a:t>التوعوية</a:t>
            </a:r>
            <a:r>
              <a:rPr lang="ar-SA" sz="2500" dirty="0"/>
              <a:t>  والإعلامية .</a:t>
            </a:r>
          </a:p>
          <a:p>
            <a:pPr marL="457200" indent="-457200">
              <a:buFont typeface="+mj-lt"/>
              <a:buAutoNum type="arabicParenR"/>
            </a:pPr>
            <a:r>
              <a:rPr lang="ar-SA" sz="2500" dirty="0"/>
              <a:t>دعم مشاريع الإنتاج في مراكز التشغيل المحمي </a:t>
            </a:r>
          </a:p>
          <a:p>
            <a:pPr marL="457200" indent="-457200">
              <a:buFont typeface="+mj-lt"/>
              <a:buAutoNum type="arabicParenR"/>
            </a:pPr>
            <a:r>
              <a:rPr lang="ar-SA" sz="2500" dirty="0"/>
              <a:t>رفع كفاءة العاملين قي قطاع التأهيل والتدريب المهني .</a:t>
            </a:r>
          </a:p>
          <a:p>
            <a:pPr marL="457200" indent="-457200">
              <a:buFont typeface="+mj-lt"/>
              <a:buAutoNum type="arabicParenR"/>
            </a:pPr>
            <a:r>
              <a:rPr lang="ar-SA" sz="2500" dirty="0"/>
              <a:t>إنشاء مراكز لتشغيل المعوقين في المناطق الجغرافية المختلفة في المجتمع وعدم الاعتماد على الجهود التطوعية.</a:t>
            </a:r>
          </a:p>
          <a:p>
            <a:pPr>
              <a:buNone/>
            </a:pPr>
            <a:endParaRPr lang="ar-SA" sz="25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بيضاوية 3"/>
          <p:cNvSpPr/>
          <p:nvPr/>
        </p:nvSpPr>
        <p:spPr>
          <a:xfrm>
            <a:off x="1714480" y="1571612"/>
            <a:ext cx="5786478" cy="2428892"/>
          </a:xfrm>
          <a:prstGeom prst="wedgeEllipseCallout">
            <a:avLst>
              <a:gd name="adj1" fmla="val -42485"/>
              <a:gd name="adj2" fmla="val 6143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endParaRPr lang="ar-SA" sz="3000" b="1" dirty="0">
              <a:solidFill>
                <a:schemeClr val="tx1"/>
              </a:solidFill>
            </a:endParaRPr>
          </a:p>
          <a:p>
            <a:pPr algn="ctr">
              <a:buNone/>
            </a:pPr>
            <a:r>
              <a:rPr lang="ar-SA" sz="3000" b="1" dirty="0">
                <a:solidFill>
                  <a:schemeClr val="tx1"/>
                </a:solidFill>
              </a:rPr>
              <a:t>انتهى..</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08712"/>
          </a:xfrm>
          <a:ln>
            <a:solidFill>
              <a:schemeClr val="accent1"/>
            </a:solidFill>
          </a:ln>
        </p:spPr>
        <p:txBody>
          <a:bodyPr>
            <a:normAutofit/>
          </a:bodyPr>
          <a:lstStyle/>
          <a:p>
            <a:pPr marL="0" indent="0">
              <a:lnSpc>
                <a:spcPct val="150000"/>
              </a:lnSpc>
              <a:buNone/>
            </a:pPr>
            <a:r>
              <a:rPr lang="ar-SA" sz="2500" b="1" dirty="0"/>
              <a:t>أنشطة التأهيل الطبي:</a:t>
            </a:r>
          </a:p>
          <a:p>
            <a:pPr marL="0" indent="0">
              <a:lnSpc>
                <a:spcPct val="150000"/>
              </a:lnSpc>
              <a:buNone/>
            </a:pPr>
            <a:r>
              <a:rPr lang="ar-SA" sz="2500" dirty="0"/>
              <a:t>هي تلك الإجراءات التي يقررها ويقوم بها أعضاء فريق التأهيل الطبي للفرد الذي يعاني من حالة عجز وذلك بهدف تخليصه من هذه الحالة أو الحد من تأثير حالة العجز على حياته الشخصية والاجتماعية والمهنية وذلك باستخدام الوسائل المناسبة والتي تختلف حسب نوع الحالة ودرجة العجز. وتشمل أنشطة التأهيل الطبي </a:t>
            </a:r>
            <a:r>
              <a:rPr lang="ar-SA" sz="2500" dirty="0" err="1"/>
              <a:t>مايلي</a:t>
            </a:r>
            <a:r>
              <a:rPr lang="ar-SA" sz="2500" dirty="0"/>
              <a:t> :</a:t>
            </a:r>
          </a:p>
          <a:p>
            <a:pPr marL="0" indent="0">
              <a:lnSpc>
                <a:spcPct val="150000"/>
              </a:lnSpc>
              <a:buNone/>
            </a:pPr>
            <a:r>
              <a:rPr lang="ar-SA" sz="2500" b="1" dirty="0"/>
              <a:t>أولاً : الأنشطة الوقائية   </a:t>
            </a:r>
            <a:r>
              <a:rPr lang="en-US" sz="2500" b="1" dirty="0"/>
              <a:t>Preventive Measures</a:t>
            </a:r>
            <a:endParaRPr lang="en-US" sz="2500" dirty="0"/>
          </a:p>
          <a:p>
            <a:pPr marL="0" indent="0">
              <a:lnSpc>
                <a:spcPct val="150000"/>
              </a:lnSpc>
              <a:buNone/>
            </a:pPr>
            <a:r>
              <a:rPr lang="ar-SA" sz="2500" dirty="0"/>
              <a:t>تعتبر الأنشطة الطبية الوقائية أنشطة أساسية وعلى درجة عالية من الأهمية في جميع </a:t>
            </a:r>
          </a:p>
          <a:p>
            <a:pPr>
              <a:lnSpc>
                <a:spcPct val="150000"/>
              </a:lnSpc>
              <a:buNone/>
            </a:pPr>
            <a:r>
              <a:rPr lang="ar-SA" sz="2800" dirty="0"/>
              <a:t>المجتمعات الإنسانية وذلك بهدف وقاية المجتمعات من الإصابة بالأمراض والتخفيف من حدتها وتأثيرها على المرضى والمصابين .</a:t>
            </a:r>
          </a:p>
          <a:p>
            <a:pPr>
              <a:lnSpc>
                <a:spcPct val="150000"/>
              </a:lnSpc>
              <a:buNone/>
            </a:pPr>
            <a:endParaRPr lang="ar-SA" sz="2500" b="1" dirty="0"/>
          </a:p>
          <a:p>
            <a:pPr marL="0" indent="0">
              <a:buNone/>
            </a:pPr>
            <a:endParaRPr lang="ar-SA" sz="2500" dirty="0"/>
          </a:p>
        </p:txBody>
      </p:sp>
    </p:spTree>
    <p:extLst>
      <p:ext uri="{BB962C8B-B14F-4D97-AF65-F5344CB8AC3E}">
        <p14:creationId xmlns:p14="http://schemas.microsoft.com/office/powerpoint/2010/main" val="3794744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408712"/>
          </a:xfrm>
          <a:ln>
            <a:solidFill>
              <a:schemeClr val="accent1"/>
            </a:solidFill>
          </a:ln>
        </p:spPr>
        <p:txBody>
          <a:bodyPr>
            <a:normAutofit fontScale="92500" lnSpcReduction="10000"/>
          </a:bodyPr>
          <a:lstStyle/>
          <a:p>
            <a:pPr marL="0" indent="0">
              <a:lnSpc>
                <a:spcPct val="150000"/>
              </a:lnSpc>
              <a:buNone/>
            </a:pPr>
            <a:r>
              <a:rPr lang="ar-SA" sz="2200" dirty="0"/>
              <a:t>إن المهمة الرئيسية لأنشطة التأهيل الطبي الوقائية تركز على وقاية المجتمع من الأمراض المسببة للإعاقة وذلك باستخدام الوسائل الطبية الوقاية والتوعية والاهتمام بالإجراءات الطبية العلاجية والصحة الوراثية .</a:t>
            </a:r>
          </a:p>
          <a:p>
            <a:pPr marL="0" indent="0">
              <a:lnSpc>
                <a:spcPct val="150000"/>
              </a:lnSpc>
              <a:buNone/>
            </a:pPr>
            <a:endParaRPr lang="ar-SA" sz="2200" dirty="0"/>
          </a:p>
          <a:p>
            <a:pPr marL="0" indent="0">
              <a:lnSpc>
                <a:spcPct val="150000"/>
              </a:lnSpc>
              <a:buNone/>
            </a:pPr>
            <a:r>
              <a:rPr lang="ar-SA" sz="2200" dirty="0"/>
              <a:t>كما يرى غباري (2003 ) بأن التأهيل الطبي الوقائي يجب أن يسعى لتحقيق الأهداف التالية :</a:t>
            </a:r>
          </a:p>
          <a:p>
            <a:pPr marL="457200" indent="-457200">
              <a:lnSpc>
                <a:spcPct val="150000"/>
              </a:lnSpc>
              <a:buAutoNum type="arabicPeriod"/>
            </a:pPr>
            <a:r>
              <a:rPr lang="ar-SA" sz="2200" dirty="0"/>
              <a:t>العمل على منع حدوث الإعاقة وذلك عن طريق دعم برامج الوقاية من الحوادث وتحسين </a:t>
            </a:r>
            <a:r>
              <a:rPr lang="ar-SA" sz="2400" dirty="0"/>
              <a:t>وتدعيم البرامج الصحية وإصدار التشريعات التي تكفل إيقاف ممارسة بعض العادات التي تسهم في التسبب بالإعاقة ، وخطورة استخدام العقاقير الطبية التي تؤدي إلى حدوث الإعاقة . </a:t>
            </a:r>
          </a:p>
          <a:p>
            <a:pPr marL="457200" indent="-457200">
              <a:lnSpc>
                <a:spcPct val="150000"/>
              </a:lnSpc>
              <a:buNone/>
            </a:pPr>
            <a:r>
              <a:rPr lang="ar-SA" sz="2400" dirty="0"/>
              <a:t>2- التوعية بالعوامل المسببة للإعاقة . ومن أهمها توعية المقبلين على الزواج للقيام ببعض الفحوصات اللازمة التي تكشف عن وجود استعداد وراثي أو فسيولوجي يؤدي إلى إنجاب أطفال معوقين أو معرضين لخطر الإعاقة ، وتوعية النساء الحوامل وتحصينهن من الفيروسات والأمراض التي تسبب الإعاقات . </a:t>
            </a:r>
          </a:p>
          <a:p>
            <a:pPr marL="0" indent="0">
              <a:lnSpc>
                <a:spcPct val="150000"/>
              </a:lnSpc>
              <a:buNone/>
            </a:pPr>
            <a:endParaRPr lang="ar-SA" sz="2400" dirty="0"/>
          </a:p>
          <a:p>
            <a:pPr marL="0" indent="0">
              <a:lnSpc>
                <a:spcPct val="150000"/>
              </a:lnSpc>
              <a:buNone/>
            </a:pPr>
            <a:r>
              <a:rPr lang="ar-SA" sz="2200" dirty="0"/>
              <a:t> </a:t>
            </a:r>
          </a:p>
          <a:p>
            <a:pPr>
              <a:lnSpc>
                <a:spcPct val="150000"/>
              </a:lnSpc>
            </a:pPr>
            <a:endParaRPr lang="ar-SA" sz="2200" dirty="0"/>
          </a:p>
          <a:p>
            <a:pPr marL="0" indent="0">
              <a:buNone/>
            </a:pPr>
            <a:endParaRPr lang="ar-SA" sz="2200" dirty="0"/>
          </a:p>
        </p:txBody>
      </p:sp>
    </p:spTree>
    <p:extLst>
      <p:ext uri="{BB962C8B-B14F-4D97-AF65-F5344CB8AC3E}">
        <p14:creationId xmlns:p14="http://schemas.microsoft.com/office/powerpoint/2010/main" val="408217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5240624"/>
          </a:xfrm>
          <a:ln>
            <a:solidFill>
              <a:schemeClr val="accent1"/>
            </a:solidFill>
          </a:ln>
        </p:spPr>
        <p:txBody>
          <a:bodyPr>
            <a:normAutofit/>
          </a:bodyPr>
          <a:lstStyle/>
          <a:p>
            <a:pPr marL="0" indent="0">
              <a:lnSpc>
                <a:spcPct val="150000"/>
              </a:lnSpc>
              <a:buNone/>
            </a:pPr>
            <a:endParaRPr lang="ar-SA" sz="2500" dirty="0"/>
          </a:p>
          <a:p>
            <a:pPr marL="0" indent="0">
              <a:lnSpc>
                <a:spcPct val="150000"/>
              </a:lnSpc>
              <a:buNone/>
            </a:pPr>
            <a:r>
              <a:rPr lang="ar-SA" sz="2500" dirty="0"/>
              <a:t>3- الكشف عن الإعاقة في مراحل مبكرة من عمر الطفل والقيام بإجراءات التدخل التأهيلي المبكر للتقليل ما أمكن من ازدياد حالة العجز وموجهة الآثار التي يمكن أن تنتج عن الإعاقة .</a:t>
            </a:r>
          </a:p>
          <a:p>
            <a:pPr marL="0" indent="0">
              <a:lnSpc>
                <a:spcPct val="150000"/>
              </a:lnSpc>
              <a:buNone/>
            </a:pPr>
            <a:r>
              <a:rPr lang="ar-SA" sz="2500" dirty="0"/>
              <a:t>4- توفير كافة الأساليب والإجراءات الإرشادية لأسر المعوقين لتمكينهم وتدعيم قدرتهم على مواجهة الآثار التي يمكن أن تنتج عن الإعاقة وطلب التأهيل المبكر للطفل .</a:t>
            </a:r>
          </a:p>
          <a:p>
            <a:pPr marL="0" indent="0">
              <a:buNone/>
            </a:pPr>
            <a:endParaRPr lang="ar-SA" sz="2500" dirty="0"/>
          </a:p>
        </p:txBody>
      </p:sp>
    </p:spTree>
    <p:extLst>
      <p:ext uri="{BB962C8B-B14F-4D97-AF65-F5344CB8AC3E}">
        <p14:creationId xmlns:p14="http://schemas.microsoft.com/office/powerpoint/2010/main" val="3461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408712"/>
          </a:xfrm>
          <a:ln>
            <a:solidFill>
              <a:schemeClr val="accent1"/>
            </a:solidFill>
          </a:ln>
        </p:spPr>
        <p:txBody>
          <a:bodyPr>
            <a:normAutofit/>
          </a:bodyPr>
          <a:lstStyle/>
          <a:p>
            <a:pPr marL="0" indent="0">
              <a:lnSpc>
                <a:spcPct val="150000"/>
              </a:lnSpc>
              <a:buNone/>
            </a:pPr>
            <a:r>
              <a:rPr lang="ar-SA" sz="2500" b="1" dirty="0"/>
              <a:t>ثانياً: الأنشطة التأهيلية العلاجية  </a:t>
            </a:r>
            <a:r>
              <a:rPr lang="en-US" sz="2500" b="1" dirty="0"/>
              <a:t>Therapeutic Measures</a:t>
            </a:r>
            <a:endParaRPr lang="ar-SA" sz="2500" b="1" dirty="0"/>
          </a:p>
          <a:p>
            <a:pPr marL="0" indent="0">
              <a:lnSpc>
                <a:spcPct val="150000"/>
              </a:lnSpc>
              <a:buNone/>
            </a:pPr>
            <a:r>
              <a:rPr lang="ar-SA" sz="2500" dirty="0"/>
              <a:t>يقصد بالأنشطة التأهيلية العلاجية مجموعة الإجراءات التي يتخذها الفريق الطبي لعلاج أو تصحيح حالة العجز والحد من تدهورها ،وتأهيل الفرد وتدريبه على القيام بالوظائف التي تتناسب مع حالة العجز والإعاقة . </a:t>
            </a:r>
          </a:p>
          <a:p>
            <a:pPr marL="0" indent="0">
              <a:lnSpc>
                <a:spcPct val="150000"/>
              </a:lnSpc>
              <a:buNone/>
            </a:pPr>
            <a:r>
              <a:rPr lang="ar-SA" sz="2500" dirty="0"/>
              <a:t>وتشمل الأنشطة العلاجية التالية : </a:t>
            </a:r>
          </a:p>
          <a:p>
            <a:pPr marL="0" indent="0">
              <a:lnSpc>
                <a:spcPct val="150000"/>
              </a:lnSpc>
              <a:buNone/>
            </a:pPr>
            <a:r>
              <a:rPr lang="ar-SA" sz="2500" dirty="0"/>
              <a:t>1- تشخيص الحالة وتحديد نوع ودرجة الإعاقة ووضع البرنامج العلاجي والتأهيلي المناسب .</a:t>
            </a:r>
          </a:p>
          <a:p>
            <a:pPr marL="0" indent="0">
              <a:lnSpc>
                <a:spcPct val="150000"/>
              </a:lnSpc>
              <a:buNone/>
            </a:pPr>
            <a:r>
              <a:rPr lang="ar-SA" sz="2500" dirty="0"/>
              <a:t>2- وصف الأدوية والعقاقير الطبية المناسبة للحالة لمنع حدوث مضاعفات مرضية كما هو الحال بالنسبة لحالات مثل الصرع ،النشاط الزائد ، التوحد تشتت الانتباه وغيرها . </a:t>
            </a:r>
          </a:p>
          <a:p>
            <a:pPr marL="0" indent="0">
              <a:lnSpc>
                <a:spcPct val="150000"/>
              </a:lnSpc>
              <a:buNone/>
            </a:pPr>
            <a:endParaRPr lang="ar-SA" sz="2500" dirty="0"/>
          </a:p>
          <a:p>
            <a:pPr>
              <a:lnSpc>
                <a:spcPct val="150000"/>
              </a:lnSpc>
            </a:pPr>
            <a:endParaRPr lang="ar-SA" sz="2500" b="1" dirty="0"/>
          </a:p>
          <a:p>
            <a:pPr marL="0" indent="0">
              <a:buNone/>
            </a:pPr>
            <a:endParaRPr lang="ar-SA" sz="2500" dirty="0"/>
          </a:p>
        </p:txBody>
      </p:sp>
    </p:spTree>
    <p:extLst>
      <p:ext uri="{BB962C8B-B14F-4D97-AF65-F5344CB8AC3E}">
        <p14:creationId xmlns:p14="http://schemas.microsoft.com/office/powerpoint/2010/main" val="31967162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4883</Words>
  <Application>Microsoft Office PowerPoint</Application>
  <PresentationFormat>عرض على الشاشة (4:3)</PresentationFormat>
  <Paragraphs>359</Paragraphs>
  <Slides>52</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52</vt:i4>
      </vt:variant>
    </vt:vector>
  </HeadingPairs>
  <TitlesOfParts>
    <vt:vector size="57" baseType="lpstr">
      <vt:lpstr>Arial</vt:lpstr>
      <vt:lpstr>Calibri</vt:lpstr>
      <vt:lpstr>Times New Roman</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ويرى القريوتي والبسطامي أنه لتقليل تأثير المعوقات السالفة الذكر فإنه يمكن اتخاذ التدابير التالية: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Arwa</dc:creator>
  <cp:lastModifiedBy>العنود العسكر</cp:lastModifiedBy>
  <cp:revision>60</cp:revision>
  <dcterms:created xsi:type="dcterms:W3CDTF">2014-09-14T12:41:41Z</dcterms:created>
  <dcterms:modified xsi:type="dcterms:W3CDTF">2017-02-10T11:58:25Z</dcterms:modified>
</cp:coreProperties>
</file>