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29" autoAdjust="0"/>
    <p:restoredTop sz="94660"/>
  </p:normalViewPr>
  <p:slideViewPr>
    <p:cSldViewPr>
      <p:cViewPr varScale="1">
        <p:scale>
          <a:sx n="87" d="100"/>
          <a:sy n="87" d="100"/>
        </p:scale>
        <p:origin x="111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Sheet1!$B$1</c:f>
              <c:strCache>
                <c:ptCount val="1"/>
                <c:pt idx="0">
                  <c:v>10</c:v>
                </c:pt>
              </c:strCache>
            </c:strRef>
          </c:tx>
          <c:spPr>
            <a:ln w="38100"/>
          </c:spPr>
          <c:marker>
            <c:spPr>
              <a:ln w="38100"/>
            </c:spPr>
          </c:marker>
          <c:cat>
            <c:numRef>
              <c:f>Sheet1!$A$2:$A$5</c:f>
              <c:numCache>
                <c:formatCode>General</c:formatCode>
                <c:ptCount val="4"/>
                <c:pt idx="0">
                  <c:v>6</c:v>
                </c:pt>
                <c:pt idx="1">
                  <c:v>9</c:v>
                </c:pt>
                <c:pt idx="2">
                  <c:v>12</c:v>
                </c:pt>
                <c:pt idx="3">
                  <c:v>15</c:v>
                </c:pt>
              </c:numCache>
            </c:numRef>
          </c:cat>
          <c:val>
            <c:numRef>
              <c:f>Sheet1!$B$2:$B$5</c:f>
              <c:numCache>
                <c:formatCode>General</c:formatCode>
                <c:ptCount val="4"/>
                <c:pt idx="0">
                  <c:v>8</c:v>
                </c:pt>
                <c:pt idx="1">
                  <c:v>6</c:v>
                </c:pt>
                <c:pt idx="2">
                  <c:v>4</c:v>
                </c:pt>
                <c:pt idx="3">
                  <c:v>2</c:v>
                </c:pt>
              </c:numCache>
            </c:numRef>
          </c:val>
          <c:smooth val="0"/>
        </c:ser>
        <c:dLbls>
          <c:showLegendKey val="0"/>
          <c:showVal val="0"/>
          <c:showCatName val="0"/>
          <c:showSerName val="0"/>
          <c:showPercent val="0"/>
          <c:showBubbleSize val="0"/>
        </c:dLbls>
        <c:marker val="1"/>
        <c:smooth val="0"/>
        <c:axId val="154119584"/>
        <c:axId val="154124624"/>
      </c:lineChart>
      <c:catAx>
        <c:axId val="154119584"/>
        <c:scaling>
          <c:orientation val="minMax"/>
        </c:scaling>
        <c:delete val="0"/>
        <c:axPos val="b"/>
        <c:title>
          <c:tx>
            <c:rich>
              <a:bodyPr/>
              <a:lstStyle/>
              <a:p>
                <a:pPr>
                  <a:defRPr lang="en-GB"/>
                </a:pPr>
                <a:r>
                  <a:rPr lang="ar-SA" dirty="0" smtClean="0"/>
                  <a:t>الكمية المطلوبة</a:t>
                </a:r>
                <a:endParaRPr lang="en-GB" dirty="0"/>
              </a:p>
            </c:rich>
          </c:tx>
          <c:overlay val="0"/>
        </c:title>
        <c:numFmt formatCode="General" sourceLinked="1"/>
        <c:majorTickMark val="none"/>
        <c:minorTickMark val="none"/>
        <c:tickLblPos val="nextTo"/>
        <c:txPr>
          <a:bodyPr/>
          <a:lstStyle/>
          <a:p>
            <a:pPr>
              <a:defRPr lang="en-GB"/>
            </a:pPr>
            <a:endParaRPr lang="ar-SA"/>
          </a:p>
        </c:txPr>
        <c:crossAx val="154124624"/>
        <c:crosses val="autoZero"/>
        <c:auto val="1"/>
        <c:lblAlgn val="ctr"/>
        <c:lblOffset val="100"/>
        <c:noMultiLvlLbl val="0"/>
      </c:catAx>
      <c:valAx>
        <c:axId val="154124624"/>
        <c:scaling>
          <c:orientation val="minMax"/>
        </c:scaling>
        <c:delete val="0"/>
        <c:axPos val="l"/>
        <c:title>
          <c:tx>
            <c:rich>
              <a:bodyPr rot="-5400000" vert="horz"/>
              <a:lstStyle/>
              <a:p>
                <a:pPr>
                  <a:defRPr lang="en-GB"/>
                </a:pPr>
                <a:r>
                  <a:rPr lang="ar-SA" dirty="0" smtClean="0"/>
                  <a:t>السعر</a:t>
                </a:r>
                <a:endParaRPr lang="en-GB" dirty="0"/>
              </a:p>
            </c:rich>
          </c:tx>
          <c:overlay val="0"/>
        </c:title>
        <c:numFmt formatCode="General" sourceLinked="1"/>
        <c:majorTickMark val="none"/>
        <c:minorTickMark val="none"/>
        <c:tickLblPos val="nextTo"/>
        <c:txPr>
          <a:bodyPr/>
          <a:lstStyle/>
          <a:p>
            <a:pPr>
              <a:defRPr lang="en-GB"/>
            </a:pPr>
            <a:endParaRPr lang="ar-SA"/>
          </a:p>
        </c:txPr>
        <c:crossAx val="154119584"/>
        <c:crosses val="autoZero"/>
        <c:crossBetween val="between"/>
      </c:valAx>
    </c:plotArea>
    <c:plotVisOnly val="1"/>
    <c:dispBlanksAs val="zero"/>
    <c:showDLblsOverMax val="0"/>
  </c:chart>
  <c:txPr>
    <a:bodyPr/>
    <a:lstStyle/>
    <a:p>
      <a:pPr>
        <a:defRPr sz="1800"/>
      </a:pPr>
      <a:endParaRPr lang="ar-SA"/>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ar-S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Column2</c:v>
                </c:pt>
              </c:strCache>
            </c:strRef>
          </c:tx>
          <c:spPr>
            <a:ln w="38100">
              <a:solidFill>
                <a:srgbClr val="FF0000"/>
              </a:solidFill>
            </a:ln>
          </c:spPr>
          <c:marker>
            <c:spPr>
              <a:solidFill>
                <a:srgbClr val="FF0000"/>
              </a:solidFill>
              <a:ln w="38100">
                <a:solidFill>
                  <a:srgbClr val="FF0000"/>
                </a:solidFill>
              </a:ln>
            </c:spPr>
          </c:marker>
          <c:cat>
            <c:numRef>
              <c:f>Sheet1!$A$2:$A$6</c:f>
              <c:numCache>
                <c:formatCode>General</c:formatCode>
                <c:ptCount val="5"/>
                <c:pt idx="0">
                  <c:v>7</c:v>
                </c:pt>
                <c:pt idx="1">
                  <c:v>8</c:v>
                </c:pt>
                <c:pt idx="2">
                  <c:v>9</c:v>
                </c:pt>
                <c:pt idx="3">
                  <c:v>10</c:v>
                </c:pt>
                <c:pt idx="4">
                  <c:v>11</c:v>
                </c:pt>
              </c:numCache>
            </c:numRef>
          </c:cat>
          <c:val>
            <c:numRef>
              <c:f>Sheet1!$B$2:$B$6</c:f>
              <c:numCache>
                <c:formatCode>General</c:formatCode>
                <c:ptCount val="5"/>
                <c:pt idx="0">
                  <c:v>2</c:v>
                </c:pt>
                <c:pt idx="1">
                  <c:v>4</c:v>
                </c:pt>
                <c:pt idx="2">
                  <c:v>6</c:v>
                </c:pt>
                <c:pt idx="3">
                  <c:v>8</c:v>
                </c:pt>
                <c:pt idx="4">
                  <c:v>10</c:v>
                </c:pt>
              </c:numCache>
            </c:numRef>
          </c:val>
          <c:smooth val="0"/>
        </c:ser>
        <c:dLbls>
          <c:showLegendKey val="0"/>
          <c:showVal val="0"/>
          <c:showCatName val="0"/>
          <c:showSerName val="0"/>
          <c:showPercent val="0"/>
          <c:showBubbleSize val="0"/>
        </c:dLbls>
        <c:marker val="1"/>
        <c:smooth val="0"/>
        <c:axId val="154801264"/>
        <c:axId val="154804064"/>
      </c:lineChart>
      <c:catAx>
        <c:axId val="154801264"/>
        <c:scaling>
          <c:orientation val="minMax"/>
        </c:scaling>
        <c:delete val="0"/>
        <c:axPos val="b"/>
        <c:title>
          <c:tx>
            <c:rich>
              <a:bodyPr/>
              <a:lstStyle/>
              <a:p>
                <a:pPr>
                  <a:defRPr lang="en-GB"/>
                </a:pPr>
                <a:r>
                  <a:rPr lang="ar-SA" dirty="0" smtClean="0"/>
                  <a:t>الكمية المعروضة</a:t>
                </a:r>
                <a:endParaRPr lang="en-GB" dirty="0"/>
              </a:p>
            </c:rich>
          </c:tx>
          <c:overlay val="0"/>
        </c:title>
        <c:numFmt formatCode="General" sourceLinked="1"/>
        <c:majorTickMark val="none"/>
        <c:minorTickMark val="none"/>
        <c:tickLblPos val="nextTo"/>
        <c:txPr>
          <a:bodyPr/>
          <a:lstStyle/>
          <a:p>
            <a:pPr>
              <a:defRPr lang="en-GB"/>
            </a:pPr>
            <a:endParaRPr lang="ar-SA"/>
          </a:p>
        </c:txPr>
        <c:crossAx val="154804064"/>
        <c:crosses val="autoZero"/>
        <c:auto val="1"/>
        <c:lblAlgn val="ctr"/>
        <c:lblOffset val="100"/>
        <c:noMultiLvlLbl val="0"/>
      </c:catAx>
      <c:valAx>
        <c:axId val="154804064"/>
        <c:scaling>
          <c:orientation val="minMax"/>
        </c:scaling>
        <c:delete val="0"/>
        <c:axPos val="l"/>
        <c:title>
          <c:tx>
            <c:rich>
              <a:bodyPr rot="-5400000" vert="horz"/>
              <a:lstStyle/>
              <a:p>
                <a:pPr>
                  <a:defRPr lang="en-GB"/>
                </a:pPr>
                <a:r>
                  <a:rPr lang="ar-SA" dirty="0" smtClean="0"/>
                  <a:t>السعر</a:t>
                </a:r>
                <a:endParaRPr lang="en-GB" dirty="0"/>
              </a:p>
            </c:rich>
          </c:tx>
          <c:overlay val="0"/>
        </c:title>
        <c:numFmt formatCode="General" sourceLinked="1"/>
        <c:majorTickMark val="none"/>
        <c:minorTickMark val="none"/>
        <c:tickLblPos val="nextTo"/>
        <c:txPr>
          <a:bodyPr/>
          <a:lstStyle/>
          <a:p>
            <a:pPr>
              <a:defRPr lang="en-GB"/>
            </a:pPr>
            <a:endParaRPr lang="ar-SA"/>
          </a:p>
        </c:txPr>
        <c:crossAx val="154801264"/>
        <c:crosses val="autoZero"/>
        <c:crossBetween val="between"/>
      </c:valAx>
    </c:plotArea>
    <c:plotVisOnly val="1"/>
    <c:dispBlanksAs val="gap"/>
    <c:showDLblsOverMax val="0"/>
  </c:chart>
  <c:txPr>
    <a:bodyPr/>
    <a:lstStyle/>
    <a:p>
      <a:pPr>
        <a:defRPr sz="1800"/>
      </a:pPr>
      <a:endParaRPr lang="ar-SA"/>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AB942C-5ED7-4008-A36B-0EBC504B2E38}" type="datetimeFigureOut">
              <a:rPr lang="en-GB" smtClean="0"/>
              <a:pPr/>
              <a:t>30/09/2018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34A6D4-A2E8-488B-B2B9-873E460792E5}" type="slidenum">
              <a:rPr lang="en-GB" smtClean="0"/>
              <a:pPr/>
              <a:t>‹#›</a:t>
            </a:fld>
            <a:endParaRPr lang="en-GB"/>
          </a:p>
        </p:txBody>
      </p:sp>
    </p:spTree>
    <p:extLst>
      <p:ext uri="{BB962C8B-B14F-4D97-AF65-F5344CB8AC3E}">
        <p14:creationId xmlns:p14="http://schemas.microsoft.com/office/powerpoint/2010/main" val="198366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D32618F-2B5D-49D4-B179-A886683D7D14}" type="datetime1">
              <a:rPr lang="en-GB" smtClean="0"/>
              <a:t>30/09/2018</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4E1EAEED-37B2-4BE7-A478-B1D5F97F86E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C441512-1FEE-4BF0-BAC0-A42CF9217101}" type="datetime1">
              <a:rPr lang="en-GB" smtClean="0"/>
              <a:t>30/09/2018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B40851C-1965-46CE-B24B-7BDBAE4EE2D7}" type="datetime1">
              <a:rPr lang="en-GB" smtClean="0"/>
              <a:t>30/09/2018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95544D-EB24-43FB-AFDD-509870184F0E}" type="datetime1">
              <a:rPr lang="en-GB" smtClean="0"/>
              <a:t>30/09/2018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957C572-18CF-4E7D-83EC-5D82D7987C10}" type="datetime1">
              <a:rPr lang="en-GB" smtClean="0"/>
              <a:t>30/09/2018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E1EAEED-37B2-4BE7-A478-B1D5F97F86E0}"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C6E375-8C87-47E0-BEC5-5D49FD05B814}" type="datetime1">
              <a:rPr lang="en-GB" smtClean="0"/>
              <a:t>30/09/2018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331A231-1072-4DD5-902C-F1C70C1F42C5}" type="datetime1">
              <a:rPr lang="en-GB" smtClean="0"/>
              <a:t>30/09/2018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0065AB-EB17-4A30-BAAF-CB20DAC3B6E4}" type="datetime1">
              <a:rPr lang="en-GB" smtClean="0"/>
              <a:t>30/09/2018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54381-0EE4-4F5D-8146-D8F441F06414}" type="datetime1">
              <a:rPr lang="en-GB" smtClean="0"/>
              <a:t>30/09/2018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D80CA30-83B0-47F0-83F5-111E2870E875}" type="datetime1">
              <a:rPr lang="en-GB" smtClean="0"/>
              <a:t>30/09/2018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E1EAEED-37B2-4BE7-A478-B1D5F97F86E0}"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46CDAB4-DD7F-4A0E-9FAD-095C5E945CED}" type="datetime1">
              <a:rPr lang="en-GB" smtClean="0"/>
              <a:t>30/09/2018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4E1EAEED-37B2-4BE7-A478-B1D5F97F86E0}" type="slidenum">
              <a:rPr lang="en-GB" smtClean="0"/>
              <a:pPr/>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7A017CC-0229-4656-91C7-BFD4BF99873A}" type="datetime1">
              <a:rPr lang="en-GB" smtClean="0"/>
              <a:t>30/09/2018</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E1EAEED-37B2-4BE7-A478-B1D5F97F86E0}" type="slidenum">
              <a:rPr lang="en-GB" smtClean="0"/>
              <a:pPr/>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6.png"/><Relationship Id="rId7" Type="http://schemas.openxmlformats.org/officeDocument/2006/relationships/image" Target="../media/image14.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1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media/image33.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29.xml.rels><?xml version="1.0" encoding="UTF-8" standalone="yes"?>
<Relationships xmlns="http://schemas.openxmlformats.org/package/2006/relationships"><Relationship Id="rId3" Type="http://schemas.openxmlformats.org/officeDocument/2006/relationships/image" Target="../media/image42.png"/><Relationship Id="rId2" Type="http://schemas.openxmlformats.org/officeDocument/2006/relationships/image" Target="../media/image46.png"/><Relationship Id="rId1" Type="http://schemas.openxmlformats.org/officeDocument/2006/relationships/slideLayout" Target="../slideLayouts/slideLayout2.xml"/><Relationship Id="rId4" Type="http://schemas.openxmlformats.org/officeDocument/2006/relationships/image" Target="../media/image4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2.xml"/><Relationship Id="rId6" Type="http://schemas.openxmlformats.org/officeDocument/2006/relationships/image" Target="../media/image51.png"/><Relationship Id="rId5" Type="http://schemas.openxmlformats.org/officeDocument/2006/relationships/image" Target="../media/image50.png"/><Relationship Id="rId4" Type="http://schemas.openxmlformats.org/officeDocument/2006/relationships/image" Target="../media/image49.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348880"/>
            <a:ext cx="7851648" cy="1828800"/>
          </a:xfrm>
        </p:spPr>
        <p:txBody>
          <a:bodyPr/>
          <a:lstStyle/>
          <a:p>
            <a:pPr algn="ctr"/>
            <a:r>
              <a:rPr lang="ar-SA" dirty="0" smtClean="0">
                <a:solidFill>
                  <a:schemeClr val="tx1"/>
                </a:solidFill>
                <a:effectLst/>
              </a:rPr>
              <a:t>الفصل الرابع: أساسيات العرض والطلب ونظام الأسعار</a:t>
            </a:r>
            <a:endParaRPr lang="en-GB" dirty="0">
              <a:solidFill>
                <a:schemeClr val="tx1"/>
              </a:solidFill>
              <a:effectLst/>
            </a:endParaRPr>
          </a:p>
        </p:txBody>
      </p:sp>
    </p:spTree>
    <p:extLst>
      <p:ext uri="{BB962C8B-B14F-4D97-AF65-F5344CB8AC3E}">
        <p14:creationId xmlns:p14="http://schemas.microsoft.com/office/powerpoint/2010/main" val="16805755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جدول الطلب ومنحنى الطلب:</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منحنى الطلب </a:t>
            </a:r>
            <a:r>
              <a:rPr lang="en-GB" b="1" dirty="0" smtClean="0">
                <a:solidFill>
                  <a:schemeClr val="tx2"/>
                </a:solidFill>
              </a:rPr>
              <a:t>Demand Curve (DD)</a:t>
            </a:r>
            <a:r>
              <a:rPr lang="ar-SA" b="1" dirty="0" smtClean="0">
                <a:solidFill>
                  <a:schemeClr val="tx2"/>
                </a:solidFill>
              </a:rPr>
              <a:t> : </a:t>
            </a:r>
          </a:p>
          <a:p>
            <a:pPr marL="0" indent="0" algn="r" rtl="1">
              <a:buNone/>
            </a:pPr>
            <a:r>
              <a:rPr lang="ar-SA" dirty="0">
                <a:solidFill>
                  <a:schemeClr val="tx2"/>
                </a:solidFill>
              </a:rPr>
              <a:t> </a:t>
            </a:r>
            <a:r>
              <a:rPr lang="ar-SA" dirty="0" smtClean="0">
                <a:solidFill>
                  <a:schemeClr val="tx2"/>
                </a:solidFill>
              </a:rPr>
              <a:t>         </a:t>
            </a:r>
            <a:r>
              <a:rPr lang="ar-SA" dirty="0" smtClean="0"/>
              <a:t>تمثيل بياني يظهر الكميات المختلفة من السلعة أو الخدمة التي يرغب الأفراد في شرائها عند أسعار مختلفة في السوق وذلك بافتراض بقاء الأشياء الأخرى على حالها </a:t>
            </a:r>
            <a:r>
              <a:rPr lang="ar-SA" b="1" dirty="0" smtClean="0">
                <a:solidFill>
                  <a:schemeClr val="tx2"/>
                </a:solidFill>
              </a:rPr>
              <a:t>أي أنه </a:t>
            </a:r>
            <a:r>
              <a:rPr lang="ar-SA" dirty="0" smtClean="0"/>
              <a:t>يمثل العلاقة بين السعر والكمية المطلوبة منها في مكان معين وزمان معين (رغم أنه لا يُشار لذلك إلا أنه لابد من مراعاة البعد الزماني والمكاني عند التحليل).</a:t>
            </a:r>
          </a:p>
          <a:p>
            <a:pPr marL="0" indent="0" algn="r" rtl="1">
              <a:buNone/>
            </a:pPr>
            <a:r>
              <a:rPr lang="ar-SA" dirty="0" smtClean="0"/>
              <a:t>ميله سالب.</a:t>
            </a:r>
          </a:p>
          <a:p>
            <a:pPr marL="0" indent="0" algn="r" rtl="1">
              <a:buNone/>
            </a:pPr>
            <a:endParaRPr lang="ar-SA" dirty="0" smtClean="0"/>
          </a:p>
        </p:txBody>
      </p:sp>
      <p:sp>
        <p:nvSpPr>
          <p:cNvPr id="5" name="Slide Number Placeholder 4"/>
          <p:cNvSpPr>
            <a:spLocks noGrp="1"/>
          </p:cNvSpPr>
          <p:nvPr>
            <p:ph type="sldNum" sz="quarter" idx="12"/>
          </p:nvPr>
        </p:nvSpPr>
        <p:spPr/>
        <p:txBody>
          <a:bodyPr/>
          <a:lstStyle/>
          <a:p>
            <a:fld id="{4E1EAEED-37B2-4BE7-A478-B1D5F97F86E0}" type="slidenum">
              <a:rPr lang="en-GB" smtClean="0"/>
              <a:pPr/>
              <a:t>10</a:t>
            </a:fld>
            <a:endParaRPr lang="en-GB"/>
          </a:p>
        </p:txBody>
      </p:sp>
      <p:graphicFrame>
        <p:nvGraphicFramePr>
          <p:cNvPr id="8" name="Chart 7"/>
          <p:cNvGraphicFramePr/>
          <p:nvPr>
            <p:extLst>
              <p:ext uri="{D42A27DB-BD31-4B8C-83A1-F6EECF244321}">
                <p14:modId xmlns:p14="http://schemas.microsoft.com/office/powerpoint/2010/main" val="4152644347"/>
              </p:ext>
            </p:extLst>
          </p:nvPr>
        </p:nvGraphicFramePr>
        <p:xfrm>
          <a:off x="2267744" y="4005064"/>
          <a:ext cx="4632176" cy="2636912"/>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3203848" y="4221088"/>
            <a:ext cx="432048" cy="369332"/>
          </a:xfrm>
          <a:prstGeom prst="rect">
            <a:avLst/>
          </a:prstGeom>
          <a:noFill/>
        </p:spPr>
        <p:txBody>
          <a:bodyPr wrap="square" rtlCol="0">
            <a:spAutoFit/>
          </a:bodyPr>
          <a:lstStyle/>
          <a:p>
            <a:r>
              <a:rPr lang="en-GB" b="1" dirty="0" smtClean="0">
                <a:solidFill>
                  <a:schemeClr val="tx2"/>
                </a:solidFill>
              </a:rPr>
              <a:t>D</a:t>
            </a:r>
            <a:endParaRPr lang="en-GB" b="1" dirty="0">
              <a:solidFill>
                <a:schemeClr val="tx2"/>
              </a:solidFill>
            </a:endParaRPr>
          </a:p>
        </p:txBody>
      </p:sp>
      <p:sp>
        <p:nvSpPr>
          <p:cNvPr id="9" name="TextBox 8"/>
          <p:cNvSpPr txBox="1"/>
          <p:nvPr/>
        </p:nvSpPr>
        <p:spPr>
          <a:xfrm>
            <a:off x="6372200" y="5291916"/>
            <a:ext cx="432048" cy="369332"/>
          </a:xfrm>
          <a:prstGeom prst="rect">
            <a:avLst/>
          </a:prstGeom>
          <a:noFill/>
        </p:spPr>
        <p:txBody>
          <a:bodyPr wrap="square" rtlCol="0">
            <a:spAutoFit/>
          </a:bodyPr>
          <a:lstStyle/>
          <a:p>
            <a:r>
              <a:rPr lang="en-GB" b="1" dirty="0" smtClean="0">
                <a:solidFill>
                  <a:schemeClr val="tx2"/>
                </a:solidFill>
              </a:rPr>
              <a:t>D</a:t>
            </a:r>
            <a:endParaRPr lang="en-GB" b="1" dirty="0">
              <a:solidFill>
                <a:schemeClr val="tx2"/>
              </a:solidFill>
            </a:endParaRPr>
          </a:p>
        </p:txBody>
      </p:sp>
    </p:spTree>
    <p:extLst>
      <p:ext uri="{BB962C8B-B14F-4D97-AF65-F5344CB8AC3E}">
        <p14:creationId xmlns:p14="http://schemas.microsoft.com/office/powerpoint/2010/main" val="20615999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الطلب والكمية المطلوبة:</a:t>
            </a:r>
            <a:endParaRPr lang="en-GB" b="1" dirty="0"/>
          </a:p>
        </p:txBody>
      </p:sp>
      <p:sp>
        <p:nvSpPr>
          <p:cNvPr id="3" name="Content Placeholder 2"/>
          <p:cNvSpPr>
            <a:spLocks noGrp="1"/>
          </p:cNvSpPr>
          <p:nvPr>
            <p:ph idx="1"/>
          </p:nvPr>
        </p:nvSpPr>
        <p:spPr/>
        <p:txBody>
          <a:bodyPr/>
          <a:lstStyle/>
          <a:p>
            <a:pPr algn="r" rtl="1"/>
            <a:r>
              <a:rPr lang="ar-SA" dirty="0" smtClean="0"/>
              <a:t>الكمية المطلوبة تعتمد على أشياء أخرى غير السعر كالدخل، الأذواق، أسعار السلع الأخرى، التوقعات الخاصة بالسلعة...الخ</a:t>
            </a:r>
          </a:p>
          <a:p>
            <a:pPr marL="514350" indent="-514350" algn="r" rtl="1">
              <a:buFont typeface="+mj-lt"/>
              <a:buAutoNum type="arabicPeriod"/>
            </a:pPr>
            <a:r>
              <a:rPr lang="ar-SA" b="1" dirty="0" smtClean="0">
                <a:solidFill>
                  <a:schemeClr val="tx2"/>
                </a:solidFill>
              </a:rPr>
              <a:t>تغير الدخل </a:t>
            </a:r>
            <a:r>
              <a:rPr lang="en-US" b="1" dirty="0" smtClean="0">
                <a:solidFill>
                  <a:schemeClr val="tx2"/>
                </a:solidFill>
              </a:rPr>
              <a:t> Income</a:t>
            </a:r>
            <a:r>
              <a:rPr lang="ar-SA" b="1" dirty="0" smtClean="0">
                <a:solidFill>
                  <a:schemeClr val="tx2"/>
                </a:solidFill>
              </a:rPr>
              <a:t>:</a:t>
            </a:r>
          </a:p>
          <a:p>
            <a:pPr marL="0" indent="0" algn="r" rtl="1">
              <a:buNone/>
            </a:pPr>
            <a:r>
              <a:rPr lang="ar-SA" b="1" dirty="0">
                <a:solidFill>
                  <a:schemeClr val="tx2"/>
                </a:solidFill>
              </a:rPr>
              <a:t> </a:t>
            </a:r>
            <a:r>
              <a:rPr lang="ar-SA" b="1" dirty="0" smtClean="0">
                <a:solidFill>
                  <a:schemeClr val="tx2"/>
                </a:solidFill>
              </a:rPr>
              <a:t>         </a:t>
            </a:r>
            <a:r>
              <a:rPr lang="ar-SA" dirty="0" smtClean="0"/>
              <a:t>إذا زاد دخل الفرد زادت قدرته الشرائية فتزداد الكمية التي يطلبها من السلع العادية عند كل الأسعار و ينتقل منحنى الطلب لأعلى (</a:t>
            </a:r>
            <a:r>
              <a:rPr lang="en-GB" dirty="0" smtClean="0"/>
              <a:t>D</a:t>
            </a:r>
            <a:r>
              <a:rPr lang="en-GB" sz="2000" dirty="0" smtClean="0"/>
              <a:t>2</a:t>
            </a:r>
            <a:r>
              <a:rPr lang="ar-SA" dirty="0" smtClean="0"/>
              <a:t>) </a:t>
            </a:r>
          </a:p>
          <a:p>
            <a:pPr marL="0" indent="0" algn="r" rtl="1">
              <a:buNone/>
            </a:pPr>
            <a:r>
              <a:rPr lang="ar-SA" dirty="0" smtClean="0"/>
              <a:t>و العكس صحيح.</a:t>
            </a:r>
          </a:p>
          <a:p>
            <a:pPr marL="0" indent="0" algn="r" rtl="1">
              <a:buNone/>
            </a:pP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11</a:t>
            </a:fld>
            <a:endParaRPr lang="en-GB"/>
          </a:p>
        </p:txBody>
      </p:sp>
      <p:cxnSp>
        <p:nvCxnSpPr>
          <p:cNvPr id="7" name="Straight Connector 6"/>
          <p:cNvCxnSpPr/>
          <p:nvPr/>
        </p:nvCxnSpPr>
        <p:spPr>
          <a:xfrm>
            <a:off x="2411760" y="4149080"/>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411760" y="6309320"/>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627784" y="4661520"/>
            <a:ext cx="1719808" cy="143177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996208" y="4446404"/>
            <a:ext cx="1719808" cy="14308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051720" y="4139788"/>
            <a:ext cx="432048" cy="369332"/>
          </a:xfrm>
          <a:prstGeom prst="rect">
            <a:avLst/>
          </a:prstGeom>
          <a:noFill/>
        </p:spPr>
        <p:txBody>
          <a:bodyPr wrap="square" rtlCol="0">
            <a:spAutoFit/>
          </a:bodyPr>
          <a:lstStyle/>
          <a:p>
            <a:r>
              <a:rPr lang="en-GB" dirty="0" smtClean="0"/>
              <a:t>P</a:t>
            </a:r>
            <a:endParaRPr lang="en-GB" dirty="0"/>
          </a:p>
        </p:txBody>
      </p:sp>
      <mc:AlternateContent xmlns:mc="http://schemas.openxmlformats.org/markup-compatibility/2006" xmlns:a14="http://schemas.microsoft.com/office/drawing/2010/main">
        <mc:Choice Requires="a14">
          <p:sp>
            <p:nvSpPr>
              <p:cNvPr id="16" name="TextBox 15"/>
              <p:cNvSpPr txBox="1"/>
              <p:nvPr/>
            </p:nvSpPr>
            <p:spPr>
              <a:xfrm>
                <a:off x="2411760" y="430148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chemeClr val="accent1"/>
                              </a:solidFill>
                              <a:latin typeface="Cambria Math" panose="02040503050406030204" pitchFamily="18" charset="0"/>
                            </a:rPr>
                          </m:ctrlPr>
                        </m:sSubPr>
                        <m:e>
                          <m:r>
                            <a:rPr lang="en-GB" b="1" i="0" smtClean="0">
                              <a:solidFill>
                                <a:schemeClr val="accent1"/>
                              </a:solidFill>
                              <a:latin typeface="Cambria Math"/>
                            </a:rPr>
                            <m:t>𝐃</m:t>
                          </m:r>
                        </m:e>
                        <m:sub>
                          <m:r>
                            <a:rPr lang="en-GB" b="1" i="0" smtClean="0">
                              <a:solidFill>
                                <a:schemeClr val="accent1"/>
                              </a:solidFill>
                              <a:latin typeface="Cambria Math"/>
                            </a:rPr>
                            <m:t>𝟏</m:t>
                          </m:r>
                        </m:sub>
                      </m:sSub>
                    </m:oMath>
                  </m:oMathPara>
                </a14:m>
                <a:endParaRPr lang="en-GB" b="1" dirty="0">
                  <a:solidFill>
                    <a:schemeClr val="accent1"/>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2411760" y="4301480"/>
                <a:ext cx="432048"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2915816" y="406778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𝐃</m:t>
                          </m:r>
                        </m:e>
                        <m:sub>
                          <m:r>
                            <a:rPr lang="en-GB" b="1" i="0" smtClean="0">
                              <a:solidFill>
                                <a:srgbClr val="FF0000"/>
                              </a:solidFill>
                              <a:latin typeface="Cambria Math"/>
                            </a:rPr>
                            <m:t>𝟐</m:t>
                          </m:r>
                        </m:sub>
                      </m:sSub>
                    </m:oMath>
                  </m:oMathPara>
                </a14:m>
                <a:endParaRPr lang="en-GB" b="1" dirty="0">
                  <a:solidFill>
                    <a:srgbClr val="FF00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2915816" y="4067780"/>
                <a:ext cx="432048" cy="369332"/>
              </a:xfrm>
              <a:prstGeom prst="rect">
                <a:avLst/>
              </a:prstGeom>
              <a:blipFill rotWithShape="1">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4283968" y="5805264"/>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chemeClr val="accent1"/>
                              </a:solidFill>
                              <a:latin typeface="Cambria Math" panose="02040503050406030204" pitchFamily="18" charset="0"/>
                            </a:rPr>
                          </m:ctrlPr>
                        </m:sSubPr>
                        <m:e>
                          <m:r>
                            <a:rPr lang="en-GB" b="1" i="0" smtClean="0">
                              <a:solidFill>
                                <a:schemeClr val="accent1"/>
                              </a:solidFill>
                              <a:latin typeface="Cambria Math"/>
                            </a:rPr>
                            <m:t>𝐃</m:t>
                          </m:r>
                        </m:e>
                        <m:sub>
                          <m:r>
                            <a:rPr lang="en-GB" b="1" i="0" smtClean="0">
                              <a:solidFill>
                                <a:schemeClr val="accent1"/>
                              </a:solidFill>
                              <a:latin typeface="Cambria Math"/>
                            </a:rPr>
                            <m:t>𝟏</m:t>
                          </m:r>
                        </m:sub>
                      </m:sSub>
                    </m:oMath>
                  </m:oMathPara>
                </a14:m>
                <a:endParaRPr lang="en-GB" b="1" dirty="0">
                  <a:solidFill>
                    <a:schemeClr val="accent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4283968" y="5805264"/>
                <a:ext cx="432048" cy="369332"/>
              </a:xfrm>
              <a:prstGeom prst="rect">
                <a:avLst/>
              </a:prstGeom>
              <a:blipFill rotWithShape="1">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644008" y="5373216"/>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𝐃</m:t>
                          </m:r>
                        </m:e>
                        <m:sub>
                          <m:r>
                            <a:rPr lang="en-GB" b="1" i="0" smtClean="0">
                              <a:solidFill>
                                <a:srgbClr val="FF0000"/>
                              </a:solidFill>
                              <a:latin typeface="Cambria Math"/>
                            </a:rPr>
                            <m:t>𝟐</m:t>
                          </m:r>
                        </m:sub>
                      </m:sSub>
                    </m:oMath>
                  </m:oMathPara>
                </a14:m>
                <a:endParaRPr lang="en-GB" b="1" dirty="0">
                  <a:solidFill>
                    <a:srgbClr val="FF0000"/>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4644008" y="5373216"/>
                <a:ext cx="432048" cy="369332"/>
              </a:xfrm>
              <a:prstGeom prst="rect">
                <a:avLst/>
              </a:prstGeom>
              <a:blipFill rotWithShape="1">
                <a:blip r:embed="rId5"/>
                <a:stretch>
                  <a:fillRect/>
                </a:stretch>
              </a:blipFill>
            </p:spPr>
            <p:txBody>
              <a:bodyPr/>
              <a:lstStyle/>
              <a:p>
                <a:r>
                  <a:rPr lang="en-GB">
                    <a:noFill/>
                  </a:rPr>
                  <a:t> </a:t>
                </a:r>
              </a:p>
            </p:txBody>
          </p:sp>
        </mc:Fallback>
      </mc:AlternateContent>
      <p:cxnSp>
        <p:nvCxnSpPr>
          <p:cNvPr id="20" name="Straight Connector 19"/>
          <p:cNvCxnSpPr/>
          <p:nvPr/>
        </p:nvCxnSpPr>
        <p:spPr>
          <a:xfrm flipH="1">
            <a:off x="2411760" y="5085184"/>
            <a:ext cx="1296144"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2411760" y="5589240"/>
            <a:ext cx="1935832"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3707904" y="5085184"/>
            <a:ext cx="0" cy="1224136"/>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427984" y="5589240"/>
            <a:ext cx="0" cy="73536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4" name="TextBox 33"/>
              <p:cNvSpPr txBox="1"/>
              <p:nvPr/>
            </p:nvSpPr>
            <p:spPr>
              <a:xfrm>
                <a:off x="5580112" y="602128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m:oMathPara>
                </a14:m>
                <a:endParaRPr lang="en-GB" dirty="0"/>
              </a:p>
            </p:txBody>
          </p:sp>
        </mc:Choice>
        <mc:Fallback xmlns="">
          <p:sp>
            <p:nvSpPr>
              <p:cNvPr id="34" name="TextBox 33"/>
              <p:cNvSpPr txBox="1">
                <a:spLocks noRot="1" noChangeAspect="1" noMove="1" noResize="1" noEditPoints="1" noAdjustHandles="1" noChangeArrowheads="1" noChangeShapeType="1" noTextEdit="1"/>
              </p:cNvSpPr>
              <p:nvPr/>
            </p:nvSpPr>
            <p:spPr>
              <a:xfrm>
                <a:off x="5580112" y="6021288"/>
                <a:ext cx="432048" cy="369332"/>
              </a:xfrm>
              <a:prstGeom prst="rect">
                <a:avLst/>
              </a:prstGeom>
              <a:blipFill rotWithShape="1">
                <a:blip r:embed="rId6"/>
                <a:stretch>
                  <a:fillRect l="-1408" b="-10000"/>
                </a:stretch>
              </a:blipFill>
            </p:spPr>
            <p:txBody>
              <a:bodyPr/>
              <a:lstStyle/>
              <a:p>
                <a:r>
                  <a:rPr lang="en-GB">
                    <a:noFill/>
                  </a:rPr>
                  <a:t> </a:t>
                </a:r>
              </a:p>
            </p:txBody>
          </p:sp>
        </mc:Fallback>
      </mc:AlternateContent>
      <p:cxnSp>
        <p:nvCxnSpPr>
          <p:cNvPr id="21" name="Straight Connector 20"/>
          <p:cNvCxnSpPr/>
          <p:nvPr/>
        </p:nvCxnSpPr>
        <p:spPr>
          <a:xfrm>
            <a:off x="3131840" y="5085184"/>
            <a:ext cx="0" cy="1224136"/>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5427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الطلب والكمية المطلوبة:</a:t>
            </a:r>
            <a:endParaRPr lang="en-GB" b="1" dirty="0"/>
          </a:p>
        </p:txBody>
      </p:sp>
      <p:sp>
        <p:nvSpPr>
          <p:cNvPr id="3" name="Content Placeholder 2"/>
          <p:cNvSpPr>
            <a:spLocks noGrp="1"/>
          </p:cNvSpPr>
          <p:nvPr>
            <p:ph idx="1"/>
          </p:nvPr>
        </p:nvSpPr>
        <p:spPr/>
        <p:txBody>
          <a:bodyPr/>
          <a:lstStyle/>
          <a:p>
            <a:pPr algn="r" rtl="1"/>
            <a:r>
              <a:rPr lang="ar-SA" dirty="0" smtClean="0"/>
              <a:t>هناك سلع دنيا </a:t>
            </a:r>
            <a:r>
              <a:rPr lang="en-US" dirty="0" smtClean="0"/>
              <a:t>inferior goods</a:t>
            </a:r>
            <a:r>
              <a:rPr lang="ar-SA" dirty="0" smtClean="0"/>
              <a:t> كالفول يقلل الأفراد استهلاكهم منها بزيادة دخولهم. هذه السلع قليلة نسبياً ويعتمد تحديدها على كل مجتمع.</a:t>
            </a:r>
          </a:p>
          <a:p>
            <a:pPr marL="514350" indent="-514350" algn="r" rtl="1">
              <a:buFont typeface="+mj-lt"/>
              <a:buAutoNum type="arabicPeriod" startAt="2"/>
            </a:pPr>
            <a:r>
              <a:rPr lang="ar-SA" b="1" dirty="0" smtClean="0">
                <a:solidFill>
                  <a:schemeClr val="tx2"/>
                </a:solidFill>
              </a:rPr>
              <a:t>تغير الأذواق </a:t>
            </a:r>
            <a:r>
              <a:rPr lang="en-US" b="1" dirty="0" smtClean="0">
                <a:solidFill>
                  <a:schemeClr val="tx2"/>
                </a:solidFill>
              </a:rPr>
              <a:t>Taste</a:t>
            </a:r>
            <a:r>
              <a:rPr lang="ar-SA" b="1" dirty="0" smtClean="0">
                <a:solidFill>
                  <a:schemeClr val="tx2"/>
                </a:solidFill>
              </a:rPr>
              <a:t> :</a:t>
            </a:r>
          </a:p>
          <a:p>
            <a:pPr marL="0" indent="0" algn="r" rtl="1">
              <a:buNone/>
            </a:pPr>
            <a:r>
              <a:rPr lang="ar-SA" b="1" dirty="0">
                <a:solidFill>
                  <a:schemeClr val="tx2"/>
                </a:solidFill>
              </a:rPr>
              <a:t> </a:t>
            </a:r>
            <a:r>
              <a:rPr lang="ar-SA" b="1" dirty="0" smtClean="0">
                <a:solidFill>
                  <a:schemeClr val="tx2"/>
                </a:solidFill>
              </a:rPr>
              <a:t>         </a:t>
            </a:r>
            <a:r>
              <a:rPr lang="ar-SA" dirty="0" smtClean="0"/>
              <a:t>التغير في الأذواق والعادات الاستهلاكية تؤدي إلى زيادة أو نقص الكمية التي يطلبها الأفراد بالأسعار المختلفة وبالتالي انتقال منحنى الطلب إلى اليمين أو اليسار اعتماداً على التغير.</a:t>
            </a:r>
          </a:p>
          <a:p>
            <a:pPr marL="0" indent="0" algn="r" rtl="1">
              <a:buNone/>
            </a:pP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12</a:t>
            </a:fld>
            <a:endParaRPr lang="en-GB"/>
          </a:p>
        </p:txBody>
      </p:sp>
      <p:cxnSp>
        <p:nvCxnSpPr>
          <p:cNvPr id="7" name="Straight Connector 6"/>
          <p:cNvCxnSpPr/>
          <p:nvPr/>
        </p:nvCxnSpPr>
        <p:spPr>
          <a:xfrm>
            <a:off x="2411760" y="4283804"/>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2411760" y="6444044"/>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2771800" y="4653136"/>
            <a:ext cx="1719808" cy="143177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140224" y="4436204"/>
            <a:ext cx="1719808" cy="14317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123728" y="3995772"/>
            <a:ext cx="432048" cy="369332"/>
          </a:xfrm>
          <a:prstGeom prst="rect">
            <a:avLst/>
          </a:prstGeom>
          <a:noFill/>
        </p:spPr>
        <p:txBody>
          <a:bodyPr wrap="square" rtlCol="0">
            <a:spAutoFit/>
          </a:bodyPr>
          <a:lstStyle/>
          <a:p>
            <a:r>
              <a:rPr lang="en-GB" dirty="0" smtClean="0"/>
              <a:t>P</a:t>
            </a:r>
            <a:endParaRPr lang="en-GB" dirty="0"/>
          </a:p>
        </p:txBody>
      </p:sp>
      <mc:AlternateContent xmlns:mc="http://schemas.openxmlformats.org/markup-compatibility/2006" xmlns:a14="http://schemas.microsoft.com/office/drawing/2010/main">
        <mc:Choice Requires="a14">
          <p:sp>
            <p:nvSpPr>
              <p:cNvPr id="16" name="TextBox 15"/>
              <p:cNvSpPr txBox="1"/>
              <p:nvPr/>
            </p:nvSpPr>
            <p:spPr>
              <a:xfrm>
                <a:off x="2555776" y="4293096"/>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chemeClr val="accent1"/>
                              </a:solidFill>
                              <a:latin typeface="Cambria Math" panose="02040503050406030204" pitchFamily="18" charset="0"/>
                            </a:rPr>
                          </m:ctrlPr>
                        </m:sSubPr>
                        <m:e>
                          <m:r>
                            <a:rPr lang="en-GB" b="1" i="0" smtClean="0">
                              <a:solidFill>
                                <a:schemeClr val="accent1"/>
                              </a:solidFill>
                              <a:latin typeface="Cambria Math"/>
                            </a:rPr>
                            <m:t>𝐃</m:t>
                          </m:r>
                        </m:e>
                        <m:sub>
                          <m:r>
                            <a:rPr lang="en-GB" b="1" i="0" smtClean="0">
                              <a:solidFill>
                                <a:schemeClr val="accent1"/>
                              </a:solidFill>
                              <a:latin typeface="Cambria Math"/>
                            </a:rPr>
                            <m:t>𝟏</m:t>
                          </m:r>
                        </m:sub>
                      </m:sSub>
                    </m:oMath>
                  </m:oMathPara>
                </a14:m>
                <a:endParaRPr lang="en-GB" b="1" dirty="0">
                  <a:solidFill>
                    <a:schemeClr val="accent1"/>
                  </a:solidFill>
                </a:endParaRPr>
              </a:p>
            </p:txBody>
          </p:sp>
        </mc:Choice>
        <mc:Fallback xmlns="">
          <p:sp>
            <p:nvSpPr>
              <p:cNvPr id="16" name="TextBox 15"/>
              <p:cNvSpPr txBox="1">
                <a:spLocks noRot="1" noChangeAspect="1" noMove="1" noResize="1" noEditPoints="1" noAdjustHandles="1" noChangeArrowheads="1" noChangeShapeType="1" noTextEdit="1"/>
              </p:cNvSpPr>
              <p:nvPr/>
            </p:nvSpPr>
            <p:spPr>
              <a:xfrm>
                <a:off x="2555776" y="4293096"/>
                <a:ext cx="432048"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2915816" y="406778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𝐃</m:t>
                          </m:r>
                        </m:e>
                        <m:sub>
                          <m:r>
                            <a:rPr lang="en-GB" b="1" i="0" smtClean="0">
                              <a:solidFill>
                                <a:srgbClr val="FF0000"/>
                              </a:solidFill>
                              <a:latin typeface="Cambria Math"/>
                            </a:rPr>
                            <m:t>𝟐</m:t>
                          </m:r>
                        </m:sub>
                      </m:sSub>
                    </m:oMath>
                  </m:oMathPara>
                </a14:m>
                <a:endParaRPr lang="en-GB" b="1" dirty="0">
                  <a:solidFill>
                    <a:srgbClr val="FF0000"/>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2915816" y="4067780"/>
                <a:ext cx="432048" cy="369332"/>
              </a:xfrm>
              <a:prstGeom prst="rect">
                <a:avLst/>
              </a:prstGeom>
              <a:blipFill rotWithShape="1">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4427984" y="579688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chemeClr val="accent1"/>
                              </a:solidFill>
                              <a:latin typeface="Cambria Math" panose="02040503050406030204" pitchFamily="18" charset="0"/>
                            </a:rPr>
                          </m:ctrlPr>
                        </m:sSubPr>
                        <m:e>
                          <m:r>
                            <a:rPr lang="en-GB" b="1" i="0" smtClean="0">
                              <a:solidFill>
                                <a:schemeClr val="accent1"/>
                              </a:solidFill>
                              <a:latin typeface="Cambria Math"/>
                            </a:rPr>
                            <m:t>𝐃</m:t>
                          </m:r>
                        </m:e>
                        <m:sub>
                          <m:r>
                            <a:rPr lang="en-GB" b="1" i="0" smtClean="0">
                              <a:solidFill>
                                <a:schemeClr val="accent1"/>
                              </a:solidFill>
                              <a:latin typeface="Cambria Math"/>
                            </a:rPr>
                            <m:t>𝟏</m:t>
                          </m:r>
                        </m:sub>
                      </m:sSub>
                    </m:oMath>
                  </m:oMathPara>
                </a14:m>
                <a:endParaRPr lang="en-GB" b="1" dirty="0">
                  <a:solidFill>
                    <a:schemeClr val="accent1"/>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4427984" y="5796880"/>
                <a:ext cx="432048" cy="369332"/>
              </a:xfrm>
              <a:prstGeom prst="rect">
                <a:avLst/>
              </a:prstGeom>
              <a:blipFill rotWithShape="1">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9" name="TextBox 18"/>
              <p:cNvSpPr txBox="1"/>
              <p:nvPr/>
            </p:nvSpPr>
            <p:spPr>
              <a:xfrm>
                <a:off x="4860032" y="5651956"/>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𝐃</m:t>
                          </m:r>
                        </m:e>
                        <m:sub>
                          <m:r>
                            <a:rPr lang="en-GB" b="1" i="0" smtClean="0">
                              <a:solidFill>
                                <a:srgbClr val="FF0000"/>
                              </a:solidFill>
                              <a:latin typeface="Cambria Math"/>
                            </a:rPr>
                            <m:t>𝟐</m:t>
                          </m:r>
                        </m:sub>
                      </m:sSub>
                    </m:oMath>
                  </m:oMathPara>
                </a14:m>
                <a:endParaRPr lang="en-GB" b="1" dirty="0">
                  <a:solidFill>
                    <a:srgbClr val="FF0000"/>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4860032" y="5651956"/>
                <a:ext cx="432048" cy="369332"/>
              </a:xfrm>
              <a:prstGeom prst="rect">
                <a:avLst/>
              </a:prstGeom>
              <a:blipFill rotWithShape="1">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4" name="TextBox 33"/>
              <p:cNvSpPr txBox="1"/>
              <p:nvPr/>
            </p:nvSpPr>
            <p:spPr>
              <a:xfrm>
                <a:off x="5580112" y="615601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m:oMathPara>
                </a14:m>
                <a:endParaRPr lang="en-GB" dirty="0"/>
              </a:p>
            </p:txBody>
          </p:sp>
        </mc:Choice>
        <mc:Fallback xmlns="">
          <p:sp>
            <p:nvSpPr>
              <p:cNvPr id="34" name="TextBox 33"/>
              <p:cNvSpPr txBox="1">
                <a:spLocks noRot="1" noChangeAspect="1" noMove="1" noResize="1" noEditPoints="1" noAdjustHandles="1" noChangeArrowheads="1" noChangeShapeType="1" noTextEdit="1"/>
              </p:cNvSpPr>
              <p:nvPr/>
            </p:nvSpPr>
            <p:spPr>
              <a:xfrm>
                <a:off x="5580112" y="6156012"/>
                <a:ext cx="432048" cy="369332"/>
              </a:xfrm>
              <a:prstGeom prst="rect">
                <a:avLst/>
              </a:prstGeom>
              <a:blipFill rotWithShape="1">
                <a:blip r:embed="rId6"/>
                <a:stretch>
                  <a:fillRect l="-1408" b="-10000"/>
                </a:stretch>
              </a:blipFill>
            </p:spPr>
            <p:txBody>
              <a:bodyPr/>
              <a:lstStyle/>
              <a:p>
                <a:r>
                  <a:rPr lang="en-GB">
                    <a:noFill/>
                  </a:rPr>
                  <a:t> </a:t>
                </a:r>
              </a:p>
            </p:txBody>
          </p:sp>
        </mc:Fallback>
      </mc:AlternateContent>
      <p:cxnSp>
        <p:nvCxnSpPr>
          <p:cNvPr id="21" name="Straight Connector 20"/>
          <p:cNvCxnSpPr/>
          <p:nvPr/>
        </p:nvCxnSpPr>
        <p:spPr>
          <a:xfrm>
            <a:off x="2627784" y="5085184"/>
            <a:ext cx="1368152" cy="1143744"/>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p:cNvSpPr txBox="1"/>
              <p:nvPr/>
            </p:nvSpPr>
            <p:spPr>
              <a:xfrm>
                <a:off x="2411760" y="471585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92D050"/>
                              </a:solidFill>
                              <a:latin typeface="Cambria Math" panose="02040503050406030204" pitchFamily="18" charset="0"/>
                            </a:rPr>
                          </m:ctrlPr>
                        </m:sSubPr>
                        <m:e>
                          <m:r>
                            <a:rPr lang="en-GB" b="1" i="0" smtClean="0">
                              <a:solidFill>
                                <a:srgbClr val="92D050"/>
                              </a:solidFill>
                              <a:latin typeface="Cambria Math"/>
                            </a:rPr>
                            <m:t>𝐃</m:t>
                          </m:r>
                        </m:e>
                        <m:sub>
                          <m:r>
                            <a:rPr lang="ar-SA" b="1" i="0" smtClean="0">
                              <a:solidFill>
                                <a:srgbClr val="92D050"/>
                              </a:solidFill>
                              <a:latin typeface="Cambria Math"/>
                            </a:rPr>
                            <m:t>𝟑</m:t>
                          </m:r>
                        </m:sub>
                      </m:sSub>
                    </m:oMath>
                  </m:oMathPara>
                </a14:m>
                <a:endParaRPr lang="en-GB" b="1" dirty="0">
                  <a:solidFill>
                    <a:srgbClr val="92D050"/>
                  </a:solidFill>
                </a:endParaRPr>
              </a:p>
            </p:txBody>
          </p:sp>
        </mc:Choice>
        <mc:Fallback xmlns="">
          <p:sp>
            <p:nvSpPr>
              <p:cNvPr id="22" name="TextBox 21"/>
              <p:cNvSpPr txBox="1">
                <a:spLocks noRot="1" noChangeAspect="1" noMove="1" noResize="1" noEditPoints="1" noAdjustHandles="1" noChangeArrowheads="1" noChangeShapeType="1" noTextEdit="1"/>
              </p:cNvSpPr>
              <p:nvPr/>
            </p:nvSpPr>
            <p:spPr>
              <a:xfrm>
                <a:off x="2411760" y="4715852"/>
                <a:ext cx="432048" cy="369332"/>
              </a:xfrm>
              <a:prstGeom prst="rect">
                <a:avLst/>
              </a:prstGeom>
              <a:blipFill rotWithShape="1">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3995936" y="602128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92D050"/>
                              </a:solidFill>
                              <a:latin typeface="Cambria Math" panose="02040503050406030204" pitchFamily="18" charset="0"/>
                            </a:rPr>
                          </m:ctrlPr>
                        </m:sSubPr>
                        <m:e>
                          <m:r>
                            <a:rPr lang="en-GB" b="1" i="0" smtClean="0">
                              <a:solidFill>
                                <a:srgbClr val="92D050"/>
                              </a:solidFill>
                              <a:latin typeface="Cambria Math"/>
                            </a:rPr>
                            <m:t>𝐃</m:t>
                          </m:r>
                        </m:e>
                        <m:sub>
                          <m:r>
                            <a:rPr lang="ar-SA" b="1" i="0" smtClean="0">
                              <a:solidFill>
                                <a:srgbClr val="92D050"/>
                              </a:solidFill>
                              <a:latin typeface="Cambria Math"/>
                            </a:rPr>
                            <m:t>𝟑</m:t>
                          </m:r>
                        </m:sub>
                      </m:sSub>
                    </m:oMath>
                  </m:oMathPara>
                </a14:m>
                <a:endParaRPr lang="en-GB" b="1" dirty="0">
                  <a:solidFill>
                    <a:srgbClr val="92D05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3995936" y="6021288"/>
                <a:ext cx="432048" cy="369332"/>
              </a:xfrm>
              <a:prstGeom prst="rect">
                <a:avLst/>
              </a:prstGeom>
              <a:blipFill rotWithShape="1">
                <a:blip r:embed="rId8"/>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1890423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الطلب والكمية المطلوبة:</a:t>
            </a:r>
            <a:endParaRPr lang="en-GB" b="1" dirty="0"/>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3"/>
            </a:pPr>
            <a:r>
              <a:rPr lang="ar-SA" b="1" dirty="0" smtClean="0">
                <a:solidFill>
                  <a:schemeClr val="tx2"/>
                </a:solidFill>
              </a:rPr>
              <a:t>تغير أسعار السلع الأخرى :</a:t>
            </a:r>
          </a:p>
          <a:p>
            <a:pPr lvl="1" algn="r" rtl="1"/>
            <a:r>
              <a:rPr lang="ar-SA" sz="2600" b="1" dirty="0" smtClean="0">
                <a:solidFill>
                  <a:schemeClr val="tx2"/>
                </a:solidFill>
              </a:rPr>
              <a:t>سلع بديلة (في الاستهلاك): </a:t>
            </a:r>
            <a:r>
              <a:rPr lang="ar-SA" sz="2600" dirty="0" smtClean="0"/>
              <a:t>إذا </a:t>
            </a:r>
            <a:r>
              <a:rPr lang="ar-SA" sz="2600" dirty="0" smtClean="0">
                <a:solidFill>
                  <a:schemeClr val="tx2"/>
                </a:solidFill>
              </a:rPr>
              <a:t>انخفض</a:t>
            </a:r>
            <a:r>
              <a:rPr lang="ar-SA" sz="2600" dirty="0" smtClean="0"/>
              <a:t> </a:t>
            </a:r>
            <a:r>
              <a:rPr lang="ar-SA" sz="2600" dirty="0" smtClean="0"/>
              <a:t>سعر سلعة  بديلة فإن الكمية المطلوبة منها </a:t>
            </a:r>
            <a:r>
              <a:rPr lang="ar-SA" sz="2600" dirty="0" smtClean="0">
                <a:solidFill>
                  <a:schemeClr val="tx2"/>
                </a:solidFill>
              </a:rPr>
              <a:t>ستزداد</a:t>
            </a:r>
            <a:r>
              <a:rPr lang="ar-SA" sz="2600" dirty="0" smtClean="0"/>
              <a:t> </a:t>
            </a:r>
            <a:r>
              <a:rPr lang="ar-SA" sz="2600" dirty="0" smtClean="0"/>
              <a:t>و </a:t>
            </a:r>
            <a:r>
              <a:rPr lang="ar-SA" sz="2600" dirty="0" smtClean="0">
                <a:solidFill>
                  <a:schemeClr val="tx2"/>
                </a:solidFill>
              </a:rPr>
              <a:t>ينخفض </a:t>
            </a:r>
            <a:r>
              <a:rPr lang="ar-SA" sz="2600" dirty="0" smtClean="0"/>
              <a:t>الطلب على السلعة الأساسية لها مع أن سعر السلعة الأساسية لم </a:t>
            </a:r>
            <a:r>
              <a:rPr lang="ar-SA" sz="2600" dirty="0" err="1" smtClean="0"/>
              <a:t>يتغير.والعكس</a:t>
            </a:r>
            <a:r>
              <a:rPr lang="ar-SA" sz="2600" dirty="0" smtClean="0"/>
              <a:t>.</a:t>
            </a:r>
            <a:br>
              <a:rPr lang="ar-SA" sz="2600" dirty="0" smtClean="0"/>
            </a:br>
            <a:r>
              <a:rPr lang="ar-SA" sz="2600" dirty="0" smtClean="0"/>
              <a:t/>
            </a:r>
            <a:br>
              <a:rPr lang="ar-SA" sz="2600" dirty="0" smtClean="0"/>
            </a:br>
            <a:endParaRPr lang="ar-SA" sz="2600" dirty="0" smtClean="0"/>
          </a:p>
          <a:p>
            <a:pPr marL="0" indent="0" algn="r" rtl="1">
              <a:buNone/>
            </a:pP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13</a:t>
            </a:fld>
            <a:endParaRPr lang="en-GB"/>
          </a:p>
        </p:txBody>
      </p:sp>
      <p:cxnSp>
        <p:nvCxnSpPr>
          <p:cNvPr id="7" name="Straight Connector 6"/>
          <p:cNvCxnSpPr/>
          <p:nvPr/>
        </p:nvCxnSpPr>
        <p:spPr>
          <a:xfrm>
            <a:off x="971600" y="3717032"/>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971600" y="5877272"/>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700064" y="3869432"/>
            <a:ext cx="1719808" cy="14317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27584" y="3347700"/>
            <a:ext cx="432048" cy="369332"/>
          </a:xfrm>
          <a:prstGeom prst="rect">
            <a:avLst/>
          </a:prstGeom>
          <a:noFill/>
        </p:spPr>
        <p:txBody>
          <a:bodyPr wrap="square" rtlCol="0">
            <a:spAutoFit/>
          </a:bodyPr>
          <a:lstStyle/>
          <a:p>
            <a:r>
              <a:rPr lang="en-GB" dirty="0" smtClean="0"/>
              <a:t>P</a:t>
            </a:r>
            <a:endParaRPr lang="en-GB" dirty="0"/>
          </a:p>
        </p:txBody>
      </p:sp>
      <p:sp>
        <p:nvSpPr>
          <p:cNvPr id="17" name="TextBox 16"/>
          <p:cNvSpPr txBox="1"/>
          <p:nvPr/>
        </p:nvSpPr>
        <p:spPr>
          <a:xfrm>
            <a:off x="1475656" y="3501008"/>
            <a:ext cx="432048" cy="369332"/>
          </a:xfrm>
          <a:prstGeom prst="rect">
            <a:avLst/>
          </a:prstGeom>
          <a:noFill/>
        </p:spPr>
        <p:txBody>
          <a:bodyPr wrap="square" rtlCol="0">
            <a:spAutoFit/>
          </a:bodyPr>
          <a:lstStyle/>
          <a:p>
            <a:r>
              <a:rPr lang="en-GB" b="1" dirty="0" smtClean="0">
                <a:solidFill>
                  <a:srgbClr val="FF0000"/>
                </a:solidFill>
              </a:rPr>
              <a:t>D</a:t>
            </a:r>
            <a:endParaRPr lang="en-GB" b="1" dirty="0">
              <a:solidFill>
                <a:srgbClr val="FF0000"/>
              </a:solidFill>
            </a:endParaRPr>
          </a:p>
        </p:txBody>
      </p:sp>
      <p:sp>
        <p:nvSpPr>
          <p:cNvPr id="19" name="TextBox 18"/>
          <p:cNvSpPr txBox="1"/>
          <p:nvPr/>
        </p:nvSpPr>
        <p:spPr>
          <a:xfrm>
            <a:off x="3419872" y="5085184"/>
            <a:ext cx="432048" cy="369332"/>
          </a:xfrm>
          <a:prstGeom prst="rect">
            <a:avLst/>
          </a:prstGeom>
          <a:noFill/>
        </p:spPr>
        <p:txBody>
          <a:bodyPr wrap="square" rtlCol="0">
            <a:spAutoFit/>
          </a:bodyPr>
          <a:lstStyle/>
          <a:p>
            <a:r>
              <a:rPr lang="en-GB" b="1" dirty="0" smtClean="0">
                <a:solidFill>
                  <a:srgbClr val="FF0000"/>
                </a:solidFill>
              </a:rPr>
              <a:t>D</a:t>
            </a:r>
            <a:endParaRPr lang="en-GB" b="1" dirty="0">
              <a:solidFill>
                <a:srgbClr val="FF0000"/>
              </a:solidFill>
            </a:endParaRPr>
          </a:p>
        </p:txBody>
      </p:sp>
      <mc:AlternateContent xmlns:mc="http://schemas.openxmlformats.org/markup-compatibility/2006" xmlns:a14="http://schemas.microsoft.com/office/drawing/2010/main">
        <mc:Choice Requires="a14">
          <p:sp>
            <p:nvSpPr>
              <p:cNvPr id="34" name="TextBox 33"/>
              <p:cNvSpPr txBox="1"/>
              <p:nvPr/>
            </p:nvSpPr>
            <p:spPr>
              <a:xfrm>
                <a:off x="4139952" y="558924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m:oMathPara>
                </a14:m>
                <a:endParaRPr lang="en-GB" dirty="0"/>
              </a:p>
            </p:txBody>
          </p:sp>
        </mc:Choice>
        <mc:Fallback xmlns="">
          <p:sp>
            <p:nvSpPr>
              <p:cNvPr id="34" name="TextBox 33"/>
              <p:cNvSpPr txBox="1">
                <a:spLocks noRot="1" noChangeAspect="1" noMove="1" noResize="1" noEditPoints="1" noAdjustHandles="1" noChangeArrowheads="1" noChangeShapeType="1" noTextEdit="1"/>
              </p:cNvSpPr>
              <p:nvPr/>
            </p:nvSpPr>
            <p:spPr>
              <a:xfrm>
                <a:off x="4139952" y="5589240"/>
                <a:ext cx="432048" cy="369332"/>
              </a:xfrm>
              <a:prstGeom prst="rect">
                <a:avLst/>
              </a:prstGeom>
              <a:blipFill rotWithShape="1">
                <a:blip r:embed="rId2"/>
                <a:stretch>
                  <a:fillRect l="-1408" b="-10000"/>
                </a:stretch>
              </a:blipFill>
            </p:spPr>
            <p:txBody>
              <a:bodyPr/>
              <a:lstStyle/>
              <a:p>
                <a:r>
                  <a:rPr lang="en-GB">
                    <a:noFill/>
                  </a:rPr>
                  <a:t> </a:t>
                </a:r>
              </a:p>
            </p:txBody>
          </p:sp>
        </mc:Fallback>
      </mc:AlternateContent>
      <p:cxnSp>
        <p:nvCxnSpPr>
          <p:cNvPr id="20" name="Straight Connector 19"/>
          <p:cNvCxnSpPr/>
          <p:nvPr/>
        </p:nvCxnSpPr>
        <p:spPr>
          <a:xfrm>
            <a:off x="5364088" y="3717032"/>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5364088" y="5877272"/>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24128" y="4086364"/>
            <a:ext cx="1719808" cy="143177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92552" y="3869432"/>
            <a:ext cx="1719808" cy="14317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8" name="TextBox 27"/>
              <p:cNvSpPr txBox="1"/>
              <p:nvPr/>
            </p:nvSpPr>
            <p:spPr>
              <a:xfrm>
                <a:off x="8532440" y="558924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r>
                            <a:rPr lang="en-GB" b="0" i="0" smtClean="0">
                              <a:latin typeface="Cambria Math"/>
                            </a:rPr>
                            <m:t>1</m:t>
                          </m:r>
                        </m:sub>
                      </m:sSub>
                    </m:oMath>
                  </m:oMathPara>
                </a14:m>
                <a:endParaRPr lang="en-GB" dirty="0"/>
              </a:p>
            </p:txBody>
          </p:sp>
        </mc:Choice>
        <mc:Fallback xmlns="">
          <p:sp>
            <p:nvSpPr>
              <p:cNvPr id="28" name="TextBox 27"/>
              <p:cNvSpPr txBox="1">
                <a:spLocks noRot="1" noChangeAspect="1" noMove="1" noResize="1" noEditPoints="1" noAdjustHandles="1" noChangeArrowheads="1" noChangeShapeType="1" noTextEdit="1"/>
              </p:cNvSpPr>
              <p:nvPr/>
            </p:nvSpPr>
            <p:spPr>
              <a:xfrm>
                <a:off x="8532440" y="5589240"/>
                <a:ext cx="432048" cy="369332"/>
              </a:xfrm>
              <a:prstGeom prst="rect">
                <a:avLst/>
              </a:prstGeom>
              <a:blipFill rotWithShape="1">
                <a:blip r:embed="rId3"/>
                <a:stretch>
                  <a:fillRect l="-2817" r="-18310" b="-10000"/>
                </a:stretch>
              </a:blipFill>
            </p:spPr>
            <p:txBody>
              <a:bodyPr/>
              <a:lstStyle/>
              <a:p>
                <a:r>
                  <a:rPr lang="en-GB">
                    <a:noFill/>
                  </a:rPr>
                  <a:t> </a:t>
                </a:r>
              </a:p>
            </p:txBody>
          </p:sp>
        </mc:Fallback>
      </mc:AlternateContent>
      <p:cxnSp>
        <p:nvCxnSpPr>
          <p:cNvPr id="29" name="Straight Connector 28"/>
          <p:cNvCxnSpPr/>
          <p:nvPr/>
        </p:nvCxnSpPr>
        <p:spPr>
          <a:xfrm flipH="1">
            <a:off x="971600" y="4637856"/>
            <a:ext cx="1656184"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971600" y="5069904"/>
            <a:ext cx="2160240" cy="1528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627784" y="4637856"/>
            <a:ext cx="0" cy="1224136"/>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131840" y="5069904"/>
            <a:ext cx="0" cy="8073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00064" y="4709864"/>
            <a:ext cx="0" cy="3033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2699792" y="5589240"/>
            <a:ext cx="37680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TextBox 34"/>
              <p:cNvSpPr txBox="1"/>
              <p:nvPr/>
            </p:nvSpPr>
            <p:spPr>
              <a:xfrm>
                <a:off x="5724128" y="3573016"/>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𝐃</m:t>
                          </m:r>
                        </m:e>
                        <m:sub>
                          <m:r>
                            <a:rPr lang="en-GB" b="1" i="0" smtClean="0">
                              <a:solidFill>
                                <a:srgbClr val="FF0000"/>
                              </a:solidFill>
                              <a:latin typeface="Cambria Math"/>
                            </a:rPr>
                            <m:t>𝟏</m:t>
                          </m:r>
                        </m:sub>
                      </m:sSub>
                    </m:oMath>
                  </m:oMathPara>
                </a14:m>
                <a:endParaRPr lang="en-GB" b="1" dirty="0">
                  <a:solidFill>
                    <a:srgbClr val="FF0000"/>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5724128" y="3573016"/>
                <a:ext cx="432048" cy="369332"/>
              </a:xfrm>
              <a:prstGeom prst="rect">
                <a:avLst/>
              </a:prstGeom>
              <a:blipFill rotWithShape="1">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7812360" y="514790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a:solidFill>
                                <a:srgbClr val="FF0000"/>
                              </a:solidFill>
                              <a:latin typeface="Cambria Math" panose="02040503050406030204" pitchFamily="18" charset="0"/>
                            </a:rPr>
                          </m:ctrlPr>
                        </m:sSubPr>
                        <m:e>
                          <m:r>
                            <a:rPr lang="en-GB" b="1" i="1">
                              <a:solidFill>
                                <a:srgbClr val="FF0000"/>
                              </a:solidFill>
                              <a:latin typeface="Cambria Math"/>
                            </a:rPr>
                            <m:t>𝑫</m:t>
                          </m:r>
                        </m:e>
                        <m:sub>
                          <m:r>
                            <a:rPr lang="en-GB" b="1" i="1">
                              <a:solidFill>
                                <a:srgbClr val="FF0000"/>
                              </a:solidFill>
                              <a:latin typeface="Cambria Math"/>
                            </a:rPr>
                            <m:t>𝟏</m:t>
                          </m:r>
                        </m:sub>
                      </m:sSub>
                    </m:oMath>
                  </m:oMathPara>
                </a14:m>
                <a:endParaRPr lang="en-GB" b="1" dirty="0">
                  <a:solidFill>
                    <a:srgbClr val="FF0000"/>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7812360" y="5147900"/>
                <a:ext cx="432048" cy="369332"/>
              </a:xfrm>
              <a:prstGeom prst="rect">
                <a:avLst/>
              </a:prstGeom>
              <a:blipFill rotWithShape="1">
                <a:blip r:embed="rId5"/>
                <a:stretch>
                  <a:fillRect r="-1429"/>
                </a:stretch>
              </a:blipFill>
            </p:spPr>
            <p:txBody>
              <a:bodyPr/>
              <a:lstStyle/>
              <a:p>
                <a:r>
                  <a:rPr lang="en-GB">
                    <a:noFill/>
                  </a:rPr>
                  <a:t> </a:t>
                </a:r>
              </a:p>
            </p:txBody>
          </p:sp>
        </mc:Fallback>
      </mc:AlternateContent>
      <p:cxnSp>
        <p:nvCxnSpPr>
          <p:cNvPr id="37" name="Straight Connector 36"/>
          <p:cNvCxnSpPr/>
          <p:nvPr/>
        </p:nvCxnSpPr>
        <p:spPr>
          <a:xfrm flipH="1">
            <a:off x="5364088" y="4365104"/>
            <a:ext cx="720080"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732240" y="4365104"/>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084168" y="4365104"/>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H="1">
            <a:off x="6228184" y="4365104"/>
            <a:ext cx="36842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flipH="1">
            <a:off x="6084168" y="5445224"/>
            <a:ext cx="57606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p:nvPr/>
        </p:nvCxnSpPr>
        <p:spPr>
          <a:xfrm flipH="1">
            <a:off x="7083896" y="5157192"/>
            <a:ext cx="368424"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259632" y="5958572"/>
            <a:ext cx="2592288" cy="461665"/>
          </a:xfrm>
          <a:prstGeom prst="rect">
            <a:avLst/>
          </a:prstGeom>
          <a:noFill/>
        </p:spPr>
        <p:txBody>
          <a:bodyPr wrap="square" rtlCol="0">
            <a:spAutoFit/>
          </a:bodyPr>
          <a:lstStyle/>
          <a:p>
            <a:pPr algn="ctr"/>
            <a:r>
              <a:rPr lang="ar-SA" sz="2400" b="1" dirty="0" smtClean="0"/>
              <a:t>سلعة بديلة</a:t>
            </a:r>
            <a:endParaRPr lang="en-GB" sz="2400" b="1" dirty="0"/>
          </a:p>
        </p:txBody>
      </p:sp>
      <p:sp>
        <p:nvSpPr>
          <p:cNvPr id="39" name="TextBox 38"/>
          <p:cNvSpPr txBox="1"/>
          <p:nvPr/>
        </p:nvSpPr>
        <p:spPr>
          <a:xfrm>
            <a:off x="5652120" y="5991671"/>
            <a:ext cx="2592288" cy="461665"/>
          </a:xfrm>
          <a:prstGeom prst="rect">
            <a:avLst/>
          </a:prstGeom>
          <a:noFill/>
        </p:spPr>
        <p:txBody>
          <a:bodyPr wrap="square" rtlCol="0">
            <a:spAutoFit/>
          </a:bodyPr>
          <a:lstStyle/>
          <a:p>
            <a:pPr algn="ctr"/>
            <a:r>
              <a:rPr lang="ar-SA" sz="2400" b="1" dirty="0" smtClean="0"/>
              <a:t>سلعة أساسية</a:t>
            </a:r>
            <a:endParaRPr lang="en-GB" sz="2400" b="1" dirty="0"/>
          </a:p>
        </p:txBody>
      </p:sp>
      <p:sp>
        <p:nvSpPr>
          <p:cNvPr id="27" name="TextBox 26"/>
          <p:cNvSpPr txBox="1">
            <a:spLocks noRot="1" noChangeAspect="1" noMove="1" noResize="1" noEditPoints="1" noAdjustHandles="1" noChangeArrowheads="1" noChangeShapeType="1" noTextEdit="1"/>
          </p:cNvSpPr>
          <p:nvPr/>
        </p:nvSpPr>
        <p:spPr>
          <a:xfrm>
            <a:off x="5076056" y="3347700"/>
            <a:ext cx="432048" cy="369332"/>
          </a:xfrm>
          <a:prstGeom prst="rect">
            <a:avLst/>
          </a:prstGeom>
          <a:blipFill rotWithShape="1">
            <a:blip r:embed="rId6"/>
            <a:stretch>
              <a:fillRect/>
            </a:stretch>
          </a:blipFill>
        </p:spPr>
        <p:txBody>
          <a:bodyPr/>
          <a:lstStyle/>
          <a:p>
            <a:r>
              <a:rPr lang="en-GB">
                <a:noFill/>
              </a:rPr>
              <a:t> </a:t>
            </a:r>
          </a:p>
        </p:txBody>
      </p:sp>
    </p:spTree>
    <p:extLst>
      <p:ext uri="{BB962C8B-B14F-4D97-AF65-F5344CB8AC3E}">
        <p14:creationId xmlns:p14="http://schemas.microsoft.com/office/powerpoint/2010/main" val="34759687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الطلب والكمية المطلوبة:</a:t>
            </a:r>
            <a:endParaRPr lang="en-GB" b="1" dirty="0"/>
          </a:p>
        </p:txBody>
      </p:sp>
      <p:sp>
        <p:nvSpPr>
          <p:cNvPr id="3" name="Content Placeholder 2"/>
          <p:cNvSpPr>
            <a:spLocks noGrp="1"/>
          </p:cNvSpPr>
          <p:nvPr>
            <p:ph idx="1"/>
          </p:nvPr>
        </p:nvSpPr>
        <p:spPr/>
        <p:txBody>
          <a:bodyPr>
            <a:normAutofit/>
          </a:bodyPr>
          <a:lstStyle/>
          <a:p>
            <a:pPr marL="514350" indent="-514350" algn="r" rtl="1">
              <a:buFont typeface="+mj-lt"/>
              <a:buAutoNum type="arabicPeriod" startAt="3"/>
            </a:pPr>
            <a:r>
              <a:rPr lang="ar-SA" b="1" dirty="0" smtClean="0">
                <a:solidFill>
                  <a:schemeClr val="tx2"/>
                </a:solidFill>
              </a:rPr>
              <a:t>تغير أسعار السلع الأخرى :</a:t>
            </a:r>
          </a:p>
          <a:p>
            <a:pPr lvl="1" algn="r" rtl="1"/>
            <a:r>
              <a:rPr lang="ar-SA" sz="2600" b="1" dirty="0" smtClean="0">
                <a:solidFill>
                  <a:schemeClr val="tx2"/>
                </a:solidFill>
              </a:rPr>
              <a:t>سلع مكملة: </a:t>
            </a:r>
            <a:r>
              <a:rPr lang="ar-SA" sz="2600" dirty="0" smtClean="0"/>
              <a:t>إذا </a:t>
            </a:r>
            <a:r>
              <a:rPr lang="ar-SA" sz="2600" dirty="0" smtClean="0">
                <a:solidFill>
                  <a:schemeClr val="tx2"/>
                </a:solidFill>
              </a:rPr>
              <a:t>انخفض</a:t>
            </a:r>
            <a:r>
              <a:rPr lang="ar-SA" sz="2600" dirty="0" smtClean="0"/>
              <a:t> </a:t>
            </a:r>
            <a:r>
              <a:rPr lang="ar-SA" sz="2600" dirty="0" smtClean="0"/>
              <a:t>سعر سلعة مكملة فإن الكمية المطلوبة منها </a:t>
            </a:r>
            <a:r>
              <a:rPr lang="ar-SA" sz="2600" dirty="0" smtClean="0">
                <a:solidFill>
                  <a:schemeClr val="tx2"/>
                </a:solidFill>
              </a:rPr>
              <a:t>ستزداد</a:t>
            </a:r>
            <a:r>
              <a:rPr lang="ar-SA" sz="2600" dirty="0" smtClean="0"/>
              <a:t> </a:t>
            </a:r>
            <a:r>
              <a:rPr lang="ar-SA" sz="2600" dirty="0" smtClean="0"/>
              <a:t>و </a:t>
            </a:r>
            <a:r>
              <a:rPr lang="ar-SA" sz="2600" dirty="0" smtClean="0">
                <a:solidFill>
                  <a:schemeClr val="tx2"/>
                </a:solidFill>
              </a:rPr>
              <a:t>يزداد </a:t>
            </a:r>
            <a:r>
              <a:rPr lang="ar-SA" sz="2600" dirty="0" smtClean="0"/>
              <a:t>الطلب على السلعة الأساسية لها بالرغم من أن سعر السلعة الأساسية لم يتغير. والعكس صحيح.</a:t>
            </a:r>
          </a:p>
          <a:p>
            <a:pPr marL="0" indent="0" algn="r" rtl="1">
              <a:buNone/>
            </a:pP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14</a:t>
            </a:fld>
            <a:endParaRPr lang="en-GB"/>
          </a:p>
        </p:txBody>
      </p:sp>
      <p:cxnSp>
        <p:nvCxnSpPr>
          <p:cNvPr id="7" name="Straight Connector 6"/>
          <p:cNvCxnSpPr/>
          <p:nvPr/>
        </p:nvCxnSpPr>
        <p:spPr>
          <a:xfrm>
            <a:off x="971600" y="3717032"/>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971600" y="5877272"/>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700064" y="3869432"/>
            <a:ext cx="1719808" cy="14317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83568" y="3563724"/>
            <a:ext cx="432048" cy="369332"/>
          </a:xfrm>
          <a:prstGeom prst="rect">
            <a:avLst/>
          </a:prstGeom>
          <a:noFill/>
        </p:spPr>
        <p:txBody>
          <a:bodyPr wrap="square" rtlCol="0">
            <a:spAutoFit/>
          </a:bodyPr>
          <a:lstStyle/>
          <a:p>
            <a:r>
              <a:rPr lang="en-GB" dirty="0" smtClean="0"/>
              <a:t>P</a:t>
            </a:r>
            <a:endParaRPr lang="en-GB" dirty="0"/>
          </a:p>
        </p:txBody>
      </p:sp>
      <p:sp>
        <p:nvSpPr>
          <p:cNvPr id="17" name="TextBox 16"/>
          <p:cNvSpPr txBox="1"/>
          <p:nvPr/>
        </p:nvSpPr>
        <p:spPr>
          <a:xfrm>
            <a:off x="1475656" y="3501008"/>
            <a:ext cx="432048" cy="369332"/>
          </a:xfrm>
          <a:prstGeom prst="rect">
            <a:avLst/>
          </a:prstGeom>
          <a:noFill/>
        </p:spPr>
        <p:txBody>
          <a:bodyPr wrap="square" rtlCol="0">
            <a:spAutoFit/>
          </a:bodyPr>
          <a:lstStyle/>
          <a:p>
            <a:r>
              <a:rPr lang="en-GB" b="1" dirty="0" smtClean="0">
                <a:solidFill>
                  <a:srgbClr val="FF0000"/>
                </a:solidFill>
              </a:rPr>
              <a:t>D</a:t>
            </a:r>
            <a:endParaRPr lang="en-GB" b="1" dirty="0">
              <a:solidFill>
                <a:srgbClr val="FF0000"/>
              </a:solidFill>
            </a:endParaRPr>
          </a:p>
        </p:txBody>
      </p:sp>
      <p:sp>
        <p:nvSpPr>
          <p:cNvPr id="19" name="TextBox 18"/>
          <p:cNvSpPr txBox="1"/>
          <p:nvPr/>
        </p:nvSpPr>
        <p:spPr>
          <a:xfrm>
            <a:off x="3419872" y="5085184"/>
            <a:ext cx="432048" cy="369332"/>
          </a:xfrm>
          <a:prstGeom prst="rect">
            <a:avLst/>
          </a:prstGeom>
          <a:noFill/>
        </p:spPr>
        <p:txBody>
          <a:bodyPr wrap="square" rtlCol="0">
            <a:spAutoFit/>
          </a:bodyPr>
          <a:lstStyle/>
          <a:p>
            <a:r>
              <a:rPr lang="en-GB" b="1" dirty="0" smtClean="0">
                <a:solidFill>
                  <a:srgbClr val="FF0000"/>
                </a:solidFill>
              </a:rPr>
              <a:t>D</a:t>
            </a:r>
            <a:endParaRPr lang="en-GB" b="1" dirty="0">
              <a:solidFill>
                <a:srgbClr val="FF0000"/>
              </a:solidFill>
            </a:endParaRPr>
          </a:p>
        </p:txBody>
      </p:sp>
      <mc:AlternateContent xmlns:mc="http://schemas.openxmlformats.org/markup-compatibility/2006" xmlns:a14="http://schemas.microsoft.com/office/drawing/2010/main">
        <mc:Choice Requires="a14">
          <p:sp>
            <p:nvSpPr>
              <p:cNvPr id="34" name="TextBox 33"/>
              <p:cNvSpPr txBox="1"/>
              <p:nvPr/>
            </p:nvSpPr>
            <p:spPr>
              <a:xfrm>
                <a:off x="4139952" y="558924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m:oMathPara>
                </a14:m>
                <a:endParaRPr lang="en-GB" dirty="0"/>
              </a:p>
            </p:txBody>
          </p:sp>
        </mc:Choice>
        <mc:Fallback xmlns="">
          <p:sp>
            <p:nvSpPr>
              <p:cNvPr id="34" name="TextBox 33"/>
              <p:cNvSpPr txBox="1">
                <a:spLocks noRot="1" noChangeAspect="1" noMove="1" noResize="1" noEditPoints="1" noAdjustHandles="1" noChangeArrowheads="1" noChangeShapeType="1" noTextEdit="1"/>
              </p:cNvSpPr>
              <p:nvPr/>
            </p:nvSpPr>
            <p:spPr>
              <a:xfrm>
                <a:off x="4139952" y="5589240"/>
                <a:ext cx="432048" cy="369332"/>
              </a:xfrm>
              <a:prstGeom prst="rect">
                <a:avLst/>
              </a:prstGeom>
              <a:blipFill rotWithShape="1">
                <a:blip r:embed="rId2"/>
                <a:stretch>
                  <a:fillRect l="-1408" b="-10000"/>
                </a:stretch>
              </a:blipFill>
            </p:spPr>
            <p:txBody>
              <a:bodyPr/>
              <a:lstStyle/>
              <a:p>
                <a:r>
                  <a:rPr lang="en-GB">
                    <a:noFill/>
                  </a:rPr>
                  <a:t> </a:t>
                </a:r>
              </a:p>
            </p:txBody>
          </p:sp>
        </mc:Fallback>
      </mc:AlternateContent>
      <p:cxnSp>
        <p:nvCxnSpPr>
          <p:cNvPr id="20" name="Straight Connector 19"/>
          <p:cNvCxnSpPr/>
          <p:nvPr/>
        </p:nvCxnSpPr>
        <p:spPr>
          <a:xfrm>
            <a:off x="5364088" y="3717032"/>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5364088" y="5877272"/>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24128" y="4086364"/>
            <a:ext cx="1719808" cy="14317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6092552" y="3869432"/>
            <a:ext cx="1719808" cy="143177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5004048" y="3563724"/>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dirty="0" smtClean="0">
                              <a:latin typeface="Cambria Math" panose="02040503050406030204" pitchFamily="18" charset="0"/>
                            </a:rPr>
                          </m:ctrlPr>
                        </m:sSubPr>
                        <m:e>
                          <m:r>
                            <a:rPr lang="en-GB" b="0" i="1" dirty="0" smtClean="0">
                              <a:latin typeface="Cambria Math"/>
                            </a:rPr>
                            <m:t>𝑃</m:t>
                          </m:r>
                        </m:e>
                        <m:sub>
                          <m:r>
                            <a:rPr lang="en-GB" b="0" i="1" dirty="0" smtClean="0">
                              <a:latin typeface="Cambria Math"/>
                            </a:rPr>
                            <m:t>1</m:t>
                          </m:r>
                        </m:sub>
                      </m:sSub>
                    </m:oMath>
                  </m:oMathPara>
                </a14:m>
                <a:endParaRPr lang="en-GB" dirty="0"/>
              </a:p>
            </p:txBody>
          </p:sp>
        </mc:Choice>
        <mc:Fallback xmlns="">
          <p:sp>
            <p:nvSpPr>
              <p:cNvPr id="27" name="TextBox 26"/>
              <p:cNvSpPr txBox="1">
                <a:spLocks noRot="1" noChangeAspect="1" noMove="1" noResize="1" noEditPoints="1" noAdjustHandles="1" noChangeArrowheads="1" noChangeShapeType="1" noTextEdit="1"/>
              </p:cNvSpPr>
              <p:nvPr/>
            </p:nvSpPr>
            <p:spPr>
              <a:xfrm>
                <a:off x="5004048" y="3563724"/>
                <a:ext cx="432048" cy="369332"/>
              </a:xfrm>
              <a:prstGeom prst="rect">
                <a:avLst/>
              </a:prstGeom>
              <a:blipFill rotWithShape="1">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8532440" y="558924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r>
                            <a:rPr lang="en-GB" b="0" i="0" smtClean="0">
                              <a:latin typeface="Cambria Math"/>
                            </a:rPr>
                            <m:t>1</m:t>
                          </m:r>
                        </m:sub>
                      </m:sSub>
                    </m:oMath>
                  </m:oMathPara>
                </a14:m>
                <a:endParaRPr lang="en-GB" dirty="0"/>
              </a:p>
            </p:txBody>
          </p:sp>
        </mc:Choice>
        <mc:Fallback xmlns="">
          <p:sp>
            <p:nvSpPr>
              <p:cNvPr id="28" name="TextBox 27"/>
              <p:cNvSpPr txBox="1">
                <a:spLocks noRot="1" noChangeAspect="1" noMove="1" noResize="1" noEditPoints="1" noAdjustHandles="1" noChangeArrowheads="1" noChangeShapeType="1" noTextEdit="1"/>
              </p:cNvSpPr>
              <p:nvPr/>
            </p:nvSpPr>
            <p:spPr>
              <a:xfrm>
                <a:off x="8532440" y="5589240"/>
                <a:ext cx="432048" cy="369332"/>
              </a:xfrm>
              <a:prstGeom prst="rect">
                <a:avLst/>
              </a:prstGeom>
              <a:blipFill rotWithShape="1">
                <a:blip r:embed="rId4"/>
                <a:stretch>
                  <a:fillRect l="-2817" r="-18310" b="-10000"/>
                </a:stretch>
              </a:blipFill>
            </p:spPr>
            <p:txBody>
              <a:bodyPr/>
              <a:lstStyle/>
              <a:p>
                <a:r>
                  <a:rPr lang="en-GB">
                    <a:noFill/>
                  </a:rPr>
                  <a:t> </a:t>
                </a:r>
              </a:p>
            </p:txBody>
          </p:sp>
        </mc:Fallback>
      </mc:AlternateContent>
      <p:cxnSp>
        <p:nvCxnSpPr>
          <p:cNvPr id="29" name="Straight Connector 28"/>
          <p:cNvCxnSpPr/>
          <p:nvPr/>
        </p:nvCxnSpPr>
        <p:spPr>
          <a:xfrm flipH="1">
            <a:off x="971600" y="4637856"/>
            <a:ext cx="1656184"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971600" y="5069904"/>
            <a:ext cx="2160240" cy="1528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627784" y="4637856"/>
            <a:ext cx="0" cy="1224136"/>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131840" y="5069904"/>
            <a:ext cx="0" cy="8073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00064" y="4709864"/>
            <a:ext cx="0" cy="303312"/>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2699792" y="5589240"/>
            <a:ext cx="37680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5" name="TextBox 34"/>
              <p:cNvSpPr txBox="1"/>
              <p:nvPr/>
            </p:nvSpPr>
            <p:spPr>
              <a:xfrm>
                <a:off x="5508104" y="371703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𝐃</m:t>
                          </m:r>
                        </m:e>
                        <m:sub>
                          <m:r>
                            <a:rPr lang="en-GB" b="1" i="0" smtClean="0">
                              <a:solidFill>
                                <a:srgbClr val="FF0000"/>
                              </a:solidFill>
                              <a:latin typeface="Cambria Math"/>
                            </a:rPr>
                            <m:t>𝟏</m:t>
                          </m:r>
                        </m:sub>
                      </m:sSub>
                    </m:oMath>
                  </m:oMathPara>
                </a14:m>
                <a:endParaRPr lang="en-GB" b="1" dirty="0">
                  <a:solidFill>
                    <a:srgbClr val="FF0000"/>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5508104" y="3717032"/>
                <a:ext cx="432048" cy="369332"/>
              </a:xfrm>
              <a:prstGeom prst="rect">
                <a:avLst/>
              </a:prstGeom>
              <a:blipFill rotWithShape="1">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7380312" y="543593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a:solidFill>
                                <a:srgbClr val="FF0000"/>
                              </a:solidFill>
                              <a:latin typeface="Cambria Math" panose="02040503050406030204" pitchFamily="18" charset="0"/>
                            </a:rPr>
                          </m:ctrlPr>
                        </m:sSubPr>
                        <m:e>
                          <m:r>
                            <a:rPr lang="en-GB" b="1" i="1">
                              <a:solidFill>
                                <a:srgbClr val="FF0000"/>
                              </a:solidFill>
                              <a:latin typeface="Cambria Math"/>
                            </a:rPr>
                            <m:t>𝑫</m:t>
                          </m:r>
                        </m:e>
                        <m:sub>
                          <m:r>
                            <a:rPr lang="en-GB" b="1" i="1">
                              <a:solidFill>
                                <a:srgbClr val="FF0000"/>
                              </a:solidFill>
                              <a:latin typeface="Cambria Math"/>
                            </a:rPr>
                            <m:t>𝟏</m:t>
                          </m:r>
                        </m:sub>
                      </m:sSub>
                    </m:oMath>
                  </m:oMathPara>
                </a14:m>
                <a:endParaRPr lang="en-GB" b="1" dirty="0">
                  <a:solidFill>
                    <a:srgbClr val="FF0000"/>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7380312" y="5435932"/>
                <a:ext cx="432048" cy="369332"/>
              </a:xfrm>
              <a:prstGeom prst="rect">
                <a:avLst/>
              </a:prstGeom>
              <a:blipFill rotWithShape="1">
                <a:blip r:embed="rId6"/>
                <a:stretch>
                  <a:fillRect/>
                </a:stretch>
              </a:blipFill>
            </p:spPr>
            <p:txBody>
              <a:bodyPr/>
              <a:lstStyle/>
              <a:p>
                <a:r>
                  <a:rPr lang="en-GB">
                    <a:noFill/>
                  </a:rPr>
                  <a:t> </a:t>
                </a:r>
              </a:p>
            </p:txBody>
          </p:sp>
        </mc:Fallback>
      </mc:AlternateContent>
      <p:cxnSp>
        <p:nvCxnSpPr>
          <p:cNvPr id="37" name="Straight Connector 36"/>
          <p:cNvCxnSpPr/>
          <p:nvPr/>
        </p:nvCxnSpPr>
        <p:spPr>
          <a:xfrm flipH="1">
            <a:off x="5364088" y="4365104"/>
            <a:ext cx="720080"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732240" y="4365104"/>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084168" y="4365104"/>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6156176" y="4365104"/>
            <a:ext cx="49567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1115616" y="5958572"/>
            <a:ext cx="2592288" cy="461665"/>
          </a:xfrm>
          <a:prstGeom prst="rect">
            <a:avLst/>
          </a:prstGeom>
          <a:noFill/>
        </p:spPr>
        <p:txBody>
          <a:bodyPr wrap="square" rtlCol="0">
            <a:spAutoFit/>
          </a:bodyPr>
          <a:lstStyle/>
          <a:p>
            <a:pPr algn="ctr"/>
            <a:r>
              <a:rPr lang="ar-SA" sz="2400" b="1" dirty="0" smtClean="0"/>
              <a:t>سلعة مكملة</a:t>
            </a:r>
            <a:endParaRPr lang="en-GB" sz="2400" b="1" dirty="0"/>
          </a:p>
        </p:txBody>
      </p:sp>
      <p:sp>
        <p:nvSpPr>
          <p:cNvPr id="40" name="TextBox 39"/>
          <p:cNvSpPr txBox="1"/>
          <p:nvPr/>
        </p:nvSpPr>
        <p:spPr>
          <a:xfrm>
            <a:off x="5756369" y="5958572"/>
            <a:ext cx="2592288" cy="461665"/>
          </a:xfrm>
          <a:prstGeom prst="rect">
            <a:avLst/>
          </a:prstGeom>
          <a:noFill/>
        </p:spPr>
        <p:txBody>
          <a:bodyPr wrap="square" rtlCol="0">
            <a:spAutoFit/>
          </a:bodyPr>
          <a:lstStyle/>
          <a:p>
            <a:pPr algn="ctr"/>
            <a:r>
              <a:rPr lang="ar-SA" sz="2400" b="1" dirty="0" smtClean="0"/>
              <a:t>سلعة أساسية</a:t>
            </a:r>
            <a:endParaRPr lang="en-GB" sz="2400" b="1" dirty="0"/>
          </a:p>
        </p:txBody>
      </p:sp>
    </p:spTree>
    <p:extLst>
      <p:ext uri="{BB962C8B-B14F-4D97-AF65-F5344CB8AC3E}">
        <p14:creationId xmlns:p14="http://schemas.microsoft.com/office/powerpoint/2010/main" val="20198959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الطلب والكمية المطلوبة:</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4"/>
            </a:pPr>
            <a:r>
              <a:rPr lang="ar-SA" b="1" dirty="0" smtClean="0">
                <a:solidFill>
                  <a:schemeClr val="tx2"/>
                </a:solidFill>
              </a:rPr>
              <a:t>توقعات الأفراد:</a:t>
            </a:r>
            <a:endParaRPr lang="ar-SA" b="1" dirty="0">
              <a:solidFill>
                <a:schemeClr val="tx2"/>
              </a:solidFill>
            </a:endParaRPr>
          </a:p>
          <a:p>
            <a:pPr marL="0" indent="0" algn="r" rtl="1">
              <a:buNone/>
            </a:pPr>
            <a:r>
              <a:rPr lang="ar-SA" b="1" dirty="0" smtClean="0">
                <a:solidFill>
                  <a:schemeClr val="tx2"/>
                </a:solidFill>
              </a:rPr>
              <a:t>          </a:t>
            </a:r>
            <a:r>
              <a:rPr lang="ar-SA" dirty="0" smtClean="0"/>
              <a:t>تؤثر توقعات الأفراد على طلبهم على السلع المختلفة مما يؤدي لزيادة أو انخفاض الطلب.</a:t>
            </a:r>
          </a:p>
          <a:p>
            <a:pPr algn="r" rtl="1"/>
            <a:r>
              <a:rPr lang="ar-SA" b="1" dirty="0" smtClean="0">
                <a:solidFill>
                  <a:schemeClr val="tx2"/>
                </a:solidFill>
              </a:rPr>
              <a:t>الفرق بين التغير في الكمية المطلوبة والتغير في الطلب:</a:t>
            </a:r>
          </a:p>
          <a:p>
            <a:pPr marL="0" indent="0" algn="r" rtl="1">
              <a:buNone/>
            </a:pPr>
            <a:r>
              <a:rPr lang="ar-SA" b="1" dirty="0" smtClean="0">
                <a:solidFill>
                  <a:schemeClr val="tx2"/>
                </a:solidFill>
              </a:rPr>
              <a:t>          </a:t>
            </a:r>
          </a:p>
          <a:p>
            <a:pPr marL="0" indent="0" algn="r" rtl="1">
              <a:buNone/>
            </a:pP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15</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1764316509"/>
              </p:ext>
            </p:extLst>
          </p:nvPr>
        </p:nvGraphicFramePr>
        <p:xfrm>
          <a:off x="780256" y="3861048"/>
          <a:ext cx="7536160" cy="2560320"/>
        </p:xfrm>
        <a:graphic>
          <a:graphicData uri="http://schemas.openxmlformats.org/drawingml/2006/table">
            <a:tbl>
              <a:tblPr firstRow="1" bandRow="1">
                <a:tableStyleId>{5C22544A-7EE6-4342-B048-85BDC9FD1C3A}</a:tableStyleId>
              </a:tblPr>
              <a:tblGrid>
                <a:gridCol w="3768080"/>
                <a:gridCol w="3768080"/>
              </a:tblGrid>
              <a:tr h="370840">
                <a:tc>
                  <a:txBody>
                    <a:bodyPr/>
                    <a:lstStyle/>
                    <a:p>
                      <a:pPr algn="ctr" rtl="1"/>
                      <a:r>
                        <a:rPr lang="ar-SA" sz="2400" dirty="0" smtClean="0">
                          <a:latin typeface="Arial" pitchFamily="34" charset="0"/>
                          <a:cs typeface="+mn-cs"/>
                        </a:rPr>
                        <a:t>التغير في الطلب</a:t>
                      </a:r>
                      <a:endParaRPr lang="en-GB" sz="2400" dirty="0">
                        <a:latin typeface="Arial" pitchFamily="34" charset="0"/>
                        <a:cs typeface="+mn-cs"/>
                      </a:endParaRPr>
                    </a:p>
                  </a:txBody>
                  <a:tcPr/>
                </a:tc>
                <a:tc>
                  <a:txBody>
                    <a:bodyPr/>
                    <a:lstStyle/>
                    <a:p>
                      <a:pPr algn="ctr" rtl="1"/>
                      <a:r>
                        <a:rPr lang="ar-SA" sz="2400" dirty="0" smtClean="0">
                          <a:latin typeface="Arial" pitchFamily="34" charset="0"/>
                          <a:cs typeface="+mn-cs"/>
                        </a:rPr>
                        <a:t>التغير في الكمية المطلوبة</a:t>
                      </a:r>
                      <a:endParaRPr lang="en-GB" sz="2400" dirty="0">
                        <a:latin typeface="Arial" pitchFamily="34" charset="0"/>
                        <a:cs typeface="+mn-cs"/>
                      </a:endParaRPr>
                    </a:p>
                  </a:txBody>
                  <a:tcPr/>
                </a:tc>
              </a:tr>
              <a:tr h="370840">
                <a:tc>
                  <a:txBody>
                    <a:bodyPr/>
                    <a:lstStyle/>
                    <a:p>
                      <a:pPr algn="ctr" rtl="1"/>
                      <a:r>
                        <a:rPr lang="ar-SA" sz="2400" b="0" dirty="0" smtClean="0">
                          <a:latin typeface="Arial" pitchFamily="34" charset="0"/>
                          <a:cs typeface="+mn-cs"/>
                        </a:rPr>
                        <a:t>نتيجة تغير العوامل التي افترضنا ثباتها (الدخل، الأذواق...الخ)</a:t>
                      </a:r>
                      <a:endParaRPr lang="en-GB" sz="2400" b="0" dirty="0">
                        <a:latin typeface="Arial" pitchFamily="34" charset="0"/>
                        <a:cs typeface="+mn-cs"/>
                      </a:endParaRPr>
                    </a:p>
                  </a:txBody>
                  <a:tcPr/>
                </a:tc>
                <a:tc>
                  <a:txBody>
                    <a:bodyPr/>
                    <a:lstStyle/>
                    <a:p>
                      <a:pPr algn="ctr" rtl="1"/>
                      <a:r>
                        <a:rPr lang="ar-SA" sz="2400" b="0" dirty="0" smtClean="0">
                          <a:latin typeface="Arial" pitchFamily="34" charset="0"/>
                          <a:cs typeface="+mn-cs"/>
                        </a:rPr>
                        <a:t>نتيجة تغير سعر السلعة</a:t>
                      </a:r>
                      <a:endParaRPr lang="en-GB" sz="2400" b="0" dirty="0">
                        <a:latin typeface="Arial" pitchFamily="34" charset="0"/>
                        <a:cs typeface="+mn-cs"/>
                      </a:endParaRPr>
                    </a:p>
                  </a:txBody>
                  <a:tcPr/>
                </a:tc>
              </a:tr>
              <a:tr h="370840">
                <a:tc>
                  <a:txBody>
                    <a:bodyPr/>
                    <a:lstStyle/>
                    <a:p>
                      <a:pPr algn="ctr" rtl="1"/>
                      <a:r>
                        <a:rPr lang="ar-SA" sz="2400" b="0" dirty="0" smtClean="0">
                          <a:latin typeface="Arial" pitchFamily="34" charset="0"/>
                          <a:cs typeface="+mn-cs"/>
                        </a:rPr>
                        <a:t>انتقال منحنى الطلب إلى اليمين أو اليسار</a:t>
                      </a:r>
                      <a:endParaRPr lang="en-GB" sz="2400" b="0" dirty="0">
                        <a:latin typeface="Arial" pitchFamily="34" charset="0"/>
                        <a:cs typeface="+mn-cs"/>
                      </a:endParaRPr>
                    </a:p>
                  </a:txBody>
                  <a:tcPr/>
                </a:tc>
                <a:tc>
                  <a:txBody>
                    <a:bodyPr/>
                    <a:lstStyle/>
                    <a:p>
                      <a:pPr algn="ctr" rtl="1"/>
                      <a:r>
                        <a:rPr lang="ar-SA" sz="2400" b="0" dirty="0" smtClean="0">
                          <a:latin typeface="Arial" pitchFamily="34" charset="0"/>
                          <a:cs typeface="+mn-cs"/>
                        </a:rPr>
                        <a:t>نتحرك من نقطة إلى أخرى على منحنى الطلب نفسه.</a:t>
                      </a:r>
                      <a:endParaRPr lang="en-GB" sz="2400" b="0" dirty="0">
                        <a:latin typeface="Arial" pitchFamily="34" charset="0"/>
                        <a:cs typeface="+mn-cs"/>
                      </a:endParaRPr>
                    </a:p>
                  </a:txBody>
                  <a:tcPr/>
                </a:tc>
              </a:tr>
              <a:tr h="370840">
                <a:tc>
                  <a:txBody>
                    <a:bodyPr/>
                    <a:lstStyle/>
                    <a:p>
                      <a:pPr algn="ctr" rtl="1"/>
                      <a:r>
                        <a:rPr lang="ar-SA" sz="2400" b="0" dirty="0" smtClean="0">
                          <a:latin typeface="Arial" pitchFamily="34" charset="0"/>
                          <a:cs typeface="+mn-cs"/>
                        </a:rPr>
                        <a:t>السعر ثابت والكمية المطلوبة تتغير</a:t>
                      </a:r>
                      <a:endParaRPr lang="en-GB" sz="2400" b="0" dirty="0">
                        <a:latin typeface="Arial" pitchFamily="34" charset="0"/>
                        <a:cs typeface="+mn-cs"/>
                      </a:endParaRPr>
                    </a:p>
                  </a:txBody>
                  <a:tcPr/>
                </a:tc>
                <a:tc>
                  <a:txBody>
                    <a:bodyPr/>
                    <a:lstStyle/>
                    <a:p>
                      <a:pPr algn="ctr" rtl="1"/>
                      <a:r>
                        <a:rPr lang="ar-SA" sz="2400" b="0" dirty="0" smtClean="0">
                          <a:latin typeface="Arial" pitchFamily="34" charset="0"/>
                          <a:cs typeface="+mn-cs"/>
                        </a:rPr>
                        <a:t>سعر السلعة و</a:t>
                      </a:r>
                      <a:r>
                        <a:rPr lang="ar-SA" sz="2400" b="0" baseline="0" dirty="0" smtClean="0">
                          <a:latin typeface="Arial" pitchFamily="34" charset="0"/>
                          <a:cs typeface="+mn-cs"/>
                        </a:rPr>
                        <a:t> الكمية المطلوبة ت</a:t>
                      </a:r>
                      <a:r>
                        <a:rPr lang="ar-SA" sz="2400" b="0" dirty="0" smtClean="0">
                          <a:latin typeface="Arial" pitchFamily="34" charset="0"/>
                          <a:cs typeface="+mn-cs"/>
                        </a:rPr>
                        <a:t>غير</a:t>
                      </a:r>
                      <a:endParaRPr lang="en-GB" sz="2400" b="0" dirty="0">
                        <a:latin typeface="Arial" pitchFamily="34" charset="0"/>
                        <a:cs typeface="+mn-cs"/>
                      </a:endParaRPr>
                    </a:p>
                  </a:txBody>
                  <a:tcPr/>
                </a:tc>
              </a:tr>
            </a:tbl>
          </a:graphicData>
        </a:graphic>
      </p:graphicFrame>
    </p:spTree>
    <p:extLst>
      <p:ext uri="{BB962C8B-B14F-4D97-AF65-F5344CB8AC3E}">
        <p14:creationId xmlns:p14="http://schemas.microsoft.com/office/powerpoint/2010/main" val="20059588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b="1" dirty="0" smtClean="0">
                <a:solidFill>
                  <a:schemeClr val="tx2"/>
                </a:solidFill>
              </a:rPr>
              <a:t>عوامل أخرى تؤثر على موقع منحنى الطلب:</a:t>
            </a:r>
          </a:p>
          <a:p>
            <a:pPr marL="514350" indent="-514350" algn="r" rtl="1">
              <a:buFont typeface="+mj-lt"/>
              <a:buAutoNum type="arabicPeriod"/>
            </a:pPr>
            <a:r>
              <a:rPr lang="ar-SA" dirty="0" smtClean="0"/>
              <a:t>زيادة برودة الطقس.</a:t>
            </a:r>
          </a:p>
          <a:p>
            <a:pPr marL="514350" indent="-514350" algn="r" rtl="1">
              <a:buFont typeface="+mj-lt"/>
              <a:buAutoNum type="arabicPeriod"/>
            </a:pPr>
            <a:r>
              <a:rPr lang="ar-SA" dirty="0" smtClean="0"/>
              <a:t>حملة توعية.</a:t>
            </a:r>
          </a:p>
          <a:p>
            <a:pPr marL="514350" indent="-514350" algn="r" rtl="1">
              <a:buFont typeface="+mj-lt"/>
              <a:buAutoNum type="arabicPeriod"/>
            </a:pPr>
            <a:r>
              <a:rPr lang="ar-SA" dirty="0" smtClean="0"/>
              <a:t>زيادة عدد الخريجين.</a:t>
            </a:r>
          </a:p>
          <a:p>
            <a:pPr marL="514350" indent="-514350" algn="r" rtl="1">
              <a:buFont typeface="+mj-lt"/>
              <a:buAutoNum type="arabicPeriod"/>
            </a:pPr>
            <a:r>
              <a:rPr lang="ar-SA" dirty="0" smtClean="0"/>
              <a:t>التسوق من خلال الانترنت.</a:t>
            </a:r>
          </a:p>
          <a:p>
            <a:pPr marL="514350" indent="-514350" algn="r" rtl="1">
              <a:buFont typeface="+mj-lt"/>
              <a:buAutoNum type="arabicPeriod"/>
            </a:pPr>
            <a:r>
              <a:rPr lang="ar-SA" dirty="0" smtClean="0"/>
              <a:t>البطالة.</a:t>
            </a: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16</a:t>
            </a:fld>
            <a:endParaRPr lang="en-GB"/>
          </a:p>
        </p:txBody>
      </p:sp>
      <p:sp>
        <p:nvSpPr>
          <p:cNvPr id="6" name="Title 1"/>
          <p:cNvSpPr>
            <a:spLocks noGrp="1"/>
          </p:cNvSpPr>
          <p:nvPr>
            <p:ph type="title"/>
          </p:nvPr>
        </p:nvSpPr>
        <p:spPr/>
        <p:txBody>
          <a:bodyPr/>
          <a:lstStyle/>
          <a:p>
            <a:pPr algn="r" rtl="1"/>
            <a:r>
              <a:rPr lang="ar-SA" b="1" dirty="0" smtClean="0"/>
              <a:t>التغير في الطلب والكمية المطلوبة:</a:t>
            </a:r>
            <a:endParaRPr lang="en-GB" b="1" dirty="0"/>
          </a:p>
        </p:txBody>
      </p:sp>
    </p:spTree>
    <p:extLst>
      <p:ext uri="{BB962C8B-B14F-4D97-AF65-F5344CB8AC3E}">
        <p14:creationId xmlns:p14="http://schemas.microsoft.com/office/powerpoint/2010/main" val="2906382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جدول العرض ومنحنى العرض:</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جدول ومنحنى العرض:</a:t>
            </a:r>
          </a:p>
          <a:p>
            <a:pPr marL="0" indent="0" algn="r" rtl="1">
              <a:buNone/>
            </a:pPr>
            <a:r>
              <a:rPr lang="ar-SA" dirty="0"/>
              <a:t> </a:t>
            </a:r>
            <a:r>
              <a:rPr lang="ar-SA" dirty="0" smtClean="0"/>
              <a:t>         يظهر الكميات المختلفة التي يرغب ويستطيع المنتجون أو البائعون تقديمها و عرضها بالأسواق بالأسعار المختلفة في زمن ومكان معينين.</a:t>
            </a:r>
          </a:p>
          <a:p>
            <a:pPr algn="r" rtl="1"/>
            <a:r>
              <a:rPr lang="ar-SA" b="1" dirty="0">
                <a:solidFill>
                  <a:schemeClr val="tx2"/>
                </a:solidFill>
              </a:rPr>
              <a:t>مثال: </a:t>
            </a:r>
            <a:r>
              <a:rPr lang="ar-SA" dirty="0" smtClean="0"/>
              <a:t>العرض على </a:t>
            </a:r>
            <a:r>
              <a:rPr lang="ar-SA" dirty="0"/>
              <a:t>الدجاج.</a:t>
            </a:r>
          </a:p>
          <a:p>
            <a:pPr marL="0" indent="0" algn="r" rtl="1">
              <a:buNone/>
            </a:pPr>
            <a:endParaRPr lang="ar-SA" dirty="0" smtClean="0"/>
          </a:p>
          <a:p>
            <a:pPr marL="0" indent="0" algn="r" rtl="1">
              <a:buNone/>
            </a:pP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17</a:t>
            </a:fld>
            <a:endParaRPr lang="en-GB"/>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1401660646"/>
                  </p:ext>
                </p:extLst>
              </p:nvPr>
            </p:nvGraphicFramePr>
            <p:xfrm>
              <a:off x="395536" y="3789040"/>
              <a:ext cx="8136904" cy="2743200"/>
            </p:xfrm>
            <a:graphic>
              <a:graphicData uri="http://schemas.openxmlformats.org/drawingml/2006/table">
                <a:tbl>
                  <a:tblPr firstRow="1" bandRow="1">
                    <a:tableStyleId>{5C22544A-7EE6-4342-B048-85BDC9FD1C3A}</a:tableStyleId>
                  </a:tblPr>
                  <a:tblGrid>
                    <a:gridCol w="4464496"/>
                    <a:gridCol w="2808312"/>
                    <a:gridCol w="864096"/>
                  </a:tblGrid>
                  <a:tr h="370840">
                    <a:tc>
                      <a:txBody>
                        <a:bodyPr/>
                        <a:lstStyle/>
                        <a:p>
                          <a:pPr algn="ctr" rtl="1"/>
                          <a:r>
                            <a:rPr lang="ar-SA" sz="2400" dirty="0" smtClean="0"/>
                            <a:t>الكمية المعروضة بملايين</a:t>
                          </a:r>
                          <a:r>
                            <a:rPr lang="ar-SA" sz="2400" baseline="0" dirty="0" smtClean="0"/>
                            <a:t>الكيلوغرامات </a:t>
                          </a:r>
                          <a14:m>
                            <m:oMath xmlns:m="http://schemas.openxmlformats.org/officeDocument/2006/math">
                              <m:sSub>
                                <m:sSubPr>
                                  <m:ctrlPr>
                                    <a:rPr lang="ar-SA" sz="2400" i="1" baseline="0" smtClean="0">
                                      <a:latin typeface="Cambria Math" panose="02040503050406030204" pitchFamily="18" charset="0"/>
                                    </a:rPr>
                                  </m:ctrlPr>
                                </m:sSubPr>
                                <m:e>
                                  <m:r>
                                    <a:rPr lang="en-GB" sz="2400" b="1" i="0" baseline="0" smtClean="0">
                                      <a:latin typeface="Cambria Math"/>
                                    </a:rPr>
                                    <m:t>𝐐</m:t>
                                  </m:r>
                                </m:e>
                                <m:sub>
                                  <m:r>
                                    <a:rPr lang="en-GB" sz="2400" b="1" i="0" baseline="0" smtClean="0">
                                      <a:latin typeface="Cambria Math"/>
                                    </a:rPr>
                                    <m:t>𝐬</m:t>
                                  </m:r>
                                </m:sub>
                              </m:sSub>
                            </m:oMath>
                          </a14:m>
                          <a:endParaRPr lang="en-GB" sz="2400" i="0" dirty="0"/>
                        </a:p>
                      </a:txBody>
                      <a:tcPr/>
                    </a:tc>
                    <a:tc>
                      <a:txBody>
                        <a:bodyPr/>
                        <a:lstStyle/>
                        <a:p>
                          <a:pPr algn="ctr" rtl="1"/>
                          <a:r>
                            <a:rPr lang="ar-SA" sz="2400" dirty="0" smtClean="0"/>
                            <a:t>سعر الكيلو بالريالات </a:t>
                          </a:r>
                          <a:r>
                            <a:rPr lang="en-GB" sz="2400" dirty="0" smtClean="0"/>
                            <a:t>P</a:t>
                          </a:r>
                          <a:endParaRPr lang="en-GB" sz="2400" dirty="0"/>
                        </a:p>
                      </a:txBody>
                      <a:tcPr/>
                    </a:tc>
                    <a:tc>
                      <a:txBody>
                        <a:bodyPr/>
                        <a:lstStyle/>
                        <a:p>
                          <a:pPr algn="ctr" rtl="1"/>
                          <a:endParaRPr lang="en-GB" sz="2400"/>
                        </a:p>
                      </a:txBody>
                      <a:tcPr/>
                    </a:tc>
                  </a:tr>
                  <a:tr h="370840">
                    <a:tc>
                      <a:txBody>
                        <a:bodyPr/>
                        <a:lstStyle/>
                        <a:p>
                          <a:pPr algn="ctr" rtl="1"/>
                          <a:r>
                            <a:rPr lang="en-GB" sz="2400" dirty="0" smtClean="0"/>
                            <a:t>7</a:t>
                          </a:r>
                          <a:endParaRPr lang="en-GB" sz="2400" dirty="0"/>
                        </a:p>
                      </a:txBody>
                      <a:tcPr/>
                    </a:tc>
                    <a:tc>
                      <a:txBody>
                        <a:bodyPr/>
                        <a:lstStyle/>
                        <a:p>
                          <a:pPr algn="ctr" rtl="1"/>
                          <a:r>
                            <a:rPr lang="en-GB" sz="2400" dirty="0" smtClean="0"/>
                            <a:t>2</a:t>
                          </a:r>
                          <a:endParaRPr lang="en-GB" sz="2400" dirty="0"/>
                        </a:p>
                      </a:txBody>
                      <a:tcPr/>
                    </a:tc>
                    <a:tc>
                      <a:txBody>
                        <a:bodyPr/>
                        <a:lstStyle/>
                        <a:p>
                          <a:pPr algn="ctr" rtl="1"/>
                          <a:r>
                            <a:rPr lang="en-GB" sz="2400" dirty="0" smtClean="0"/>
                            <a:t>A</a:t>
                          </a:r>
                          <a:endParaRPr lang="en-GB" sz="2400" dirty="0"/>
                        </a:p>
                      </a:txBody>
                      <a:tcPr/>
                    </a:tc>
                  </a:tr>
                  <a:tr h="370840">
                    <a:tc>
                      <a:txBody>
                        <a:bodyPr/>
                        <a:lstStyle/>
                        <a:p>
                          <a:pPr algn="ctr" rtl="1"/>
                          <a:r>
                            <a:rPr lang="en-GB" sz="2400" dirty="0" smtClean="0"/>
                            <a:t>8</a:t>
                          </a:r>
                          <a:endParaRPr lang="en-GB" sz="2400" dirty="0"/>
                        </a:p>
                      </a:txBody>
                      <a:tcPr/>
                    </a:tc>
                    <a:tc>
                      <a:txBody>
                        <a:bodyPr/>
                        <a:lstStyle/>
                        <a:p>
                          <a:pPr algn="ctr" rtl="1"/>
                          <a:r>
                            <a:rPr lang="en-GB" sz="2400" dirty="0" smtClean="0"/>
                            <a:t>4</a:t>
                          </a:r>
                          <a:endParaRPr lang="en-GB" sz="2400" dirty="0"/>
                        </a:p>
                      </a:txBody>
                      <a:tcPr/>
                    </a:tc>
                    <a:tc>
                      <a:txBody>
                        <a:bodyPr/>
                        <a:lstStyle/>
                        <a:p>
                          <a:pPr algn="ctr" rtl="1"/>
                          <a:r>
                            <a:rPr lang="en-GB" sz="2400" dirty="0" smtClean="0"/>
                            <a:t>B</a:t>
                          </a:r>
                          <a:endParaRPr lang="en-GB" sz="2400" dirty="0"/>
                        </a:p>
                      </a:txBody>
                      <a:tcPr/>
                    </a:tc>
                  </a:tr>
                  <a:tr h="370840">
                    <a:tc>
                      <a:txBody>
                        <a:bodyPr/>
                        <a:lstStyle/>
                        <a:p>
                          <a:pPr algn="ctr" rtl="1"/>
                          <a:r>
                            <a:rPr lang="en-GB" sz="2400" dirty="0" smtClean="0"/>
                            <a:t>9</a:t>
                          </a:r>
                          <a:endParaRPr lang="en-GB" sz="2400" dirty="0"/>
                        </a:p>
                      </a:txBody>
                      <a:tcPr/>
                    </a:tc>
                    <a:tc>
                      <a:txBody>
                        <a:bodyPr/>
                        <a:lstStyle/>
                        <a:p>
                          <a:pPr algn="ctr" rtl="1"/>
                          <a:r>
                            <a:rPr lang="en-GB" sz="2400" dirty="0" smtClean="0"/>
                            <a:t>6</a:t>
                          </a:r>
                          <a:endParaRPr lang="en-GB" sz="2400" dirty="0"/>
                        </a:p>
                      </a:txBody>
                      <a:tcPr/>
                    </a:tc>
                    <a:tc>
                      <a:txBody>
                        <a:bodyPr/>
                        <a:lstStyle/>
                        <a:p>
                          <a:pPr algn="ctr" rtl="1"/>
                          <a:r>
                            <a:rPr lang="en-GB" sz="2400" dirty="0" smtClean="0"/>
                            <a:t>C</a:t>
                          </a:r>
                          <a:endParaRPr lang="en-GB" sz="2400" dirty="0"/>
                        </a:p>
                      </a:txBody>
                      <a:tcPr/>
                    </a:tc>
                  </a:tr>
                  <a:tr h="370840">
                    <a:tc>
                      <a:txBody>
                        <a:bodyPr/>
                        <a:lstStyle/>
                        <a:p>
                          <a:pPr algn="ctr" rtl="1"/>
                          <a:r>
                            <a:rPr lang="en-GB" sz="2400" dirty="0" smtClean="0"/>
                            <a:t>10</a:t>
                          </a:r>
                          <a:endParaRPr lang="en-GB" sz="2400" dirty="0"/>
                        </a:p>
                      </a:txBody>
                      <a:tcPr/>
                    </a:tc>
                    <a:tc>
                      <a:txBody>
                        <a:bodyPr/>
                        <a:lstStyle/>
                        <a:p>
                          <a:pPr algn="ctr" rtl="1"/>
                          <a:r>
                            <a:rPr lang="en-GB" sz="2400" dirty="0" smtClean="0"/>
                            <a:t>8</a:t>
                          </a:r>
                          <a:endParaRPr lang="en-GB" sz="2400" dirty="0"/>
                        </a:p>
                      </a:txBody>
                      <a:tcPr/>
                    </a:tc>
                    <a:tc>
                      <a:txBody>
                        <a:bodyPr/>
                        <a:lstStyle/>
                        <a:p>
                          <a:pPr algn="ctr" rtl="1"/>
                          <a:r>
                            <a:rPr lang="en-GB" sz="2400" dirty="0" smtClean="0"/>
                            <a:t>D</a:t>
                          </a:r>
                          <a:endParaRPr lang="en-GB" sz="2400" dirty="0"/>
                        </a:p>
                      </a:txBody>
                      <a:tcPr/>
                    </a:tc>
                  </a:tr>
                  <a:tr h="370840">
                    <a:tc>
                      <a:txBody>
                        <a:bodyPr/>
                        <a:lstStyle/>
                        <a:p>
                          <a:pPr algn="ctr" rtl="1"/>
                          <a:r>
                            <a:rPr lang="en-GB" sz="2400" dirty="0" smtClean="0"/>
                            <a:t>11</a:t>
                          </a:r>
                          <a:endParaRPr lang="en-GB" sz="2400" dirty="0"/>
                        </a:p>
                      </a:txBody>
                      <a:tcPr/>
                    </a:tc>
                    <a:tc>
                      <a:txBody>
                        <a:bodyPr/>
                        <a:lstStyle/>
                        <a:p>
                          <a:pPr algn="ctr" rtl="1"/>
                          <a:r>
                            <a:rPr lang="en-GB" sz="2400" dirty="0" smtClean="0"/>
                            <a:t>10</a:t>
                          </a:r>
                          <a:endParaRPr lang="en-GB" sz="2400" dirty="0"/>
                        </a:p>
                      </a:txBody>
                      <a:tcPr/>
                    </a:tc>
                    <a:tc>
                      <a:txBody>
                        <a:bodyPr/>
                        <a:lstStyle/>
                        <a:p>
                          <a:pPr algn="ctr" rtl="1"/>
                          <a:r>
                            <a:rPr lang="en-GB" sz="2400" dirty="0" smtClean="0"/>
                            <a:t>E</a:t>
                          </a:r>
                          <a:endParaRPr lang="en-GB" sz="2400" dirty="0"/>
                        </a:p>
                      </a:txBody>
                      <a:tcPr/>
                    </a:tc>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xmlns="" val="1401660646"/>
                  </p:ext>
                </p:extLst>
              </p:nvPr>
            </p:nvGraphicFramePr>
            <p:xfrm>
              <a:off x="395536" y="3789040"/>
              <a:ext cx="8136904" cy="2743200"/>
            </p:xfrm>
            <a:graphic>
              <a:graphicData uri="http://schemas.openxmlformats.org/drawingml/2006/table">
                <a:tbl>
                  <a:tblPr firstRow="1" bandRow="1">
                    <a:tableStyleId>{5C22544A-7EE6-4342-B048-85BDC9FD1C3A}</a:tableStyleId>
                  </a:tblPr>
                  <a:tblGrid>
                    <a:gridCol w="4464496"/>
                    <a:gridCol w="2808312"/>
                    <a:gridCol w="864096"/>
                  </a:tblGrid>
                  <a:tr h="457200">
                    <a:tc>
                      <a:txBody>
                        <a:bodyPr/>
                        <a:lstStyle/>
                        <a:p>
                          <a:endParaRPr lang="en-US"/>
                        </a:p>
                      </a:txBody>
                      <a:tcPr>
                        <a:blipFill rotWithShape="1">
                          <a:blip r:embed="rId2"/>
                          <a:stretch>
                            <a:fillRect l="-137" t="-12000" r="-82377" b="-530667"/>
                          </a:stretch>
                        </a:blipFill>
                      </a:tcPr>
                    </a:tc>
                    <a:tc>
                      <a:txBody>
                        <a:bodyPr/>
                        <a:lstStyle/>
                        <a:p>
                          <a:pPr algn="ctr" rtl="1"/>
                          <a:r>
                            <a:rPr lang="ar-SA" sz="2400" dirty="0" smtClean="0"/>
                            <a:t>سعر الكيلو بالريالات </a:t>
                          </a:r>
                          <a:r>
                            <a:rPr lang="en-GB" sz="2400" dirty="0" smtClean="0"/>
                            <a:t>P</a:t>
                          </a:r>
                          <a:endParaRPr lang="en-GB" sz="2400" dirty="0"/>
                        </a:p>
                      </a:txBody>
                      <a:tcPr/>
                    </a:tc>
                    <a:tc>
                      <a:txBody>
                        <a:bodyPr/>
                        <a:lstStyle/>
                        <a:p>
                          <a:pPr algn="ctr" rtl="1"/>
                          <a:endParaRPr lang="en-GB" sz="2400"/>
                        </a:p>
                      </a:txBody>
                      <a:tcPr/>
                    </a:tc>
                  </a:tr>
                  <a:tr h="457200">
                    <a:tc>
                      <a:txBody>
                        <a:bodyPr/>
                        <a:lstStyle/>
                        <a:p>
                          <a:pPr algn="ctr" rtl="1"/>
                          <a:r>
                            <a:rPr lang="en-GB" sz="2400" dirty="0" smtClean="0"/>
                            <a:t>7</a:t>
                          </a:r>
                          <a:endParaRPr lang="en-GB" sz="2400" dirty="0"/>
                        </a:p>
                      </a:txBody>
                      <a:tcPr/>
                    </a:tc>
                    <a:tc>
                      <a:txBody>
                        <a:bodyPr/>
                        <a:lstStyle/>
                        <a:p>
                          <a:pPr algn="ctr" rtl="1"/>
                          <a:r>
                            <a:rPr lang="en-GB" sz="2400" dirty="0" smtClean="0"/>
                            <a:t>2</a:t>
                          </a:r>
                          <a:endParaRPr lang="en-GB" sz="2400" dirty="0"/>
                        </a:p>
                      </a:txBody>
                      <a:tcPr/>
                    </a:tc>
                    <a:tc>
                      <a:txBody>
                        <a:bodyPr/>
                        <a:lstStyle/>
                        <a:p>
                          <a:pPr algn="ctr" rtl="1"/>
                          <a:r>
                            <a:rPr lang="en-GB" sz="2400" dirty="0" smtClean="0"/>
                            <a:t>A</a:t>
                          </a:r>
                          <a:endParaRPr lang="en-GB" sz="2400" dirty="0"/>
                        </a:p>
                      </a:txBody>
                      <a:tcPr/>
                    </a:tc>
                  </a:tr>
                  <a:tr h="457200">
                    <a:tc>
                      <a:txBody>
                        <a:bodyPr/>
                        <a:lstStyle/>
                        <a:p>
                          <a:pPr algn="ctr" rtl="1"/>
                          <a:r>
                            <a:rPr lang="en-GB" sz="2400" dirty="0" smtClean="0"/>
                            <a:t>8</a:t>
                          </a:r>
                          <a:endParaRPr lang="en-GB" sz="2400" dirty="0"/>
                        </a:p>
                      </a:txBody>
                      <a:tcPr/>
                    </a:tc>
                    <a:tc>
                      <a:txBody>
                        <a:bodyPr/>
                        <a:lstStyle/>
                        <a:p>
                          <a:pPr algn="ctr" rtl="1"/>
                          <a:r>
                            <a:rPr lang="en-GB" sz="2400" dirty="0" smtClean="0"/>
                            <a:t>4</a:t>
                          </a:r>
                          <a:endParaRPr lang="en-GB" sz="2400" dirty="0"/>
                        </a:p>
                      </a:txBody>
                      <a:tcPr/>
                    </a:tc>
                    <a:tc>
                      <a:txBody>
                        <a:bodyPr/>
                        <a:lstStyle/>
                        <a:p>
                          <a:pPr algn="ctr" rtl="1"/>
                          <a:r>
                            <a:rPr lang="en-GB" sz="2400" dirty="0" smtClean="0"/>
                            <a:t>B</a:t>
                          </a:r>
                          <a:endParaRPr lang="en-GB" sz="2400" dirty="0"/>
                        </a:p>
                      </a:txBody>
                      <a:tcPr/>
                    </a:tc>
                  </a:tr>
                  <a:tr h="457200">
                    <a:tc>
                      <a:txBody>
                        <a:bodyPr/>
                        <a:lstStyle/>
                        <a:p>
                          <a:pPr algn="ctr" rtl="1"/>
                          <a:r>
                            <a:rPr lang="en-GB" sz="2400" dirty="0" smtClean="0"/>
                            <a:t>9</a:t>
                          </a:r>
                          <a:endParaRPr lang="en-GB" sz="2400" dirty="0"/>
                        </a:p>
                      </a:txBody>
                      <a:tcPr/>
                    </a:tc>
                    <a:tc>
                      <a:txBody>
                        <a:bodyPr/>
                        <a:lstStyle/>
                        <a:p>
                          <a:pPr algn="ctr" rtl="1"/>
                          <a:r>
                            <a:rPr lang="en-GB" sz="2400" dirty="0" smtClean="0"/>
                            <a:t>6</a:t>
                          </a:r>
                          <a:endParaRPr lang="en-GB" sz="2400" dirty="0"/>
                        </a:p>
                      </a:txBody>
                      <a:tcPr/>
                    </a:tc>
                    <a:tc>
                      <a:txBody>
                        <a:bodyPr/>
                        <a:lstStyle/>
                        <a:p>
                          <a:pPr algn="ctr" rtl="1"/>
                          <a:r>
                            <a:rPr lang="en-GB" sz="2400" dirty="0" smtClean="0"/>
                            <a:t>C</a:t>
                          </a:r>
                          <a:endParaRPr lang="en-GB" sz="2400" dirty="0"/>
                        </a:p>
                      </a:txBody>
                      <a:tcPr/>
                    </a:tc>
                  </a:tr>
                  <a:tr h="457200">
                    <a:tc>
                      <a:txBody>
                        <a:bodyPr/>
                        <a:lstStyle/>
                        <a:p>
                          <a:pPr algn="ctr" rtl="1"/>
                          <a:r>
                            <a:rPr lang="en-GB" sz="2400" dirty="0" smtClean="0"/>
                            <a:t>10</a:t>
                          </a:r>
                          <a:endParaRPr lang="en-GB" sz="2400" dirty="0"/>
                        </a:p>
                      </a:txBody>
                      <a:tcPr/>
                    </a:tc>
                    <a:tc>
                      <a:txBody>
                        <a:bodyPr/>
                        <a:lstStyle/>
                        <a:p>
                          <a:pPr algn="ctr" rtl="1"/>
                          <a:r>
                            <a:rPr lang="en-GB" sz="2400" dirty="0" smtClean="0"/>
                            <a:t>8</a:t>
                          </a:r>
                          <a:endParaRPr lang="en-GB" sz="2400" dirty="0"/>
                        </a:p>
                      </a:txBody>
                      <a:tcPr/>
                    </a:tc>
                    <a:tc>
                      <a:txBody>
                        <a:bodyPr/>
                        <a:lstStyle/>
                        <a:p>
                          <a:pPr algn="ctr" rtl="1"/>
                          <a:r>
                            <a:rPr lang="en-GB" sz="2400" dirty="0" smtClean="0"/>
                            <a:t>D</a:t>
                          </a:r>
                          <a:endParaRPr lang="en-GB" sz="2400" dirty="0"/>
                        </a:p>
                      </a:txBody>
                      <a:tcPr/>
                    </a:tc>
                  </a:tr>
                  <a:tr h="457200">
                    <a:tc>
                      <a:txBody>
                        <a:bodyPr/>
                        <a:lstStyle/>
                        <a:p>
                          <a:pPr algn="ctr" rtl="1"/>
                          <a:r>
                            <a:rPr lang="en-GB" sz="2400" dirty="0" smtClean="0"/>
                            <a:t>11</a:t>
                          </a:r>
                          <a:endParaRPr lang="en-GB" sz="2400" dirty="0"/>
                        </a:p>
                      </a:txBody>
                      <a:tcPr/>
                    </a:tc>
                    <a:tc>
                      <a:txBody>
                        <a:bodyPr/>
                        <a:lstStyle/>
                        <a:p>
                          <a:pPr algn="ctr" rtl="1"/>
                          <a:r>
                            <a:rPr lang="en-GB" sz="2400" dirty="0" smtClean="0"/>
                            <a:t>10</a:t>
                          </a:r>
                          <a:endParaRPr lang="en-GB" sz="2400" dirty="0"/>
                        </a:p>
                      </a:txBody>
                      <a:tcPr/>
                    </a:tc>
                    <a:tc>
                      <a:txBody>
                        <a:bodyPr/>
                        <a:lstStyle/>
                        <a:p>
                          <a:pPr algn="ctr" rtl="1"/>
                          <a:r>
                            <a:rPr lang="en-GB" sz="2400" dirty="0" smtClean="0"/>
                            <a:t>E</a:t>
                          </a:r>
                          <a:endParaRPr lang="en-GB" sz="2400" dirty="0"/>
                        </a:p>
                      </a:txBody>
                      <a:tcPr/>
                    </a:tc>
                  </a:tr>
                </a:tbl>
              </a:graphicData>
            </a:graphic>
          </p:graphicFrame>
        </mc:Fallback>
      </mc:AlternateContent>
    </p:spTree>
    <p:extLst>
      <p:ext uri="{BB962C8B-B14F-4D97-AF65-F5344CB8AC3E}">
        <p14:creationId xmlns:p14="http://schemas.microsoft.com/office/powerpoint/2010/main" val="4190087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جدول العرض ومنحنى العرض:</a:t>
            </a:r>
            <a:endParaRPr lang="en-GB" b="1" dirty="0"/>
          </a:p>
        </p:txBody>
      </p:sp>
      <p:sp>
        <p:nvSpPr>
          <p:cNvPr id="3" name="Content Placeholder 2"/>
          <p:cNvSpPr>
            <a:spLocks noGrp="1"/>
          </p:cNvSpPr>
          <p:nvPr>
            <p:ph idx="1"/>
          </p:nvPr>
        </p:nvSpPr>
        <p:spPr/>
        <p:txBody>
          <a:bodyPr/>
          <a:lstStyle/>
          <a:p>
            <a:pPr algn="r" rtl="1"/>
            <a:r>
              <a:rPr lang="ar-SA" b="1" dirty="0">
                <a:solidFill>
                  <a:schemeClr val="tx2"/>
                </a:solidFill>
              </a:rPr>
              <a:t>منحنى </a:t>
            </a:r>
            <a:r>
              <a:rPr lang="ar-SA" b="1" dirty="0" smtClean="0">
                <a:solidFill>
                  <a:schemeClr val="tx2"/>
                </a:solidFill>
              </a:rPr>
              <a:t>العرض </a:t>
            </a:r>
            <a:r>
              <a:rPr lang="en-GB" b="1" dirty="0" smtClean="0">
                <a:solidFill>
                  <a:schemeClr val="tx2"/>
                </a:solidFill>
              </a:rPr>
              <a:t>Supply </a:t>
            </a:r>
            <a:r>
              <a:rPr lang="en-GB" b="1" dirty="0">
                <a:solidFill>
                  <a:schemeClr val="tx2"/>
                </a:solidFill>
              </a:rPr>
              <a:t>Curve </a:t>
            </a:r>
            <a:r>
              <a:rPr lang="en-GB" b="1" dirty="0" smtClean="0">
                <a:solidFill>
                  <a:schemeClr val="tx2"/>
                </a:solidFill>
              </a:rPr>
              <a:t>(SS)</a:t>
            </a:r>
            <a:r>
              <a:rPr lang="ar-SA" b="1" dirty="0" smtClean="0">
                <a:solidFill>
                  <a:schemeClr val="tx2"/>
                </a:solidFill>
              </a:rPr>
              <a:t> </a:t>
            </a:r>
            <a:r>
              <a:rPr lang="ar-SA" b="1" dirty="0">
                <a:solidFill>
                  <a:schemeClr val="tx2"/>
                </a:solidFill>
              </a:rPr>
              <a:t>:</a:t>
            </a:r>
          </a:p>
          <a:p>
            <a:pPr marL="0" indent="0" algn="r" rtl="1">
              <a:buNone/>
            </a:pPr>
            <a:r>
              <a:rPr lang="ar-SA" dirty="0">
                <a:solidFill>
                  <a:schemeClr val="tx2"/>
                </a:solidFill>
              </a:rPr>
              <a:t>          </a:t>
            </a:r>
            <a:r>
              <a:rPr lang="ar-SA" dirty="0"/>
              <a:t>تمثيل بياني يظهر الكميات المختلفة من السلعة أو الخدمة التي يرغب </a:t>
            </a:r>
            <a:r>
              <a:rPr lang="ar-SA" dirty="0" smtClean="0"/>
              <a:t>ويستطيع البائعون بيعها بالأسعار المختلفة </a:t>
            </a:r>
            <a:r>
              <a:rPr lang="ar-SA" dirty="0"/>
              <a:t>في السوق وذلك بافتراض بقاء الأشياء الأخرى على حالها </a:t>
            </a:r>
            <a:r>
              <a:rPr lang="ar-SA" b="1" dirty="0">
                <a:solidFill>
                  <a:schemeClr val="tx2"/>
                </a:solidFill>
              </a:rPr>
              <a:t>أي أنه </a:t>
            </a:r>
            <a:r>
              <a:rPr lang="ar-SA" dirty="0"/>
              <a:t>يمثل العلاقة بين السعر والكمية </a:t>
            </a:r>
            <a:r>
              <a:rPr lang="ar-SA" dirty="0" smtClean="0"/>
              <a:t>المعروضة </a:t>
            </a:r>
            <a:r>
              <a:rPr lang="ar-SA" dirty="0"/>
              <a:t>منها في مكان </a:t>
            </a:r>
            <a:r>
              <a:rPr lang="ar-SA" dirty="0" smtClean="0"/>
              <a:t>معين </a:t>
            </a:r>
            <a:r>
              <a:rPr lang="ar-SA" dirty="0"/>
              <a:t>وزمان </a:t>
            </a:r>
            <a:r>
              <a:rPr lang="ar-SA" dirty="0" smtClean="0"/>
              <a:t>معين.</a:t>
            </a:r>
          </a:p>
          <a:p>
            <a:pPr marL="0" indent="0" algn="r" rtl="1">
              <a:buNone/>
            </a:pPr>
            <a:r>
              <a:rPr lang="ar-SA" dirty="0" smtClean="0"/>
              <a:t>ميله موجب.</a:t>
            </a:r>
            <a:endParaRPr lang="ar-SA" dirty="0"/>
          </a:p>
          <a:p>
            <a:pPr marL="0" indent="0" algn="r" rtl="1">
              <a:buNone/>
            </a:pPr>
            <a:endParaRPr lang="ar-SA" dirty="0" smtClean="0"/>
          </a:p>
          <a:p>
            <a:pPr marL="0" indent="0" algn="r" rtl="1">
              <a:buNone/>
            </a:pP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18</a:t>
            </a:fld>
            <a:endParaRPr lang="en-GB"/>
          </a:p>
        </p:txBody>
      </p:sp>
      <p:graphicFrame>
        <p:nvGraphicFramePr>
          <p:cNvPr id="7" name="Chart 6"/>
          <p:cNvGraphicFramePr/>
          <p:nvPr>
            <p:extLst>
              <p:ext uri="{D42A27DB-BD31-4B8C-83A1-F6EECF244321}">
                <p14:modId xmlns:p14="http://schemas.microsoft.com/office/powerpoint/2010/main" val="217489868"/>
              </p:ext>
            </p:extLst>
          </p:nvPr>
        </p:nvGraphicFramePr>
        <p:xfrm>
          <a:off x="2627784" y="3933056"/>
          <a:ext cx="4248472" cy="252028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p:cNvSpPr txBox="1"/>
          <p:nvPr/>
        </p:nvSpPr>
        <p:spPr>
          <a:xfrm>
            <a:off x="3491880" y="5219908"/>
            <a:ext cx="432048" cy="369332"/>
          </a:xfrm>
          <a:prstGeom prst="rect">
            <a:avLst/>
          </a:prstGeom>
          <a:noFill/>
        </p:spPr>
        <p:txBody>
          <a:bodyPr wrap="square" rtlCol="0">
            <a:spAutoFit/>
          </a:bodyPr>
          <a:lstStyle/>
          <a:p>
            <a:r>
              <a:rPr lang="en-GB" b="1" dirty="0" smtClean="0">
                <a:solidFill>
                  <a:srgbClr val="FF0000"/>
                </a:solidFill>
              </a:rPr>
              <a:t>S</a:t>
            </a:r>
            <a:endParaRPr lang="en-GB" b="1" dirty="0">
              <a:solidFill>
                <a:srgbClr val="FF0000"/>
              </a:solidFill>
            </a:endParaRPr>
          </a:p>
        </p:txBody>
      </p:sp>
      <p:sp>
        <p:nvSpPr>
          <p:cNvPr id="9" name="TextBox 8"/>
          <p:cNvSpPr txBox="1"/>
          <p:nvPr/>
        </p:nvSpPr>
        <p:spPr>
          <a:xfrm>
            <a:off x="6516216" y="4365104"/>
            <a:ext cx="432048" cy="369332"/>
          </a:xfrm>
          <a:prstGeom prst="rect">
            <a:avLst/>
          </a:prstGeom>
          <a:noFill/>
        </p:spPr>
        <p:txBody>
          <a:bodyPr wrap="square" rtlCol="0">
            <a:spAutoFit/>
          </a:bodyPr>
          <a:lstStyle/>
          <a:p>
            <a:r>
              <a:rPr lang="en-GB" b="1" dirty="0" smtClean="0">
                <a:solidFill>
                  <a:srgbClr val="FF0000"/>
                </a:solidFill>
              </a:rPr>
              <a:t>S</a:t>
            </a:r>
            <a:endParaRPr lang="en-GB" b="1" dirty="0">
              <a:solidFill>
                <a:srgbClr val="FF0000"/>
              </a:solidFill>
            </a:endParaRPr>
          </a:p>
        </p:txBody>
      </p:sp>
    </p:spTree>
    <p:extLst>
      <p:ext uri="{BB962C8B-B14F-4D97-AF65-F5344CB8AC3E}">
        <p14:creationId xmlns:p14="http://schemas.microsoft.com/office/powerpoint/2010/main" val="2156641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528"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4E1EAEED-37B2-4BE7-A478-B1D5F97F86E0}" type="slidenum">
              <a:rPr lang="en-GB" smtClean="0"/>
              <a:pPr/>
              <a:t>19</a:t>
            </a:fld>
            <a:endParaRPr lang="en-GB"/>
          </a:p>
        </p:txBody>
      </p:sp>
      <p:sp>
        <p:nvSpPr>
          <p:cNvPr id="6" name="Title 1"/>
          <p:cNvSpPr>
            <a:spLocks noGrp="1"/>
          </p:cNvSpPr>
          <p:nvPr>
            <p:ph type="title"/>
          </p:nvPr>
        </p:nvSpPr>
        <p:spPr/>
        <p:txBody>
          <a:bodyPr/>
          <a:lstStyle/>
          <a:p>
            <a:pPr algn="r" rtl="1"/>
            <a:r>
              <a:rPr lang="ar-SA" b="1" dirty="0" smtClean="0"/>
              <a:t>جدول العرض ومنحنى العرض:</a:t>
            </a:r>
            <a:endParaRPr lang="en-GB" b="1" dirty="0"/>
          </a:p>
        </p:txBody>
      </p:sp>
      <p:sp>
        <p:nvSpPr>
          <p:cNvPr id="2" name="TextBox 1"/>
          <p:cNvSpPr txBox="1"/>
          <p:nvPr/>
        </p:nvSpPr>
        <p:spPr>
          <a:xfrm>
            <a:off x="251520" y="4653136"/>
            <a:ext cx="3672408" cy="1852815"/>
          </a:xfrm>
          <a:prstGeom prst="rect">
            <a:avLst/>
          </a:prstGeom>
          <a:noFill/>
        </p:spPr>
        <p:txBody>
          <a:bodyPr wrap="square" rtlCol="0">
            <a:spAutoFit/>
          </a:bodyPr>
          <a:lstStyle/>
          <a:p>
            <a:pPr marL="514350" lvl="0" indent="-514350" algn="r" rtl="1">
              <a:spcBef>
                <a:spcPct val="20000"/>
              </a:spcBef>
              <a:buClr>
                <a:srgbClr val="0BD0D9"/>
              </a:buClr>
              <a:buSzPct val="95000"/>
              <a:buFont typeface="+mj-lt"/>
              <a:buAutoNum type="arabicPeriod" startAt="4"/>
            </a:pPr>
            <a:r>
              <a:rPr lang="ar-SA" sz="2600" dirty="0">
                <a:solidFill>
                  <a:prstClr val="black"/>
                </a:solidFill>
              </a:rPr>
              <a:t>السلع الأخرى.</a:t>
            </a:r>
          </a:p>
          <a:p>
            <a:pPr marL="514350" lvl="0" indent="-514350" algn="r" rtl="1">
              <a:spcBef>
                <a:spcPct val="20000"/>
              </a:spcBef>
              <a:buClr>
                <a:srgbClr val="0BD0D9"/>
              </a:buClr>
              <a:buSzPct val="95000"/>
              <a:buFont typeface="+mj-lt"/>
              <a:buAutoNum type="arabicPeriod" startAt="4"/>
            </a:pPr>
            <a:r>
              <a:rPr lang="ar-SA" sz="2600" dirty="0">
                <a:solidFill>
                  <a:prstClr val="black"/>
                </a:solidFill>
              </a:rPr>
              <a:t>توقعات الأسعار.</a:t>
            </a:r>
          </a:p>
          <a:p>
            <a:pPr marL="514350" lvl="0" indent="-514350" algn="r" rtl="1">
              <a:spcBef>
                <a:spcPct val="20000"/>
              </a:spcBef>
              <a:buClr>
                <a:srgbClr val="0BD0D9"/>
              </a:buClr>
              <a:buSzPct val="95000"/>
              <a:buFont typeface="+mj-lt"/>
              <a:buAutoNum type="arabicPeriod" startAt="4"/>
            </a:pPr>
            <a:r>
              <a:rPr lang="ar-SA" sz="2600" dirty="0">
                <a:solidFill>
                  <a:prstClr val="black"/>
                </a:solidFill>
              </a:rPr>
              <a:t>عدد المنتجين في السوق.</a:t>
            </a:r>
          </a:p>
          <a:p>
            <a:endParaRPr lang="en-GB" sz="2600" dirty="0"/>
          </a:p>
        </p:txBody>
      </p:sp>
    </p:spTree>
    <p:extLst>
      <p:ext uri="{BB962C8B-B14F-4D97-AF65-F5344CB8AC3E}">
        <p14:creationId xmlns:p14="http://schemas.microsoft.com/office/powerpoint/2010/main" val="3228805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معنى السوق:</a:t>
            </a:r>
            <a:endParaRPr lang="en-GB" b="1" dirty="0"/>
          </a:p>
        </p:txBody>
      </p:sp>
      <p:sp>
        <p:nvSpPr>
          <p:cNvPr id="3" name="Content Placeholder 2"/>
          <p:cNvSpPr>
            <a:spLocks noGrp="1"/>
          </p:cNvSpPr>
          <p:nvPr>
            <p:ph idx="1"/>
          </p:nvPr>
        </p:nvSpPr>
        <p:spPr/>
        <p:txBody>
          <a:bodyPr>
            <a:normAutofit fontScale="92500" lnSpcReduction="10000"/>
          </a:bodyPr>
          <a:lstStyle/>
          <a:p>
            <a:pPr algn="r" rtl="1"/>
            <a:r>
              <a:rPr lang="ar-SA" b="1" dirty="0" smtClean="0">
                <a:solidFill>
                  <a:schemeClr val="tx2"/>
                </a:solidFill>
              </a:rPr>
              <a:t>السوق في النظام الرأسمالي:</a:t>
            </a:r>
          </a:p>
          <a:p>
            <a:pPr marL="0" indent="0" algn="r" rtl="1">
              <a:buNone/>
            </a:pPr>
            <a:r>
              <a:rPr lang="ar-SA" dirty="0"/>
              <a:t> </a:t>
            </a:r>
            <a:r>
              <a:rPr lang="ar-SA" dirty="0" smtClean="0"/>
              <a:t>         الوضع الذي يتعامل فيه البائع والمشتري.</a:t>
            </a:r>
          </a:p>
          <a:p>
            <a:pPr algn="r" rtl="1"/>
            <a:r>
              <a:rPr lang="ar-SA" b="1" dirty="0" smtClean="0">
                <a:solidFill>
                  <a:schemeClr val="tx2"/>
                </a:solidFill>
              </a:rPr>
              <a:t>السوق يمكن أن:</a:t>
            </a:r>
          </a:p>
          <a:p>
            <a:pPr marL="514350" indent="-514350" algn="r" rtl="1">
              <a:buFont typeface="+mj-lt"/>
              <a:buAutoNum type="arabicPeriod"/>
            </a:pPr>
            <a:r>
              <a:rPr lang="ar-SA" dirty="0" smtClean="0"/>
              <a:t>يكون له مكان محدد ويجري التعامل فيه بسلعة واحدة كسوق الخضار.</a:t>
            </a:r>
          </a:p>
          <a:p>
            <a:pPr marL="514350" indent="-514350" algn="r" rtl="1">
              <a:buFont typeface="+mj-lt"/>
              <a:buAutoNum type="arabicPeriod"/>
            </a:pPr>
            <a:r>
              <a:rPr lang="ar-SA" dirty="0"/>
              <a:t>لا يكون له مكان محدد ولكن علاقة البيع والشراء بين المتعاملين تمثل سوق كسوق الأوراق المالية.</a:t>
            </a:r>
          </a:p>
          <a:p>
            <a:pPr marL="514350" indent="-514350" algn="r" rtl="1">
              <a:buFont typeface="+mj-lt"/>
              <a:buAutoNum type="arabicPeriod"/>
            </a:pPr>
            <a:r>
              <a:rPr lang="ar-SA" dirty="0" smtClean="0"/>
              <a:t>ليس له مكان واحد فقط للقاء البائعين والمشترين ولكن علاقة التعامل بينهم تمثل سوق كسوق العقار.</a:t>
            </a:r>
          </a:p>
          <a:p>
            <a:pPr marL="514350" indent="-514350" algn="r" rtl="1">
              <a:buFont typeface="+mj-lt"/>
              <a:buAutoNum type="arabicPeriod"/>
            </a:pPr>
            <a:r>
              <a:rPr lang="ar-SA" dirty="0" smtClean="0"/>
              <a:t>لا يلتقي البائعون والمشترون إطلاقاً و تكون العلاقة بينهم عن طريق الهاتف أو الانترنت مثلاً كالأسواق الالكترونية.</a:t>
            </a:r>
          </a:p>
          <a:p>
            <a:pPr marL="514350" indent="-514350" algn="r" rtl="1">
              <a:buFont typeface="+mj-lt"/>
              <a:buAutoNum type="arabicPeriod"/>
            </a:pPr>
            <a:r>
              <a:rPr lang="ar-SA" dirty="0" smtClean="0"/>
              <a:t>يكون سوق لسلع دولية كالبترول والذهب.</a:t>
            </a:r>
          </a:p>
          <a:p>
            <a:pPr marL="514350" indent="-514350" algn="r" rtl="1">
              <a:buFont typeface="+mj-lt"/>
              <a:buAutoNum type="arabicPeriod"/>
            </a:pP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2</a:t>
            </a:fld>
            <a:endParaRPr lang="en-GB"/>
          </a:p>
        </p:txBody>
      </p:sp>
    </p:spTree>
    <p:extLst>
      <p:ext uri="{BB962C8B-B14F-4D97-AF65-F5344CB8AC3E}">
        <p14:creationId xmlns:p14="http://schemas.microsoft.com/office/powerpoint/2010/main" val="2380955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الكمية المعروضة والتغير في العرض:</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a:pPr>
            <a:r>
              <a:rPr lang="ar-SA" b="1" dirty="0" smtClean="0">
                <a:solidFill>
                  <a:schemeClr val="tx2"/>
                </a:solidFill>
              </a:rPr>
              <a:t>طريقة الإنتاج المتبعة:</a:t>
            </a:r>
          </a:p>
          <a:p>
            <a:pPr marL="0" indent="0" algn="r" rtl="1">
              <a:buNone/>
            </a:pPr>
            <a:r>
              <a:rPr lang="ar-SA" dirty="0"/>
              <a:t> </a:t>
            </a:r>
            <a:r>
              <a:rPr lang="ar-SA" dirty="0" smtClean="0"/>
              <a:t>         اكتشاف طريقة إنتاج جديدة (تقدم تقني) يخفض تكلفة إنتاج الوحدة الواحدة وبالتالي زيادة الكمية التي يرغب في عرضها المنتجون عند كل سعر.</a:t>
            </a:r>
          </a:p>
          <a:p>
            <a:pPr marL="514350" indent="-514350" algn="r" rtl="1">
              <a:buFont typeface="+mj-lt"/>
              <a:buAutoNum type="arabicPeriod" startAt="2"/>
            </a:pPr>
            <a:r>
              <a:rPr lang="ar-SA" b="1" dirty="0" smtClean="0">
                <a:solidFill>
                  <a:schemeClr val="tx2"/>
                </a:solidFill>
              </a:rPr>
              <a:t>أسعار عناصر الإنتاج:</a:t>
            </a:r>
          </a:p>
          <a:p>
            <a:pPr marL="0" indent="0" algn="r" rtl="1">
              <a:buNone/>
            </a:pPr>
            <a:r>
              <a:rPr lang="ar-SA" dirty="0"/>
              <a:t> </a:t>
            </a:r>
            <a:r>
              <a:rPr lang="ar-SA" dirty="0" smtClean="0"/>
              <a:t>         انخفاض أسعار عناصر الإنتاج يخفض تكاليف الإنتاج فتزداد الكمية المعروضة عند الأسعار نفسها.</a:t>
            </a:r>
          </a:p>
          <a:p>
            <a:pPr marL="0" indent="0" algn="r" rtl="1">
              <a:buNone/>
            </a:pP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20</a:t>
            </a:fld>
            <a:endParaRPr lang="en-GB"/>
          </a:p>
        </p:txBody>
      </p:sp>
      <p:cxnSp>
        <p:nvCxnSpPr>
          <p:cNvPr id="6" name="Straight Connector 5"/>
          <p:cNvCxnSpPr/>
          <p:nvPr/>
        </p:nvCxnSpPr>
        <p:spPr>
          <a:xfrm>
            <a:off x="3707904" y="4355812"/>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3707904" y="6516052"/>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4391980" y="4581128"/>
            <a:ext cx="972108" cy="1431776"/>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a:off x="3995936" y="4518412"/>
            <a:ext cx="783704" cy="11428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275856" y="4211796"/>
            <a:ext cx="432048" cy="369332"/>
          </a:xfrm>
          <a:prstGeom prst="rect">
            <a:avLst/>
          </a:prstGeom>
          <a:noFill/>
        </p:spPr>
        <p:txBody>
          <a:bodyPr wrap="square" rtlCol="0">
            <a:spAutoFit/>
          </a:bodyPr>
          <a:lstStyle/>
          <a:p>
            <a:r>
              <a:rPr lang="en-GB" dirty="0" smtClean="0"/>
              <a:t>P</a:t>
            </a:r>
            <a:endParaRPr lang="en-GB" dirty="0"/>
          </a:p>
        </p:txBody>
      </p:sp>
      <mc:AlternateContent xmlns:mc="http://schemas.openxmlformats.org/markup-compatibility/2006" xmlns:a14="http://schemas.microsoft.com/office/drawing/2010/main">
        <mc:Choice Requires="a14">
          <p:sp>
            <p:nvSpPr>
              <p:cNvPr id="11" name="TextBox 10"/>
              <p:cNvSpPr txBox="1"/>
              <p:nvPr/>
            </p:nvSpPr>
            <p:spPr>
              <a:xfrm>
                <a:off x="6876256" y="622802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s</m:t>
                          </m:r>
                        </m:sub>
                      </m:sSub>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6876256" y="6228020"/>
                <a:ext cx="432048" cy="369332"/>
              </a:xfrm>
              <a:prstGeom prst="rect">
                <a:avLst/>
              </a:prstGeom>
              <a:blipFill rotWithShape="1">
                <a:blip r:embed="rId2"/>
                <a:stretch>
                  <a:fillRect l="-2817" b="-1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076056" y="4227837"/>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𝐒</m:t>
                          </m:r>
                        </m:e>
                        <m:sub>
                          <m:r>
                            <a:rPr lang="en-GB" b="1" i="0" smtClean="0">
                              <a:solidFill>
                                <a:srgbClr val="FF0000"/>
                              </a:solidFill>
                              <a:latin typeface="Cambria Math"/>
                            </a:rPr>
                            <m:t>𝟐</m:t>
                          </m:r>
                        </m:sub>
                      </m:sSub>
                    </m:oMath>
                  </m:oMathPara>
                </a14:m>
                <a:endParaRPr lang="en-GB" b="1" dirty="0">
                  <a:solidFill>
                    <a:srgbClr val="FF0000"/>
                  </a:solidFill>
                </a:endParaRPr>
              </a:p>
            </p:txBody>
          </p:sp>
        </mc:Choice>
        <mc:Fallback xmlns="">
          <p:sp>
            <p:nvSpPr>
              <p:cNvPr id="12" name="TextBox 11"/>
              <p:cNvSpPr txBox="1">
                <a:spLocks noRot="1" noChangeAspect="1" noMove="1" noResize="1" noEditPoints="1" noAdjustHandles="1" noChangeArrowheads="1" noChangeShapeType="1" noTextEdit="1"/>
              </p:cNvSpPr>
              <p:nvPr/>
            </p:nvSpPr>
            <p:spPr>
              <a:xfrm>
                <a:off x="5076056" y="4227837"/>
                <a:ext cx="432048" cy="369332"/>
              </a:xfrm>
              <a:prstGeom prst="rect">
                <a:avLst/>
              </a:prstGeom>
              <a:blipFill rotWithShape="1">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964439" y="594928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rgbClr val="FF0000"/>
                              </a:solidFill>
                              <a:latin typeface="Cambria Math" panose="02040503050406030204" pitchFamily="18" charset="0"/>
                            </a:rPr>
                          </m:ctrlPr>
                        </m:sSubPr>
                        <m:e>
                          <m:r>
                            <a:rPr lang="en-GB" b="1" i="0" smtClean="0">
                              <a:solidFill>
                                <a:srgbClr val="FF0000"/>
                              </a:solidFill>
                              <a:latin typeface="Cambria Math"/>
                            </a:rPr>
                            <m:t>𝐒</m:t>
                          </m:r>
                        </m:e>
                        <m:sub>
                          <m:r>
                            <a:rPr lang="en-GB" b="1" i="0" smtClean="0">
                              <a:solidFill>
                                <a:srgbClr val="FF0000"/>
                              </a:solidFill>
                              <a:latin typeface="Cambria Math"/>
                            </a:rPr>
                            <m:t>𝟐</m:t>
                          </m:r>
                        </m:sub>
                      </m:sSub>
                    </m:oMath>
                  </m:oMathPara>
                </a14:m>
                <a:endParaRPr lang="en-GB" b="1" dirty="0">
                  <a:solidFill>
                    <a:srgbClr val="FF0000"/>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3964439" y="5949280"/>
                <a:ext cx="432048" cy="369332"/>
              </a:xfrm>
              <a:prstGeom prst="rect">
                <a:avLst/>
              </a:prstGeom>
              <a:blipFill rotWithShape="1">
                <a:blip r:embed="rId4"/>
                <a:stretch>
                  <a:fillRect/>
                </a:stretch>
              </a:blipFill>
            </p:spPr>
            <p:txBody>
              <a:bodyPr/>
              <a:lstStyle/>
              <a:p>
                <a:r>
                  <a:rPr lang="en-GB">
                    <a:noFill/>
                  </a:rPr>
                  <a:t> </a:t>
                </a:r>
              </a:p>
            </p:txBody>
          </p:sp>
        </mc:Fallback>
      </mc:AlternateContent>
      <p:cxnSp>
        <p:nvCxnSpPr>
          <p:cNvPr id="14" name="Straight Connector 13"/>
          <p:cNvCxnSpPr/>
          <p:nvPr/>
        </p:nvCxnSpPr>
        <p:spPr>
          <a:xfrm flipH="1">
            <a:off x="3707904" y="5003884"/>
            <a:ext cx="720080"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5076056" y="5003884"/>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427984" y="5003884"/>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572000" y="5003884"/>
            <a:ext cx="43204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p:cNvSpPr txBox="1"/>
              <p:nvPr/>
            </p:nvSpPr>
            <p:spPr>
              <a:xfrm>
                <a:off x="4427984" y="413978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chemeClr val="accent1"/>
                              </a:solidFill>
                              <a:latin typeface="Cambria Math" panose="02040503050406030204" pitchFamily="18" charset="0"/>
                            </a:rPr>
                          </m:ctrlPr>
                        </m:sSubPr>
                        <m:e>
                          <m:r>
                            <a:rPr lang="en-GB" b="1" i="0" smtClean="0">
                              <a:solidFill>
                                <a:schemeClr val="accent1"/>
                              </a:solidFill>
                              <a:latin typeface="Cambria Math"/>
                            </a:rPr>
                            <m:t>𝐒</m:t>
                          </m:r>
                        </m:e>
                        <m:sub>
                          <m:r>
                            <a:rPr lang="en-GB" b="1" i="1">
                              <a:solidFill>
                                <a:schemeClr val="accent1"/>
                              </a:solidFill>
                              <a:latin typeface="Cambria Math"/>
                            </a:rPr>
                            <m:t>𝟏</m:t>
                          </m:r>
                        </m:sub>
                      </m:sSub>
                    </m:oMath>
                  </m:oMathPara>
                </a14:m>
                <a:endParaRPr lang="en-GB" b="1" dirty="0">
                  <a:solidFill>
                    <a:schemeClr val="accent1"/>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4427984" y="4139788"/>
                <a:ext cx="432048" cy="369332"/>
              </a:xfrm>
              <a:prstGeom prst="rect">
                <a:avLst/>
              </a:prstGeom>
              <a:blipFill rotWithShape="1">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p:cNvSpPr txBox="1"/>
              <p:nvPr/>
            </p:nvSpPr>
            <p:spPr>
              <a:xfrm>
                <a:off x="3635896" y="551723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b="1" i="1" smtClean="0">
                              <a:solidFill>
                                <a:schemeClr val="accent1"/>
                              </a:solidFill>
                              <a:latin typeface="Cambria Math" panose="02040503050406030204" pitchFamily="18" charset="0"/>
                            </a:rPr>
                          </m:ctrlPr>
                        </m:sSubPr>
                        <m:e>
                          <m:r>
                            <a:rPr lang="en-GB" b="1" i="0" smtClean="0">
                              <a:solidFill>
                                <a:schemeClr val="accent1"/>
                              </a:solidFill>
                              <a:latin typeface="Cambria Math"/>
                            </a:rPr>
                            <m:t>𝐒</m:t>
                          </m:r>
                        </m:e>
                        <m:sub>
                          <m:r>
                            <a:rPr lang="en-GB" b="1" i="1">
                              <a:solidFill>
                                <a:schemeClr val="accent1"/>
                              </a:solidFill>
                              <a:latin typeface="Cambria Math"/>
                            </a:rPr>
                            <m:t>𝟏</m:t>
                          </m:r>
                        </m:sub>
                      </m:sSub>
                    </m:oMath>
                  </m:oMathPara>
                </a14:m>
                <a:endParaRPr lang="en-GB" b="1" dirty="0">
                  <a:solidFill>
                    <a:schemeClr val="accent1"/>
                  </a:solidFill>
                </a:endParaRPr>
              </a:p>
            </p:txBody>
          </p:sp>
        </mc:Choice>
        <mc:Fallback xmlns="">
          <p:sp>
            <p:nvSpPr>
              <p:cNvPr id="24" name="TextBox 23"/>
              <p:cNvSpPr txBox="1">
                <a:spLocks noRot="1" noChangeAspect="1" noMove="1" noResize="1" noEditPoints="1" noAdjustHandles="1" noChangeArrowheads="1" noChangeShapeType="1" noTextEdit="1"/>
              </p:cNvSpPr>
              <p:nvPr/>
            </p:nvSpPr>
            <p:spPr>
              <a:xfrm>
                <a:off x="3635896" y="5517232"/>
                <a:ext cx="432048" cy="369332"/>
              </a:xfrm>
              <a:prstGeom prst="rect">
                <a:avLst/>
              </a:prstGeom>
              <a:blipFill rotWithShape="1">
                <a:blip r:embed="rId6"/>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054098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الكمية المعروضة والتغير في العرض:</a:t>
            </a:r>
            <a:endParaRPr lang="en-GB" b="1" dirty="0"/>
          </a:p>
        </p:txBody>
      </p:sp>
      <p:sp>
        <p:nvSpPr>
          <p:cNvPr id="3" name="Content Placeholder 2"/>
          <p:cNvSpPr>
            <a:spLocks noGrp="1"/>
          </p:cNvSpPr>
          <p:nvPr>
            <p:ph idx="1"/>
          </p:nvPr>
        </p:nvSpPr>
        <p:spPr/>
        <p:txBody>
          <a:bodyPr/>
          <a:lstStyle/>
          <a:p>
            <a:pPr marL="514350" indent="-514350" algn="r" rtl="1">
              <a:buFont typeface="+mj-lt"/>
              <a:buAutoNum type="arabicPeriod" startAt="3"/>
            </a:pPr>
            <a:r>
              <a:rPr lang="ar-SA" b="1" dirty="0" smtClean="0">
                <a:solidFill>
                  <a:schemeClr val="tx2"/>
                </a:solidFill>
              </a:rPr>
              <a:t>الضرائب والإعانات الحكومية:</a:t>
            </a:r>
          </a:p>
          <a:p>
            <a:pPr marL="0" indent="0" algn="r" rtl="1">
              <a:buNone/>
            </a:pPr>
            <a:r>
              <a:rPr lang="ar-SA" dirty="0"/>
              <a:t> </a:t>
            </a:r>
            <a:r>
              <a:rPr lang="ar-SA" dirty="0" smtClean="0"/>
              <a:t>         الإعانة الحكومية تعني انخفاض التكاليف ومن ثم زيادة في الكمية المعروضة وانتقال منحنى العرض لليمين. أما الضرائب فإنها تزيد من التكاليف فتقل الكمية المعروضة عند كل سعر وينتقل منحنى العرض لليسار.</a:t>
            </a:r>
          </a:p>
          <a:p>
            <a:pPr marL="514350" indent="-514350" algn="r" rtl="1">
              <a:buFont typeface="+mj-lt"/>
              <a:buAutoNum type="arabicPeriod" startAt="4"/>
            </a:pPr>
            <a:r>
              <a:rPr lang="ar-SA" b="1" dirty="0" smtClean="0">
                <a:solidFill>
                  <a:schemeClr val="tx2"/>
                </a:solidFill>
              </a:rPr>
              <a:t>توقعات المنتجين والبائعين بالنسبة لأسعار السلع:</a:t>
            </a:r>
          </a:p>
          <a:p>
            <a:pPr marL="0" indent="0" algn="r" rtl="1">
              <a:buNone/>
            </a:pPr>
            <a:r>
              <a:rPr lang="ar-SA" dirty="0"/>
              <a:t> </a:t>
            </a:r>
            <a:r>
              <a:rPr lang="ar-SA" dirty="0" smtClean="0"/>
              <a:t>         إذا توقع المنتج زيادة السعر مستقبلاً فإنه قد يقوم بتخزين السلعة فتنخفض الكمية المعروضة منها عند كل سعر وينتقل المنحنى لليسار وقد يقومون المنتجون بزيادة الإنتاج فتزداد الكمية المعروضة وينتقل المنحنى لليمين.</a:t>
            </a:r>
          </a:p>
          <a:p>
            <a:pPr marL="0" indent="0" algn="r" rtl="1">
              <a:buNone/>
            </a:pP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21</a:t>
            </a:fld>
            <a:endParaRPr lang="en-GB"/>
          </a:p>
        </p:txBody>
      </p:sp>
    </p:spTree>
    <p:extLst>
      <p:ext uri="{BB962C8B-B14F-4D97-AF65-F5344CB8AC3E}">
        <p14:creationId xmlns:p14="http://schemas.microsoft.com/office/powerpoint/2010/main" val="3581798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r" rtl="1">
              <a:buFont typeface="+mj-lt"/>
              <a:buAutoNum type="arabicPeriod" startAt="5"/>
            </a:pPr>
            <a:r>
              <a:rPr lang="ar-SA" b="1" dirty="0" smtClean="0">
                <a:solidFill>
                  <a:schemeClr val="tx2"/>
                </a:solidFill>
              </a:rPr>
              <a:t>تغير أسعار السلع الأخرى :</a:t>
            </a:r>
          </a:p>
          <a:p>
            <a:pPr lvl="1" algn="r" rtl="1"/>
            <a:r>
              <a:rPr lang="ar-SA" b="1" dirty="0">
                <a:solidFill>
                  <a:schemeClr val="tx2"/>
                </a:solidFill>
              </a:rPr>
              <a:t>سلع </a:t>
            </a:r>
            <a:r>
              <a:rPr lang="ar-SA" b="1" dirty="0" smtClean="0">
                <a:solidFill>
                  <a:schemeClr val="tx2"/>
                </a:solidFill>
              </a:rPr>
              <a:t>بديلة</a:t>
            </a:r>
            <a:r>
              <a:rPr lang="ar-SA" b="1" dirty="0">
                <a:solidFill>
                  <a:schemeClr val="tx2"/>
                </a:solidFill>
              </a:rPr>
              <a:t>: </a:t>
            </a:r>
            <a:r>
              <a:rPr lang="ar-SA" dirty="0" smtClean="0">
                <a:solidFill>
                  <a:schemeClr val="tx2"/>
                </a:solidFill>
              </a:rPr>
              <a:t>ارتفاع</a:t>
            </a:r>
            <a:r>
              <a:rPr lang="ar-SA" dirty="0" smtClean="0"/>
              <a:t> سعر سلعة بديلة </a:t>
            </a:r>
            <a:r>
              <a:rPr lang="ar-SA" dirty="0" smtClean="0">
                <a:solidFill>
                  <a:schemeClr val="tx2"/>
                </a:solidFill>
              </a:rPr>
              <a:t>يزيد</a:t>
            </a:r>
            <a:r>
              <a:rPr lang="ar-SA" dirty="0" smtClean="0"/>
              <a:t> الكمية المعروضة منها و</a:t>
            </a:r>
            <a:r>
              <a:rPr lang="ar-SA" dirty="0">
                <a:solidFill>
                  <a:schemeClr val="tx2"/>
                </a:solidFill>
              </a:rPr>
              <a:t>ي</a:t>
            </a:r>
            <a:r>
              <a:rPr lang="ar-SA" dirty="0" smtClean="0">
                <a:solidFill>
                  <a:schemeClr val="tx2"/>
                </a:solidFill>
              </a:rPr>
              <a:t>قل </a:t>
            </a:r>
            <a:r>
              <a:rPr lang="ar-SA" dirty="0" smtClean="0"/>
              <a:t>العرض من السلعة الأساسية.</a:t>
            </a:r>
            <a:r>
              <a:rPr lang="en-GB" dirty="0" smtClean="0"/>
              <a:t> </a:t>
            </a:r>
            <a:r>
              <a:rPr lang="ar-SA" dirty="0" smtClean="0"/>
              <a:t> والعكس صحيح.</a:t>
            </a:r>
            <a:endParaRPr lang="ar-SA" b="1" dirty="0" smtClean="0">
              <a:solidFill>
                <a:schemeClr val="tx2"/>
              </a:solidFill>
            </a:endParaRPr>
          </a:p>
          <a:p>
            <a:pPr lvl="1" algn="r" rtl="1"/>
            <a:r>
              <a:rPr lang="ar-SA" b="1" dirty="0" smtClean="0">
                <a:solidFill>
                  <a:schemeClr val="tx2"/>
                </a:solidFill>
              </a:rPr>
              <a:t>سلع مكملة: </a:t>
            </a:r>
            <a:r>
              <a:rPr lang="ar-SA" dirty="0" smtClean="0">
                <a:solidFill>
                  <a:schemeClr val="tx2"/>
                </a:solidFill>
              </a:rPr>
              <a:t>ارتفاع</a:t>
            </a:r>
            <a:r>
              <a:rPr lang="ar-SA" dirty="0" smtClean="0"/>
              <a:t> سعر السلعة</a:t>
            </a:r>
            <a:r>
              <a:rPr lang="ar-SA" dirty="0" smtClean="0">
                <a:solidFill>
                  <a:schemeClr val="tx2"/>
                </a:solidFill>
              </a:rPr>
              <a:t> المكملة يزيد </a:t>
            </a:r>
            <a:r>
              <a:rPr lang="ar-SA" dirty="0" smtClean="0"/>
              <a:t>الكمية المعروضة منها و</a:t>
            </a:r>
            <a:r>
              <a:rPr lang="ar-SA" dirty="0">
                <a:solidFill>
                  <a:schemeClr val="tx2"/>
                </a:solidFill>
              </a:rPr>
              <a:t>ي</a:t>
            </a:r>
            <a:r>
              <a:rPr lang="ar-SA" dirty="0" smtClean="0">
                <a:solidFill>
                  <a:schemeClr val="tx2"/>
                </a:solidFill>
              </a:rPr>
              <a:t>زيد </a:t>
            </a:r>
            <a:r>
              <a:rPr lang="ar-SA" dirty="0" smtClean="0"/>
              <a:t>العرض من مكملاتها. والعكس صحيح.</a:t>
            </a: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22</a:t>
            </a:fld>
            <a:endParaRPr lang="en-GB"/>
          </a:p>
        </p:txBody>
      </p:sp>
      <p:cxnSp>
        <p:nvCxnSpPr>
          <p:cNvPr id="7" name="Straight Connector 6"/>
          <p:cNvCxnSpPr/>
          <p:nvPr/>
        </p:nvCxnSpPr>
        <p:spPr>
          <a:xfrm>
            <a:off x="611560" y="4139788"/>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611560" y="6300028"/>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1331640" y="4229472"/>
            <a:ext cx="1368152" cy="17114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67544" y="3770456"/>
            <a:ext cx="432048" cy="369332"/>
          </a:xfrm>
          <a:prstGeom prst="rect">
            <a:avLst/>
          </a:prstGeom>
          <a:noFill/>
        </p:spPr>
        <p:txBody>
          <a:bodyPr wrap="square" rtlCol="0">
            <a:spAutoFit/>
          </a:bodyPr>
          <a:lstStyle/>
          <a:p>
            <a:r>
              <a:rPr lang="en-GB" dirty="0" smtClean="0"/>
              <a:t>P</a:t>
            </a:r>
            <a:endParaRPr lang="en-GB" dirty="0"/>
          </a:p>
        </p:txBody>
      </p:sp>
      <p:sp>
        <p:nvSpPr>
          <p:cNvPr id="17" name="TextBox 16"/>
          <p:cNvSpPr txBox="1"/>
          <p:nvPr/>
        </p:nvSpPr>
        <p:spPr>
          <a:xfrm>
            <a:off x="2771800" y="3923764"/>
            <a:ext cx="432048" cy="369332"/>
          </a:xfrm>
          <a:prstGeom prst="rect">
            <a:avLst/>
          </a:prstGeom>
          <a:noFill/>
        </p:spPr>
        <p:txBody>
          <a:bodyPr wrap="square" rtlCol="0">
            <a:spAutoFit/>
          </a:bodyPr>
          <a:lstStyle/>
          <a:p>
            <a:r>
              <a:rPr lang="en-GB" b="1" dirty="0">
                <a:solidFill>
                  <a:srgbClr val="FF0000"/>
                </a:solidFill>
              </a:rPr>
              <a:t>S</a:t>
            </a:r>
          </a:p>
        </p:txBody>
      </p:sp>
      <p:sp>
        <p:nvSpPr>
          <p:cNvPr id="19" name="TextBox 18"/>
          <p:cNvSpPr txBox="1"/>
          <p:nvPr/>
        </p:nvSpPr>
        <p:spPr>
          <a:xfrm>
            <a:off x="1007604" y="5858688"/>
            <a:ext cx="432048" cy="369332"/>
          </a:xfrm>
          <a:prstGeom prst="rect">
            <a:avLst/>
          </a:prstGeom>
          <a:noFill/>
        </p:spPr>
        <p:txBody>
          <a:bodyPr wrap="square" rtlCol="0">
            <a:spAutoFit/>
          </a:bodyPr>
          <a:lstStyle/>
          <a:p>
            <a:r>
              <a:rPr lang="en-GB" b="1" dirty="0">
                <a:solidFill>
                  <a:srgbClr val="FF0000"/>
                </a:solidFill>
              </a:rPr>
              <a:t>S</a:t>
            </a:r>
          </a:p>
        </p:txBody>
      </p:sp>
      <mc:AlternateContent xmlns:mc="http://schemas.openxmlformats.org/markup-compatibility/2006" xmlns:a14="http://schemas.microsoft.com/office/drawing/2010/main">
        <mc:Choice Requires="a14">
          <p:sp>
            <p:nvSpPr>
              <p:cNvPr id="34" name="TextBox 33"/>
              <p:cNvSpPr txBox="1"/>
              <p:nvPr/>
            </p:nvSpPr>
            <p:spPr>
              <a:xfrm>
                <a:off x="3779912" y="6011996"/>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s</m:t>
                          </m:r>
                        </m:sub>
                      </m:sSub>
                    </m:oMath>
                  </m:oMathPara>
                </a14:m>
                <a:endParaRPr lang="en-GB" dirty="0"/>
              </a:p>
            </p:txBody>
          </p:sp>
        </mc:Choice>
        <mc:Fallback xmlns="">
          <p:sp>
            <p:nvSpPr>
              <p:cNvPr id="34" name="TextBox 33"/>
              <p:cNvSpPr txBox="1">
                <a:spLocks noRot="1" noChangeAspect="1" noMove="1" noResize="1" noEditPoints="1" noAdjustHandles="1" noChangeArrowheads="1" noChangeShapeType="1" noTextEdit="1"/>
              </p:cNvSpPr>
              <p:nvPr/>
            </p:nvSpPr>
            <p:spPr>
              <a:xfrm>
                <a:off x="3779912" y="6011996"/>
                <a:ext cx="432048" cy="369332"/>
              </a:xfrm>
              <a:prstGeom prst="rect">
                <a:avLst/>
              </a:prstGeom>
              <a:blipFill rotWithShape="1">
                <a:blip r:embed="rId2"/>
                <a:stretch>
                  <a:fillRect l="-1408" b="-8197"/>
                </a:stretch>
              </a:blipFill>
            </p:spPr>
            <p:txBody>
              <a:bodyPr/>
              <a:lstStyle/>
              <a:p>
                <a:r>
                  <a:rPr lang="en-GB">
                    <a:noFill/>
                  </a:rPr>
                  <a:t> </a:t>
                </a:r>
              </a:p>
            </p:txBody>
          </p:sp>
        </mc:Fallback>
      </mc:AlternateContent>
      <p:cxnSp>
        <p:nvCxnSpPr>
          <p:cNvPr id="20" name="Straight Connector 19"/>
          <p:cNvCxnSpPr/>
          <p:nvPr/>
        </p:nvCxnSpPr>
        <p:spPr>
          <a:xfrm>
            <a:off x="5004048" y="4139788"/>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H="1">
            <a:off x="5004048" y="6300028"/>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26"/>
              <p:cNvSpPr txBox="1"/>
              <p:nvPr/>
            </p:nvSpPr>
            <p:spPr>
              <a:xfrm>
                <a:off x="4572000" y="3923764"/>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dirty="0" smtClean="0">
                              <a:latin typeface="Cambria Math" panose="02040503050406030204" pitchFamily="18" charset="0"/>
                            </a:rPr>
                          </m:ctrlPr>
                        </m:sSubPr>
                        <m:e>
                          <m:r>
                            <a:rPr lang="en-GB" b="0" i="1" dirty="0" smtClean="0">
                              <a:latin typeface="Cambria Math"/>
                            </a:rPr>
                            <m:t>𝑃</m:t>
                          </m:r>
                        </m:e>
                        <m:sub>
                          <m:r>
                            <a:rPr lang="en-GB" b="0" i="1" dirty="0" smtClean="0">
                              <a:latin typeface="Cambria Math"/>
                            </a:rPr>
                            <m:t>1</m:t>
                          </m:r>
                        </m:sub>
                      </m:sSub>
                    </m:oMath>
                  </m:oMathPara>
                </a14:m>
                <a:endParaRPr lang="en-GB" dirty="0"/>
              </a:p>
            </p:txBody>
          </p:sp>
        </mc:Choice>
        <mc:Fallback xmlns="">
          <p:sp>
            <p:nvSpPr>
              <p:cNvPr id="27" name="TextBox 26"/>
              <p:cNvSpPr txBox="1">
                <a:spLocks noRot="1" noChangeAspect="1" noMove="1" noResize="1" noEditPoints="1" noAdjustHandles="1" noChangeArrowheads="1" noChangeShapeType="1" noTextEdit="1"/>
              </p:cNvSpPr>
              <p:nvPr/>
            </p:nvSpPr>
            <p:spPr>
              <a:xfrm>
                <a:off x="4572000" y="3923764"/>
                <a:ext cx="432048" cy="369332"/>
              </a:xfrm>
              <a:prstGeom prst="rect">
                <a:avLst/>
              </a:prstGeom>
              <a:blipFill rotWithShape="1">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p:cNvSpPr txBox="1"/>
              <p:nvPr/>
            </p:nvSpPr>
            <p:spPr>
              <a:xfrm>
                <a:off x="8172400" y="6011996"/>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s</m:t>
                          </m:r>
                          <m:r>
                            <a:rPr lang="en-GB" b="0" i="0" smtClean="0">
                              <a:latin typeface="Cambria Math"/>
                            </a:rPr>
                            <m:t>1</m:t>
                          </m:r>
                        </m:sub>
                      </m:sSub>
                    </m:oMath>
                  </m:oMathPara>
                </a14:m>
                <a:endParaRPr lang="en-GB" dirty="0"/>
              </a:p>
            </p:txBody>
          </p:sp>
        </mc:Choice>
        <mc:Fallback xmlns="">
          <p:sp>
            <p:nvSpPr>
              <p:cNvPr id="28" name="TextBox 27"/>
              <p:cNvSpPr txBox="1">
                <a:spLocks noRot="1" noChangeAspect="1" noMove="1" noResize="1" noEditPoints="1" noAdjustHandles="1" noChangeArrowheads="1" noChangeShapeType="1" noTextEdit="1"/>
              </p:cNvSpPr>
              <p:nvPr/>
            </p:nvSpPr>
            <p:spPr>
              <a:xfrm>
                <a:off x="8172400" y="6011996"/>
                <a:ext cx="432048" cy="369332"/>
              </a:xfrm>
              <a:prstGeom prst="rect">
                <a:avLst/>
              </a:prstGeom>
              <a:blipFill rotWithShape="1">
                <a:blip r:embed="rId4"/>
                <a:stretch>
                  <a:fillRect l="-2857" r="-14286" b="-8197"/>
                </a:stretch>
              </a:blipFill>
            </p:spPr>
            <p:txBody>
              <a:bodyPr/>
              <a:lstStyle/>
              <a:p>
                <a:r>
                  <a:rPr lang="en-GB">
                    <a:noFill/>
                  </a:rPr>
                  <a:t> </a:t>
                </a:r>
              </a:p>
            </p:txBody>
          </p:sp>
        </mc:Fallback>
      </mc:AlternateContent>
      <p:cxnSp>
        <p:nvCxnSpPr>
          <p:cNvPr id="29" name="Straight Connector 28"/>
          <p:cNvCxnSpPr/>
          <p:nvPr/>
        </p:nvCxnSpPr>
        <p:spPr>
          <a:xfrm flipH="1">
            <a:off x="611560" y="5060612"/>
            <a:ext cx="1404156"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611560" y="5492660"/>
            <a:ext cx="1080120" cy="764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051720" y="5060612"/>
            <a:ext cx="0" cy="1224136"/>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691680" y="5500300"/>
            <a:ext cx="0" cy="79972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1340024" y="5100464"/>
            <a:ext cx="0" cy="34476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1691680" y="6011996"/>
            <a:ext cx="376808"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a:off x="5004048" y="4787860"/>
            <a:ext cx="720080" cy="0"/>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372200" y="4787860"/>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724128" y="4787860"/>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6516216" y="4787860"/>
            <a:ext cx="49567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6" name="Title 5"/>
          <p:cNvSpPr>
            <a:spLocks noGrp="1"/>
          </p:cNvSpPr>
          <p:nvPr>
            <p:ph type="title"/>
          </p:nvPr>
        </p:nvSpPr>
        <p:spPr/>
        <p:txBody>
          <a:bodyPr/>
          <a:lstStyle/>
          <a:p>
            <a:pPr algn="r" rtl="1"/>
            <a:r>
              <a:rPr lang="ar-SA" b="1" dirty="0"/>
              <a:t>التغير في الكمية المعروضة والتغير في العرض:</a:t>
            </a:r>
            <a:endParaRPr lang="en-GB" dirty="0"/>
          </a:p>
        </p:txBody>
      </p:sp>
      <p:cxnSp>
        <p:nvCxnSpPr>
          <p:cNvPr id="42" name="Straight Connector 41"/>
          <p:cNvCxnSpPr/>
          <p:nvPr/>
        </p:nvCxnSpPr>
        <p:spPr>
          <a:xfrm flipH="1">
            <a:off x="5400092" y="4310772"/>
            <a:ext cx="1368152" cy="17114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6840252" y="4005064"/>
            <a:ext cx="432048" cy="369332"/>
          </a:xfrm>
          <a:prstGeom prst="rect">
            <a:avLst/>
          </a:prstGeom>
          <a:noFill/>
        </p:spPr>
        <p:txBody>
          <a:bodyPr wrap="square" rtlCol="0">
            <a:spAutoFit/>
          </a:bodyPr>
          <a:lstStyle/>
          <a:p>
            <a:r>
              <a:rPr lang="en-GB" b="1" dirty="0">
                <a:solidFill>
                  <a:srgbClr val="FF0000"/>
                </a:solidFill>
              </a:rPr>
              <a:t>S</a:t>
            </a:r>
          </a:p>
        </p:txBody>
      </p:sp>
      <p:sp>
        <p:nvSpPr>
          <p:cNvPr id="46" name="TextBox 45"/>
          <p:cNvSpPr txBox="1"/>
          <p:nvPr/>
        </p:nvSpPr>
        <p:spPr>
          <a:xfrm>
            <a:off x="5076056" y="5939988"/>
            <a:ext cx="432048" cy="369332"/>
          </a:xfrm>
          <a:prstGeom prst="rect">
            <a:avLst/>
          </a:prstGeom>
          <a:noFill/>
        </p:spPr>
        <p:txBody>
          <a:bodyPr wrap="square" rtlCol="0">
            <a:spAutoFit/>
          </a:bodyPr>
          <a:lstStyle/>
          <a:p>
            <a:r>
              <a:rPr lang="en-GB" b="1" dirty="0">
                <a:solidFill>
                  <a:srgbClr val="FF0000"/>
                </a:solidFill>
              </a:rPr>
              <a:t>S</a:t>
            </a:r>
          </a:p>
        </p:txBody>
      </p:sp>
      <p:cxnSp>
        <p:nvCxnSpPr>
          <p:cNvPr id="47" name="Straight Connector 46"/>
          <p:cNvCxnSpPr/>
          <p:nvPr/>
        </p:nvCxnSpPr>
        <p:spPr>
          <a:xfrm>
            <a:off x="7092280" y="4797152"/>
            <a:ext cx="0" cy="1512168"/>
          </a:xfrm>
          <a:prstGeom prst="line">
            <a:avLst/>
          </a:prstGeom>
          <a:ln w="19050">
            <a:solidFill>
              <a:schemeClr val="tx1"/>
            </a:solidFill>
            <a:prstDash val="dashDot"/>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H="1">
            <a:off x="6084168" y="4365104"/>
            <a:ext cx="1368152" cy="1711424"/>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5076056" y="4077072"/>
            <a:ext cx="1224136" cy="1466872"/>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flipH="1">
            <a:off x="5760132" y="4797152"/>
            <a:ext cx="468052" cy="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179512" y="6351711"/>
            <a:ext cx="2592288" cy="461665"/>
          </a:xfrm>
          <a:prstGeom prst="rect">
            <a:avLst/>
          </a:prstGeom>
          <a:noFill/>
        </p:spPr>
        <p:txBody>
          <a:bodyPr wrap="square" rtlCol="0">
            <a:spAutoFit/>
          </a:bodyPr>
          <a:lstStyle/>
          <a:p>
            <a:pPr algn="ctr"/>
            <a:r>
              <a:rPr lang="ar-SA" sz="2400" b="1" dirty="0" smtClean="0"/>
              <a:t>سلعة بديلة او مكملة</a:t>
            </a:r>
            <a:endParaRPr lang="en-GB" sz="2400" b="1" dirty="0"/>
          </a:p>
        </p:txBody>
      </p:sp>
      <p:sp>
        <p:nvSpPr>
          <p:cNvPr id="36" name="TextBox 35"/>
          <p:cNvSpPr txBox="1"/>
          <p:nvPr/>
        </p:nvSpPr>
        <p:spPr>
          <a:xfrm>
            <a:off x="4644008" y="4149080"/>
            <a:ext cx="1728192" cy="400110"/>
          </a:xfrm>
          <a:prstGeom prst="rect">
            <a:avLst/>
          </a:prstGeom>
          <a:noFill/>
        </p:spPr>
        <p:txBody>
          <a:bodyPr wrap="square" rtlCol="0">
            <a:spAutoFit/>
          </a:bodyPr>
          <a:lstStyle/>
          <a:p>
            <a:pPr algn="ctr"/>
            <a:r>
              <a:rPr lang="ar-SA" sz="2000" b="1" dirty="0" smtClean="0">
                <a:solidFill>
                  <a:schemeClr val="accent1"/>
                </a:solidFill>
              </a:rPr>
              <a:t>سلعة بديلة</a:t>
            </a:r>
            <a:endParaRPr lang="en-GB" sz="2000" b="1" dirty="0">
              <a:solidFill>
                <a:schemeClr val="accent1"/>
              </a:solidFill>
            </a:endParaRPr>
          </a:p>
        </p:txBody>
      </p:sp>
      <p:sp>
        <p:nvSpPr>
          <p:cNvPr id="39" name="TextBox 38"/>
          <p:cNvSpPr txBox="1"/>
          <p:nvPr/>
        </p:nvSpPr>
        <p:spPr>
          <a:xfrm>
            <a:off x="6228184" y="5405154"/>
            <a:ext cx="1728192" cy="400110"/>
          </a:xfrm>
          <a:prstGeom prst="rect">
            <a:avLst/>
          </a:prstGeom>
          <a:noFill/>
        </p:spPr>
        <p:txBody>
          <a:bodyPr wrap="square" rtlCol="0">
            <a:spAutoFit/>
          </a:bodyPr>
          <a:lstStyle/>
          <a:p>
            <a:pPr algn="ctr"/>
            <a:r>
              <a:rPr lang="ar-SA" sz="2000" b="1" dirty="0" smtClean="0">
                <a:solidFill>
                  <a:schemeClr val="accent1"/>
                </a:solidFill>
              </a:rPr>
              <a:t>سلعة مكملة</a:t>
            </a:r>
            <a:endParaRPr lang="en-GB" sz="2000" b="1" dirty="0">
              <a:solidFill>
                <a:schemeClr val="accent1"/>
              </a:solidFill>
            </a:endParaRPr>
          </a:p>
        </p:txBody>
      </p:sp>
    </p:spTree>
    <p:extLst>
      <p:ext uri="{BB962C8B-B14F-4D97-AF65-F5344CB8AC3E}">
        <p14:creationId xmlns:p14="http://schemas.microsoft.com/office/powerpoint/2010/main" val="6703632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التغير في الكمية المعروضة والتغير في العرض:</a:t>
            </a:r>
            <a:endParaRPr lang="en-GB" dirty="0"/>
          </a:p>
        </p:txBody>
      </p:sp>
      <p:sp>
        <p:nvSpPr>
          <p:cNvPr id="3" name="Content Placeholder 2"/>
          <p:cNvSpPr>
            <a:spLocks noGrp="1"/>
          </p:cNvSpPr>
          <p:nvPr>
            <p:ph idx="1"/>
          </p:nvPr>
        </p:nvSpPr>
        <p:spPr/>
        <p:txBody>
          <a:bodyPr/>
          <a:lstStyle/>
          <a:p>
            <a:pPr algn="r" rtl="1"/>
            <a:r>
              <a:rPr lang="ar-SA" b="1" dirty="0">
                <a:solidFill>
                  <a:schemeClr val="tx2"/>
                </a:solidFill>
              </a:rPr>
              <a:t>عوامل أخرى تؤثر على موقع منحنى </a:t>
            </a:r>
            <a:r>
              <a:rPr lang="ar-SA" b="1" dirty="0" smtClean="0">
                <a:solidFill>
                  <a:schemeClr val="tx2"/>
                </a:solidFill>
              </a:rPr>
              <a:t>العرض:</a:t>
            </a:r>
            <a:endParaRPr lang="ar-SA" b="1" dirty="0">
              <a:solidFill>
                <a:schemeClr val="tx2"/>
              </a:solidFill>
            </a:endParaRPr>
          </a:p>
          <a:p>
            <a:pPr marL="514350" indent="-514350" algn="r" rtl="1">
              <a:buFont typeface="+mj-lt"/>
              <a:buAutoNum type="arabicPeriod"/>
            </a:pPr>
            <a:r>
              <a:rPr lang="ar-SA" dirty="0" smtClean="0"/>
              <a:t>الأحداث السياسية.</a:t>
            </a:r>
          </a:p>
          <a:p>
            <a:pPr marL="514350" indent="-514350" algn="r" rtl="1">
              <a:buFont typeface="+mj-lt"/>
              <a:buAutoNum type="arabicPeriod"/>
            </a:pPr>
            <a:r>
              <a:rPr lang="ar-SA" dirty="0" smtClean="0"/>
              <a:t>إنتاج جيل جديد أو نوع جديد من الكمبيوتر.</a:t>
            </a:r>
          </a:p>
          <a:p>
            <a:pPr marL="514350" indent="-514350" algn="r" rtl="1">
              <a:buFont typeface="+mj-lt"/>
              <a:buAutoNum type="arabicPeriod"/>
            </a:pPr>
            <a:r>
              <a:rPr lang="ar-SA" dirty="0" smtClean="0"/>
              <a:t>انتشار خدمة الانترنت.</a:t>
            </a:r>
          </a:p>
          <a:p>
            <a:pPr marL="514350" indent="-514350" algn="r" rtl="1">
              <a:buFont typeface="+mj-lt"/>
              <a:buAutoNum type="arabicPeriod"/>
            </a:pPr>
            <a:r>
              <a:rPr lang="ar-SA" dirty="0" smtClean="0"/>
              <a:t>الإشاعات السلبية.</a:t>
            </a: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23</a:t>
            </a:fld>
            <a:endParaRPr lang="en-GB"/>
          </a:p>
        </p:txBody>
      </p:sp>
    </p:spTree>
    <p:extLst>
      <p:ext uri="{BB962C8B-B14F-4D97-AF65-F5344CB8AC3E}">
        <p14:creationId xmlns:p14="http://schemas.microsoft.com/office/powerpoint/2010/main" val="4231419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143000"/>
          </a:xfrm>
        </p:spPr>
        <p:txBody>
          <a:bodyPr/>
          <a:lstStyle/>
          <a:p>
            <a:pPr algn="r" rtl="1"/>
            <a:r>
              <a:rPr lang="ar-SA" b="1" dirty="0" smtClean="0"/>
              <a:t>العرض والطلب وتوازن السوق:</a:t>
            </a:r>
            <a:endParaRPr lang="en-GB" b="1" dirty="0"/>
          </a:p>
        </p:txBody>
      </p:sp>
      <p:sp>
        <p:nvSpPr>
          <p:cNvPr id="3" name="Content Placeholder 2"/>
          <p:cNvSpPr>
            <a:spLocks noGrp="1"/>
          </p:cNvSpPr>
          <p:nvPr>
            <p:ph idx="1"/>
          </p:nvPr>
        </p:nvSpPr>
        <p:spPr>
          <a:xfrm>
            <a:off x="457200" y="1484784"/>
            <a:ext cx="8229600" cy="4389120"/>
          </a:xfrm>
        </p:spPr>
        <p:txBody>
          <a:bodyPr/>
          <a:lstStyle/>
          <a:p>
            <a:pPr algn="r" rtl="1"/>
            <a:r>
              <a:rPr lang="ar-SA" b="1" dirty="0" smtClean="0">
                <a:solidFill>
                  <a:schemeClr val="tx2"/>
                </a:solidFill>
              </a:rPr>
              <a:t>جدول السوق:</a:t>
            </a:r>
          </a:p>
          <a:p>
            <a:pPr marL="0" indent="0" algn="r" rtl="1">
              <a:buNone/>
            </a:pPr>
            <a:r>
              <a:rPr lang="ar-SA" dirty="0"/>
              <a:t> </a:t>
            </a:r>
            <a:r>
              <a:rPr lang="ar-SA" dirty="0" smtClean="0"/>
              <a:t>         هو دمج لجدول الطلب الذي يظهر الكميات التي يرغب و</a:t>
            </a:r>
            <a:r>
              <a:rPr lang="ar-SA" dirty="0" smtClean="0">
                <a:solidFill>
                  <a:schemeClr val="tx2"/>
                </a:solidFill>
              </a:rPr>
              <a:t>يستطيع </a:t>
            </a:r>
            <a:r>
              <a:rPr lang="ar-SA" dirty="0" smtClean="0"/>
              <a:t>الأفراد شراؤها وجدول العرض الذي يظهر الكميات التي يرغب و</a:t>
            </a:r>
            <a:r>
              <a:rPr lang="ar-SA" dirty="0" smtClean="0">
                <a:solidFill>
                  <a:schemeClr val="tx2"/>
                </a:solidFill>
              </a:rPr>
              <a:t>يستطيع</a:t>
            </a:r>
            <a:r>
              <a:rPr lang="ar-SA" dirty="0" smtClean="0"/>
              <a:t> المنتجون بيعها في السوق بالأسعار المختلفة في زمان ومكان معينين.</a:t>
            </a:r>
          </a:p>
          <a:p>
            <a:pPr algn="r" rtl="1"/>
            <a:r>
              <a:rPr lang="ar-SA" b="1" dirty="0" smtClean="0">
                <a:solidFill>
                  <a:schemeClr val="tx2"/>
                </a:solidFill>
              </a:rPr>
              <a:t>مثال: </a:t>
            </a:r>
            <a:r>
              <a:rPr lang="ar-SA" dirty="0" smtClean="0"/>
              <a:t>جدول السوق للعرض والطلب على الدجاج.</a:t>
            </a:r>
          </a:p>
          <a:p>
            <a:pPr marL="0" indent="0" algn="r" rtl="1">
              <a:buNone/>
            </a:pPr>
            <a:endParaRPr lang="en-GB" b="1"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24</a:t>
            </a:fld>
            <a:endParaRPr lang="en-GB"/>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4285096947"/>
                  </p:ext>
                </p:extLst>
              </p:nvPr>
            </p:nvGraphicFramePr>
            <p:xfrm>
              <a:off x="251521" y="3789040"/>
              <a:ext cx="8496942" cy="2494280"/>
            </p:xfrm>
            <a:graphic>
              <a:graphicData uri="http://schemas.openxmlformats.org/drawingml/2006/table">
                <a:tbl>
                  <a:tblPr firstRow="1" bandRow="1">
                    <a:tableStyleId>{5C22544A-7EE6-4342-B048-85BDC9FD1C3A}</a:tableStyleId>
                  </a:tblPr>
                  <a:tblGrid>
                    <a:gridCol w="864095"/>
                    <a:gridCol w="2664296"/>
                    <a:gridCol w="1719721"/>
                    <a:gridCol w="1582764"/>
                    <a:gridCol w="999640"/>
                    <a:gridCol w="666426"/>
                  </a:tblGrid>
                  <a:tr h="370840">
                    <a:tc>
                      <a:txBody>
                        <a:bodyPr/>
                        <a:lstStyle/>
                        <a:p>
                          <a:pPr algn="ctr" rtl="1"/>
                          <a:r>
                            <a:rPr lang="ar-SA" dirty="0" smtClean="0"/>
                            <a:t>اتجاه السعر</a:t>
                          </a:r>
                          <a:endParaRPr lang="en-GB" dirty="0"/>
                        </a:p>
                      </a:txBody>
                      <a:tcPr/>
                    </a:tc>
                    <a:tc>
                      <a:txBody>
                        <a:bodyPr/>
                        <a:lstStyle/>
                        <a:p>
                          <a:pPr algn="ctr" rtl="1"/>
                          <a:r>
                            <a:rPr lang="ar-SA" dirty="0" smtClean="0"/>
                            <a:t>فائض عرض (+)</a:t>
                          </a:r>
                          <a:r>
                            <a:rPr lang="ar-SA" baseline="0" dirty="0" smtClean="0"/>
                            <a:t> فائض طلب (-) (مليون كغ) </a:t>
                          </a:r>
                          <a14:m>
                            <m:oMath xmlns:m="http://schemas.openxmlformats.org/officeDocument/2006/math">
                              <m:sSub>
                                <m:sSubPr>
                                  <m:ctrlPr>
                                    <a:rPr lang="ar-SA" i="1" baseline="0" smtClean="0">
                                      <a:latin typeface="Cambria Math" panose="02040503050406030204" pitchFamily="18" charset="0"/>
                                    </a:rPr>
                                  </m:ctrlPr>
                                </m:sSubPr>
                                <m:e>
                                  <m:r>
                                    <a:rPr lang="en-GB" b="1" i="0" baseline="0" smtClean="0">
                                      <a:latin typeface="Cambria Math"/>
                                    </a:rPr>
                                    <m:t>𝐐</m:t>
                                  </m:r>
                                </m:e>
                                <m:sub>
                                  <m:r>
                                    <a:rPr lang="en-GB" b="1" i="0" baseline="0" smtClean="0">
                                      <a:latin typeface="Cambria Math"/>
                                    </a:rPr>
                                    <m:t>𝐬</m:t>
                                  </m:r>
                                </m:sub>
                              </m:sSub>
                            </m:oMath>
                          </a14:m>
                          <a:r>
                            <a:rPr lang="en-GB" dirty="0" smtClean="0"/>
                            <a:t> - </a:t>
                          </a:r>
                          <a14:m>
                            <m:oMath xmlns:m="http://schemas.openxmlformats.org/officeDocument/2006/math">
                              <m:sSub>
                                <m:sSubPr>
                                  <m:ctrlPr>
                                    <a:rPr lang="ar-SA" i="1" baseline="0" smtClean="0">
                                      <a:latin typeface="Cambria Math" panose="02040503050406030204" pitchFamily="18" charset="0"/>
                                    </a:rPr>
                                  </m:ctrlPr>
                                </m:sSubPr>
                                <m:e>
                                  <m:r>
                                    <a:rPr lang="en-GB" b="1" i="0" baseline="0" smtClean="0">
                                      <a:latin typeface="Cambria Math"/>
                                    </a:rPr>
                                    <m:t>𝐐</m:t>
                                  </m:r>
                                </m:e>
                                <m:sub>
                                  <m:r>
                                    <a:rPr lang="en-GB" b="1" i="0" baseline="0" smtClean="0">
                                      <a:latin typeface="Cambria Math"/>
                                    </a:rPr>
                                    <m:t>𝐝</m:t>
                                  </m:r>
                                </m:sub>
                              </m:sSub>
                            </m:oMath>
                          </a14:m>
                          <a:endParaRPr lang="en-GB" dirty="0"/>
                        </a:p>
                      </a:txBody>
                      <a:tcPr/>
                    </a:tc>
                    <a:tc>
                      <a:txBody>
                        <a:bodyPr/>
                        <a:lstStyle/>
                        <a:p>
                          <a:pPr algn="ctr" rtl="1"/>
                          <a:r>
                            <a:rPr lang="ar-SA" dirty="0" smtClean="0"/>
                            <a:t>الكمية المعروضة (مليون كغ)</a:t>
                          </a:r>
                          <a14:m>
                            <m:oMath xmlns:m="http://schemas.openxmlformats.org/officeDocument/2006/math">
                              <m:sSub>
                                <m:sSubPr>
                                  <m:ctrlPr>
                                    <a:rPr lang="ar-SA" i="1" baseline="0" smtClean="0">
                                      <a:latin typeface="Cambria Math" panose="02040503050406030204" pitchFamily="18" charset="0"/>
                                    </a:rPr>
                                  </m:ctrlPr>
                                </m:sSubPr>
                                <m:e>
                                  <m:r>
                                    <a:rPr lang="en-GB" b="1" i="0" baseline="0" smtClean="0">
                                      <a:latin typeface="Cambria Math"/>
                                    </a:rPr>
                                    <m:t>𝐐</m:t>
                                  </m:r>
                                </m:e>
                                <m:sub>
                                  <m:r>
                                    <a:rPr lang="en-GB" b="1" i="0" baseline="0" smtClean="0">
                                      <a:latin typeface="Cambria Math"/>
                                    </a:rPr>
                                    <m:t>𝐬</m:t>
                                  </m:r>
                                </m:sub>
                              </m:sSub>
                            </m:oMath>
                          </a14:m>
                          <a:endParaRPr lang="en-GB" dirty="0"/>
                        </a:p>
                      </a:txBody>
                      <a:tcPr/>
                    </a:tc>
                    <a:tc>
                      <a:txBody>
                        <a:bodyPr/>
                        <a:lstStyle/>
                        <a:p>
                          <a:pPr algn="ctr" rtl="1"/>
                          <a:r>
                            <a:rPr lang="ar-SA" dirty="0" smtClean="0"/>
                            <a:t>الكمية المطلوبة (مليون</a:t>
                          </a:r>
                          <a:r>
                            <a:rPr lang="ar-SA" baseline="0" dirty="0" smtClean="0"/>
                            <a:t> كغ) </a:t>
                          </a:r>
                          <a14:m>
                            <m:oMath xmlns:m="http://schemas.openxmlformats.org/officeDocument/2006/math">
                              <m:sSub>
                                <m:sSubPr>
                                  <m:ctrlPr>
                                    <a:rPr lang="ar-SA" i="1" baseline="0" smtClean="0">
                                      <a:latin typeface="Cambria Math" panose="02040503050406030204" pitchFamily="18" charset="0"/>
                                    </a:rPr>
                                  </m:ctrlPr>
                                </m:sSubPr>
                                <m:e>
                                  <m:r>
                                    <a:rPr lang="en-GB" b="1" i="0" baseline="0" smtClean="0">
                                      <a:latin typeface="Cambria Math"/>
                                    </a:rPr>
                                    <m:t>𝐐</m:t>
                                  </m:r>
                                </m:e>
                                <m:sub>
                                  <m:r>
                                    <a:rPr lang="en-GB" b="1" i="0" baseline="0" smtClean="0">
                                      <a:latin typeface="Cambria Math"/>
                                    </a:rPr>
                                    <m:t>𝐝</m:t>
                                  </m:r>
                                </m:sub>
                              </m:sSub>
                            </m:oMath>
                          </a14:m>
                          <a:endParaRPr lang="en-GB" dirty="0"/>
                        </a:p>
                      </a:txBody>
                      <a:tcPr/>
                    </a:tc>
                    <a:tc>
                      <a:txBody>
                        <a:bodyPr/>
                        <a:lstStyle/>
                        <a:p>
                          <a:pPr algn="ctr" rtl="1"/>
                          <a:r>
                            <a:rPr lang="ar-SA" dirty="0" smtClean="0"/>
                            <a:t>سعر الكيلو</a:t>
                          </a:r>
                        </a:p>
                        <a:p>
                          <a:pPr algn="ctr" rtl="1"/>
                          <a:r>
                            <a:rPr lang="ar-SA" dirty="0" smtClean="0"/>
                            <a:t>(ريال) </a:t>
                          </a:r>
                          <a:r>
                            <a:rPr lang="en-GB" dirty="0" smtClean="0"/>
                            <a:t>P</a:t>
                          </a:r>
                          <a:endParaRPr lang="en-GB" dirty="0"/>
                        </a:p>
                      </a:txBody>
                      <a:tcPr/>
                    </a:tc>
                    <a:tc>
                      <a:txBody>
                        <a:bodyPr/>
                        <a:lstStyle/>
                        <a:p>
                          <a:pPr algn="ctr" rtl="1"/>
                          <a:endParaRPr lang="en-GB"/>
                        </a:p>
                      </a:txBody>
                      <a:tcPr/>
                    </a:tc>
                  </a:tr>
                  <a:tr h="370840">
                    <a:tc>
                      <a:txBody>
                        <a:bodyPr/>
                        <a:lstStyle/>
                        <a:p>
                          <a:pPr algn="ctr" rtl="1"/>
                          <a:r>
                            <a:rPr lang="ar-SA" b="1" dirty="0" smtClean="0">
                              <a:solidFill>
                                <a:srgbClr val="00B050"/>
                              </a:solidFill>
                            </a:rPr>
                            <a:t>يرتفع</a:t>
                          </a:r>
                          <a:endParaRPr lang="en-GB" b="1" dirty="0">
                            <a:solidFill>
                              <a:srgbClr val="00B050"/>
                            </a:solidFill>
                          </a:endParaRPr>
                        </a:p>
                      </a:txBody>
                      <a:tcPr/>
                    </a:tc>
                    <a:tc>
                      <a:txBody>
                        <a:bodyPr/>
                        <a:lstStyle/>
                        <a:p>
                          <a:pPr algn="ctr" rtl="1"/>
                          <a:r>
                            <a:rPr lang="ar-SA" dirty="0" smtClean="0"/>
                            <a:t>8</a:t>
                          </a:r>
                          <a:r>
                            <a:rPr lang="ar-SA" baseline="0" dirty="0" smtClean="0"/>
                            <a:t> -</a:t>
                          </a:r>
                          <a:endParaRPr lang="en-GB" dirty="0"/>
                        </a:p>
                      </a:txBody>
                      <a:tcPr/>
                    </a:tc>
                    <a:tc>
                      <a:txBody>
                        <a:bodyPr/>
                        <a:lstStyle/>
                        <a:p>
                          <a:pPr algn="ctr" rtl="1"/>
                          <a:r>
                            <a:rPr lang="ar-SA" dirty="0" smtClean="0"/>
                            <a:t>7</a:t>
                          </a:r>
                          <a:endParaRPr lang="en-GB" dirty="0"/>
                        </a:p>
                      </a:txBody>
                      <a:tcPr/>
                    </a:tc>
                    <a:tc>
                      <a:txBody>
                        <a:bodyPr/>
                        <a:lstStyle/>
                        <a:p>
                          <a:pPr algn="ctr" rtl="1"/>
                          <a:r>
                            <a:rPr lang="ar-SA" dirty="0" smtClean="0"/>
                            <a:t>15</a:t>
                          </a:r>
                          <a:endParaRPr lang="en-GB" dirty="0"/>
                        </a:p>
                      </a:txBody>
                      <a:tcPr/>
                    </a:tc>
                    <a:tc>
                      <a:txBody>
                        <a:bodyPr/>
                        <a:lstStyle/>
                        <a:p>
                          <a:pPr algn="ctr" rtl="1"/>
                          <a:r>
                            <a:rPr lang="ar-SA" dirty="0" smtClean="0"/>
                            <a:t>2</a:t>
                          </a:r>
                          <a:endParaRPr lang="en-GB" dirty="0"/>
                        </a:p>
                      </a:txBody>
                      <a:tcPr/>
                    </a:tc>
                    <a:tc>
                      <a:txBody>
                        <a:bodyPr/>
                        <a:lstStyle/>
                        <a:p>
                          <a:pPr algn="ctr" rtl="1"/>
                          <a:r>
                            <a:rPr lang="en-GB" dirty="0" smtClean="0"/>
                            <a:t>A</a:t>
                          </a:r>
                          <a:endParaRPr lang="en-GB" dirty="0"/>
                        </a:p>
                      </a:txBody>
                      <a:tcPr/>
                    </a:tc>
                  </a:tr>
                  <a:tr h="370840">
                    <a:tc>
                      <a:txBody>
                        <a:bodyPr/>
                        <a:lstStyle/>
                        <a:p>
                          <a:pPr algn="ctr" rtl="1"/>
                          <a:r>
                            <a:rPr lang="ar-SA" b="1" dirty="0" smtClean="0">
                              <a:solidFill>
                                <a:srgbClr val="00B050"/>
                              </a:solidFill>
                            </a:rPr>
                            <a:t>يرتفع</a:t>
                          </a:r>
                          <a:endParaRPr lang="en-GB" b="1" dirty="0">
                            <a:solidFill>
                              <a:srgbClr val="00B050"/>
                            </a:solidFill>
                          </a:endParaRPr>
                        </a:p>
                      </a:txBody>
                      <a:tcPr/>
                    </a:tc>
                    <a:tc>
                      <a:txBody>
                        <a:bodyPr/>
                        <a:lstStyle/>
                        <a:p>
                          <a:pPr algn="ctr" rtl="1"/>
                          <a:r>
                            <a:rPr lang="ar-SA" dirty="0" smtClean="0"/>
                            <a:t>4 -</a:t>
                          </a:r>
                          <a:endParaRPr lang="en-GB" dirty="0"/>
                        </a:p>
                      </a:txBody>
                      <a:tcPr/>
                    </a:tc>
                    <a:tc>
                      <a:txBody>
                        <a:bodyPr/>
                        <a:lstStyle/>
                        <a:p>
                          <a:pPr algn="ctr" rtl="1"/>
                          <a:r>
                            <a:rPr lang="ar-SA" dirty="0" smtClean="0"/>
                            <a:t>8</a:t>
                          </a:r>
                          <a:endParaRPr lang="en-GB" dirty="0"/>
                        </a:p>
                      </a:txBody>
                      <a:tcPr/>
                    </a:tc>
                    <a:tc>
                      <a:txBody>
                        <a:bodyPr/>
                        <a:lstStyle/>
                        <a:p>
                          <a:pPr algn="ctr" rtl="1"/>
                          <a:r>
                            <a:rPr lang="ar-SA" dirty="0" smtClean="0"/>
                            <a:t>12</a:t>
                          </a:r>
                          <a:endParaRPr lang="en-GB" dirty="0"/>
                        </a:p>
                      </a:txBody>
                      <a:tcPr/>
                    </a:tc>
                    <a:tc>
                      <a:txBody>
                        <a:bodyPr/>
                        <a:lstStyle/>
                        <a:p>
                          <a:pPr algn="ctr" rtl="1"/>
                          <a:r>
                            <a:rPr lang="ar-SA" dirty="0" smtClean="0"/>
                            <a:t>4</a:t>
                          </a:r>
                          <a:endParaRPr lang="en-GB" dirty="0"/>
                        </a:p>
                      </a:txBody>
                      <a:tcPr/>
                    </a:tc>
                    <a:tc>
                      <a:txBody>
                        <a:bodyPr/>
                        <a:lstStyle/>
                        <a:p>
                          <a:pPr algn="ctr" rtl="1"/>
                          <a:r>
                            <a:rPr lang="en-GB" dirty="0" smtClean="0"/>
                            <a:t>B</a:t>
                          </a:r>
                          <a:endParaRPr lang="en-GB" dirty="0"/>
                        </a:p>
                      </a:txBody>
                      <a:tcPr/>
                    </a:tc>
                  </a:tr>
                  <a:tr h="370840">
                    <a:tc>
                      <a:txBody>
                        <a:bodyPr/>
                        <a:lstStyle/>
                        <a:p>
                          <a:pPr algn="ctr" rtl="1"/>
                          <a:r>
                            <a:rPr lang="ar-SA" b="1" dirty="0" smtClean="0"/>
                            <a:t>توازن</a:t>
                          </a:r>
                          <a:endParaRPr lang="en-GB" b="1" dirty="0"/>
                        </a:p>
                      </a:txBody>
                      <a:tcPr/>
                    </a:tc>
                    <a:tc>
                      <a:txBody>
                        <a:bodyPr/>
                        <a:lstStyle/>
                        <a:p>
                          <a:pPr algn="ctr" rtl="1"/>
                          <a:r>
                            <a:rPr lang="ar-SA" dirty="0" smtClean="0"/>
                            <a:t>0</a:t>
                          </a:r>
                          <a:endParaRPr lang="en-GB" dirty="0"/>
                        </a:p>
                      </a:txBody>
                      <a:tcPr/>
                    </a:tc>
                    <a:tc>
                      <a:txBody>
                        <a:bodyPr/>
                        <a:lstStyle/>
                        <a:p>
                          <a:pPr algn="ctr" rtl="1"/>
                          <a:r>
                            <a:rPr lang="ar-SA" dirty="0" smtClean="0"/>
                            <a:t>9</a:t>
                          </a:r>
                          <a:endParaRPr lang="en-GB" dirty="0"/>
                        </a:p>
                      </a:txBody>
                      <a:tcPr/>
                    </a:tc>
                    <a:tc>
                      <a:txBody>
                        <a:bodyPr/>
                        <a:lstStyle/>
                        <a:p>
                          <a:pPr algn="ctr" rtl="1"/>
                          <a:r>
                            <a:rPr lang="ar-SA" dirty="0" smtClean="0"/>
                            <a:t>9</a:t>
                          </a:r>
                          <a:endParaRPr lang="en-GB" dirty="0"/>
                        </a:p>
                      </a:txBody>
                      <a:tcPr/>
                    </a:tc>
                    <a:tc>
                      <a:txBody>
                        <a:bodyPr/>
                        <a:lstStyle/>
                        <a:p>
                          <a:pPr algn="ctr" rtl="1"/>
                          <a:r>
                            <a:rPr lang="ar-SA" dirty="0" smtClean="0"/>
                            <a:t>6</a:t>
                          </a:r>
                          <a:endParaRPr lang="en-GB" dirty="0"/>
                        </a:p>
                      </a:txBody>
                      <a:tcPr/>
                    </a:tc>
                    <a:tc>
                      <a:txBody>
                        <a:bodyPr/>
                        <a:lstStyle/>
                        <a:p>
                          <a:pPr algn="ctr" rtl="1"/>
                          <a:r>
                            <a:rPr lang="en-GB" dirty="0" smtClean="0"/>
                            <a:t>C</a:t>
                          </a:r>
                          <a:endParaRPr lang="en-GB" dirty="0"/>
                        </a:p>
                      </a:txBody>
                      <a:tcPr/>
                    </a:tc>
                  </a:tr>
                  <a:tr h="370840">
                    <a:tc>
                      <a:txBody>
                        <a:bodyPr/>
                        <a:lstStyle/>
                        <a:p>
                          <a:pPr algn="ctr" rtl="1"/>
                          <a:r>
                            <a:rPr lang="ar-SA" b="1" dirty="0" smtClean="0">
                              <a:solidFill>
                                <a:srgbClr val="FF0000"/>
                              </a:solidFill>
                            </a:rPr>
                            <a:t>ينخفض</a:t>
                          </a:r>
                          <a:endParaRPr lang="en-GB" b="1" dirty="0">
                            <a:solidFill>
                              <a:srgbClr val="FF0000"/>
                            </a:solidFill>
                          </a:endParaRPr>
                        </a:p>
                      </a:txBody>
                      <a:tcPr/>
                    </a:tc>
                    <a:tc>
                      <a:txBody>
                        <a:bodyPr/>
                        <a:lstStyle/>
                        <a:p>
                          <a:pPr algn="ctr" rtl="1"/>
                          <a:r>
                            <a:rPr lang="ar-SA" dirty="0" smtClean="0"/>
                            <a:t>4 +</a:t>
                          </a:r>
                          <a:endParaRPr lang="en-GB" dirty="0"/>
                        </a:p>
                      </a:txBody>
                      <a:tcPr/>
                    </a:tc>
                    <a:tc>
                      <a:txBody>
                        <a:bodyPr/>
                        <a:lstStyle/>
                        <a:p>
                          <a:pPr algn="ctr" rtl="1"/>
                          <a:r>
                            <a:rPr lang="ar-SA" dirty="0" smtClean="0"/>
                            <a:t>10</a:t>
                          </a:r>
                          <a:endParaRPr lang="en-GB" dirty="0"/>
                        </a:p>
                      </a:txBody>
                      <a:tcPr/>
                    </a:tc>
                    <a:tc>
                      <a:txBody>
                        <a:bodyPr/>
                        <a:lstStyle/>
                        <a:p>
                          <a:pPr algn="ctr" rtl="1"/>
                          <a:r>
                            <a:rPr lang="ar-SA" dirty="0" smtClean="0"/>
                            <a:t>6</a:t>
                          </a:r>
                          <a:endParaRPr lang="en-GB" dirty="0"/>
                        </a:p>
                      </a:txBody>
                      <a:tcPr/>
                    </a:tc>
                    <a:tc>
                      <a:txBody>
                        <a:bodyPr/>
                        <a:lstStyle/>
                        <a:p>
                          <a:pPr algn="ctr" rtl="1"/>
                          <a:r>
                            <a:rPr lang="ar-SA" dirty="0" smtClean="0"/>
                            <a:t>8</a:t>
                          </a:r>
                          <a:endParaRPr lang="en-GB" dirty="0"/>
                        </a:p>
                      </a:txBody>
                      <a:tcPr/>
                    </a:tc>
                    <a:tc>
                      <a:txBody>
                        <a:bodyPr/>
                        <a:lstStyle/>
                        <a:p>
                          <a:pPr algn="ctr" rtl="1"/>
                          <a:r>
                            <a:rPr lang="en-GB" dirty="0" smtClean="0"/>
                            <a:t>D</a:t>
                          </a:r>
                          <a:endParaRPr lang="en-GB" dirty="0"/>
                        </a:p>
                      </a:txBody>
                      <a:tcPr/>
                    </a:tc>
                  </a:tr>
                  <a:tr h="370840">
                    <a:tc>
                      <a:txBody>
                        <a:bodyPr/>
                        <a:lstStyle/>
                        <a:p>
                          <a:pPr algn="ctr" rtl="1"/>
                          <a:r>
                            <a:rPr lang="ar-SA" b="1" dirty="0" smtClean="0">
                              <a:solidFill>
                                <a:srgbClr val="FF0000"/>
                              </a:solidFill>
                            </a:rPr>
                            <a:t>يخفض</a:t>
                          </a:r>
                          <a:endParaRPr lang="en-GB" b="1" dirty="0">
                            <a:solidFill>
                              <a:srgbClr val="FF0000"/>
                            </a:solidFill>
                          </a:endParaRPr>
                        </a:p>
                      </a:txBody>
                      <a:tcPr/>
                    </a:tc>
                    <a:tc>
                      <a:txBody>
                        <a:bodyPr/>
                        <a:lstStyle/>
                        <a:p>
                          <a:pPr algn="ctr" rtl="1"/>
                          <a:r>
                            <a:rPr lang="ar-SA" dirty="0" smtClean="0"/>
                            <a:t>8 +</a:t>
                          </a:r>
                          <a:endParaRPr lang="en-GB" dirty="0"/>
                        </a:p>
                      </a:txBody>
                      <a:tcPr/>
                    </a:tc>
                    <a:tc>
                      <a:txBody>
                        <a:bodyPr/>
                        <a:lstStyle/>
                        <a:p>
                          <a:pPr algn="ctr" rtl="1"/>
                          <a:r>
                            <a:rPr lang="ar-SA" dirty="0" smtClean="0"/>
                            <a:t>11</a:t>
                          </a:r>
                          <a:endParaRPr lang="en-GB" dirty="0"/>
                        </a:p>
                      </a:txBody>
                      <a:tcPr/>
                    </a:tc>
                    <a:tc>
                      <a:txBody>
                        <a:bodyPr/>
                        <a:lstStyle/>
                        <a:p>
                          <a:pPr algn="ctr" rtl="1"/>
                          <a:r>
                            <a:rPr lang="ar-SA" dirty="0" smtClean="0"/>
                            <a:t>3</a:t>
                          </a:r>
                          <a:endParaRPr lang="en-GB" dirty="0"/>
                        </a:p>
                      </a:txBody>
                      <a:tcPr/>
                    </a:tc>
                    <a:tc>
                      <a:txBody>
                        <a:bodyPr/>
                        <a:lstStyle/>
                        <a:p>
                          <a:pPr algn="ctr" rtl="1"/>
                          <a:r>
                            <a:rPr lang="ar-SA" dirty="0" smtClean="0"/>
                            <a:t>10</a:t>
                          </a:r>
                          <a:endParaRPr lang="en-GB" dirty="0"/>
                        </a:p>
                      </a:txBody>
                      <a:tcPr/>
                    </a:tc>
                    <a:tc>
                      <a:txBody>
                        <a:bodyPr/>
                        <a:lstStyle/>
                        <a:p>
                          <a:pPr algn="ctr" rtl="1"/>
                          <a:r>
                            <a:rPr lang="en-GB" dirty="0" smtClean="0"/>
                            <a:t>E</a:t>
                          </a:r>
                          <a:endParaRPr lang="en-GB" dirty="0"/>
                        </a:p>
                      </a:txBody>
                      <a:tcPr/>
                    </a:tc>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xmlns="" val="4285096947"/>
                  </p:ext>
                </p:extLst>
              </p:nvPr>
            </p:nvGraphicFramePr>
            <p:xfrm>
              <a:off x="251521" y="3789040"/>
              <a:ext cx="8496942" cy="2494280"/>
            </p:xfrm>
            <a:graphic>
              <a:graphicData uri="http://schemas.openxmlformats.org/drawingml/2006/table">
                <a:tbl>
                  <a:tblPr firstRow="1" bandRow="1">
                    <a:tableStyleId>{5C22544A-7EE6-4342-B048-85BDC9FD1C3A}</a:tableStyleId>
                  </a:tblPr>
                  <a:tblGrid>
                    <a:gridCol w="864095"/>
                    <a:gridCol w="2664296"/>
                    <a:gridCol w="1719721"/>
                    <a:gridCol w="1582764"/>
                    <a:gridCol w="999640"/>
                    <a:gridCol w="666426"/>
                  </a:tblGrid>
                  <a:tr h="640080">
                    <a:tc>
                      <a:txBody>
                        <a:bodyPr/>
                        <a:lstStyle/>
                        <a:p>
                          <a:pPr algn="ctr" rtl="1"/>
                          <a:r>
                            <a:rPr lang="ar-SA" dirty="0" smtClean="0"/>
                            <a:t>اتجاه السعر</a:t>
                          </a:r>
                          <a:endParaRPr lang="en-GB" dirty="0"/>
                        </a:p>
                      </a:txBody>
                      <a:tcPr/>
                    </a:tc>
                    <a:tc>
                      <a:txBody>
                        <a:bodyPr/>
                        <a:lstStyle/>
                        <a:p>
                          <a:endParaRPr lang="en-US"/>
                        </a:p>
                      </a:txBody>
                      <a:tcPr>
                        <a:blipFill rotWithShape="1">
                          <a:blip r:embed="rId2"/>
                          <a:stretch>
                            <a:fillRect l="-32494" t="-4762" r="-186728" b="-303810"/>
                          </a:stretch>
                        </a:blipFill>
                      </a:tcPr>
                    </a:tc>
                    <a:tc>
                      <a:txBody>
                        <a:bodyPr/>
                        <a:lstStyle/>
                        <a:p>
                          <a:endParaRPr lang="en-US"/>
                        </a:p>
                      </a:txBody>
                      <a:tcPr>
                        <a:blipFill rotWithShape="1">
                          <a:blip r:embed="rId2"/>
                          <a:stretch>
                            <a:fillRect l="-205319" t="-4762" r="-189362" b="-303810"/>
                          </a:stretch>
                        </a:blipFill>
                      </a:tcPr>
                    </a:tc>
                    <a:tc>
                      <a:txBody>
                        <a:bodyPr/>
                        <a:lstStyle/>
                        <a:p>
                          <a:endParaRPr lang="en-US"/>
                        </a:p>
                      </a:txBody>
                      <a:tcPr>
                        <a:blipFill rotWithShape="1">
                          <a:blip r:embed="rId2"/>
                          <a:stretch>
                            <a:fillRect l="-331154" t="-4762" r="-105385" b="-303810"/>
                          </a:stretch>
                        </a:blipFill>
                      </a:tcPr>
                    </a:tc>
                    <a:tc>
                      <a:txBody>
                        <a:bodyPr/>
                        <a:lstStyle/>
                        <a:p>
                          <a:pPr algn="ctr" rtl="1"/>
                          <a:r>
                            <a:rPr lang="ar-SA" dirty="0" smtClean="0"/>
                            <a:t>سعر الكيلو</a:t>
                          </a:r>
                        </a:p>
                        <a:p>
                          <a:pPr algn="ctr" rtl="1"/>
                          <a:r>
                            <a:rPr lang="ar-SA" dirty="0" smtClean="0"/>
                            <a:t>(ريال) </a:t>
                          </a:r>
                          <a:r>
                            <a:rPr lang="en-GB" dirty="0" smtClean="0"/>
                            <a:t>P</a:t>
                          </a:r>
                          <a:endParaRPr lang="en-GB" dirty="0"/>
                        </a:p>
                      </a:txBody>
                      <a:tcPr/>
                    </a:tc>
                    <a:tc>
                      <a:txBody>
                        <a:bodyPr/>
                        <a:lstStyle/>
                        <a:p>
                          <a:pPr algn="ctr" rtl="1"/>
                          <a:endParaRPr lang="en-GB"/>
                        </a:p>
                      </a:txBody>
                      <a:tcPr/>
                    </a:tc>
                  </a:tr>
                  <a:tr h="370840">
                    <a:tc>
                      <a:txBody>
                        <a:bodyPr/>
                        <a:lstStyle/>
                        <a:p>
                          <a:pPr algn="ctr" rtl="1"/>
                          <a:r>
                            <a:rPr lang="ar-SA" b="1" dirty="0" smtClean="0">
                              <a:solidFill>
                                <a:srgbClr val="00B050"/>
                              </a:solidFill>
                            </a:rPr>
                            <a:t>يرتفع</a:t>
                          </a:r>
                          <a:endParaRPr lang="en-GB" b="1" dirty="0">
                            <a:solidFill>
                              <a:srgbClr val="00B050"/>
                            </a:solidFill>
                          </a:endParaRPr>
                        </a:p>
                      </a:txBody>
                      <a:tcPr/>
                    </a:tc>
                    <a:tc>
                      <a:txBody>
                        <a:bodyPr/>
                        <a:lstStyle/>
                        <a:p>
                          <a:pPr algn="ctr" rtl="1"/>
                          <a:r>
                            <a:rPr lang="ar-SA" dirty="0" smtClean="0"/>
                            <a:t>8</a:t>
                          </a:r>
                          <a:r>
                            <a:rPr lang="ar-SA" baseline="0" dirty="0" smtClean="0"/>
                            <a:t> -</a:t>
                          </a:r>
                          <a:endParaRPr lang="en-GB" dirty="0"/>
                        </a:p>
                      </a:txBody>
                      <a:tcPr/>
                    </a:tc>
                    <a:tc>
                      <a:txBody>
                        <a:bodyPr/>
                        <a:lstStyle/>
                        <a:p>
                          <a:pPr algn="ctr" rtl="1"/>
                          <a:r>
                            <a:rPr lang="ar-SA" dirty="0" smtClean="0"/>
                            <a:t>7</a:t>
                          </a:r>
                          <a:endParaRPr lang="en-GB" dirty="0"/>
                        </a:p>
                      </a:txBody>
                      <a:tcPr/>
                    </a:tc>
                    <a:tc>
                      <a:txBody>
                        <a:bodyPr/>
                        <a:lstStyle/>
                        <a:p>
                          <a:pPr algn="ctr" rtl="1"/>
                          <a:r>
                            <a:rPr lang="ar-SA" dirty="0" smtClean="0"/>
                            <a:t>15</a:t>
                          </a:r>
                          <a:endParaRPr lang="en-GB" dirty="0"/>
                        </a:p>
                      </a:txBody>
                      <a:tcPr/>
                    </a:tc>
                    <a:tc>
                      <a:txBody>
                        <a:bodyPr/>
                        <a:lstStyle/>
                        <a:p>
                          <a:pPr algn="ctr" rtl="1"/>
                          <a:r>
                            <a:rPr lang="ar-SA" dirty="0" smtClean="0"/>
                            <a:t>2</a:t>
                          </a:r>
                          <a:endParaRPr lang="en-GB" dirty="0"/>
                        </a:p>
                      </a:txBody>
                      <a:tcPr/>
                    </a:tc>
                    <a:tc>
                      <a:txBody>
                        <a:bodyPr/>
                        <a:lstStyle/>
                        <a:p>
                          <a:pPr algn="ctr" rtl="1"/>
                          <a:r>
                            <a:rPr lang="en-GB" dirty="0" smtClean="0"/>
                            <a:t>A</a:t>
                          </a:r>
                          <a:endParaRPr lang="en-GB" dirty="0"/>
                        </a:p>
                      </a:txBody>
                      <a:tcPr/>
                    </a:tc>
                  </a:tr>
                  <a:tr h="370840">
                    <a:tc>
                      <a:txBody>
                        <a:bodyPr/>
                        <a:lstStyle/>
                        <a:p>
                          <a:pPr algn="ctr" rtl="1"/>
                          <a:r>
                            <a:rPr lang="ar-SA" b="1" dirty="0" smtClean="0">
                              <a:solidFill>
                                <a:srgbClr val="00B050"/>
                              </a:solidFill>
                            </a:rPr>
                            <a:t>يرتفع</a:t>
                          </a:r>
                          <a:endParaRPr lang="en-GB" b="1" dirty="0">
                            <a:solidFill>
                              <a:srgbClr val="00B050"/>
                            </a:solidFill>
                          </a:endParaRPr>
                        </a:p>
                      </a:txBody>
                      <a:tcPr/>
                    </a:tc>
                    <a:tc>
                      <a:txBody>
                        <a:bodyPr/>
                        <a:lstStyle/>
                        <a:p>
                          <a:pPr algn="ctr" rtl="1"/>
                          <a:r>
                            <a:rPr lang="ar-SA" dirty="0" smtClean="0"/>
                            <a:t>4 -</a:t>
                          </a:r>
                          <a:endParaRPr lang="en-GB" dirty="0"/>
                        </a:p>
                      </a:txBody>
                      <a:tcPr/>
                    </a:tc>
                    <a:tc>
                      <a:txBody>
                        <a:bodyPr/>
                        <a:lstStyle/>
                        <a:p>
                          <a:pPr algn="ctr" rtl="1"/>
                          <a:r>
                            <a:rPr lang="ar-SA" dirty="0" smtClean="0"/>
                            <a:t>8</a:t>
                          </a:r>
                          <a:endParaRPr lang="en-GB" dirty="0"/>
                        </a:p>
                      </a:txBody>
                      <a:tcPr/>
                    </a:tc>
                    <a:tc>
                      <a:txBody>
                        <a:bodyPr/>
                        <a:lstStyle/>
                        <a:p>
                          <a:pPr algn="ctr" rtl="1"/>
                          <a:r>
                            <a:rPr lang="ar-SA" dirty="0" smtClean="0"/>
                            <a:t>12</a:t>
                          </a:r>
                          <a:endParaRPr lang="en-GB" dirty="0"/>
                        </a:p>
                      </a:txBody>
                      <a:tcPr/>
                    </a:tc>
                    <a:tc>
                      <a:txBody>
                        <a:bodyPr/>
                        <a:lstStyle/>
                        <a:p>
                          <a:pPr algn="ctr" rtl="1"/>
                          <a:r>
                            <a:rPr lang="ar-SA" dirty="0" smtClean="0"/>
                            <a:t>4</a:t>
                          </a:r>
                          <a:endParaRPr lang="en-GB" dirty="0"/>
                        </a:p>
                      </a:txBody>
                      <a:tcPr/>
                    </a:tc>
                    <a:tc>
                      <a:txBody>
                        <a:bodyPr/>
                        <a:lstStyle/>
                        <a:p>
                          <a:pPr algn="ctr" rtl="1"/>
                          <a:r>
                            <a:rPr lang="en-GB" dirty="0" smtClean="0"/>
                            <a:t>B</a:t>
                          </a:r>
                          <a:endParaRPr lang="en-GB" dirty="0"/>
                        </a:p>
                      </a:txBody>
                      <a:tcPr/>
                    </a:tc>
                  </a:tr>
                  <a:tr h="370840">
                    <a:tc>
                      <a:txBody>
                        <a:bodyPr/>
                        <a:lstStyle/>
                        <a:p>
                          <a:pPr algn="ctr" rtl="1"/>
                          <a:r>
                            <a:rPr lang="ar-SA" b="1" dirty="0" smtClean="0"/>
                            <a:t>توازن</a:t>
                          </a:r>
                          <a:endParaRPr lang="en-GB" b="1" dirty="0"/>
                        </a:p>
                      </a:txBody>
                      <a:tcPr/>
                    </a:tc>
                    <a:tc>
                      <a:txBody>
                        <a:bodyPr/>
                        <a:lstStyle/>
                        <a:p>
                          <a:pPr algn="ctr" rtl="1"/>
                          <a:r>
                            <a:rPr lang="ar-SA" dirty="0" smtClean="0"/>
                            <a:t>0</a:t>
                          </a:r>
                          <a:endParaRPr lang="en-GB" dirty="0"/>
                        </a:p>
                      </a:txBody>
                      <a:tcPr/>
                    </a:tc>
                    <a:tc>
                      <a:txBody>
                        <a:bodyPr/>
                        <a:lstStyle/>
                        <a:p>
                          <a:pPr algn="ctr" rtl="1"/>
                          <a:r>
                            <a:rPr lang="ar-SA" dirty="0" smtClean="0"/>
                            <a:t>9</a:t>
                          </a:r>
                          <a:endParaRPr lang="en-GB" dirty="0"/>
                        </a:p>
                      </a:txBody>
                      <a:tcPr/>
                    </a:tc>
                    <a:tc>
                      <a:txBody>
                        <a:bodyPr/>
                        <a:lstStyle/>
                        <a:p>
                          <a:pPr algn="ctr" rtl="1"/>
                          <a:r>
                            <a:rPr lang="ar-SA" dirty="0" smtClean="0"/>
                            <a:t>9</a:t>
                          </a:r>
                          <a:endParaRPr lang="en-GB" dirty="0"/>
                        </a:p>
                      </a:txBody>
                      <a:tcPr/>
                    </a:tc>
                    <a:tc>
                      <a:txBody>
                        <a:bodyPr/>
                        <a:lstStyle/>
                        <a:p>
                          <a:pPr algn="ctr" rtl="1"/>
                          <a:r>
                            <a:rPr lang="ar-SA" dirty="0" smtClean="0"/>
                            <a:t>6</a:t>
                          </a:r>
                          <a:endParaRPr lang="en-GB" dirty="0"/>
                        </a:p>
                      </a:txBody>
                      <a:tcPr/>
                    </a:tc>
                    <a:tc>
                      <a:txBody>
                        <a:bodyPr/>
                        <a:lstStyle/>
                        <a:p>
                          <a:pPr algn="ctr" rtl="1"/>
                          <a:r>
                            <a:rPr lang="en-GB" dirty="0" smtClean="0"/>
                            <a:t>C</a:t>
                          </a:r>
                          <a:endParaRPr lang="en-GB" dirty="0"/>
                        </a:p>
                      </a:txBody>
                      <a:tcPr/>
                    </a:tc>
                  </a:tr>
                  <a:tr h="370840">
                    <a:tc>
                      <a:txBody>
                        <a:bodyPr/>
                        <a:lstStyle/>
                        <a:p>
                          <a:pPr algn="ctr" rtl="1"/>
                          <a:r>
                            <a:rPr lang="ar-SA" b="1" dirty="0" smtClean="0">
                              <a:solidFill>
                                <a:srgbClr val="FF0000"/>
                              </a:solidFill>
                            </a:rPr>
                            <a:t>ينخفض</a:t>
                          </a:r>
                          <a:endParaRPr lang="en-GB" b="1" dirty="0">
                            <a:solidFill>
                              <a:srgbClr val="FF0000"/>
                            </a:solidFill>
                          </a:endParaRPr>
                        </a:p>
                      </a:txBody>
                      <a:tcPr/>
                    </a:tc>
                    <a:tc>
                      <a:txBody>
                        <a:bodyPr/>
                        <a:lstStyle/>
                        <a:p>
                          <a:pPr algn="ctr" rtl="1"/>
                          <a:r>
                            <a:rPr lang="ar-SA" dirty="0" smtClean="0"/>
                            <a:t>4 +</a:t>
                          </a:r>
                          <a:endParaRPr lang="en-GB" dirty="0"/>
                        </a:p>
                      </a:txBody>
                      <a:tcPr/>
                    </a:tc>
                    <a:tc>
                      <a:txBody>
                        <a:bodyPr/>
                        <a:lstStyle/>
                        <a:p>
                          <a:pPr algn="ctr" rtl="1"/>
                          <a:r>
                            <a:rPr lang="ar-SA" dirty="0" smtClean="0"/>
                            <a:t>10</a:t>
                          </a:r>
                          <a:endParaRPr lang="en-GB" dirty="0"/>
                        </a:p>
                      </a:txBody>
                      <a:tcPr/>
                    </a:tc>
                    <a:tc>
                      <a:txBody>
                        <a:bodyPr/>
                        <a:lstStyle/>
                        <a:p>
                          <a:pPr algn="ctr" rtl="1"/>
                          <a:r>
                            <a:rPr lang="ar-SA" dirty="0" smtClean="0"/>
                            <a:t>6</a:t>
                          </a:r>
                          <a:endParaRPr lang="en-GB" dirty="0"/>
                        </a:p>
                      </a:txBody>
                      <a:tcPr/>
                    </a:tc>
                    <a:tc>
                      <a:txBody>
                        <a:bodyPr/>
                        <a:lstStyle/>
                        <a:p>
                          <a:pPr algn="ctr" rtl="1"/>
                          <a:r>
                            <a:rPr lang="ar-SA" dirty="0" smtClean="0"/>
                            <a:t>8</a:t>
                          </a:r>
                          <a:endParaRPr lang="en-GB" dirty="0"/>
                        </a:p>
                      </a:txBody>
                      <a:tcPr/>
                    </a:tc>
                    <a:tc>
                      <a:txBody>
                        <a:bodyPr/>
                        <a:lstStyle/>
                        <a:p>
                          <a:pPr algn="ctr" rtl="1"/>
                          <a:r>
                            <a:rPr lang="en-GB" dirty="0" smtClean="0"/>
                            <a:t>D</a:t>
                          </a:r>
                          <a:endParaRPr lang="en-GB" dirty="0"/>
                        </a:p>
                      </a:txBody>
                      <a:tcPr/>
                    </a:tc>
                  </a:tr>
                  <a:tr h="370840">
                    <a:tc>
                      <a:txBody>
                        <a:bodyPr/>
                        <a:lstStyle/>
                        <a:p>
                          <a:pPr algn="ctr" rtl="1"/>
                          <a:r>
                            <a:rPr lang="ar-SA" b="1" dirty="0" smtClean="0">
                              <a:solidFill>
                                <a:srgbClr val="FF0000"/>
                              </a:solidFill>
                            </a:rPr>
                            <a:t>يخفض</a:t>
                          </a:r>
                          <a:endParaRPr lang="en-GB" b="1" dirty="0">
                            <a:solidFill>
                              <a:srgbClr val="FF0000"/>
                            </a:solidFill>
                          </a:endParaRPr>
                        </a:p>
                      </a:txBody>
                      <a:tcPr/>
                    </a:tc>
                    <a:tc>
                      <a:txBody>
                        <a:bodyPr/>
                        <a:lstStyle/>
                        <a:p>
                          <a:pPr algn="ctr" rtl="1"/>
                          <a:r>
                            <a:rPr lang="ar-SA" dirty="0" smtClean="0"/>
                            <a:t>8 +</a:t>
                          </a:r>
                          <a:endParaRPr lang="en-GB" dirty="0"/>
                        </a:p>
                      </a:txBody>
                      <a:tcPr/>
                    </a:tc>
                    <a:tc>
                      <a:txBody>
                        <a:bodyPr/>
                        <a:lstStyle/>
                        <a:p>
                          <a:pPr algn="ctr" rtl="1"/>
                          <a:r>
                            <a:rPr lang="ar-SA" dirty="0" smtClean="0"/>
                            <a:t>11</a:t>
                          </a:r>
                          <a:endParaRPr lang="en-GB" dirty="0"/>
                        </a:p>
                      </a:txBody>
                      <a:tcPr/>
                    </a:tc>
                    <a:tc>
                      <a:txBody>
                        <a:bodyPr/>
                        <a:lstStyle/>
                        <a:p>
                          <a:pPr algn="ctr" rtl="1"/>
                          <a:r>
                            <a:rPr lang="ar-SA" dirty="0" smtClean="0"/>
                            <a:t>3</a:t>
                          </a:r>
                          <a:endParaRPr lang="en-GB" dirty="0"/>
                        </a:p>
                      </a:txBody>
                      <a:tcPr/>
                    </a:tc>
                    <a:tc>
                      <a:txBody>
                        <a:bodyPr/>
                        <a:lstStyle/>
                        <a:p>
                          <a:pPr algn="ctr" rtl="1"/>
                          <a:r>
                            <a:rPr lang="ar-SA" dirty="0" smtClean="0"/>
                            <a:t>10</a:t>
                          </a:r>
                          <a:endParaRPr lang="en-GB" dirty="0"/>
                        </a:p>
                      </a:txBody>
                      <a:tcPr/>
                    </a:tc>
                    <a:tc>
                      <a:txBody>
                        <a:bodyPr/>
                        <a:lstStyle/>
                        <a:p>
                          <a:pPr algn="ctr" rtl="1"/>
                          <a:r>
                            <a:rPr lang="en-GB" dirty="0" smtClean="0"/>
                            <a:t>E</a:t>
                          </a:r>
                          <a:endParaRPr lang="en-GB" dirty="0"/>
                        </a:p>
                      </a:txBody>
                      <a:tcPr/>
                    </a:tc>
                  </a:tr>
                </a:tbl>
              </a:graphicData>
            </a:graphic>
          </p:graphicFrame>
        </mc:Fallback>
      </mc:AlternateContent>
    </p:spTree>
    <p:extLst>
      <p:ext uri="{BB962C8B-B14F-4D97-AF65-F5344CB8AC3E}">
        <p14:creationId xmlns:p14="http://schemas.microsoft.com/office/powerpoint/2010/main" val="181142588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العرض والطلب وتوازن السوق:</a:t>
            </a:r>
            <a:endParaRPr lang="en-GB"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185" t="-1250"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4E1EAEED-37B2-4BE7-A478-B1D5F97F86E0}" type="slidenum">
              <a:rPr lang="en-GB" smtClean="0"/>
              <a:pPr/>
              <a:t>25</a:t>
            </a:fld>
            <a:endParaRPr lang="en-GB"/>
          </a:p>
        </p:txBody>
      </p:sp>
    </p:spTree>
    <p:extLst>
      <p:ext uri="{BB962C8B-B14F-4D97-AF65-F5344CB8AC3E}">
        <p14:creationId xmlns:p14="http://schemas.microsoft.com/office/powerpoint/2010/main" val="2444614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العرض والطلب وتوازن السوق:</a:t>
            </a:r>
            <a:endParaRPr lang="en-GB" dirty="0"/>
          </a:p>
        </p:txBody>
      </p:sp>
      <p:sp>
        <p:nvSpPr>
          <p:cNvPr id="3" name="Content Placeholder 2"/>
          <p:cNvSpPr>
            <a:spLocks noGrp="1"/>
          </p:cNvSpPr>
          <p:nvPr>
            <p:ph idx="1"/>
          </p:nvPr>
        </p:nvSpPr>
        <p:spPr/>
        <p:txBody>
          <a:bodyPr/>
          <a:lstStyle/>
          <a:p>
            <a:pPr algn="r" rtl="1"/>
            <a:r>
              <a:rPr lang="ar-SA" b="1" dirty="0" smtClean="0">
                <a:solidFill>
                  <a:schemeClr val="tx2"/>
                </a:solidFill>
              </a:rPr>
              <a:t>توازن العرض والطلب بيانياً:</a:t>
            </a:r>
            <a:endParaRPr lang="en-GB" b="1" dirty="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26</a:t>
            </a:fld>
            <a:endParaRPr lang="en-GB"/>
          </a:p>
        </p:txBody>
      </p:sp>
      <p:cxnSp>
        <p:nvCxnSpPr>
          <p:cNvPr id="6" name="Straight Connector 5"/>
          <p:cNvCxnSpPr/>
          <p:nvPr/>
        </p:nvCxnSpPr>
        <p:spPr>
          <a:xfrm>
            <a:off x="2915816" y="2852936"/>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915816" y="5013176"/>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527884" y="2942620"/>
            <a:ext cx="1980220" cy="171051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627784" y="2564904"/>
            <a:ext cx="432048" cy="369332"/>
          </a:xfrm>
          <a:prstGeom prst="rect">
            <a:avLst/>
          </a:prstGeom>
          <a:noFill/>
        </p:spPr>
        <p:txBody>
          <a:bodyPr wrap="square" rtlCol="0">
            <a:spAutoFit/>
          </a:bodyPr>
          <a:lstStyle/>
          <a:p>
            <a:r>
              <a:rPr lang="en-GB" dirty="0" smtClean="0"/>
              <a:t>P</a:t>
            </a:r>
            <a:endParaRPr lang="en-GB" dirty="0"/>
          </a:p>
        </p:txBody>
      </p:sp>
      <mc:AlternateContent xmlns:mc="http://schemas.openxmlformats.org/markup-compatibility/2006" xmlns:a14="http://schemas.microsoft.com/office/drawing/2010/main">
        <mc:Choice Requires="a14">
          <p:sp>
            <p:nvSpPr>
              <p:cNvPr id="10" name="TextBox 9"/>
              <p:cNvSpPr txBox="1"/>
              <p:nvPr/>
            </p:nvSpPr>
            <p:spPr>
              <a:xfrm>
                <a:off x="3203848" y="2636912"/>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3203848" y="2636912"/>
                <a:ext cx="432048"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6084168" y="4725144"/>
                <a:ext cx="936104" cy="369332"/>
              </a:xfrm>
              <a:prstGeom prst="rect">
                <a:avLst/>
              </a:prstGeom>
              <a:noFill/>
            </p:spPr>
            <p:txBody>
              <a:bodyPr wrap="square" rtlCol="0">
                <a:spAutoFit/>
              </a:bodyPr>
              <a:lstStyle/>
              <a:p>
                <a14:m>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a14:m>
                <a:r>
                  <a:rPr lang="ar-SA" dirty="0" smtClean="0"/>
                  <a:t> , </a:t>
                </a:r>
                <a14:m>
                  <m:oMath xmlns:m="http://schemas.openxmlformats.org/officeDocument/2006/math">
                    <m:sSub>
                      <m:sSubPr>
                        <m:ctrlPr>
                          <a:rPr lang="en-GB" i="1">
                            <a:latin typeface="Cambria Math" panose="02040503050406030204" pitchFamily="18" charset="0"/>
                          </a:rPr>
                        </m:ctrlPr>
                      </m:sSubPr>
                      <m:e>
                        <m:r>
                          <m:rPr>
                            <m:sty m:val="p"/>
                          </m:rPr>
                          <a:rPr lang="en-GB">
                            <a:latin typeface="Cambria Math"/>
                          </a:rPr>
                          <m:t>Q</m:t>
                        </m:r>
                      </m:e>
                      <m:sub>
                        <m:r>
                          <m:rPr>
                            <m:sty m:val="p"/>
                          </m:rPr>
                          <a:rPr lang="en-GB">
                            <a:latin typeface="Cambria Math"/>
                          </a:rPr>
                          <m:t>s</m:t>
                        </m:r>
                      </m:sub>
                    </m:sSub>
                  </m:oMath>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6084168" y="4725144"/>
                <a:ext cx="936104" cy="369332"/>
              </a:xfrm>
              <a:prstGeom prst="rect">
                <a:avLst/>
              </a:prstGeom>
              <a:blipFill rotWithShape="1">
                <a:blip r:embed="rId3"/>
                <a:stretch>
                  <a:fillRect l="-649" t="-9836" b="-22951"/>
                </a:stretch>
              </a:blipFill>
            </p:spPr>
            <p:txBody>
              <a:bodyPr/>
              <a:lstStyle/>
              <a:p>
                <a:r>
                  <a:rPr lang="en-GB">
                    <a:noFill/>
                  </a:rPr>
                  <a:t> </a:t>
                </a:r>
              </a:p>
            </p:txBody>
          </p:sp>
        </mc:Fallback>
      </mc:AlternateContent>
      <p:cxnSp>
        <p:nvCxnSpPr>
          <p:cNvPr id="13" name="Straight Connector 12"/>
          <p:cNvCxnSpPr/>
          <p:nvPr/>
        </p:nvCxnSpPr>
        <p:spPr>
          <a:xfrm flipH="1">
            <a:off x="3635896" y="2942620"/>
            <a:ext cx="1368152" cy="171142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076056" y="2636912"/>
            <a:ext cx="432048" cy="369332"/>
          </a:xfrm>
          <a:prstGeom prst="rect">
            <a:avLst/>
          </a:prstGeom>
          <a:noFill/>
        </p:spPr>
        <p:txBody>
          <a:bodyPr wrap="square" rtlCol="0">
            <a:spAutoFit/>
          </a:bodyPr>
          <a:lstStyle/>
          <a:p>
            <a:r>
              <a:rPr lang="en-GB" b="1" dirty="0">
                <a:solidFill>
                  <a:srgbClr val="FF0000"/>
                </a:solidFill>
              </a:rPr>
              <a:t>S</a:t>
            </a:r>
          </a:p>
        </p:txBody>
      </p:sp>
      <p:sp>
        <p:nvSpPr>
          <p:cNvPr id="15" name="TextBox 14"/>
          <p:cNvSpPr txBox="1"/>
          <p:nvPr/>
        </p:nvSpPr>
        <p:spPr>
          <a:xfrm>
            <a:off x="3311860" y="4571836"/>
            <a:ext cx="432048" cy="369332"/>
          </a:xfrm>
          <a:prstGeom prst="rect">
            <a:avLst/>
          </a:prstGeom>
          <a:noFill/>
        </p:spPr>
        <p:txBody>
          <a:bodyPr wrap="square" rtlCol="0">
            <a:spAutoFit/>
          </a:bodyPr>
          <a:lstStyle/>
          <a:p>
            <a:r>
              <a:rPr lang="en-GB" b="1" dirty="0">
                <a:solidFill>
                  <a:srgbClr val="FF0000"/>
                </a:solidFill>
              </a:rPr>
              <a:t>S</a:t>
            </a:r>
          </a:p>
        </p:txBody>
      </p:sp>
      <mc:AlternateContent xmlns:mc="http://schemas.openxmlformats.org/markup-compatibility/2006" xmlns:a14="http://schemas.microsoft.com/office/drawing/2010/main">
        <mc:Choice Requires="a14">
          <p:sp>
            <p:nvSpPr>
              <p:cNvPr id="17" name="TextBox 16"/>
              <p:cNvSpPr txBox="1"/>
              <p:nvPr/>
            </p:nvSpPr>
            <p:spPr>
              <a:xfrm>
                <a:off x="5508104" y="4496956"/>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5508104" y="4496956"/>
                <a:ext cx="432048" cy="369332"/>
              </a:xfrm>
              <a:prstGeom prst="rect">
                <a:avLst/>
              </a:prstGeom>
              <a:blipFill rotWithShape="1">
                <a:blip r:embed="rId4"/>
                <a:stretch>
                  <a:fillRect/>
                </a:stretch>
              </a:blipFill>
            </p:spPr>
            <p:txBody>
              <a:bodyPr/>
              <a:lstStyle/>
              <a:p>
                <a:r>
                  <a:rPr lang="en-GB">
                    <a:noFill/>
                  </a:rPr>
                  <a:t> </a:t>
                </a:r>
              </a:p>
            </p:txBody>
          </p:sp>
        </mc:Fallback>
      </mc:AlternateContent>
      <p:cxnSp>
        <p:nvCxnSpPr>
          <p:cNvPr id="19" name="Straight Connector 18"/>
          <p:cNvCxnSpPr/>
          <p:nvPr/>
        </p:nvCxnSpPr>
        <p:spPr>
          <a:xfrm flipH="1">
            <a:off x="2915816" y="3717032"/>
            <a:ext cx="1548172"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2915816" y="4293096"/>
            <a:ext cx="216024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H="1">
            <a:off x="2915816" y="3212976"/>
            <a:ext cx="1872208"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788024" y="3212976"/>
            <a:ext cx="0" cy="1800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427984" y="3717032"/>
            <a:ext cx="0" cy="129614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5148064" y="4293096"/>
            <a:ext cx="0" cy="72008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779912" y="3212976"/>
            <a:ext cx="0" cy="180020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923928" y="4293096"/>
            <a:ext cx="0" cy="72008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4355976" y="3645024"/>
            <a:ext cx="139824" cy="1533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35" name="TextBox 34"/>
              <p:cNvSpPr txBox="1"/>
              <p:nvPr/>
            </p:nvSpPr>
            <p:spPr>
              <a:xfrm>
                <a:off x="2555776" y="350100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ar-SA" i="1" smtClean="0">
                              <a:solidFill>
                                <a:schemeClr val="tx1"/>
                              </a:solidFill>
                              <a:latin typeface="Cambria Math" panose="02040503050406030204" pitchFamily="18" charset="0"/>
                            </a:rPr>
                          </m:ctrlPr>
                        </m:sSupPr>
                        <m:e>
                          <m:r>
                            <m:rPr>
                              <m:sty m:val="p"/>
                            </m:rPr>
                            <a:rPr lang="en-GB" b="0" i="0">
                              <a:solidFill>
                                <a:schemeClr val="tx1"/>
                              </a:solidFill>
                              <a:latin typeface="Cambria Math"/>
                            </a:rPr>
                            <m:t>P</m:t>
                          </m:r>
                        </m:e>
                        <m:sup>
                          <m:r>
                            <a:rPr lang="en-GB" b="0" i="0">
                              <a:solidFill>
                                <a:schemeClr val="tx1"/>
                              </a:solidFill>
                              <a:latin typeface="Cambria Math"/>
                            </a:rPr>
                            <m:t>∗</m:t>
                          </m:r>
                        </m:sup>
                      </m:sSup>
                    </m:oMath>
                  </m:oMathPara>
                </a14:m>
                <a:endParaRPr lang="en-GB" dirty="0">
                  <a:solidFill>
                    <a:schemeClr val="tx1"/>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2555776" y="3501008"/>
                <a:ext cx="432048" cy="369332"/>
              </a:xfrm>
              <a:prstGeom prst="rect">
                <a:avLst/>
              </a:prstGeom>
              <a:blipFill rotWithShape="1">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4288160" y="5094476"/>
                <a:ext cx="3558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p>
                        <m:sSupPr>
                          <m:ctrlPr>
                            <a:rPr lang="ar-SA" i="1" smtClean="0">
                              <a:solidFill>
                                <a:schemeClr val="tx1"/>
                              </a:solidFill>
                              <a:latin typeface="Cambria Math" panose="02040503050406030204" pitchFamily="18" charset="0"/>
                            </a:rPr>
                          </m:ctrlPr>
                        </m:sSupPr>
                        <m:e>
                          <m:r>
                            <m:rPr>
                              <m:sty m:val="p"/>
                            </m:rPr>
                            <a:rPr lang="en-GB" b="0" i="0">
                              <a:solidFill>
                                <a:schemeClr val="tx1"/>
                              </a:solidFill>
                              <a:latin typeface="Cambria Math"/>
                            </a:rPr>
                            <m:t>Q</m:t>
                          </m:r>
                        </m:e>
                        <m:sup>
                          <m:r>
                            <a:rPr lang="en-GB" b="0" i="0">
                              <a:solidFill>
                                <a:schemeClr val="tx1"/>
                              </a:solidFill>
                              <a:latin typeface="Cambria Math"/>
                            </a:rPr>
                            <m:t>∗</m:t>
                          </m:r>
                        </m:sup>
                      </m:sSup>
                    </m:oMath>
                  </m:oMathPara>
                </a14:m>
                <a:endParaRPr lang="en-GB" dirty="0">
                  <a:solidFill>
                    <a:schemeClr val="tx1"/>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4288160" y="5094476"/>
                <a:ext cx="355848" cy="369332"/>
              </a:xfrm>
              <a:prstGeom prst="rect">
                <a:avLst/>
              </a:prstGeom>
              <a:blipFill rotWithShape="1">
                <a:blip r:embed="rId6"/>
                <a:stretch>
                  <a:fillRect l="-1695" r="-5085" b="-10000"/>
                </a:stretch>
              </a:blipFill>
            </p:spPr>
            <p:txBody>
              <a:bodyPr/>
              <a:lstStyle/>
              <a:p>
                <a:r>
                  <a:rPr lang="en-GB">
                    <a:noFill/>
                  </a:rPr>
                  <a:t> </a:t>
                </a:r>
              </a:p>
            </p:txBody>
          </p:sp>
        </mc:Fallback>
      </mc:AlternateContent>
      <p:cxnSp>
        <p:nvCxnSpPr>
          <p:cNvPr id="38" name="Straight Connector 37"/>
          <p:cNvCxnSpPr/>
          <p:nvPr/>
        </p:nvCxnSpPr>
        <p:spPr>
          <a:xfrm flipH="1">
            <a:off x="3851920" y="3212976"/>
            <a:ext cx="936104" cy="0"/>
          </a:xfrm>
          <a:prstGeom prst="line">
            <a:avLst/>
          </a:prstGeom>
          <a:ln w="571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3707904" y="2843644"/>
            <a:ext cx="1368152" cy="400110"/>
          </a:xfrm>
          <a:prstGeom prst="rect">
            <a:avLst/>
          </a:prstGeom>
          <a:noFill/>
        </p:spPr>
        <p:txBody>
          <a:bodyPr wrap="square" rtlCol="0">
            <a:spAutoFit/>
          </a:bodyPr>
          <a:lstStyle/>
          <a:p>
            <a:r>
              <a:rPr lang="ar-SA" sz="2000" b="1" dirty="0" smtClean="0">
                <a:solidFill>
                  <a:srgbClr val="FF0000"/>
                </a:solidFill>
              </a:rPr>
              <a:t>فائض عرض</a:t>
            </a:r>
            <a:endParaRPr lang="en-GB" sz="2000" b="1" dirty="0">
              <a:solidFill>
                <a:srgbClr val="FF0000"/>
              </a:solidFill>
            </a:endParaRPr>
          </a:p>
        </p:txBody>
      </p:sp>
      <p:cxnSp>
        <p:nvCxnSpPr>
          <p:cNvPr id="40" name="Straight Connector 39"/>
          <p:cNvCxnSpPr/>
          <p:nvPr/>
        </p:nvCxnSpPr>
        <p:spPr>
          <a:xfrm flipH="1">
            <a:off x="3995936" y="4283804"/>
            <a:ext cx="1080120" cy="9292"/>
          </a:xfrm>
          <a:prstGeom prst="line">
            <a:avLst/>
          </a:prstGeom>
          <a:ln w="5715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923928" y="4283804"/>
            <a:ext cx="1368152" cy="400110"/>
          </a:xfrm>
          <a:prstGeom prst="rect">
            <a:avLst/>
          </a:prstGeom>
          <a:noFill/>
        </p:spPr>
        <p:txBody>
          <a:bodyPr wrap="square" rtlCol="0">
            <a:spAutoFit/>
          </a:bodyPr>
          <a:lstStyle/>
          <a:p>
            <a:r>
              <a:rPr lang="ar-SA" sz="2000" b="1" dirty="0" smtClean="0">
                <a:solidFill>
                  <a:schemeClr val="accent1"/>
                </a:solidFill>
              </a:rPr>
              <a:t>فائض طلب</a:t>
            </a:r>
            <a:endParaRPr lang="en-GB" sz="2000" b="1" dirty="0">
              <a:solidFill>
                <a:schemeClr val="accent1"/>
              </a:solidFill>
            </a:endParaRPr>
          </a:p>
        </p:txBody>
      </p:sp>
      <p:cxnSp>
        <p:nvCxnSpPr>
          <p:cNvPr id="44" name="Straight Arrow Connector 43"/>
          <p:cNvCxnSpPr/>
          <p:nvPr/>
        </p:nvCxnSpPr>
        <p:spPr>
          <a:xfrm>
            <a:off x="3275856" y="3284984"/>
            <a:ext cx="0" cy="432048"/>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flipV="1">
            <a:off x="3275856" y="3726324"/>
            <a:ext cx="0" cy="494764"/>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4332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التغير في السعر التوازني:</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تذكير:</a:t>
            </a:r>
          </a:p>
          <a:p>
            <a:pPr marL="514350" indent="-514350" algn="r" rtl="1">
              <a:buFont typeface="+mj-lt"/>
              <a:buAutoNum type="arabicPeriod"/>
            </a:pPr>
            <a:r>
              <a:rPr lang="ar-SA" dirty="0" smtClean="0"/>
              <a:t>التغير في السعر يغير الكمية المعروضة أو المطلوبة، أما التغير في أي عامل آخر بخلاف السعر فيؤدي إلى انتقال منحنى العرض أو الطلب.</a:t>
            </a:r>
            <a:endParaRPr lang="ar-SA" b="1" dirty="0" smtClean="0">
              <a:solidFill>
                <a:schemeClr val="tx2"/>
              </a:solidFill>
            </a:endParaRPr>
          </a:p>
          <a:p>
            <a:pPr marL="514350" indent="-514350" algn="r" rtl="1">
              <a:buFont typeface="+mj-lt"/>
              <a:buAutoNum type="arabicPeriod"/>
            </a:pPr>
            <a:r>
              <a:rPr lang="ar-SA" b="1" dirty="0" smtClean="0">
                <a:solidFill>
                  <a:schemeClr val="tx2"/>
                </a:solidFill>
              </a:rPr>
              <a:t>العوامل المؤثرة على وضع منحنى الطلب: </a:t>
            </a:r>
            <a:r>
              <a:rPr lang="ar-SA" dirty="0" smtClean="0"/>
              <a:t>الدخل، الأذواق، أسعار السلع الأخرى، عدد السكان، العادات الاستهلاكية... الخ</a:t>
            </a:r>
          </a:p>
          <a:p>
            <a:pPr marL="514350" indent="-514350" algn="r" rtl="1">
              <a:buFont typeface="+mj-lt"/>
              <a:buAutoNum type="arabicPeriod"/>
            </a:pPr>
            <a:r>
              <a:rPr lang="ar-SA" b="1" dirty="0" smtClean="0">
                <a:solidFill>
                  <a:schemeClr val="tx2"/>
                </a:solidFill>
              </a:rPr>
              <a:t>العوامل المؤثرة على وضع منحنى العرض: </a:t>
            </a:r>
            <a:r>
              <a:rPr lang="ar-SA" dirty="0" smtClean="0"/>
              <a:t>السياسات الحكومية، التطور التقني، أسعار عناصر الإنتاج، أسعار السلع الأخرى... الخ</a:t>
            </a:r>
            <a:endParaRPr lang="ar-SA" b="1" dirty="0" smtClean="0"/>
          </a:p>
        </p:txBody>
      </p:sp>
      <p:sp>
        <p:nvSpPr>
          <p:cNvPr id="5" name="Slide Number Placeholder 4"/>
          <p:cNvSpPr>
            <a:spLocks noGrp="1"/>
          </p:cNvSpPr>
          <p:nvPr>
            <p:ph type="sldNum" sz="quarter" idx="12"/>
          </p:nvPr>
        </p:nvSpPr>
        <p:spPr/>
        <p:txBody>
          <a:bodyPr/>
          <a:lstStyle/>
          <a:p>
            <a:fld id="{4E1EAEED-37B2-4BE7-A478-B1D5F97F86E0}" type="slidenum">
              <a:rPr lang="en-GB" smtClean="0"/>
              <a:pPr/>
              <a:t>27</a:t>
            </a:fld>
            <a:endParaRPr lang="en-GB"/>
          </a:p>
        </p:txBody>
      </p:sp>
    </p:spTree>
    <p:extLst>
      <p:ext uri="{BB962C8B-B14F-4D97-AF65-F5344CB8AC3E}">
        <p14:creationId xmlns:p14="http://schemas.microsoft.com/office/powerpoint/2010/main" val="2719524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التغير في السعر التوازني:</a:t>
            </a:r>
            <a:endParaRPr lang="en-GB" dirty="0"/>
          </a:p>
        </p:txBody>
      </p:sp>
      <p:sp>
        <p:nvSpPr>
          <p:cNvPr id="3" name="Content Placeholder 2"/>
          <p:cNvSpPr>
            <a:spLocks noGrp="1"/>
          </p:cNvSpPr>
          <p:nvPr>
            <p:ph idx="1"/>
          </p:nvPr>
        </p:nvSpPr>
        <p:spPr/>
        <p:txBody>
          <a:bodyPr/>
          <a:lstStyle/>
          <a:p>
            <a:pPr marL="514350" indent="-514350" algn="r" rtl="1">
              <a:buFont typeface="+mj-lt"/>
              <a:buAutoNum type="arabicPeriod"/>
            </a:pPr>
            <a:r>
              <a:rPr lang="ar-SA" b="1" dirty="0" smtClean="0">
                <a:solidFill>
                  <a:schemeClr val="tx2"/>
                </a:solidFill>
              </a:rPr>
              <a:t>تغير الطلب:</a:t>
            </a:r>
          </a:p>
          <a:p>
            <a:pPr marL="0" indent="0" algn="r" rtl="1">
              <a:buNone/>
            </a:pPr>
            <a:r>
              <a:rPr lang="ar-SA" b="1" dirty="0">
                <a:solidFill>
                  <a:schemeClr val="tx2"/>
                </a:solidFill>
              </a:rPr>
              <a:t> </a:t>
            </a:r>
            <a:r>
              <a:rPr lang="ar-SA" b="1" dirty="0" smtClean="0">
                <a:solidFill>
                  <a:schemeClr val="tx2"/>
                </a:solidFill>
              </a:rPr>
              <a:t>         </a:t>
            </a:r>
            <a:r>
              <a:rPr lang="ar-SA" dirty="0" smtClean="0"/>
              <a:t>إذا ارتفع منحنى الطلب نتيجة تغير العوامل المفترض ثباتها مع بقاء منحنى العرض على حاله، فإننا ننتقل إلى نقطة توازن جديدة حيث السعر التوازني أعلى والكمية التوازنية أكبر.</a:t>
            </a:r>
            <a:endParaRPr lang="ar-SA" b="1" dirty="0" smtClean="0">
              <a:solidFill>
                <a:schemeClr val="tx2"/>
              </a:solidFill>
            </a:endParaRPr>
          </a:p>
          <a:p>
            <a:pPr algn="r" rtl="1"/>
            <a:r>
              <a:rPr lang="ar-SA" b="1" dirty="0" smtClean="0">
                <a:solidFill>
                  <a:schemeClr val="tx2"/>
                </a:solidFill>
              </a:rPr>
              <a:t>مثال: </a:t>
            </a:r>
            <a:r>
              <a:rPr lang="ar-SA" dirty="0" smtClean="0"/>
              <a:t>زيادة عدد السكان.</a:t>
            </a:r>
            <a:endParaRPr lang="ar-SA" b="1" dirty="0" smtClean="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28</a:t>
            </a:fld>
            <a:endParaRPr lang="en-GB"/>
          </a:p>
        </p:txBody>
      </p:sp>
      <p:cxnSp>
        <p:nvCxnSpPr>
          <p:cNvPr id="6" name="Straight Connector 5"/>
          <p:cNvCxnSpPr/>
          <p:nvPr/>
        </p:nvCxnSpPr>
        <p:spPr>
          <a:xfrm>
            <a:off x="2843808" y="3923764"/>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843808" y="6084004"/>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203848" y="4797152"/>
            <a:ext cx="2304256" cy="1061536"/>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55776" y="3635732"/>
            <a:ext cx="432048" cy="369332"/>
          </a:xfrm>
          <a:prstGeom prst="rect">
            <a:avLst/>
          </a:prstGeom>
          <a:noFill/>
        </p:spPr>
        <p:txBody>
          <a:bodyPr wrap="square" rtlCol="0">
            <a:spAutoFit/>
          </a:bodyPr>
          <a:lstStyle/>
          <a:p>
            <a:r>
              <a:rPr lang="en-GB" dirty="0" smtClean="0"/>
              <a:t>P</a:t>
            </a:r>
            <a:endParaRPr lang="en-GB" dirty="0"/>
          </a:p>
        </p:txBody>
      </p:sp>
      <mc:AlternateContent xmlns:mc="http://schemas.openxmlformats.org/markup-compatibility/2006" xmlns:a14="http://schemas.microsoft.com/office/drawing/2010/main">
        <mc:Choice Requires="a14">
          <p:sp>
            <p:nvSpPr>
              <p:cNvPr id="10" name="TextBox 9"/>
              <p:cNvSpPr txBox="1"/>
              <p:nvPr/>
            </p:nvSpPr>
            <p:spPr>
              <a:xfrm>
                <a:off x="2843808" y="4499828"/>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2843808" y="4499828"/>
                <a:ext cx="432048"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6012160" y="5795972"/>
                <a:ext cx="936104" cy="369332"/>
              </a:xfrm>
              <a:prstGeom prst="rect">
                <a:avLst/>
              </a:prstGeom>
              <a:noFill/>
            </p:spPr>
            <p:txBody>
              <a:bodyPr wrap="square" rtlCol="0">
                <a:spAutoFit/>
              </a:bodyPr>
              <a:lstStyle/>
              <a:p>
                <a14:m>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a14:m>
                <a:r>
                  <a:rPr lang="ar-SA" dirty="0" smtClean="0"/>
                  <a:t> , </a:t>
                </a:r>
                <a14:m>
                  <m:oMath xmlns:m="http://schemas.openxmlformats.org/officeDocument/2006/math">
                    <m:sSub>
                      <m:sSubPr>
                        <m:ctrlPr>
                          <a:rPr lang="en-GB" i="1">
                            <a:latin typeface="Cambria Math" panose="02040503050406030204" pitchFamily="18" charset="0"/>
                          </a:rPr>
                        </m:ctrlPr>
                      </m:sSubPr>
                      <m:e>
                        <m:r>
                          <m:rPr>
                            <m:sty m:val="p"/>
                          </m:rPr>
                          <a:rPr lang="en-GB">
                            <a:latin typeface="Cambria Math"/>
                          </a:rPr>
                          <m:t>Q</m:t>
                        </m:r>
                      </m:e>
                      <m:sub>
                        <m:r>
                          <m:rPr>
                            <m:sty m:val="p"/>
                          </m:rPr>
                          <a:rPr lang="en-GB">
                            <a:latin typeface="Cambria Math"/>
                          </a:rPr>
                          <m:t>s</m:t>
                        </m:r>
                      </m:sub>
                    </m:sSub>
                  </m:oMath>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6012160" y="5795972"/>
                <a:ext cx="936104" cy="369332"/>
              </a:xfrm>
              <a:prstGeom prst="rect">
                <a:avLst/>
              </a:prstGeom>
              <a:blipFill rotWithShape="1">
                <a:blip r:embed="rId3"/>
                <a:stretch>
                  <a:fillRect l="-649" t="-10000" b="-25000"/>
                </a:stretch>
              </a:blipFill>
            </p:spPr>
            <p:txBody>
              <a:bodyPr/>
              <a:lstStyle/>
              <a:p>
                <a:r>
                  <a:rPr lang="en-GB">
                    <a:noFill/>
                  </a:rPr>
                  <a:t> </a:t>
                </a:r>
              </a:p>
            </p:txBody>
          </p:sp>
        </mc:Fallback>
      </mc:AlternateContent>
      <p:cxnSp>
        <p:nvCxnSpPr>
          <p:cNvPr id="12" name="Straight Connector 11"/>
          <p:cNvCxnSpPr/>
          <p:nvPr/>
        </p:nvCxnSpPr>
        <p:spPr>
          <a:xfrm flipH="1">
            <a:off x="3203848" y="4581128"/>
            <a:ext cx="2448272" cy="11437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724128" y="4293096"/>
            <a:ext cx="432048" cy="369332"/>
          </a:xfrm>
          <a:prstGeom prst="rect">
            <a:avLst/>
          </a:prstGeom>
          <a:noFill/>
        </p:spPr>
        <p:txBody>
          <a:bodyPr wrap="square" rtlCol="0">
            <a:spAutoFit/>
          </a:bodyPr>
          <a:lstStyle/>
          <a:p>
            <a:r>
              <a:rPr lang="en-GB" b="1" dirty="0">
                <a:solidFill>
                  <a:srgbClr val="FF0000"/>
                </a:solidFill>
              </a:rPr>
              <a:t>S</a:t>
            </a:r>
          </a:p>
        </p:txBody>
      </p:sp>
      <p:sp>
        <p:nvSpPr>
          <p:cNvPr id="14" name="TextBox 13"/>
          <p:cNvSpPr txBox="1"/>
          <p:nvPr/>
        </p:nvSpPr>
        <p:spPr>
          <a:xfrm>
            <a:off x="2915816" y="5642664"/>
            <a:ext cx="432048" cy="369332"/>
          </a:xfrm>
          <a:prstGeom prst="rect">
            <a:avLst/>
          </a:prstGeom>
          <a:noFill/>
        </p:spPr>
        <p:txBody>
          <a:bodyPr wrap="square" rtlCol="0">
            <a:spAutoFit/>
          </a:bodyPr>
          <a:lstStyle/>
          <a:p>
            <a:r>
              <a:rPr lang="en-GB" b="1" dirty="0">
                <a:solidFill>
                  <a:srgbClr val="FF0000"/>
                </a:solidFill>
              </a:rPr>
              <a:t>S</a:t>
            </a:r>
          </a:p>
        </p:txBody>
      </p:sp>
      <mc:AlternateContent xmlns:mc="http://schemas.openxmlformats.org/markup-compatibility/2006" xmlns:a14="http://schemas.microsoft.com/office/drawing/2010/main">
        <mc:Choice Requires="a14">
          <p:sp>
            <p:nvSpPr>
              <p:cNvPr id="15" name="TextBox 14"/>
              <p:cNvSpPr txBox="1"/>
              <p:nvPr/>
            </p:nvSpPr>
            <p:spPr>
              <a:xfrm>
                <a:off x="5508104" y="5723964"/>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5508104" y="5723964"/>
                <a:ext cx="432048" cy="369332"/>
              </a:xfrm>
              <a:prstGeom prst="rect">
                <a:avLst/>
              </a:prstGeom>
              <a:blipFill rotWithShape="1">
                <a:blip r:embed="rId4"/>
                <a:stretch>
                  <a:fillRect/>
                </a:stretch>
              </a:blipFill>
            </p:spPr>
            <p:txBody>
              <a:bodyPr/>
              <a:lstStyle/>
              <a:p>
                <a:r>
                  <a:rPr lang="en-GB">
                    <a:noFill/>
                  </a:rPr>
                  <a:t> </a:t>
                </a:r>
              </a:p>
            </p:txBody>
          </p:sp>
        </mc:Fallback>
      </mc:AlternateContent>
      <p:cxnSp>
        <p:nvCxnSpPr>
          <p:cNvPr id="18" name="Straight Connector 17"/>
          <p:cNvCxnSpPr/>
          <p:nvPr/>
        </p:nvCxnSpPr>
        <p:spPr>
          <a:xfrm>
            <a:off x="3635896" y="4374396"/>
            <a:ext cx="2304256" cy="1061536"/>
          </a:xfrm>
          <a:prstGeom prst="line">
            <a:avLst/>
          </a:prstGeom>
          <a:ln w="38100">
            <a:solidFill>
              <a:srgbClr val="33CC33"/>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 name="TextBox 18"/>
              <p:cNvSpPr txBox="1"/>
              <p:nvPr/>
            </p:nvSpPr>
            <p:spPr>
              <a:xfrm>
                <a:off x="3275856" y="4077072"/>
                <a:ext cx="432048" cy="369332"/>
              </a:xfrm>
              <a:prstGeom prst="rect">
                <a:avLst/>
              </a:prstGeom>
              <a:no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rgbClr val="33CC33"/>
                          </a:solidFill>
                          <a:latin typeface="Cambria Math"/>
                        </a:rPr>
                        <m:t>𝐃</m:t>
                      </m:r>
                    </m:oMath>
                  </m:oMathPara>
                </a14:m>
                <a:endParaRPr lang="en-GB" b="1" dirty="0">
                  <a:solidFill>
                    <a:srgbClr val="33CC33"/>
                  </a:solidFill>
                </a:endParaRPr>
              </a:p>
            </p:txBody>
          </p:sp>
        </mc:Choice>
        <mc:Fallback xmlns="">
          <p:sp>
            <p:nvSpPr>
              <p:cNvPr id="19" name="TextBox 18"/>
              <p:cNvSpPr txBox="1">
                <a:spLocks noRot="1" noChangeAspect="1" noMove="1" noResize="1" noEditPoints="1" noAdjustHandles="1" noChangeArrowheads="1" noChangeShapeType="1" noTextEdit="1"/>
              </p:cNvSpPr>
              <p:nvPr/>
            </p:nvSpPr>
            <p:spPr>
              <a:xfrm>
                <a:off x="3275856" y="4077072"/>
                <a:ext cx="432048" cy="369332"/>
              </a:xfrm>
              <a:prstGeom prst="rect">
                <a:avLst/>
              </a:prstGeom>
              <a:blipFill rotWithShape="1">
                <a:blip r:embed="rId5"/>
                <a:stretch>
                  <a:fillRect/>
                </a:stretch>
              </a:blipFill>
              <a:ln>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0" name="TextBox 19"/>
              <p:cNvSpPr txBox="1"/>
              <p:nvPr/>
            </p:nvSpPr>
            <p:spPr>
              <a:xfrm>
                <a:off x="5940152" y="5301208"/>
                <a:ext cx="432048" cy="369332"/>
              </a:xfrm>
              <a:prstGeom prst="rect">
                <a:avLst/>
              </a:prstGeom>
              <a:no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rgbClr val="33CC33"/>
                          </a:solidFill>
                          <a:latin typeface="Cambria Math"/>
                        </a:rPr>
                        <m:t>𝐃</m:t>
                      </m:r>
                    </m:oMath>
                  </m:oMathPara>
                </a14:m>
                <a:endParaRPr lang="en-GB" b="1" dirty="0">
                  <a:solidFill>
                    <a:srgbClr val="33CC33"/>
                  </a:solidFill>
                </a:endParaRPr>
              </a:p>
            </p:txBody>
          </p:sp>
        </mc:Choice>
        <mc:Fallback xmlns="">
          <p:sp>
            <p:nvSpPr>
              <p:cNvPr id="20" name="TextBox 19"/>
              <p:cNvSpPr txBox="1">
                <a:spLocks noRot="1" noChangeAspect="1" noMove="1" noResize="1" noEditPoints="1" noAdjustHandles="1" noChangeArrowheads="1" noChangeShapeType="1" noTextEdit="1"/>
              </p:cNvSpPr>
              <p:nvPr/>
            </p:nvSpPr>
            <p:spPr>
              <a:xfrm>
                <a:off x="5940152" y="5301208"/>
                <a:ext cx="432048" cy="369332"/>
              </a:xfrm>
              <a:prstGeom prst="rect">
                <a:avLst/>
              </a:prstGeom>
              <a:blipFill rotWithShape="1">
                <a:blip r:embed="rId6"/>
                <a:stretch>
                  <a:fillRect/>
                </a:stretch>
              </a:blipFill>
              <a:ln>
                <a:noFill/>
              </a:ln>
            </p:spPr>
            <p:txBody>
              <a:bodyPr/>
              <a:lstStyle/>
              <a:p>
                <a:r>
                  <a:rPr lang="en-GB">
                    <a:noFill/>
                  </a:rPr>
                  <a:t> </a:t>
                </a:r>
              </a:p>
            </p:txBody>
          </p:sp>
        </mc:Fallback>
      </mc:AlternateContent>
      <p:cxnSp>
        <p:nvCxnSpPr>
          <p:cNvPr id="21" name="Straight Connector 20"/>
          <p:cNvCxnSpPr/>
          <p:nvPr/>
        </p:nvCxnSpPr>
        <p:spPr>
          <a:xfrm flipH="1">
            <a:off x="2843808" y="5229200"/>
            <a:ext cx="2664296"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211960" y="5229200"/>
            <a:ext cx="0" cy="85480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2843808" y="4905164"/>
            <a:ext cx="2088232" cy="3600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896036" y="4941168"/>
            <a:ext cx="0" cy="1142836"/>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4283968" y="5238492"/>
            <a:ext cx="1224136" cy="0"/>
          </a:xfrm>
          <a:prstGeom prst="line">
            <a:avLst/>
          </a:prstGeom>
          <a:ln w="57150">
            <a:solidFill>
              <a:srgbClr val="7030A0"/>
            </a:solidFill>
            <a:prstDash val="sysDot"/>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16016" y="5229200"/>
            <a:ext cx="1368152" cy="369332"/>
          </a:xfrm>
          <a:prstGeom prst="rect">
            <a:avLst/>
          </a:prstGeom>
          <a:noFill/>
        </p:spPr>
        <p:txBody>
          <a:bodyPr wrap="square" rtlCol="0">
            <a:spAutoFit/>
          </a:bodyPr>
          <a:lstStyle/>
          <a:p>
            <a:r>
              <a:rPr lang="ar-SA" b="1" dirty="0" smtClean="0">
                <a:solidFill>
                  <a:srgbClr val="7030A0"/>
                </a:solidFill>
              </a:rPr>
              <a:t>فائض طلب</a:t>
            </a:r>
            <a:endParaRPr lang="en-GB" b="1" dirty="0">
              <a:solidFill>
                <a:srgbClr val="7030A0"/>
              </a:solidFill>
            </a:endParaRPr>
          </a:p>
        </p:txBody>
      </p:sp>
      <p:cxnSp>
        <p:nvCxnSpPr>
          <p:cNvPr id="37" name="Straight Arrow Connector 36"/>
          <p:cNvCxnSpPr/>
          <p:nvPr/>
        </p:nvCxnSpPr>
        <p:spPr>
          <a:xfrm flipV="1">
            <a:off x="3275856" y="4931876"/>
            <a:ext cx="0" cy="297324"/>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283968" y="5827330"/>
            <a:ext cx="612068" cy="0"/>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4157689" y="5174612"/>
            <a:ext cx="139824" cy="1533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p:cNvSpPr/>
          <p:nvPr/>
        </p:nvSpPr>
        <p:spPr>
          <a:xfrm>
            <a:off x="4826124" y="4864514"/>
            <a:ext cx="139824" cy="1533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31390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التغير في السعر التوازني:</a:t>
            </a:r>
            <a:endParaRPr lang="en-GB" dirty="0"/>
          </a:p>
        </p:txBody>
      </p:sp>
      <p:sp>
        <p:nvSpPr>
          <p:cNvPr id="3" name="Content Placeholder 2"/>
          <p:cNvSpPr>
            <a:spLocks noGrp="1"/>
          </p:cNvSpPr>
          <p:nvPr>
            <p:ph idx="1"/>
          </p:nvPr>
        </p:nvSpPr>
        <p:spPr/>
        <p:txBody>
          <a:bodyPr/>
          <a:lstStyle/>
          <a:p>
            <a:pPr marL="514350" indent="-514350" algn="r" rtl="1">
              <a:buFont typeface="+mj-lt"/>
              <a:buAutoNum type="arabicPeriod" startAt="2"/>
            </a:pPr>
            <a:r>
              <a:rPr lang="ar-SA" b="1" dirty="0" smtClean="0">
                <a:solidFill>
                  <a:schemeClr val="tx2"/>
                </a:solidFill>
              </a:rPr>
              <a:t>تغير العرض:</a:t>
            </a:r>
          </a:p>
          <a:p>
            <a:pPr marL="0" indent="0" algn="r" rtl="1">
              <a:buNone/>
            </a:pPr>
            <a:r>
              <a:rPr lang="ar-SA" b="1" dirty="0">
                <a:solidFill>
                  <a:schemeClr val="tx2"/>
                </a:solidFill>
              </a:rPr>
              <a:t> </a:t>
            </a:r>
            <a:r>
              <a:rPr lang="ar-SA" b="1" dirty="0" smtClean="0">
                <a:solidFill>
                  <a:schemeClr val="tx2"/>
                </a:solidFill>
              </a:rPr>
              <a:t>         </a:t>
            </a:r>
            <a:r>
              <a:rPr lang="ar-SA" dirty="0" smtClean="0"/>
              <a:t>إذا ارتفع منحنى العرض نتيجة تغير العوامل المفترض ثباتها مع بقاء منحنى الطلب على حاله، فإننا ننتقل إلى نقطة توازن جديدة حيث السعر التوازني أقل والكمية التوازنية أكبر.</a:t>
            </a:r>
          </a:p>
          <a:p>
            <a:pPr algn="r" rtl="1"/>
            <a:r>
              <a:rPr lang="ar-SA" b="1" dirty="0">
                <a:solidFill>
                  <a:schemeClr val="tx2"/>
                </a:solidFill>
              </a:rPr>
              <a:t>مثال: </a:t>
            </a:r>
            <a:r>
              <a:rPr lang="ar-SA" dirty="0" smtClean="0"/>
              <a:t>الإعانات الحكومية.</a:t>
            </a:r>
            <a:endParaRPr lang="ar-SA" b="1" dirty="0">
              <a:solidFill>
                <a:schemeClr val="tx2"/>
              </a:solidFill>
            </a:endParaRPr>
          </a:p>
          <a:p>
            <a:pPr marL="0" indent="0" algn="r" rtl="1">
              <a:buNone/>
            </a:pPr>
            <a:endParaRPr lang="ar-SA" b="1" dirty="0" smtClean="0">
              <a:solidFill>
                <a:schemeClr val="tx2"/>
              </a:solidFill>
            </a:endParaRPr>
          </a:p>
          <a:p>
            <a:pPr marL="0" indent="0" algn="r" rtl="1">
              <a:buNone/>
            </a:pPr>
            <a:endParaRPr lang="ar-SA" dirty="0" smtClean="0"/>
          </a:p>
        </p:txBody>
      </p:sp>
      <p:sp>
        <p:nvSpPr>
          <p:cNvPr id="5" name="Slide Number Placeholder 4"/>
          <p:cNvSpPr>
            <a:spLocks noGrp="1"/>
          </p:cNvSpPr>
          <p:nvPr>
            <p:ph type="sldNum" sz="quarter" idx="12"/>
          </p:nvPr>
        </p:nvSpPr>
        <p:spPr/>
        <p:txBody>
          <a:bodyPr/>
          <a:lstStyle/>
          <a:p>
            <a:fld id="{4E1EAEED-37B2-4BE7-A478-B1D5F97F86E0}" type="slidenum">
              <a:rPr lang="en-GB" smtClean="0"/>
              <a:pPr/>
              <a:t>29</a:t>
            </a:fld>
            <a:endParaRPr lang="en-GB"/>
          </a:p>
        </p:txBody>
      </p:sp>
      <p:cxnSp>
        <p:nvCxnSpPr>
          <p:cNvPr id="6" name="Straight Connector 5"/>
          <p:cNvCxnSpPr/>
          <p:nvPr/>
        </p:nvCxnSpPr>
        <p:spPr>
          <a:xfrm>
            <a:off x="2843808" y="3923764"/>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2843808" y="6084004"/>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59832" y="4747210"/>
            <a:ext cx="2448272" cy="111147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555776" y="3635732"/>
            <a:ext cx="432048" cy="369332"/>
          </a:xfrm>
          <a:prstGeom prst="rect">
            <a:avLst/>
          </a:prstGeom>
          <a:noFill/>
        </p:spPr>
        <p:txBody>
          <a:bodyPr wrap="square" rtlCol="0">
            <a:spAutoFit/>
          </a:bodyPr>
          <a:lstStyle/>
          <a:p>
            <a:r>
              <a:rPr lang="en-GB" dirty="0" smtClean="0"/>
              <a:t>P</a:t>
            </a:r>
            <a:endParaRPr lang="en-GB" dirty="0"/>
          </a:p>
        </p:txBody>
      </p:sp>
      <mc:AlternateContent xmlns:mc="http://schemas.openxmlformats.org/markup-compatibility/2006" xmlns:a14="http://schemas.microsoft.com/office/drawing/2010/main">
        <mc:Choice Requires="a14">
          <p:sp>
            <p:nvSpPr>
              <p:cNvPr id="10" name="TextBox 9"/>
              <p:cNvSpPr txBox="1"/>
              <p:nvPr/>
            </p:nvSpPr>
            <p:spPr>
              <a:xfrm>
                <a:off x="2771800" y="442782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2771800" y="4427820"/>
                <a:ext cx="432048"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6012160" y="5795972"/>
                <a:ext cx="936104" cy="369332"/>
              </a:xfrm>
              <a:prstGeom prst="rect">
                <a:avLst/>
              </a:prstGeom>
              <a:noFill/>
            </p:spPr>
            <p:txBody>
              <a:bodyPr wrap="square" rtlCol="0">
                <a:spAutoFit/>
              </a:bodyPr>
              <a:lstStyle/>
              <a:p>
                <a14:m>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a14:m>
                <a:r>
                  <a:rPr lang="ar-SA" dirty="0" smtClean="0"/>
                  <a:t> , </a:t>
                </a:r>
                <a14:m>
                  <m:oMath xmlns:m="http://schemas.openxmlformats.org/officeDocument/2006/math">
                    <m:sSub>
                      <m:sSubPr>
                        <m:ctrlPr>
                          <a:rPr lang="en-GB" i="1">
                            <a:latin typeface="Cambria Math" panose="02040503050406030204" pitchFamily="18" charset="0"/>
                          </a:rPr>
                        </m:ctrlPr>
                      </m:sSubPr>
                      <m:e>
                        <m:r>
                          <m:rPr>
                            <m:sty m:val="p"/>
                          </m:rPr>
                          <a:rPr lang="en-GB">
                            <a:latin typeface="Cambria Math"/>
                          </a:rPr>
                          <m:t>Q</m:t>
                        </m:r>
                      </m:e>
                      <m:sub>
                        <m:r>
                          <m:rPr>
                            <m:sty m:val="p"/>
                          </m:rPr>
                          <a:rPr lang="en-GB">
                            <a:latin typeface="Cambria Math"/>
                          </a:rPr>
                          <m:t>s</m:t>
                        </m:r>
                      </m:sub>
                    </m:sSub>
                  </m:oMath>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6012160" y="5795972"/>
                <a:ext cx="936104" cy="369332"/>
              </a:xfrm>
              <a:prstGeom prst="rect">
                <a:avLst/>
              </a:prstGeom>
              <a:blipFill rotWithShape="1">
                <a:blip r:embed="rId3"/>
                <a:stretch>
                  <a:fillRect l="-649" t="-10000" b="-25000"/>
                </a:stretch>
              </a:blipFill>
            </p:spPr>
            <p:txBody>
              <a:bodyPr/>
              <a:lstStyle/>
              <a:p>
                <a:r>
                  <a:rPr lang="en-GB">
                    <a:noFill/>
                  </a:rPr>
                  <a:t> </a:t>
                </a:r>
              </a:p>
            </p:txBody>
          </p:sp>
        </mc:Fallback>
      </mc:AlternateContent>
      <p:cxnSp>
        <p:nvCxnSpPr>
          <p:cNvPr id="12" name="Straight Connector 11"/>
          <p:cNvCxnSpPr/>
          <p:nvPr/>
        </p:nvCxnSpPr>
        <p:spPr>
          <a:xfrm flipH="1">
            <a:off x="3059832" y="4445496"/>
            <a:ext cx="2448272" cy="11437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508104" y="4211796"/>
            <a:ext cx="432048" cy="369332"/>
          </a:xfrm>
          <a:prstGeom prst="rect">
            <a:avLst/>
          </a:prstGeom>
          <a:noFill/>
        </p:spPr>
        <p:txBody>
          <a:bodyPr wrap="square" rtlCol="0">
            <a:spAutoFit/>
          </a:bodyPr>
          <a:lstStyle/>
          <a:p>
            <a:r>
              <a:rPr lang="en-GB" b="1" dirty="0">
                <a:solidFill>
                  <a:srgbClr val="FF0000"/>
                </a:solidFill>
              </a:rPr>
              <a:t>S</a:t>
            </a:r>
          </a:p>
        </p:txBody>
      </p:sp>
      <p:sp>
        <p:nvSpPr>
          <p:cNvPr id="14" name="TextBox 13"/>
          <p:cNvSpPr txBox="1"/>
          <p:nvPr/>
        </p:nvSpPr>
        <p:spPr>
          <a:xfrm>
            <a:off x="2843808" y="5445224"/>
            <a:ext cx="432048" cy="369332"/>
          </a:xfrm>
          <a:prstGeom prst="rect">
            <a:avLst/>
          </a:prstGeom>
          <a:noFill/>
        </p:spPr>
        <p:txBody>
          <a:bodyPr wrap="square" rtlCol="0">
            <a:spAutoFit/>
          </a:bodyPr>
          <a:lstStyle/>
          <a:p>
            <a:r>
              <a:rPr lang="en-GB" b="1" dirty="0">
                <a:solidFill>
                  <a:srgbClr val="FF0000"/>
                </a:solidFill>
              </a:rPr>
              <a:t>S</a:t>
            </a:r>
          </a:p>
        </p:txBody>
      </p:sp>
      <mc:AlternateContent xmlns:mc="http://schemas.openxmlformats.org/markup-compatibility/2006" xmlns:a14="http://schemas.microsoft.com/office/drawing/2010/main">
        <mc:Choice Requires="a14">
          <p:sp>
            <p:nvSpPr>
              <p:cNvPr id="15" name="TextBox 14"/>
              <p:cNvSpPr txBox="1"/>
              <p:nvPr/>
            </p:nvSpPr>
            <p:spPr>
              <a:xfrm>
                <a:off x="5508104" y="5723964"/>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5508104" y="5723964"/>
                <a:ext cx="432048" cy="369332"/>
              </a:xfrm>
              <a:prstGeom prst="rect">
                <a:avLst/>
              </a:prstGeom>
              <a:blipFill rotWithShape="1">
                <a:blip r:embed="rId4"/>
                <a:stretch>
                  <a:fillRect/>
                </a:stretch>
              </a:blipFill>
            </p:spPr>
            <p:txBody>
              <a:bodyPr/>
              <a:lstStyle/>
              <a:p>
                <a:r>
                  <a:rPr lang="en-GB">
                    <a:noFill/>
                  </a:rPr>
                  <a:t> </a:t>
                </a:r>
              </a:p>
            </p:txBody>
          </p:sp>
        </mc:Fallback>
      </mc:AlternateContent>
      <p:cxnSp>
        <p:nvCxnSpPr>
          <p:cNvPr id="21" name="Straight Connector 20"/>
          <p:cNvCxnSpPr/>
          <p:nvPr/>
        </p:nvCxnSpPr>
        <p:spPr>
          <a:xfrm flipH="1">
            <a:off x="2843808" y="5413866"/>
            <a:ext cx="1746194" cy="31358"/>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995936" y="5139190"/>
            <a:ext cx="0" cy="94481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2843808" y="5121188"/>
            <a:ext cx="2088232" cy="3600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572000" y="5445224"/>
            <a:ext cx="0" cy="63878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H="1">
            <a:off x="3923928" y="5157192"/>
            <a:ext cx="1224136" cy="0"/>
          </a:xfrm>
          <a:prstGeom prst="line">
            <a:avLst/>
          </a:prstGeom>
          <a:ln w="57150">
            <a:solidFill>
              <a:srgbClr val="7030A0"/>
            </a:solidFill>
            <a:prstDash val="sysDot"/>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355976" y="4797152"/>
            <a:ext cx="1368152" cy="369332"/>
          </a:xfrm>
          <a:prstGeom prst="rect">
            <a:avLst/>
          </a:prstGeom>
          <a:noFill/>
        </p:spPr>
        <p:txBody>
          <a:bodyPr wrap="square" rtlCol="0">
            <a:spAutoFit/>
          </a:bodyPr>
          <a:lstStyle/>
          <a:p>
            <a:r>
              <a:rPr lang="ar-SA" b="1" dirty="0" smtClean="0">
                <a:solidFill>
                  <a:srgbClr val="7030A0"/>
                </a:solidFill>
              </a:rPr>
              <a:t>فائض عرض</a:t>
            </a:r>
            <a:endParaRPr lang="en-GB" b="1" dirty="0">
              <a:solidFill>
                <a:srgbClr val="7030A0"/>
              </a:solidFill>
            </a:endParaRPr>
          </a:p>
        </p:txBody>
      </p:sp>
      <p:cxnSp>
        <p:nvCxnSpPr>
          <p:cNvPr id="37" name="Straight Arrow Connector 36"/>
          <p:cNvCxnSpPr/>
          <p:nvPr/>
        </p:nvCxnSpPr>
        <p:spPr>
          <a:xfrm>
            <a:off x="3059832" y="5161838"/>
            <a:ext cx="0" cy="283386"/>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4085399" y="5827330"/>
            <a:ext cx="414593" cy="31358"/>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3891868" y="5085184"/>
            <a:ext cx="139824" cy="1533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Connector 29"/>
          <p:cNvCxnSpPr/>
          <p:nvPr/>
        </p:nvCxnSpPr>
        <p:spPr>
          <a:xfrm flipH="1">
            <a:off x="3419872" y="4796244"/>
            <a:ext cx="2448272" cy="1143744"/>
          </a:xfrm>
          <a:prstGeom prst="line">
            <a:avLst/>
          </a:prstGeom>
          <a:ln w="38100">
            <a:solidFill>
              <a:srgbClr val="33CC33"/>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4482537" y="5328996"/>
            <a:ext cx="139824" cy="1533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5868144" y="4562544"/>
            <a:ext cx="432048" cy="369332"/>
          </a:xfrm>
          <a:prstGeom prst="rect">
            <a:avLst/>
          </a:prstGeom>
          <a:noFill/>
          <a:ln>
            <a:noFill/>
          </a:ln>
        </p:spPr>
        <p:txBody>
          <a:bodyPr wrap="square" rtlCol="0">
            <a:spAutoFit/>
          </a:bodyPr>
          <a:lstStyle/>
          <a:p>
            <a:r>
              <a:rPr lang="en-GB" b="1" dirty="0">
                <a:solidFill>
                  <a:srgbClr val="33CC33"/>
                </a:solidFill>
              </a:rPr>
              <a:t>S</a:t>
            </a:r>
          </a:p>
        </p:txBody>
      </p:sp>
      <p:sp>
        <p:nvSpPr>
          <p:cNvPr id="32" name="TextBox 31"/>
          <p:cNvSpPr txBox="1"/>
          <p:nvPr/>
        </p:nvSpPr>
        <p:spPr>
          <a:xfrm>
            <a:off x="3203848" y="5795972"/>
            <a:ext cx="432048" cy="369332"/>
          </a:xfrm>
          <a:prstGeom prst="rect">
            <a:avLst/>
          </a:prstGeom>
          <a:noFill/>
          <a:ln>
            <a:noFill/>
          </a:ln>
        </p:spPr>
        <p:txBody>
          <a:bodyPr wrap="square" rtlCol="0">
            <a:spAutoFit/>
          </a:bodyPr>
          <a:lstStyle/>
          <a:p>
            <a:r>
              <a:rPr lang="en-GB" b="1" dirty="0">
                <a:solidFill>
                  <a:srgbClr val="33CC33"/>
                </a:solidFill>
              </a:rPr>
              <a:t>S</a:t>
            </a:r>
          </a:p>
        </p:txBody>
      </p:sp>
    </p:spTree>
    <p:extLst>
      <p:ext uri="{BB962C8B-B14F-4D97-AF65-F5344CB8AC3E}">
        <p14:creationId xmlns:p14="http://schemas.microsoft.com/office/powerpoint/2010/main" val="559429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b="1" dirty="0" smtClean="0">
                <a:solidFill>
                  <a:schemeClr val="tx2"/>
                </a:solidFill>
              </a:rPr>
              <a:t>يفترض نظام السوق وجود وحدتين رئيسيتين لاتخاذ القرارات الاقتصادية:</a:t>
            </a:r>
          </a:p>
          <a:p>
            <a:pPr marL="514350" indent="-514350" algn="r" rtl="1">
              <a:buFont typeface="+mj-lt"/>
              <a:buAutoNum type="arabicPeriod"/>
            </a:pPr>
            <a:r>
              <a:rPr lang="ar-SA" dirty="0" smtClean="0">
                <a:solidFill>
                  <a:schemeClr val="tx2"/>
                </a:solidFill>
              </a:rPr>
              <a:t>قطاع المستهلكين: </a:t>
            </a:r>
            <a:r>
              <a:rPr lang="ar-SA" dirty="0" smtClean="0"/>
              <a:t>الأفراد الذين يشترون السلع والخدمات و يبيعون خدمات عناصر الإنتاج.</a:t>
            </a:r>
          </a:p>
          <a:p>
            <a:pPr marL="514350" indent="-514350" algn="r" rtl="1">
              <a:buFont typeface="+mj-lt"/>
              <a:buAutoNum type="arabicPeriod"/>
            </a:pPr>
            <a:r>
              <a:rPr lang="ar-SA" dirty="0" smtClean="0">
                <a:solidFill>
                  <a:schemeClr val="tx2"/>
                </a:solidFill>
              </a:rPr>
              <a:t>قطاع الأعمال (المنتجين): </a:t>
            </a:r>
            <a:r>
              <a:rPr lang="ar-SA" dirty="0" smtClean="0"/>
              <a:t>من يشتري خدمات عناصر الإنتاج من قطاع المستهلكين لغرض إنتاج سلع و خدمات وبيعها للمستهلكين.</a:t>
            </a:r>
          </a:p>
          <a:p>
            <a:pPr marL="0" indent="0" algn="r" rtl="1">
              <a:buNone/>
            </a:pPr>
            <a:endParaRPr lang="ar-SA" dirty="0" smtClean="0"/>
          </a:p>
          <a:p>
            <a:pPr algn="r" rtl="1"/>
            <a:r>
              <a:rPr lang="ar-SA" dirty="0" smtClean="0"/>
              <a:t>هناك علاقة بيع و شراء بالنسبة للسلع والخدمات و علاقة بيع و شراء بالنسبة لعناصر الإنتاج ومجموع تلك العلاقات ونتائجها تمثل نظام السوق الذي تنظمه الأسعار.</a:t>
            </a:r>
            <a:endParaRPr lang="en-GB"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3</a:t>
            </a:fld>
            <a:endParaRPr lang="en-GB"/>
          </a:p>
        </p:txBody>
      </p:sp>
      <p:sp>
        <p:nvSpPr>
          <p:cNvPr id="6" name="Title 1"/>
          <p:cNvSpPr>
            <a:spLocks noGrp="1"/>
          </p:cNvSpPr>
          <p:nvPr>
            <p:ph type="title"/>
          </p:nvPr>
        </p:nvSpPr>
        <p:spPr/>
        <p:txBody>
          <a:bodyPr/>
          <a:lstStyle/>
          <a:p>
            <a:pPr algn="r" rtl="1"/>
            <a:r>
              <a:rPr lang="ar-SA" b="1" dirty="0" smtClean="0"/>
              <a:t>معنى السوق:</a:t>
            </a:r>
            <a:endParaRPr lang="en-GB" b="1" dirty="0"/>
          </a:p>
        </p:txBody>
      </p:sp>
    </p:spTree>
    <p:extLst>
      <p:ext uri="{BB962C8B-B14F-4D97-AF65-F5344CB8AC3E}">
        <p14:creationId xmlns:p14="http://schemas.microsoft.com/office/powerpoint/2010/main" val="138869649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a:t>التغير في السعر التوازني:</a:t>
            </a:r>
            <a:endParaRPr lang="en-GB" dirty="0"/>
          </a:p>
        </p:txBody>
      </p:sp>
      <p:sp>
        <p:nvSpPr>
          <p:cNvPr id="3" name="Content Placeholder 2"/>
          <p:cNvSpPr>
            <a:spLocks noGrp="1"/>
          </p:cNvSpPr>
          <p:nvPr>
            <p:ph idx="1"/>
          </p:nvPr>
        </p:nvSpPr>
        <p:spPr/>
        <p:txBody>
          <a:bodyPr/>
          <a:lstStyle/>
          <a:p>
            <a:pPr marL="514350" indent="-514350" algn="r" rtl="1">
              <a:buFont typeface="+mj-lt"/>
              <a:buAutoNum type="arabicPeriod" startAt="3"/>
            </a:pPr>
            <a:r>
              <a:rPr lang="ar-SA" b="1" dirty="0" smtClean="0">
                <a:solidFill>
                  <a:schemeClr val="tx2"/>
                </a:solidFill>
              </a:rPr>
              <a:t>تغير الطلب والعرض:</a:t>
            </a:r>
          </a:p>
          <a:p>
            <a:pPr marL="0" indent="0" algn="r" rtl="1">
              <a:buNone/>
            </a:pPr>
            <a:r>
              <a:rPr lang="ar-SA" b="1" dirty="0">
                <a:solidFill>
                  <a:schemeClr val="tx2"/>
                </a:solidFill>
              </a:rPr>
              <a:t> </a:t>
            </a:r>
            <a:r>
              <a:rPr lang="ar-SA" b="1" dirty="0" smtClean="0">
                <a:solidFill>
                  <a:schemeClr val="tx2"/>
                </a:solidFill>
              </a:rPr>
              <a:t>         </a:t>
            </a:r>
            <a:r>
              <a:rPr lang="ar-SA" dirty="0" smtClean="0"/>
              <a:t>إذا ارتفع منحنى العرض ومنحنى الطلب نتيجة تغير العوامل المفترض ثباتها، فإننا ننتقل إلى نقطة توازن جديدة حيث الكمية التوازنية أكبر لكن السعر التوازني قد يكون أكبر أو أصغر اعتماداً على مقدار الانتقال في منحنى الطلب.</a:t>
            </a:r>
          </a:p>
          <a:p>
            <a:pPr algn="r" rtl="1"/>
            <a:r>
              <a:rPr lang="ar-SA" b="1" dirty="0">
                <a:solidFill>
                  <a:schemeClr val="tx2"/>
                </a:solidFill>
              </a:rPr>
              <a:t>مثال: </a:t>
            </a:r>
            <a:r>
              <a:rPr lang="ar-SA" dirty="0" smtClean="0"/>
              <a:t>الإعانات الحكومية بعد زيادة عدد السكان.</a:t>
            </a:r>
            <a:endParaRPr lang="ar-SA" b="1" dirty="0">
              <a:solidFill>
                <a:schemeClr val="tx2"/>
              </a:solidFill>
            </a:endParaRPr>
          </a:p>
          <a:p>
            <a:pPr marL="0" indent="0" algn="r" rtl="1">
              <a:buNone/>
            </a:pPr>
            <a:endParaRPr lang="ar-SA" b="1" dirty="0" smtClean="0">
              <a:solidFill>
                <a:schemeClr val="tx2"/>
              </a:solidFill>
            </a:endParaRPr>
          </a:p>
          <a:p>
            <a:pPr marL="0" indent="0" algn="r" rtl="1">
              <a:buNone/>
            </a:pPr>
            <a:endParaRPr lang="ar-SA" dirty="0" smtClean="0"/>
          </a:p>
        </p:txBody>
      </p:sp>
      <p:sp>
        <p:nvSpPr>
          <p:cNvPr id="5" name="Slide Number Placeholder 4"/>
          <p:cNvSpPr>
            <a:spLocks noGrp="1"/>
          </p:cNvSpPr>
          <p:nvPr>
            <p:ph type="sldNum" sz="quarter" idx="12"/>
          </p:nvPr>
        </p:nvSpPr>
        <p:spPr/>
        <p:txBody>
          <a:bodyPr/>
          <a:lstStyle/>
          <a:p>
            <a:fld id="{4E1EAEED-37B2-4BE7-A478-B1D5F97F86E0}" type="slidenum">
              <a:rPr lang="en-GB" smtClean="0"/>
              <a:pPr/>
              <a:t>30</a:t>
            </a:fld>
            <a:endParaRPr lang="en-GB"/>
          </a:p>
        </p:txBody>
      </p:sp>
      <p:cxnSp>
        <p:nvCxnSpPr>
          <p:cNvPr id="6" name="Straight Connector 5"/>
          <p:cNvCxnSpPr/>
          <p:nvPr/>
        </p:nvCxnSpPr>
        <p:spPr>
          <a:xfrm>
            <a:off x="1907704" y="4283804"/>
            <a:ext cx="0" cy="216024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907704" y="6444044"/>
            <a:ext cx="309634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2123728" y="5107250"/>
            <a:ext cx="2448272" cy="1111478"/>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619672" y="3995772"/>
            <a:ext cx="432048" cy="369332"/>
          </a:xfrm>
          <a:prstGeom prst="rect">
            <a:avLst/>
          </a:prstGeom>
          <a:noFill/>
        </p:spPr>
        <p:txBody>
          <a:bodyPr wrap="square" rtlCol="0">
            <a:spAutoFit/>
          </a:bodyPr>
          <a:lstStyle/>
          <a:p>
            <a:r>
              <a:rPr lang="en-GB" dirty="0" smtClean="0"/>
              <a:t>P</a:t>
            </a:r>
            <a:endParaRPr lang="en-GB" dirty="0"/>
          </a:p>
        </p:txBody>
      </p:sp>
      <mc:AlternateContent xmlns:mc="http://schemas.openxmlformats.org/markup-compatibility/2006" xmlns:a14="http://schemas.microsoft.com/office/drawing/2010/main">
        <mc:Choice Requires="a14">
          <p:sp>
            <p:nvSpPr>
              <p:cNvPr id="10" name="TextBox 9"/>
              <p:cNvSpPr txBox="1"/>
              <p:nvPr/>
            </p:nvSpPr>
            <p:spPr>
              <a:xfrm>
                <a:off x="1835696" y="4787860"/>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1835696" y="4787860"/>
                <a:ext cx="432048"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5076056" y="6156012"/>
                <a:ext cx="936104" cy="369332"/>
              </a:xfrm>
              <a:prstGeom prst="rect">
                <a:avLst/>
              </a:prstGeom>
              <a:noFill/>
            </p:spPr>
            <p:txBody>
              <a:bodyPr wrap="square" rtlCol="0">
                <a:spAutoFit/>
              </a:bodyPr>
              <a:lstStyle/>
              <a:p>
                <a14:m>
                  <m:oMath xmlns:m="http://schemas.openxmlformats.org/officeDocument/2006/math">
                    <m:sSub>
                      <m:sSubPr>
                        <m:ctrlPr>
                          <a:rPr lang="en-GB" i="1" smtClean="0">
                            <a:latin typeface="Cambria Math" panose="02040503050406030204" pitchFamily="18" charset="0"/>
                          </a:rPr>
                        </m:ctrlPr>
                      </m:sSubPr>
                      <m:e>
                        <m:r>
                          <m:rPr>
                            <m:sty m:val="p"/>
                          </m:rPr>
                          <a:rPr lang="en-GB" b="0" i="0" smtClean="0">
                            <a:latin typeface="Cambria Math"/>
                          </a:rPr>
                          <m:t>Q</m:t>
                        </m:r>
                      </m:e>
                      <m:sub>
                        <m:r>
                          <m:rPr>
                            <m:sty m:val="p"/>
                          </m:rPr>
                          <a:rPr lang="en-GB" b="0" i="0" smtClean="0">
                            <a:latin typeface="Cambria Math"/>
                          </a:rPr>
                          <m:t>d</m:t>
                        </m:r>
                      </m:sub>
                    </m:sSub>
                  </m:oMath>
                </a14:m>
                <a:r>
                  <a:rPr lang="ar-SA" dirty="0" smtClean="0"/>
                  <a:t> , </a:t>
                </a:r>
                <a14:m>
                  <m:oMath xmlns:m="http://schemas.openxmlformats.org/officeDocument/2006/math">
                    <m:sSub>
                      <m:sSubPr>
                        <m:ctrlPr>
                          <a:rPr lang="en-GB" i="1">
                            <a:latin typeface="Cambria Math" panose="02040503050406030204" pitchFamily="18" charset="0"/>
                          </a:rPr>
                        </m:ctrlPr>
                      </m:sSubPr>
                      <m:e>
                        <m:r>
                          <m:rPr>
                            <m:sty m:val="p"/>
                          </m:rPr>
                          <a:rPr lang="en-GB">
                            <a:latin typeface="Cambria Math"/>
                          </a:rPr>
                          <m:t>Q</m:t>
                        </m:r>
                      </m:e>
                      <m:sub>
                        <m:r>
                          <m:rPr>
                            <m:sty m:val="p"/>
                          </m:rPr>
                          <a:rPr lang="en-GB">
                            <a:latin typeface="Cambria Math"/>
                          </a:rPr>
                          <m:t>s</m:t>
                        </m:r>
                      </m:sub>
                    </m:sSub>
                  </m:oMath>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5076056" y="6156012"/>
                <a:ext cx="936104" cy="369332"/>
              </a:xfrm>
              <a:prstGeom prst="rect">
                <a:avLst/>
              </a:prstGeom>
              <a:blipFill rotWithShape="1">
                <a:blip r:embed="rId3"/>
                <a:stretch>
                  <a:fillRect l="-1307" t="-10000" b="-25000"/>
                </a:stretch>
              </a:blipFill>
            </p:spPr>
            <p:txBody>
              <a:bodyPr/>
              <a:lstStyle/>
              <a:p>
                <a:r>
                  <a:rPr lang="en-GB">
                    <a:noFill/>
                  </a:rPr>
                  <a:t> </a:t>
                </a:r>
              </a:p>
            </p:txBody>
          </p:sp>
        </mc:Fallback>
      </mc:AlternateContent>
      <p:cxnSp>
        <p:nvCxnSpPr>
          <p:cNvPr id="12" name="Straight Connector 11"/>
          <p:cNvCxnSpPr/>
          <p:nvPr/>
        </p:nvCxnSpPr>
        <p:spPr>
          <a:xfrm flipH="1">
            <a:off x="2123728" y="4805536"/>
            <a:ext cx="2448272" cy="114374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4572000" y="4571836"/>
            <a:ext cx="432048" cy="369332"/>
          </a:xfrm>
          <a:prstGeom prst="rect">
            <a:avLst/>
          </a:prstGeom>
          <a:noFill/>
        </p:spPr>
        <p:txBody>
          <a:bodyPr wrap="square" rtlCol="0">
            <a:spAutoFit/>
          </a:bodyPr>
          <a:lstStyle/>
          <a:p>
            <a:r>
              <a:rPr lang="en-GB" b="1" dirty="0">
                <a:solidFill>
                  <a:srgbClr val="FF0000"/>
                </a:solidFill>
              </a:rPr>
              <a:t>S</a:t>
            </a:r>
          </a:p>
        </p:txBody>
      </p:sp>
      <p:sp>
        <p:nvSpPr>
          <p:cNvPr id="14" name="TextBox 13"/>
          <p:cNvSpPr txBox="1"/>
          <p:nvPr/>
        </p:nvSpPr>
        <p:spPr>
          <a:xfrm>
            <a:off x="1907704" y="5805264"/>
            <a:ext cx="432048" cy="369332"/>
          </a:xfrm>
          <a:prstGeom prst="rect">
            <a:avLst/>
          </a:prstGeom>
          <a:noFill/>
        </p:spPr>
        <p:txBody>
          <a:bodyPr wrap="square" rtlCol="0">
            <a:spAutoFit/>
          </a:bodyPr>
          <a:lstStyle/>
          <a:p>
            <a:r>
              <a:rPr lang="en-GB" b="1" dirty="0">
                <a:solidFill>
                  <a:srgbClr val="FF0000"/>
                </a:solidFill>
              </a:rPr>
              <a:t>S</a:t>
            </a:r>
          </a:p>
        </p:txBody>
      </p:sp>
      <mc:AlternateContent xmlns:mc="http://schemas.openxmlformats.org/markup-compatibility/2006" xmlns:a14="http://schemas.microsoft.com/office/drawing/2010/main">
        <mc:Choice Requires="a14">
          <p:sp>
            <p:nvSpPr>
              <p:cNvPr id="15" name="TextBox 14"/>
              <p:cNvSpPr txBox="1"/>
              <p:nvPr/>
            </p:nvSpPr>
            <p:spPr>
              <a:xfrm>
                <a:off x="4572000" y="6084004"/>
                <a:ext cx="432048"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chemeClr val="accent1"/>
                          </a:solidFill>
                          <a:latin typeface="Cambria Math"/>
                        </a:rPr>
                        <m:t>𝐃</m:t>
                      </m:r>
                    </m:oMath>
                  </m:oMathPara>
                </a14:m>
                <a:endParaRPr lang="en-GB" b="1" dirty="0">
                  <a:solidFill>
                    <a:schemeClr val="accent1"/>
                  </a:solidFill>
                </a:endParaRPr>
              </a:p>
            </p:txBody>
          </p:sp>
        </mc:Choice>
        <mc:Fallback xmlns="">
          <p:sp>
            <p:nvSpPr>
              <p:cNvPr id="15" name="TextBox 14"/>
              <p:cNvSpPr txBox="1">
                <a:spLocks noRot="1" noChangeAspect="1" noMove="1" noResize="1" noEditPoints="1" noAdjustHandles="1" noChangeArrowheads="1" noChangeShapeType="1" noTextEdit="1"/>
              </p:cNvSpPr>
              <p:nvPr/>
            </p:nvSpPr>
            <p:spPr>
              <a:xfrm>
                <a:off x="4572000" y="6084004"/>
                <a:ext cx="432048" cy="369332"/>
              </a:xfrm>
              <a:prstGeom prst="rect">
                <a:avLst/>
              </a:prstGeom>
              <a:blipFill rotWithShape="1">
                <a:blip r:embed="rId4"/>
                <a:stretch>
                  <a:fillRect/>
                </a:stretch>
              </a:blipFill>
            </p:spPr>
            <p:txBody>
              <a:bodyPr/>
              <a:lstStyle/>
              <a:p>
                <a:r>
                  <a:rPr lang="en-GB">
                    <a:noFill/>
                  </a:rPr>
                  <a:t> </a:t>
                </a:r>
              </a:p>
            </p:txBody>
          </p:sp>
        </mc:Fallback>
      </mc:AlternateContent>
      <p:cxnSp>
        <p:nvCxnSpPr>
          <p:cNvPr id="21" name="Straight Connector 20"/>
          <p:cNvCxnSpPr>
            <a:stCxn id="42" idx="5"/>
          </p:cNvCxnSpPr>
          <p:nvPr/>
        </p:nvCxnSpPr>
        <p:spPr>
          <a:xfrm flipH="1">
            <a:off x="1907704" y="5648089"/>
            <a:ext cx="2139763" cy="13159"/>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059832" y="5499230"/>
            <a:ext cx="0" cy="944814"/>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41" idx="6"/>
          </p:cNvCxnSpPr>
          <p:nvPr/>
        </p:nvCxnSpPr>
        <p:spPr>
          <a:xfrm flipH="1" flipV="1">
            <a:off x="1907705" y="5481229"/>
            <a:ext cx="1219943" cy="31357"/>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H="1">
            <a:off x="3995936" y="5598532"/>
            <a:ext cx="2096" cy="926812"/>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123728" y="5445224"/>
            <a:ext cx="0" cy="206278"/>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a:off x="3149295" y="6187370"/>
            <a:ext cx="778825" cy="31358"/>
          </a:xfrm>
          <a:prstGeom prst="straightConnector1">
            <a:avLst/>
          </a:prstGeom>
          <a:ln w="381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41" name="Oval 40"/>
          <p:cNvSpPr/>
          <p:nvPr/>
        </p:nvSpPr>
        <p:spPr>
          <a:xfrm>
            <a:off x="2987824" y="5435932"/>
            <a:ext cx="139824" cy="1533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0" name="Straight Connector 29"/>
          <p:cNvCxnSpPr/>
          <p:nvPr/>
        </p:nvCxnSpPr>
        <p:spPr>
          <a:xfrm flipH="1">
            <a:off x="2483768" y="5156284"/>
            <a:ext cx="2448272" cy="1143744"/>
          </a:xfrm>
          <a:prstGeom prst="line">
            <a:avLst/>
          </a:prstGeom>
          <a:ln w="38100">
            <a:solidFill>
              <a:srgbClr val="33CC33"/>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411760" y="4878452"/>
            <a:ext cx="2304256" cy="1061536"/>
          </a:xfrm>
          <a:prstGeom prst="line">
            <a:avLst/>
          </a:prstGeom>
          <a:ln w="38100">
            <a:solidFill>
              <a:srgbClr val="7030A0"/>
            </a:solidFill>
          </a:ln>
        </p:spPr>
        <p:style>
          <a:lnRef idx="1">
            <a:schemeClr val="accent1"/>
          </a:lnRef>
          <a:fillRef idx="0">
            <a:schemeClr val="accent1"/>
          </a:fillRef>
          <a:effectRef idx="0">
            <a:schemeClr val="accent1"/>
          </a:effectRef>
          <a:fontRef idx="minor">
            <a:schemeClr val="tx1"/>
          </a:fontRef>
        </p:style>
      </p:cxnSp>
      <p:sp>
        <p:nvSpPr>
          <p:cNvPr id="42" name="Oval 41"/>
          <p:cNvSpPr/>
          <p:nvPr/>
        </p:nvSpPr>
        <p:spPr>
          <a:xfrm>
            <a:off x="3928120" y="5517232"/>
            <a:ext cx="139824" cy="15330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p:cNvSpPr txBox="1"/>
          <p:nvPr/>
        </p:nvSpPr>
        <p:spPr>
          <a:xfrm>
            <a:off x="4932040" y="4922584"/>
            <a:ext cx="432048" cy="369332"/>
          </a:xfrm>
          <a:prstGeom prst="rect">
            <a:avLst/>
          </a:prstGeom>
          <a:noFill/>
          <a:ln>
            <a:noFill/>
          </a:ln>
        </p:spPr>
        <p:txBody>
          <a:bodyPr wrap="square" rtlCol="0">
            <a:spAutoFit/>
          </a:bodyPr>
          <a:lstStyle/>
          <a:p>
            <a:r>
              <a:rPr lang="en-GB" b="1" dirty="0">
                <a:solidFill>
                  <a:srgbClr val="33CC33"/>
                </a:solidFill>
              </a:rPr>
              <a:t>S</a:t>
            </a:r>
          </a:p>
        </p:txBody>
      </p:sp>
      <p:sp>
        <p:nvSpPr>
          <p:cNvPr id="32" name="TextBox 31"/>
          <p:cNvSpPr txBox="1"/>
          <p:nvPr/>
        </p:nvSpPr>
        <p:spPr>
          <a:xfrm>
            <a:off x="2195736" y="6093296"/>
            <a:ext cx="432048" cy="369332"/>
          </a:xfrm>
          <a:prstGeom prst="rect">
            <a:avLst/>
          </a:prstGeom>
          <a:noFill/>
          <a:ln>
            <a:noFill/>
          </a:ln>
        </p:spPr>
        <p:txBody>
          <a:bodyPr wrap="square" rtlCol="0">
            <a:spAutoFit/>
          </a:bodyPr>
          <a:lstStyle/>
          <a:p>
            <a:r>
              <a:rPr lang="en-GB" b="1" dirty="0">
                <a:solidFill>
                  <a:srgbClr val="33CC33"/>
                </a:solidFill>
              </a:rPr>
              <a:t>S</a:t>
            </a:r>
          </a:p>
        </p:txBody>
      </p:sp>
      <mc:AlternateContent xmlns:mc="http://schemas.openxmlformats.org/markup-compatibility/2006" xmlns:a14="http://schemas.microsoft.com/office/drawing/2010/main">
        <mc:Choice Requires="a14">
          <p:sp>
            <p:nvSpPr>
              <p:cNvPr id="34" name="TextBox 33"/>
              <p:cNvSpPr txBox="1"/>
              <p:nvPr/>
            </p:nvSpPr>
            <p:spPr>
              <a:xfrm>
                <a:off x="2051720" y="4581128"/>
                <a:ext cx="432048" cy="369332"/>
              </a:xfrm>
              <a:prstGeom prst="rect">
                <a:avLst/>
              </a:prstGeom>
              <a:no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rgbClr val="7030A0"/>
                          </a:solidFill>
                          <a:latin typeface="Cambria Math"/>
                        </a:rPr>
                        <m:t>𝐃</m:t>
                      </m:r>
                    </m:oMath>
                  </m:oMathPara>
                </a14:m>
                <a:endParaRPr lang="en-GB" b="1" dirty="0">
                  <a:solidFill>
                    <a:srgbClr val="7030A0"/>
                  </a:solidFill>
                </a:endParaRPr>
              </a:p>
            </p:txBody>
          </p:sp>
        </mc:Choice>
        <mc:Fallback xmlns="">
          <p:sp>
            <p:nvSpPr>
              <p:cNvPr id="34" name="TextBox 33"/>
              <p:cNvSpPr txBox="1">
                <a:spLocks noRot="1" noChangeAspect="1" noMove="1" noResize="1" noEditPoints="1" noAdjustHandles="1" noChangeArrowheads="1" noChangeShapeType="1" noTextEdit="1"/>
              </p:cNvSpPr>
              <p:nvPr/>
            </p:nvSpPr>
            <p:spPr>
              <a:xfrm>
                <a:off x="2051720" y="4581128"/>
                <a:ext cx="432048" cy="369332"/>
              </a:xfrm>
              <a:prstGeom prst="rect">
                <a:avLst/>
              </a:prstGeom>
              <a:blipFill rotWithShape="1">
                <a:blip r:embed="rId5"/>
                <a:stretch>
                  <a:fillRect/>
                </a:stretch>
              </a:blipFill>
              <a:ln>
                <a:no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4716016" y="5805264"/>
                <a:ext cx="432048" cy="369332"/>
              </a:xfrm>
              <a:prstGeom prst="rect">
                <a:avLst/>
              </a:prstGeom>
              <a:noFill/>
              <a:ln>
                <a:noFill/>
              </a:ln>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1" i="0" smtClean="0">
                          <a:solidFill>
                            <a:srgbClr val="7030A0"/>
                          </a:solidFill>
                          <a:latin typeface="Cambria Math"/>
                        </a:rPr>
                        <m:t>𝐃</m:t>
                      </m:r>
                    </m:oMath>
                  </m:oMathPara>
                </a14:m>
                <a:endParaRPr lang="en-GB" b="1" dirty="0">
                  <a:solidFill>
                    <a:srgbClr val="7030A0"/>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4716016" y="5805264"/>
                <a:ext cx="432048" cy="369332"/>
              </a:xfrm>
              <a:prstGeom prst="rect">
                <a:avLst/>
              </a:prstGeom>
              <a:blipFill rotWithShape="1">
                <a:blip r:embed="rId6"/>
                <a:stretch>
                  <a:fillRect/>
                </a:stretch>
              </a:blipFill>
              <a:ln>
                <a:noFill/>
              </a:ln>
            </p:spPr>
            <p:txBody>
              <a:bodyPr/>
              <a:lstStyle/>
              <a:p>
                <a:r>
                  <a:rPr lang="en-GB">
                    <a:noFill/>
                  </a:rPr>
                  <a:t> </a:t>
                </a:r>
              </a:p>
            </p:txBody>
          </p:sp>
        </mc:Fallback>
      </mc:AlternateContent>
    </p:spTree>
    <p:extLst>
      <p:ext uri="{BB962C8B-B14F-4D97-AF65-F5344CB8AC3E}">
        <p14:creationId xmlns:p14="http://schemas.microsoft.com/office/powerpoint/2010/main" val="39509837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الخلاصة:</a:t>
            </a:r>
            <a:endParaRPr lang="en-GB" b="1" dirty="0"/>
          </a:p>
        </p:txBody>
      </p:sp>
      <p:sp>
        <p:nvSpPr>
          <p:cNvPr id="3" name="Content Placeholder 2"/>
          <p:cNvSpPr>
            <a:spLocks noGrp="1"/>
          </p:cNvSpPr>
          <p:nvPr>
            <p:ph idx="1"/>
          </p:nvPr>
        </p:nvSpPr>
        <p:spPr/>
        <p:txBody>
          <a:bodyPr/>
          <a:lstStyle/>
          <a:p>
            <a:pPr algn="r" rtl="1"/>
            <a:r>
              <a:rPr lang="ar-SA" dirty="0" smtClean="0"/>
              <a:t>بافتراض بقاء الأشياء الأخرى على حالها، فإن جدول ومنحنى الطلب يمثلان العلاقة العكسية بين السعر والكمية المطلوبة بينما جدول ومنحنى العرض يمثلان العلاقة الطردية بين السعر والكمية المعروضة.</a:t>
            </a:r>
          </a:p>
          <a:p>
            <a:pPr algn="r" rtl="1"/>
            <a:r>
              <a:rPr lang="ar-SA" dirty="0" smtClean="0"/>
              <a:t>إذا تغيرت العوامل المفترض ثباتها، فإن منحنى العرض أو الطلب أو كلاهما ينتقل</a:t>
            </a:r>
          </a:p>
          <a:p>
            <a:pPr algn="r" rtl="1"/>
            <a:r>
              <a:rPr lang="ar-SA" dirty="0" smtClean="0"/>
              <a:t>هناك فرق بين التغير في الكمية المطلوبة أو المعروضة والتغير في الطلب أو العرض.</a:t>
            </a:r>
          </a:p>
          <a:p>
            <a:pPr algn="r" rtl="1"/>
            <a:r>
              <a:rPr lang="ar-SA" dirty="0" smtClean="0"/>
              <a:t>يحدث التوازن عندما يتقاطع منحنى العرض والطلب حيث تتساوى الكمية المطلوبة والمعروضة عند السعر التوازني وأي تغير عن نقطة التوازن يوجد فائض (طلب أو عرض).</a:t>
            </a:r>
          </a:p>
        </p:txBody>
      </p:sp>
      <p:sp>
        <p:nvSpPr>
          <p:cNvPr id="5" name="Slide Number Placeholder 4"/>
          <p:cNvSpPr>
            <a:spLocks noGrp="1"/>
          </p:cNvSpPr>
          <p:nvPr>
            <p:ph type="sldNum" sz="quarter" idx="12"/>
          </p:nvPr>
        </p:nvSpPr>
        <p:spPr/>
        <p:txBody>
          <a:bodyPr/>
          <a:lstStyle/>
          <a:p>
            <a:fld id="{4E1EAEED-37B2-4BE7-A478-B1D5F97F86E0}" type="slidenum">
              <a:rPr lang="en-GB" smtClean="0"/>
              <a:pPr/>
              <a:t>31</a:t>
            </a:fld>
            <a:endParaRPr lang="en-GB"/>
          </a:p>
        </p:txBody>
      </p:sp>
    </p:spTree>
    <p:extLst>
      <p:ext uri="{BB962C8B-B14F-4D97-AF65-F5344CB8AC3E}">
        <p14:creationId xmlns:p14="http://schemas.microsoft.com/office/powerpoint/2010/main" val="5511618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b="1" dirty="0" smtClean="0"/>
              <a:t>السوق ونظام الأسعار:</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الأسعار </a:t>
            </a:r>
            <a:r>
              <a:rPr lang="en-GB" b="1" dirty="0" smtClean="0">
                <a:solidFill>
                  <a:schemeClr val="tx2"/>
                </a:solidFill>
              </a:rPr>
              <a:t>Prices</a:t>
            </a:r>
            <a:r>
              <a:rPr lang="ar-SA" b="1" dirty="0" smtClean="0">
                <a:solidFill>
                  <a:schemeClr val="tx2"/>
                </a:solidFill>
              </a:rPr>
              <a:t> :</a:t>
            </a:r>
          </a:p>
          <a:p>
            <a:pPr marL="0" indent="0" algn="r" rtl="1">
              <a:buNone/>
            </a:pPr>
            <a:r>
              <a:rPr lang="ar-SA" dirty="0">
                <a:solidFill>
                  <a:schemeClr val="tx2"/>
                </a:solidFill>
              </a:rPr>
              <a:t> </a:t>
            </a:r>
            <a:r>
              <a:rPr lang="ar-SA" dirty="0" smtClean="0">
                <a:solidFill>
                  <a:schemeClr val="tx2"/>
                </a:solidFill>
              </a:rPr>
              <a:t>         </a:t>
            </a:r>
            <a:r>
              <a:rPr lang="ar-SA" dirty="0" smtClean="0"/>
              <a:t>مؤشرات لتسجيل رغبات البائعين والمشترين في السوق وتزويدهم بالمعلومات والحوافز بحيث تستطيع وحدات القرار الاقتصادي (بائعين و مشترين) اتخاذ قراراتها الإنتاجية والاستهلاكية.</a:t>
            </a:r>
          </a:p>
          <a:p>
            <a:pPr algn="r" rtl="1"/>
            <a:r>
              <a:rPr lang="ar-SA" dirty="0" smtClean="0"/>
              <a:t>كل سلعة أو خدمة نادرة اقتصادياً لها سعر. تختلف الأسعار باختلاف درجة تجانس </a:t>
            </a:r>
            <a:r>
              <a:rPr lang="en-GB" dirty="0" smtClean="0"/>
              <a:t>Homogeneity</a:t>
            </a:r>
            <a:r>
              <a:rPr lang="ar-SA" dirty="0" smtClean="0"/>
              <a:t> السلعة أو الخدمة. </a:t>
            </a:r>
            <a:r>
              <a:rPr lang="ar-SA" b="1" dirty="0" smtClean="0">
                <a:solidFill>
                  <a:schemeClr val="tx2"/>
                </a:solidFill>
              </a:rPr>
              <a:t>مثال: </a:t>
            </a:r>
            <a:r>
              <a:rPr lang="ar-SA" dirty="0" smtClean="0"/>
              <a:t>يختلف سعر الذهب باختلاف جودته، يختلف أجر العامل باختلاف حرفته...</a:t>
            </a:r>
          </a:p>
          <a:p>
            <a:pPr algn="r" rtl="1"/>
            <a:r>
              <a:rPr lang="ar-SA" dirty="0" smtClean="0"/>
              <a:t>تتحدد أسعار السلع والخدمات في سوق </a:t>
            </a:r>
            <a:r>
              <a:rPr lang="ar-SA" dirty="0" smtClean="0">
                <a:solidFill>
                  <a:schemeClr val="tx2"/>
                </a:solidFill>
              </a:rPr>
              <a:t>المنافسة الكاملة </a:t>
            </a:r>
            <a:r>
              <a:rPr lang="ar-SA" dirty="0" smtClean="0"/>
              <a:t>عن طريق العرض والطلب.</a:t>
            </a:r>
          </a:p>
        </p:txBody>
      </p:sp>
      <p:sp>
        <p:nvSpPr>
          <p:cNvPr id="5" name="Slide Number Placeholder 4"/>
          <p:cNvSpPr>
            <a:spLocks noGrp="1"/>
          </p:cNvSpPr>
          <p:nvPr>
            <p:ph type="sldNum" sz="quarter" idx="12"/>
          </p:nvPr>
        </p:nvSpPr>
        <p:spPr/>
        <p:txBody>
          <a:bodyPr/>
          <a:lstStyle/>
          <a:p>
            <a:fld id="{4E1EAEED-37B2-4BE7-A478-B1D5F97F86E0}" type="slidenum">
              <a:rPr lang="en-GB" smtClean="0"/>
              <a:pPr/>
              <a:t>4</a:t>
            </a:fld>
            <a:endParaRPr lang="en-GB"/>
          </a:p>
        </p:txBody>
      </p:sp>
    </p:spTree>
    <p:extLst>
      <p:ext uri="{BB962C8B-B14F-4D97-AF65-F5344CB8AC3E}">
        <p14:creationId xmlns:p14="http://schemas.microsoft.com/office/powerpoint/2010/main" val="4344042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ar-SA" b="1" dirty="0" smtClean="0"/>
              <a:t>السوق ونظام الأسعار:</a:t>
            </a:r>
            <a:endParaRPr lang="en-GB" b="1" dirty="0"/>
          </a:p>
        </p:txBody>
      </p:sp>
      <p:sp>
        <p:nvSpPr>
          <p:cNvPr id="3" name="Content Placeholder 2"/>
          <p:cNvSpPr>
            <a:spLocks noGrp="1"/>
          </p:cNvSpPr>
          <p:nvPr>
            <p:ph idx="1"/>
          </p:nvPr>
        </p:nvSpPr>
        <p:spPr>
          <a:xfrm>
            <a:off x="241176" y="1935480"/>
            <a:ext cx="8507288" cy="4389120"/>
          </a:xfrm>
        </p:spPr>
        <p:txBody>
          <a:bodyPr>
            <a:noAutofit/>
          </a:bodyPr>
          <a:lstStyle/>
          <a:p>
            <a:pPr algn="r" rtl="1"/>
            <a:r>
              <a:rPr lang="ar-SA" b="1" dirty="0" smtClean="0">
                <a:solidFill>
                  <a:schemeClr val="tx2"/>
                </a:solidFill>
              </a:rPr>
              <a:t>الهدف من افتراض المنافسة الكاملة:</a:t>
            </a:r>
          </a:p>
          <a:p>
            <a:pPr marL="0" indent="0" algn="r" rtl="1">
              <a:buNone/>
            </a:pPr>
            <a:r>
              <a:rPr lang="ar-SA" b="1" dirty="0">
                <a:solidFill>
                  <a:schemeClr val="tx2"/>
                </a:solidFill>
              </a:rPr>
              <a:t> </a:t>
            </a:r>
            <a:r>
              <a:rPr lang="ar-SA" b="1" dirty="0" smtClean="0">
                <a:solidFill>
                  <a:schemeClr val="tx2"/>
                </a:solidFill>
              </a:rPr>
              <a:t>         </a:t>
            </a:r>
            <a:r>
              <a:rPr lang="ar-SA" dirty="0" smtClean="0"/>
              <a:t>استيعاب خصائص الوضع الأمثل للسوق لمقارنته بالوضع القائم.</a:t>
            </a:r>
          </a:p>
          <a:p>
            <a:pPr algn="r" rtl="1"/>
            <a:r>
              <a:rPr lang="ar-SA" b="1" dirty="0" smtClean="0">
                <a:solidFill>
                  <a:schemeClr val="tx2"/>
                </a:solidFill>
              </a:rPr>
              <a:t>المنافسة الكاملة </a:t>
            </a:r>
            <a:r>
              <a:rPr lang="en-GB" b="1" dirty="0" smtClean="0">
                <a:solidFill>
                  <a:schemeClr val="tx2"/>
                </a:solidFill>
              </a:rPr>
              <a:t>Perfect Competition</a:t>
            </a:r>
            <a:r>
              <a:rPr lang="ar-SA" b="1" dirty="0" smtClean="0">
                <a:solidFill>
                  <a:schemeClr val="tx2"/>
                </a:solidFill>
              </a:rPr>
              <a:t> : </a:t>
            </a:r>
            <a:r>
              <a:rPr lang="ar-SA" dirty="0" smtClean="0"/>
              <a:t>الوضع في السوق حيث يوجد عدد كبير من البائعين والمشترين بحيث لا يؤثر أياً منهم على سعر السلعة أو الخدمة، و في هذه الأسواق تتوافر المعلومات الكافية للمتعاملين و تكون السلعة أو الخدمة متجانسة </a:t>
            </a:r>
            <a:r>
              <a:rPr lang="en-GB" dirty="0" smtClean="0"/>
              <a:t>Homogeneous</a:t>
            </a:r>
            <a:r>
              <a:rPr lang="ar-SA" dirty="0" smtClean="0"/>
              <a:t> .</a:t>
            </a:r>
          </a:p>
          <a:p>
            <a:pPr algn="r" rtl="1"/>
            <a:r>
              <a:rPr lang="ar-SA" b="1" dirty="0" smtClean="0">
                <a:solidFill>
                  <a:schemeClr val="tx2"/>
                </a:solidFill>
              </a:rPr>
              <a:t>الاحتكار </a:t>
            </a:r>
            <a:r>
              <a:rPr lang="en-GB" b="1" dirty="0" smtClean="0">
                <a:solidFill>
                  <a:schemeClr val="tx2"/>
                </a:solidFill>
              </a:rPr>
              <a:t>Monopoly</a:t>
            </a:r>
            <a:r>
              <a:rPr lang="ar-SA" b="1" dirty="0" smtClean="0">
                <a:solidFill>
                  <a:schemeClr val="tx2"/>
                </a:solidFill>
              </a:rPr>
              <a:t> : </a:t>
            </a:r>
            <a:r>
              <a:rPr lang="ar-SA" dirty="0" smtClean="0"/>
              <a:t>وجود منتج أو بائع واحد في السوق.</a:t>
            </a:r>
          </a:p>
          <a:p>
            <a:pPr algn="r" rtl="1"/>
            <a:r>
              <a:rPr lang="ar-SA" b="1" dirty="0" smtClean="0">
                <a:solidFill>
                  <a:schemeClr val="tx2"/>
                </a:solidFill>
              </a:rPr>
              <a:t>المنافسة غير الكاملة </a:t>
            </a:r>
            <a:r>
              <a:rPr lang="en-GB" b="1" dirty="0" smtClean="0">
                <a:solidFill>
                  <a:schemeClr val="tx2"/>
                </a:solidFill>
              </a:rPr>
              <a:t>Imperfect Competition</a:t>
            </a:r>
            <a:r>
              <a:rPr lang="ar-SA" b="1" dirty="0" smtClean="0">
                <a:solidFill>
                  <a:schemeClr val="tx2"/>
                </a:solidFill>
              </a:rPr>
              <a:t> : </a:t>
            </a:r>
            <a:r>
              <a:rPr lang="ar-SA" dirty="0" smtClean="0"/>
              <a:t>وجود </a:t>
            </a:r>
            <a:r>
              <a:rPr lang="ar-SA" dirty="0"/>
              <a:t>عدد من البائعين والمشترين ولكن يستطيع أي منهم التأثير على السعر السائد في السوق.</a:t>
            </a:r>
            <a:endParaRPr lang="en-GB" b="1" dirty="0"/>
          </a:p>
        </p:txBody>
      </p:sp>
      <p:sp>
        <p:nvSpPr>
          <p:cNvPr id="5" name="Slide Number Placeholder 4"/>
          <p:cNvSpPr>
            <a:spLocks noGrp="1"/>
          </p:cNvSpPr>
          <p:nvPr>
            <p:ph type="sldNum" sz="quarter" idx="12"/>
          </p:nvPr>
        </p:nvSpPr>
        <p:spPr/>
        <p:txBody>
          <a:bodyPr/>
          <a:lstStyle/>
          <a:p>
            <a:fld id="{4E1EAEED-37B2-4BE7-A478-B1D5F97F86E0}" type="slidenum">
              <a:rPr lang="en-GB" smtClean="0"/>
              <a:pPr/>
              <a:t>5</a:t>
            </a:fld>
            <a:endParaRPr lang="en-GB"/>
          </a:p>
        </p:txBody>
      </p:sp>
    </p:spTree>
    <p:extLst>
      <p:ext uri="{BB962C8B-B14F-4D97-AF65-F5344CB8AC3E}">
        <p14:creationId xmlns:p14="http://schemas.microsoft.com/office/powerpoint/2010/main" val="2405603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جدول الطلب ومنحنى الطلب:</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250"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4E1EAEED-37B2-4BE7-A478-B1D5F97F86E0}" type="slidenum">
              <a:rPr lang="en-GB" smtClean="0"/>
              <a:pPr/>
              <a:t>6</a:t>
            </a:fld>
            <a:endParaRPr lang="en-GB"/>
          </a:p>
        </p:txBody>
      </p:sp>
    </p:spTree>
    <p:extLst>
      <p:ext uri="{BB962C8B-B14F-4D97-AF65-F5344CB8AC3E}">
        <p14:creationId xmlns:p14="http://schemas.microsoft.com/office/powerpoint/2010/main" val="2339307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جدول الطلب ومنحنى الطلب:</a:t>
            </a:r>
            <a:endParaRPr lang="en-GB" b="1" dirty="0"/>
          </a:p>
        </p:txBody>
      </p:sp>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t="-1250" r="-1333"/>
            </a:stretch>
          </a:blipFill>
        </p:spPr>
        <p:txBody>
          <a:bodyPr/>
          <a:lstStyle/>
          <a:p>
            <a:pPr>
              <a:buNone/>
            </a:pPr>
            <a:r>
              <a:rPr lang="en-GB">
                <a:noFill/>
              </a:rPr>
              <a:t> </a:t>
            </a:r>
          </a:p>
        </p:txBody>
      </p:sp>
      <p:sp>
        <p:nvSpPr>
          <p:cNvPr id="5" name="Slide Number Placeholder 4"/>
          <p:cNvSpPr>
            <a:spLocks noGrp="1"/>
          </p:cNvSpPr>
          <p:nvPr>
            <p:ph type="sldNum" sz="quarter" idx="12"/>
          </p:nvPr>
        </p:nvSpPr>
        <p:spPr/>
        <p:txBody>
          <a:bodyPr/>
          <a:lstStyle/>
          <a:p>
            <a:fld id="{4E1EAEED-37B2-4BE7-A478-B1D5F97F86E0}" type="slidenum">
              <a:rPr lang="en-GB" smtClean="0"/>
              <a:pPr/>
              <a:t>7</a:t>
            </a:fld>
            <a:endParaRPr lang="en-GB"/>
          </a:p>
        </p:txBody>
      </p:sp>
    </p:spTree>
    <p:extLst>
      <p:ext uri="{BB962C8B-B14F-4D97-AF65-F5344CB8AC3E}">
        <p14:creationId xmlns:p14="http://schemas.microsoft.com/office/powerpoint/2010/main" val="10345879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جدول الطلب ومنحنى الطلب:</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قانون الطلب </a:t>
            </a:r>
            <a:r>
              <a:rPr lang="en-GB" b="1" dirty="0" smtClean="0">
                <a:solidFill>
                  <a:schemeClr val="tx2"/>
                </a:solidFill>
              </a:rPr>
              <a:t>Law of Demand</a:t>
            </a:r>
            <a:r>
              <a:rPr lang="ar-SA" b="1" dirty="0" smtClean="0">
                <a:solidFill>
                  <a:schemeClr val="tx2"/>
                </a:solidFill>
              </a:rPr>
              <a:t> :</a:t>
            </a:r>
          </a:p>
          <a:p>
            <a:pPr marL="0" indent="0" algn="r" rtl="1">
              <a:buNone/>
            </a:pPr>
            <a:r>
              <a:rPr lang="ar-SA" dirty="0">
                <a:solidFill>
                  <a:schemeClr val="tx2"/>
                </a:solidFill>
              </a:rPr>
              <a:t> </a:t>
            </a:r>
            <a:r>
              <a:rPr lang="ar-SA" dirty="0" smtClean="0">
                <a:solidFill>
                  <a:schemeClr val="tx2"/>
                </a:solidFill>
              </a:rPr>
              <a:t>         </a:t>
            </a:r>
            <a:r>
              <a:rPr lang="ar-SA" dirty="0" smtClean="0"/>
              <a:t>بافتراض بقاء الأشياء الأخرى على حالها، فإن العلاقة التي تربط سعر السلعة والكمية المطلوبة منها هي </a:t>
            </a:r>
            <a:r>
              <a:rPr lang="ar-SA" dirty="0" smtClean="0">
                <a:solidFill>
                  <a:schemeClr val="tx2"/>
                </a:solidFill>
              </a:rPr>
              <a:t>علاقة عكسية </a:t>
            </a:r>
            <a:r>
              <a:rPr lang="ar-SA" b="1" dirty="0" smtClean="0">
                <a:solidFill>
                  <a:schemeClr val="tx2"/>
                </a:solidFill>
              </a:rPr>
              <a:t>أي أن </a:t>
            </a:r>
            <a:r>
              <a:rPr lang="ar-SA" dirty="0" smtClean="0"/>
              <a:t>الكمية المطلوبة ستزداد إذا انخفض السعر وتقل إذا ارتفع السعر.</a:t>
            </a:r>
          </a:p>
          <a:p>
            <a:pPr algn="r" rtl="1"/>
            <a:r>
              <a:rPr lang="ar-SA" dirty="0" smtClean="0"/>
              <a:t>قانون الطلب يعتبر تعميماً إلا أنه يمكن أن نجد حالات خاصة لا ينطبق عليه قانون الطلب.</a:t>
            </a:r>
          </a:p>
          <a:p>
            <a:pPr algn="r" rtl="1"/>
            <a:r>
              <a:rPr lang="ar-SA" b="1" dirty="0" smtClean="0">
                <a:solidFill>
                  <a:schemeClr val="tx2"/>
                </a:solidFill>
              </a:rPr>
              <a:t>سبب العلاقة العكسية بين السعر والكمية المطلوبة:</a:t>
            </a:r>
          </a:p>
          <a:p>
            <a:pPr marL="0" indent="0" algn="r" rtl="1">
              <a:buNone/>
            </a:pPr>
            <a:r>
              <a:rPr lang="ar-SA" dirty="0">
                <a:solidFill>
                  <a:schemeClr val="tx2"/>
                </a:solidFill>
              </a:rPr>
              <a:t> </a:t>
            </a:r>
            <a:r>
              <a:rPr lang="ar-SA" dirty="0" smtClean="0">
                <a:solidFill>
                  <a:schemeClr val="tx2"/>
                </a:solidFill>
              </a:rPr>
              <a:t>         </a:t>
            </a:r>
            <a:r>
              <a:rPr lang="ar-SA" dirty="0" smtClean="0"/>
              <a:t>ارتفاع سعر السلعة يعطي حافزاً للأفراد لتخفيض استهلاكهم من السلعة أو الاتجاه نحو نوع آخر. انخفاض سعر السلعة يؤدي لزيادة الاستهلاك وجذب مستهلكين جدد لأن السلعة أصبحت رخيصة بالنسبة لهم.</a:t>
            </a:r>
          </a:p>
        </p:txBody>
      </p:sp>
      <p:sp>
        <p:nvSpPr>
          <p:cNvPr id="5" name="Slide Number Placeholder 4"/>
          <p:cNvSpPr>
            <a:spLocks noGrp="1"/>
          </p:cNvSpPr>
          <p:nvPr>
            <p:ph type="sldNum" sz="quarter" idx="12"/>
          </p:nvPr>
        </p:nvSpPr>
        <p:spPr/>
        <p:txBody>
          <a:bodyPr/>
          <a:lstStyle/>
          <a:p>
            <a:fld id="{4E1EAEED-37B2-4BE7-A478-B1D5F97F86E0}" type="slidenum">
              <a:rPr lang="en-GB" smtClean="0"/>
              <a:pPr/>
              <a:t>8</a:t>
            </a:fld>
            <a:endParaRPr lang="en-GB"/>
          </a:p>
        </p:txBody>
      </p:sp>
    </p:spTree>
    <p:extLst>
      <p:ext uri="{BB962C8B-B14F-4D97-AF65-F5344CB8AC3E}">
        <p14:creationId xmlns:p14="http://schemas.microsoft.com/office/powerpoint/2010/main" val="2976873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SA" b="1" dirty="0" smtClean="0"/>
              <a:t>جدول الطلب ومنحنى الطلب:</a:t>
            </a:r>
            <a:endParaRPr lang="en-GB" b="1" dirty="0"/>
          </a:p>
        </p:txBody>
      </p:sp>
      <p:sp>
        <p:nvSpPr>
          <p:cNvPr id="3" name="Content Placeholder 2"/>
          <p:cNvSpPr>
            <a:spLocks noGrp="1"/>
          </p:cNvSpPr>
          <p:nvPr>
            <p:ph idx="1"/>
          </p:nvPr>
        </p:nvSpPr>
        <p:spPr/>
        <p:txBody>
          <a:bodyPr/>
          <a:lstStyle/>
          <a:p>
            <a:pPr algn="r" rtl="1"/>
            <a:r>
              <a:rPr lang="ar-SA" b="1" dirty="0" smtClean="0">
                <a:solidFill>
                  <a:schemeClr val="tx2"/>
                </a:solidFill>
              </a:rPr>
              <a:t>جدول الطلب: </a:t>
            </a:r>
            <a:r>
              <a:rPr lang="ar-SA" dirty="0" smtClean="0"/>
              <a:t>جدول افتراضي لتمثيل الكميات التي يرغب ويستطيع الأفراد شراؤها عند الأسعار المختلفة.</a:t>
            </a:r>
          </a:p>
          <a:p>
            <a:pPr algn="r" rtl="1"/>
            <a:r>
              <a:rPr lang="ar-SA" b="1" dirty="0" smtClean="0">
                <a:solidFill>
                  <a:schemeClr val="tx2"/>
                </a:solidFill>
              </a:rPr>
              <a:t>مثال: </a:t>
            </a:r>
            <a:r>
              <a:rPr lang="ar-SA" dirty="0" smtClean="0"/>
              <a:t>الطلب على الدجاج.</a:t>
            </a:r>
          </a:p>
          <a:p>
            <a:pPr marL="0" indent="0" algn="r" rtl="1">
              <a:buNone/>
            </a:pPr>
            <a:endParaRPr lang="ar-SA" b="1" dirty="0" smtClean="0">
              <a:solidFill>
                <a:schemeClr val="tx2"/>
              </a:solidFill>
            </a:endParaRPr>
          </a:p>
        </p:txBody>
      </p:sp>
      <p:sp>
        <p:nvSpPr>
          <p:cNvPr id="5" name="Slide Number Placeholder 4"/>
          <p:cNvSpPr>
            <a:spLocks noGrp="1"/>
          </p:cNvSpPr>
          <p:nvPr>
            <p:ph type="sldNum" sz="quarter" idx="12"/>
          </p:nvPr>
        </p:nvSpPr>
        <p:spPr/>
        <p:txBody>
          <a:bodyPr/>
          <a:lstStyle/>
          <a:p>
            <a:fld id="{4E1EAEED-37B2-4BE7-A478-B1D5F97F86E0}" type="slidenum">
              <a:rPr lang="en-GB" smtClean="0"/>
              <a:pPr/>
              <a:t>9</a:t>
            </a:fld>
            <a:endParaRPr lang="en-GB"/>
          </a:p>
        </p:txBody>
      </p:sp>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2641425522"/>
                  </p:ext>
                </p:extLst>
              </p:nvPr>
            </p:nvGraphicFramePr>
            <p:xfrm>
              <a:off x="539553" y="3494112"/>
              <a:ext cx="7992887" cy="2743200"/>
            </p:xfrm>
            <a:graphic>
              <a:graphicData uri="http://schemas.openxmlformats.org/drawingml/2006/table">
                <a:tbl>
                  <a:tblPr firstRow="1" bandRow="1">
                    <a:tableStyleId>{5C22544A-7EE6-4342-B048-85BDC9FD1C3A}</a:tableStyleId>
                  </a:tblPr>
                  <a:tblGrid>
                    <a:gridCol w="4327030"/>
                    <a:gridCol w="2825765"/>
                    <a:gridCol w="840092"/>
                  </a:tblGrid>
                  <a:tr h="370840">
                    <a:tc>
                      <a:txBody>
                        <a:bodyPr/>
                        <a:lstStyle/>
                        <a:p>
                          <a:pPr algn="ctr" rtl="1"/>
                          <a:r>
                            <a:rPr lang="ar-SA" sz="2400" dirty="0" smtClean="0"/>
                            <a:t>الكمية المطلوبة بملايين</a:t>
                          </a:r>
                          <a:r>
                            <a:rPr lang="ar-SA" sz="2400" baseline="0" dirty="0" smtClean="0"/>
                            <a:t>الكيلوغرامات </a:t>
                          </a:r>
                          <a14:m>
                            <m:oMath xmlns:m="http://schemas.openxmlformats.org/officeDocument/2006/math">
                              <m:sSub>
                                <m:sSubPr>
                                  <m:ctrlPr>
                                    <a:rPr lang="ar-SA" sz="2400" i="1" baseline="0" smtClean="0">
                                      <a:latin typeface="Cambria Math" panose="02040503050406030204" pitchFamily="18" charset="0"/>
                                    </a:rPr>
                                  </m:ctrlPr>
                                </m:sSubPr>
                                <m:e>
                                  <m:r>
                                    <a:rPr lang="en-GB" sz="2400" b="1" i="0" baseline="0" smtClean="0">
                                      <a:latin typeface="Cambria Math"/>
                                    </a:rPr>
                                    <m:t>𝐐</m:t>
                                  </m:r>
                                </m:e>
                                <m:sub>
                                  <m:r>
                                    <a:rPr lang="en-GB" sz="2400" b="1" i="0" baseline="0" smtClean="0">
                                      <a:latin typeface="Cambria Math"/>
                                    </a:rPr>
                                    <m:t>𝐝</m:t>
                                  </m:r>
                                </m:sub>
                              </m:sSub>
                            </m:oMath>
                          </a14:m>
                          <a:endParaRPr lang="en-GB" sz="2400" i="0" dirty="0"/>
                        </a:p>
                      </a:txBody>
                      <a:tcPr/>
                    </a:tc>
                    <a:tc>
                      <a:txBody>
                        <a:bodyPr/>
                        <a:lstStyle/>
                        <a:p>
                          <a:pPr algn="ctr" rtl="1"/>
                          <a:r>
                            <a:rPr lang="ar-SA" sz="2400" dirty="0" smtClean="0"/>
                            <a:t>سعر الكيلو بالريالات </a:t>
                          </a:r>
                          <a:r>
                            <a:rPr lang="en-GB" sz="2400" dirty="0" smtClean="0"/>
                            <a:t>P</a:t>
                          </a:r>
                          <a:endParaRPr lang="en-GB" sz="2400" dirty="0"/>
                        </a:p>
                      </a:txBody>
                      <a:tcPr/>
                    </a:tc>
                    <a:tc>
                      <a:txBody>
                        <a:bodyPr/>
                        <a:lstStyle/>
                        <a:p>
                          <a:pPr algn="ctr" rtl="1"/>
                          <a:endParaRPr lang="en-GB" sz="2400" dirty="0"/>
                        </a:p>
                      </a:txBody>
                      <a:tcPr/>
                    </a:tc>
                  </a:tr>
                  <a:tr h="370840">
                    <a:tc>
                      <a:txBody>
                        <a:bodyPr/>
                        <a:lstStyle/>
                        <a:p>
                          <a:pPr algn="ctr" rtl="1"/>
                          <a:r>
                            <a:rPr lang="en-GB" sz="2400" dirty="0" smtClean="0"/>
                            <a:t>15</a:t>
                          </a:r>
                          <a:endParaRPr lang="en-GB" sz="2400" dirty="0"/>
                        </a:p>
                      </a:txBody>
                      <a:tcPr/>
                    </a:tc>
                    <a:tc>
                      <a:txBody>
                        <a:bodyPr/>
                        <a:lstStyle/>
                        <a:p>
                          <a:pPr algn="ctr" rtl="1"/>
                          <a:r>
                            <a:rPr lang="en-GB" sz="2400" dirty="0" smtClean="0"/>
                            <a:t>2</a:t>
                          </a:r>
                          <a:endParaRPr lang="en-GB" sz="2400" dirty="0"/>
                        </a:p>
                      </a:txBody>
                      <a:tcPr/>
                    </a:tc>
                    <a:tc>
                      <a:txBody>
                        <a:bodyPr/>
                        <a:lstStyle/>
                        <a:p>
                          <a:pPr algn="ctr" rtl="1"/>
                          <a:r>
                            <a:rPr lang="en-GB" sz="2400" dirty="0" smtClean="0"/>
                            <a:t>A</a:t>
                          </a:r>
                          <a:endParaRPr lang="en-GB" sz="2400" dirty="0"/>
                        </a:p>
                      </a:txBody>
                      <a:tcPr/>
                    </a:tc>
                  </a:tr>
                  <a:tr h="370840">
                    <a:tc>
                      <a:txBody>
                        <a:bodyPr/>
                        <a:lstStyle/>
                        <a:p>
                          <a:pPr algn="ctr" rtl="1"/>
                          <a:r>
                            <a:rPr lang="en-GB" sz="2400" dirty="0" smtClean="0"/>
                            <a:t>12</a:t>
                          </a:r>
                          <a:endParaRPr lang="en-GB" sz="2400" dirty="0"/>
                        </a:p>
                      </a:txBody>
                      <a:tcPr/>
                    </a:tc>
                    <a:tc>
                      <a:txBody>
                        <a:bodyPr/>
                        <a:lstStyle/>
                        <a:p>
                          <a:pPr algn="ctr" rtl="1"/>
                          <a:r>
                            <a:rPr lang="en-GB" sz="2400" dirty="0" smtClean="0"/>
                            <a:t>4</a:t>
                          </a:r>
                          <a:endParaRPr lang="en-GB" sz="2400" dirty="0"/>
                        </a:p>
                      </a:txBody>
                      <a:tcPr/>
                    </a:tc>
                    <a:tc>
                      <a:txBody>
                        <a:bodyPr/>
                        <a:lstStyle/>
                        <a:p>
                          <a:pPr algn="ctr" rtl="1"/>
                          <a:r>
                            <a:rPr lang="en-GB" sz="2400" dirty="0" smtClean="0"/>
                            <a:t>B</a:t>
                          </a:r>
                          <a:endParaRPr lang="en-GB" sz="2400" dirty="0"/>
                        </a:p>
                      </a:txBody>
                      <a:tcPr/>
                    </a:tc>
                  </a:tr>
                  <a:tr h="370840">
                    <a:tc>
                      <a:txBody>
                        <a:bodyPr/>
                        <a:lstStyle/>
                        <a:p>
                          <a:pPr algn="ctr" rtl="1"/>
                          <a:r>
                            <a:rPr lang="en-GB" sz="2400" dirty="0" smtClean="0"/>
                            <a:t>9</a:t>
                          </a:r>
                          <a:endParaRPr lang="en-GB" sz="2400" dirty="0"/>
                        </a:p>
                      </a:txBody>
                      <a:tcPr/>
                    </a:tc>
                    <a:tc>
                      <a:txBody>
                        <a:bodyPr/>
                        <a:lstStyle/>
                        <a:p>
                          <a:pPr algn="ctr" rtl="1"/>
                          <a:r>
                            <a:rPr lang="en-GB" sz="2400" dirty="0" smtClean="0"/>
                            <a:t>6</a:t>
                          </a:r>
                          <a:endParaRPr lang="en-GB" sz="2400" dirty="0"/>
                        </a:p>
                      </a:txBody>
                      <a:tcPr/>
                    </a:tc>
                    <a:tc>
                      <a:txBody>
                        <a:bodyPr/>
                        <a:lstStyle/>
                        <a:p>
                          <a:pPr algn="ctr" rtl="1"/>
                          <a:r>
                            <a:rPr lang="en-GB" sz="2400" dirty="0" smtClean="0"/>
                            <a:t>C</a:t>
                          </a:r>
                          <a:endParaRPr lang="en-GB" sz="2400" dirty="0"/>
                        </a:p>
                      </a:txBody>
                      <a:tcPr/>
                    </a:tc>
                  </a:tr>
                  <a:tr h="370840">
                    <a:tc>
                      <a:txBody>
                        <a:bodyPr/>
                        <a:lstStyle/>
                        <a:p>
                          <a:pPr algn="ctr" rtl="1"/>
                          <a:r>
                            <a:rPr lang="en-GB" sz="2400" dirty="0" smtClean="0"/>
                            <a:t>6</a:t>
                          </a:r>
                          <a:endParaRPr lang="en-GB" sz="2400" dirty="0"/>
                        </a:p>
                      </a:txBody>
                      <a:tcPr/>
                    </a:tc>
                    <a:tc>
                      <a:txBody>
                        <a:bodyPr/>
                        <a:lstStyle/>
                        <a:p>
                          <a:pPr algn="ctr" rtl="1"/>
                          <a:r>
                            <a:rPr lang="en-GB" sz="2400" dirty="0" smtClean="0"/>
                            <a:t>8</a:t>
                          </a:r>
                          <a:endParaRPr lang="en-GB" sz="2400" dirty="0"/>
                        </a:p>
                      </a:txBody>
                      <a:tcPr/>
                    </a:tc>
                    <a:tc>
                      <a:txBody>
                        <a:bodyPr/>
                        <a:lstStyle/>
                        <a:p>
                          <a:pPr algn="ctr" rtl="1"/>
                          <a:r>
                            <a:rPr lang="en-GB" sz="2400" dirty="0" smtClean="0"/>
                            <a:t>D</a:t>
                          </a:r>
                          <a:endParaRPr lang="en-GB" sz="2400" dirty="0"/>
                        </a:p>
                      </a:txBody>
                      <a:tcPr/>
                    </a:tc>
                  </a:tr>
                  <a:tr h="370840">
                    <a:tc>
                      <a:txBody>
                        <a:bodyPr/>
                        <a:lstStyle/>
                        <a:p>
                          <a:pPr algn="ctr" rtl="1"/>
                          <a:r>
                            <a:rPr lang="en-GB" sz="2400" dirty="0" smtClean="0"/>
                            <a:t>3</a:t>
                          </a:r>
                          <a:endParaRPr lang="en-GB" sz="2400" dirty="0"/>
                        </a:p>
                      </a:txBody>
                      <a:tcPr/>
                    </a:tc>
                    <a:tc>
                      <a:txBody>
                        <a:bodyPr/>
                        <a:lstStyle/>
                        <a:p>
                          <a:pPr algn="ctr" rtl="1"/>
                          <a:r>
                            <a:rPr lang="en-GB" sz="2400" dirty="0" smtClean="0"/>
                            <a:t>10</a:t>
                          </a:r>
                          <a:endParaRPr lang="en-GB" sz="2400" dirty="0"/>
                        </a:p>
                      </a:txBody>
                      <a:tcPr/>
                    </a:tc>
                    <a:tc>
                      <a:txBody>
                        <a:bodyPr/>
                        <a:lstStyle/>
                        <a:p>
                          <a:pPr algn="ctr" rtl="1"/>
                          <a:r>
                            <a:rPr lang="en-GB" sz="2400" dirty="0" smtClean="0"/>
                            <a:t>E</a:t>
                          </a:r>
                          <a:endParaRPr lang="en-GB" sz="2400" dirty="0"/>
                        </a:p>
                      </a:txBody>
                      <a:tcPr/>
                    </a:tc>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xmlns="" val="2641425522"/>
                  </p:ext>
                </p:extLst>
              </p:nvPr>
            </p:nvGraphicFramePr>
            <p:xfrm>
              <a:off x="539553" y="3494112"/>
              <a:ext cx="7992887" cy="2743200"/>
            </p:xfrm>
            <a:graphic>
              <a:graphicData uri="http://schemas.openxmlformats.org/drawingml/2006/table">
                <a:tbl>
                  <a:tblPr firstRow="1" bandRow="1">
                    <a:tableStyleId>{5C22544A-7EE6-4342-B048-85BDC9FD1C3A}</a:tableStyleId>
                  </a:tblPr>
                  <a:tblGrid>
                    <a:gridCol w="4327030"/>
                    <a:gridCol w="2825765"/>
                    <a:gridCol w="840092"/>
                  </a:tblGrid>
                  <a:tr h="457200">
                    <a:tc>
                      <a:txBody>
                        <a:bodyPr/>
                        <a:lstStyle/>
                        <a:p>
                          <a:endParaRPr lang="en-US"/>
                        </a:p>
                      </a:txBody>
                      <a:tcPr>
                        <a:blipFill rotWithShape="1">
                          <a:blip r:embed="rId2"/>
                          <a:stretch>
                            <a:fillRect l="-141" t="-12000" r="-84648" b="-530667"/>
                          </a:stretch>
                        </a:blipFill>
                      </a:tcPr>
                    </a:tc>
                    <a:tc>
                      <a:txBody>
                        <a:bodyPr/>
                        <a:lstStyle/>
                        <a:p>
                          <a:pPr algn="ctr" rtl="1"/>
                          <a:r>
                            <a:rPr lang="ar-SA" sz="2400" dirty="0" smtClean="0"/>
                            <a:t>سعر الكيلو بالريالات </a:t>
                          </a:r>
                          <a:r>
                            <a:rPr lang="en-GB" sz="2400" dirty="0" smtClean="0"/>
                            <a:t>P</a:t>
                          </a:r>
                          <a:endParaRPr lang="en-GB" sz="2400" dirty="0"/>
                        </a:p>
                      </a:txBody>
                      <a:tcPr/>
                    </a:tc>
                    <a:tc>
                      <a:txBody>
                        <a:bodyPr/>
                        <a:lstStyle/>
                        <a:p>
                          <a:pPr algn="ctr" rtl="1"/>
                          <a:endParaRPr lang="en-GB" sz="2400" dirty="0"/>
                        </a:p>
                      </a:txBody>
                      <a:tcPr/>
                    </a:tc>
                  </a:tr>
                  <a:tr h="457200">
                    <a:tc>
                      <a:txBody>
                        <a:bodyPr/>
                        <a:lstStyle/>
                        <a:p>
                          <a:pPr algn="ctr" rtl="1"/>
                          <a:r>
                            <a:rPr lang="en-GB" sz="2400" dirty="0" smtClean="0"/>
                            <a:t>15</a:t>
                          </a:r>
                          <a:endParaRPr lang="en-GB" sz="2400" dirty="0"/>
                        </a:p>
                      </a:txBody>
                      <a:tcPr/>
                    </a:tc>
                    <a:tc>
                      <a:txBody>
                        <a:bodyPr/>
                        <a:lstStyle/>
                        <a:p>
                          <a:pPr algn="ctr" rtl="1"/>
                          <a:r>
                            <a:rPr lang="en-GB" sz="2400" dirty="0" smtClean="0"/>
                            <a:t>2</a:t>
                          </a:r>
                          <a:endParaRPr lang="en-GB" sz="2400" dirty="0"/>
                        </a:p>
                      </a:txBody>
                      <a:tcPr/>
                    </a:tc>
                    <a:tc>
                      <a:txBody>
                        <a:bodyPr/>
                        <a:lstStyle/>
                        <a:p>
                          <a:pPr algn="ctr" rtl="1"/>
                          <a:r>
                            <a:rPr lang="en-GB" sz="2400" dirty="0" smtClean="0"/>
                            <a:t>A</a:t>
                          </a:r>
                          <a:endParaRPr lang="en-GB" sz="2400" dirty="0"/>
                        </a:p>
                      </a:txBody>
                      <a:tcPr/>
                    </a:tc>
                  </a:tr>
                  <a:tr h="457200">
                    <a:tc>
                      <a:txBody>
                        <a:bodyPr/>
                        <a:lstStyle/>
                        <a:p>
                          <a:pPr algn="ctr" rtl="1"/>
                          <a:r>
                            <a:rPr lang="en-GB" sz="2400" dirty="0" smtClean="0"/>
                            <a:t>12</a:t>
                          </a:r>
                          <a:endParaRPr lang="en-GB" sz="2400" dirty="0"/>
                        </a:p>
                      </a:txBody>
                      <a:tcPr/>
                    </a:tc>
                    <a:tc>
                      <a:txBody>
                        <a:bodyPr/>
                        <a:lstStyle/>
                        <a:p>
                          <a:pPr algn="ctr" rtl="1"/>
                          <a:r>
                            <a:rPr lang="en-GB" sz="2400" dirty="0" smtClean="0"/>
                            <a:t>4</a:t>
                          </a:r>
                          <a:endParaRPr lang="en-GB" sz="2400" dirty="0"/>
                        </a:p>
                      </a:txBody>
                      <a:tcPr/>
                    </a:tc>
                    <a:tc>
                      <a:txBody>
                        <a:bodyPr/>
                        <a:lstStyle/>
                        <a:p>
                          <a:pPr algn="ctr" rtl="1"/>
                          <a:r>
                            <a:rPr lang="en-GB" sz="2400" dirty="0" smtClean="0"/>
                            <a:t>B</a:t>
                          </a:r>
                          <a:endParaRPr lang="en-GB" sz="2400" dirty="0"/>
                        </a:p>
                      </a:txBody>
                      <a:tcPr/>
                    </a:tc>
                  </a:tr>
                  <a:tr h="457200">
                    <a:tc>
                      <a:txBody>
                        <a:bodyPr/>
                        <a:lstStyle/>
                        <a:p>
                          <a:pPr algn="ctr" rtl="1"/>
                          <a:r>
                            <a:rPr lang="en-GB" sz="2400" dirty="0" smtClean="0"/>
                            <a:t>9</a:t>
                          </a:r>
                          <a:endParaRPr lang="en-GB" sz="2400" dirty="0"/>
                        </a:p>
                      </a:txBody>
                      <a:tcPr/>
                    </a:tc>
                    <a:tc>
                      <a:txBody>
                        <a:bodyPr/>
                        <a:lstStyle/>
                        <a:p>
                          <a:pPr algn="ctr" rtl="1"/>
                          <a:r>
                            <a:rPr lang="en-GB" sz="2400" dirty="0" smtClean="0"/>
                            <a:t>6</a:t>
                          </a:r>
                          <a:endParaRPr lang="en-GB" sz="2400" dirty="0"/>
                        </a:p>
                      </a:txBody>
                      <a:tcPr/>
                    </a:tc>
                    <a:tc>
                      <a:txBody>
                        <a:bodyPr/>
                        <a:lstStyle/>
                        <a:p>
                          <a:pPr algn="ctr" rtl="1"/>
                          <a:r>
                            <a:rPr lang="en-GB" sz="2400" dirty="0" smtClean="0"/>
                            <a:t>C</a:t>
                          </a:r>
                          <a:endParaRPr lang="en-GB" sz="2400" dirty="0"/>
                        </a:p>
                      </a:txBody>
                      <a:tcPr/>
                    </a:tc>
                  </a:tr>
                  <a:tr h="457200">
                    <a:tc>
                      <a:txBody>
                        <a:bodyPr/>
                        <a:lstStyle/>
                        <a:p>
                          <a:pPr algn="ctr" rtl="1"/>
                          <a:r>
                            <a:rPr lang="en-GB" sz="2400" dirty="0" smtClean="0"/>
                            <a:t>6</a:t>
                          </a:r>
                          <a:endParaRPr lang="en-GB" sz="2400" dirty="0"/>
                        </a:p>
                      </a:txBody>
                      <a:tcPr/>
                    </a:tc>
                    <a:tc>
                      <a:txBody>
                        <a:bodyPr/>
                        <a:lstStyle/>
                        <a:p>
                          <a:pPr algn="ctr" rtl="1"/>
                          <a:r>
                            <a:rPr lang="en-GB" sz="2400" dirty="0" smtClean="0"/>
                            <a:t>8</a:t>
                          </a:r>
                          <a:endParaRPr lang="en-GB" sz="2400" dirty="0"/>
                        </a:p>
                      </a:txBody>
                      <a:tcPr/>
                    </a:tc>
                    <a:tc>
                      <a:txBody>
                        <a:bodyPr/>
                        <a:lstStyle/>
                        <a:p>
                          <a:pPr algn="ctr" rtl="1"/>
                          <a:r>
                            <a:rPr lang="en-GB" sz="2400" dirty="0" smtClean="0"/>
                            <a:t>D</a:t>
                          </a:r>
                          <a:endParaRPr lang="en-GB" sz="2400" dirty="0"/>
                        </a:p>
                      </a:txBody>
                      <a:tcPr/>
                    </a:tc>
                  </a:tr>
                  <a:tr h="457200">
                    <a:tc>
                      <a:txBody>
                        <a:bodyPr/>
                        <a:lstStyle/>
                        <a:p>
                          <a:pPr algn="ctr" rtl="1"/>
                          <a:r>
                            <a:rPr lang="en-GB" sz="2400" dirty="0" smtClean="0"/>
                            <a:t>3</a:t>
                          </a:r>
                          <a:endParaRPr lang="en-GB" sz="2400" dirty="0"/>
                        </a:p>
                      </a:txBody>
                      <a:tcPr/>
                    </a:tc>
                    <a:tc>
                      <a:txBody>
                        <a:bodyPr/>
                        <a:lstStyle/>
                        <a:p>
                          <a:pPr algn="ctr" rtl="1"/>
                          <a:r>
                            <a:rPr lang="en-GB" sz="2400" dirty="0" smtClean="0"/>
                            <a:t>10</a:t>
                          </a:r>
                          <a:endParaRPr lang="en-GB" sz="2400" dirty="0"/>
                        </a:p>
                      </a:txBody>
                      <a:tcPr/>
                    </a:tc>
                    <a:tc>
                      <a:txBody>
                        <a:bodyPr/>
                        <a:lstStyle/>
                        <a:p>
                          <a:pPr algn="ctr" rtl="1"/>
                          <a:r>
                            <a:rPr lang="en-GB" sz="2400" dirty="0" smtClean="0"/>
                            <a:t>E</a:t>
                          </a:r>
                          <a:endParaRPr lang="en-GB" sz="2400" dirty="0"/>
                        </a:p>
                      </a:txBody>
                      <a:tcPr/>
                    </a:tc>
                  </a:tr>
                </a:tbl>
              </a:graphicData>
            </a:graphic>
          </p:graphicFrame>
        </mc:Fallback>
      </mc:AlternateContent>
    </p:spTree>
    <p:extLst>
      <p:ext uri="{BB962C8B-B14F-4D97-AF65-F5344CB8AC3E}">
        <p14:creationId xmlns:p14="http://schemas.microsoft.com/office/powerpoint/2010/main" val="20690109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823</TotalTime>
  <Words>1819</Words>
  <Application>Microsoft Office PowerPoint</Application>
  <PresentationFormat>عرض على الشاشة (3:4)‏</PresentationFormat>
  <Paragraphs>339</Paragraphs>
  <Slides>31</Slides>
  <Notes>0</Notes>
  <HiddenSlides>0</HiddenSlides>
  <MMClips>0</MMClips>
  <ScaleCrop>false</ScaleCrop>
  <HeadingPairs>
    <vt:vector size="6" baseType="variant">
      <vt:variant>
        <vt:lpstr>الخطوط المستخدمة</vt:lpstr>
      </vt:variant>
      <vt:variant>
        <vt:i4>7</vt:i4>
      </vt:variant>
      <vt:variant>
        <vt:lpstr>نسق</vt:lpstr>
      </vt:variant>
      <vt:variant>
        <vt:i4>1</vt:i4>
      </vt:variant>
      <vt:variant>
        <vt:lpstr>عناوين الشرائح</vt:lpstr>
      </vt:variant>
      <vt:variant>
        <vt:i4>31</vt:i4>
      </vt:variant>
    </vt:vector>
  </HeadingPairs>
  <TitlesOfParts>
    <vt:vector size="39" baseType="lpstr">
      <vt:lpstr>Arial</vt:lpstr>
      <vt:lpstr>Calibri</vt:lpstr>
      <vt:lpstr>Cambria Math</vt:lpstr>
      <vt:lpstr>Constantia</vt:lpstr>
      <vt:lpstr>Majalla UI</vt:lpstr>
      <vt:lpstr>Traditional Arabic</vt:lpstr>
      <vt:lpstr>Wingdings 2</vt:lpstr>
      <vt:lpstr>Flow</vt:lpstr>
      <vt:lpstr>الفصل الرابع: أساسيات العرض والطلب ونظام الأسعار</vt:lpstr>
      <vt:lpstr>معنى السوق:</vt:lpstr>
      <vt:lpstr>معنى السوق:</vt:lpstr>
      <vt:lpstr>السوق ونظام الأسعار:</vt:lpstr>
      <vt:lpstr>السوق ونظام الأسعار:</vt:lpstr>
      <vt:lpstr>جدول الطلب ومنحنى الطلب:</vt:lpstr>
      <vt:lpstr>جدول الطلب ومنحنى الطلب:</vt:lpstr>
      <vt:lpstr>جدول الطلب ومنحنى الطلب:</vt:lpstr>
      <vt:lpstr>جدول الطلب ومنحنى الطلب:</vt:lpstr>
      <vt:lpstr>جدول الطلب ومنحنى الطلب:</vt:lpstr>
      <vt:lpstr>التغير في الطلب والكمية المطلوبة:</vt:lpstr>
      <vt:lpstr>التغير في الطلب والكمية المطلوبة:</vt:lpstr>
      <vt:lpstr>التغير في الطلب والكمية المطلوبة:</vt:lpstr>
      <vt:lpstr>التغير في الطلب والكمية المطلوبة:</vt:lpstr>
      <vt:lpstr>التغير في الطلب والكمية المطلوبة:</vt:lpstr>
      <vt:lpstr>التغير في الطلب والكمية المطلوبة:</vt:lpstr>
      <vt:lpstr>جدول العرض ومنحنى العرض:</vt:lpstr>
      <vt:lpstr>جدول العرض ومنحنى العرض:</vt:lpstr>
      <vt:lpstr>جدول العرض ومنحنى العرض:</vt:lpstr>
      <vt:lpstr>التغير في الكمية المعروضة والتغير في العرض:</vt:lpstr>
      <vt:lpstr>التغير في الكمية المعروضة والتغير في العرض:</vt:lpstr>
      <vt:lpstr>التغير في الكمية المعروضة والتغير في العرض:</vt:lpstr>
      <vt:lpstr>التغير في الكمية المعروضة والتغير في العرض:</vt:lpstr>
      <vt:lpstr>العرض والطلب وتوازن السوق:</vt:lpstr>
      <vt:lpstr>العرض والطلب وتوازن السوق:</vt:lpstr>
      <vt:lpstr>العرض والطلب وتوازن السوق:</vt:lpstr>
      <vt:lpstr>التغير في السعر التوازني:</vt:lpstr>
      <vt:lpstr>التغير في السعر التوازني:</vt:lpstr>
      <vt:lpstr>التغير في السعر التوازني:</vt:lpstr>
      <vt:lpstr>التغير في السعر التوازني:</vt:lpstr>
      <vt:lpstr>الخلاصة:</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الرابع: أساسيات العرض والطلب ونظام الأسعار</dc:title>
  <dc:creator>Bodour</dc:creator>
  <cp:lastModifiedBy>Lolwah Binsaeed</cp:lastModifiedBy>
  <cp:revision>110</cp:revision>
  <dcterms:created xsi:type="dcterms:W3CDTF">2013-02-06T07:48:12Z</dcterms:created>
  <dcterms:modified xsi:type="dcterms:W3CDTF">2018-09-30T05:03:20Z</dcterms:modified>
</cp:coreProperties>
</file>