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78" r:id="rId4"/>
    <p:sldId id="265" r:id="rId5"/>
    <p:sldId id="267" r:id="rId6"/>
    <p:sldId id="266" r:id="rId7"/>
    <p:sldId id="269" r:id="rId8"/>
    <p:sldId id="268" r:id="rId9"/>
    <p:sldId id="264" r:id="rId10"/>
    <p:sldId id="272" r:id="rId11"/>
    <p:sldId id="271" r:id="rId12"/>
    <p:sldId id="273" r:id="rId13"/>
    <p:sldId id="270" r:id="rId14"/>
    <p:sldId id="263" r:id="rId15"/>
    <p:sldId id="275" r:id="rId16"/>
    <p:sldId id="274" r:id="rId17"/>
    <p:sldId id="262" r:id="rId18"/>
    <p:sldId id="261" r:id="rId19"/>
    <p:sldId id="276" r:id="rId20"/>
    <p:sldId id="277" r:id="rId21"/>
    <p:sldId id="260" r:id="rId22"/>
    <p:sldId id="259" r:id="rId23"/>
    <p:sldId id="27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25/09/2020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CD2356EA-8623-456F-AB4A-A5CD6143343D}"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E85F1D1-0F5B-48DC-BBDF-5036E90C0E3F}" type="datetime1">
              <a:rPr lang="en-GB" smtClean="0"/>
              <a:t>25/09/2020</a:t>
            </a:fld>
            <a:endParaRPr lang="en-GB"/>
          </a:p>
        </p:txBody>
      </p:sp>
      <p:sp>
        <p:nvSpPr>
          <p:cNvPr id="19" name="Footer Placeholder 18"/>
          <p:cNvSpPr>
            <a:spLocks noGrp="1"/>
          </p:cNvSpPr>
          <p:nvPr>
            <p:ph type="ftr" sz="quarter" idx="11"/>
          </p:nvPr>
        </p:nvSpPr>
        <p:spPr/>
        <p:txBody>
          <a:bodyPr/>
          <a:lstStyle/>
          <a:p>
            <a:r>
              <a:rPr lang="ar-SA"/>
              <a:t>أ.عايشة العجروش</a:t>
            </a:r>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47D84-9409-46C8-9CE4-407A3ED4F386}" type="datetime1">
              <a:rPr lang="en-GB" smtClean="0"/>
              <a:t>25/09/2020</a:t>
            </a:fld>
            <a:endParaRPr lang="en-GB"/>
          </a:p>
        </p:txBody>
      </p:sp>
      <p:sp>
        <p:nvSpPr>
          <p:cNvPr id="5" name="Footer Placeholder 4"/>
          <p:cNvSpPr>
            <a:spLocks noGrp="1"/>
          </p:cNvSpPr>
          <p:nvPr>
            <p:ph type="ftr" sz="quarter" idx="11"/>
          </p:nvPr>
        </p:nvSpPr>
        <p:spPr/>
        <p:txBody>
          <a:bodyPr/>
          <a:lstStyle/>
          <a:p>
            <a:r>
              <a:rPr lang="ar-SA"/>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EB6716-2156-4E31-9DA4-C1F85AB41B5D}" type="datetime1">
              <a:rPr lang="en-GB" smtClean="0"/>
              <a:t>25/09/2020</a:t>
            </a:fld>
            <a:endParaRPr lang="en-GB"/>
          </a:p>
        </p:txBody>
      </p:sp>
      <p:sp>
        <p:nvSpPr>
          <p:cNvPr id="5" name="Footer Placeholder 4"/>
          <p:cNvSpPr>
            <a:spLocks noGrp="1"/>
          </p:cNvSpPr>
          <p:nvPr>
            <p:ph type="ftr" sz="quarter" idx="11"/>
          </p:nvPr>
        </p:nvSpPr>
        <p:spPr/>
        <p:txBody>
          <a:bodyPr/>
          <a:lstStyle/>
          <a:p>
            <a:r>
              <a:rPr lang="ar-SA"/>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274944-9725-49EE-A40A-CB9BE4D4AC4C}" type="datetime1">
              <a:rPr lang="en-GB" smtClean="0"/>
              <a:t>25/09/2020</a:t>
            </a:fld>
            <a:endParaRPr lang="en-GB"/>
          </a:p>
        </p:txBody>
      </p:sp>
      <p:sp>
        <p:nvSpPr>
          <p:cNvPr id="5" name="Footer Placeholder 4"/>
          <p:cNvSpPr>
            <a:spLocks noGrp="1"/>
          </p:cNvSpPr>
          <p:nvPr>
            <p:ph type="ftr" sz="quarter" idx="11"/>
          </p:nvPr>
        </p:nvSpPr>
        <p:spPr/>
        <p:txBody>
          <a:bodyPr/>
          <a:lstStyle/>
          <a:p>
            <a:r>
              <a:rPr lang="ar-SA"/>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2DC3A80-F4E4-4C3C-B14C-4B894858B78A}" type="datetime1">
              <a:rPr lang="en-GB" smtClean="0"/>
              <a:t>25/09/2020</a:t>
            </a:fld>
            <a:endParaRPr lang="en-GB"/>
          </a:p>
        </p:txBody>
      </p:sp>
      <p:sp>
        <p:nvSpPr>
          <p:cNvPr id="5" name="Footer Placeholder 4"/>
          <p:cNvSpPr>
            <a:spLocks noGrp="1"/>
          </p:cNvSpPr>
          <p:nvPr>
            <p:ph type="ftr" sz="quarter" idx="11"/>
          </p:nvPr>
        </p:nvSpPr>
        <p:spPr/>
        <p:txBody>
          <a:bodyPr/>
          <a:lstStyle/>
          <a:p>
            <a:r>
              <a:rPr lang="ar-SA"/>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C0504F-C073-480A-9F42-D1C80050D9EA}" type="datetime1">
              <a:rPr lang="en-GB" smtClean="0"/>
              <a:t>25/09/2020</a:t>
            </a:fld>
            <a:endParaRPr lang="en-GB"/>
          </a:p>
        </p:txBody>
      </p:sp>
      <p:sp>
        <p:nvSpPr>
          <p:cNvPr id="6" name="Footer Placeholder 5"/>
          <p:cNvSpPr>
            <a:spLocks noGrp="1"/>
          </p:cNvSpPr>
          <p:nvPr>
            <p:ph type="ftr" sz="quarter" idx="11"/>
          </p:nvPr>
        </p:nvSpPr>
        <p:spPr/>
        <p:txBody>
          <a:bodyPr/>
          <a:lstStyle/>
          <a:p>
            <a:r>
              <a:rPr lang="ar-SA"/>
              <a:t>أ.عايشة العجروش</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E37B30-E836-4642-83EC-2D3B75FAC603}" type="datetime1">
              <a:rPr lang="en-GB" smtClean="0"/>
              <a:t>25/09/2020</a:t>
            </a:fld>
            <a:endParaRPr lang="en-GB"/>
          </a:p>
        </p:txBody>
      </p:sp>
      <p:sp>
        <p:nvSpPr>
          <p:cNvPr id="8" name="Footer Placeholder 7"/>
          <p:cNvSpPr>
            <a:spLocks noGrp="1"/>
          </p:cNvSpPr>
          <p:nvPr>
            <p:ph type="ftr" sz="quarter" idx="11"/>
          </p:nvPr>
        </p:nvSpPr>
        <p:spPr/>
        <p:txBody>
          <a:bodyPr/>
          <a:lstStyle/>
          <a:p>
            <a:r>
              <a:rPr lang="ar-SA"/>
              <a:t>أ.عايشة العجروش</a:t>
            </a:r>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D831991-6D39-4924-8538-45CD23F86D08}" type="datetime1">
              <a:rPr lang="en-GB" smtClean="0"/>
              <a:t>25/09/2020</a:t>
            </a:fld>
            <a:endParaRPr lang="en-GB"/>
          </a:p>
        </p:txBody>
      </p:sp>
      <p:sp>
        <p:nvSpPr>
          <p:cNvPr id="4" name="Footer Placeholder 3"/>
          <p:cNvSpPr>
            <a:spLocks noGrp="1"/>
          </p:cNvSpPr>
          <p:nvPr>
            <p:ph type="ftr" sz="quarter" idx="11"/>
          </p:nvPr>
        </p:nvSpPr>
        <p:spPr/>
        <p:txBody>
          <a:bodyPr/>
          <a:lstStyle/>
          <a:p>
            <a:r>
              <a:rPr lang="ar-SA"/>
              <a:t>أ.عايشة العجروش</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94D9-B103-450C-9CEB-E493E1CF634E}" type="datetime1">
              <a:rPr lang="en-GB" smtClean="0"/>
              <a:t>25/09/2020</a:t>
            </a:fld>
            <a:endParaRPr lang="en-GB"/>
          </a:p>
        </p:txBody>
      </p:sp>
      <p:sp>
        <p:nvSpPr>
          <p:cNvPr id="3" name="Footer Placeholder 2"/>
          <p:cNvSpPr>
            <a:spLocks noGrp="1"/>
          </p:cNvSpPr>
          <p:nvPr>
            <p:ph type="ftr" sz="quarter" idx="11"/>
          </p:nvPr>
        </p:nvSpPr>
        <p:spPr/>
        <p:txBody>
          <a:bodyPr/>
          <a:lstStyle/>
          <a:p>
            <a:r>
              <a:rPr lang="ar-SA"/>
              <a:t>أ.عايشة العجروش</a:t>
            </a:r>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CA7B5D0-8362-44C6-B95F-38A83AECB71F}" type="datetime1">
              <a:rPr lang="en-GB" smtClean="0"/>
              <a:t>25/09/2020</a:t>
            </a:fld>
            <a:endParaRPr lang="en-GB"/>
          </a:p>
        </p:txBody>
      </p:sp>
      <p:sp>
        <p:nvSpPr>
          <p:cNvPr id="6" name="Footer Placeholder 5"/>
          <p:cNvSpPr>
            <a:spLocks noGrp="1"/>
          </p:cNvSpPr>
          <p:nvPr>
            <p:ph type="ftr" sz="quarter" idx="11"/>
          </p:nvPr>
        </p:nvSpPr>
        <p:spPr/>
        <p:txBody>
          <a:bodyPr/>
          <a:lstStyle/>
          <a:p>
            <a:r>
              <a:rPr lang="ar-SA"/>
              <a:t>أ.عايشة العجروش</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C418DF0-40DE-49D8-A5C0-D51A50A5BAD5}" type="datetime1">
              <a:rPr lang="en-GB" smtClean="0"/>
              <a:t>25/09/2020</a:t>
            </a:fld>
            <a:endParaRPr lang="en-GB"/>
          </a:p>
        </p:txBody>
      </p:sp>
      <p:sp>
        <p:nvSpPr>
          <p:cNvPr id="6" name="Footer Placeholder 5"/>
          <p:cNvSpPr>
            <a:spLocks noGrp="1"/>
          </p:cNvSpPr>
          <p:nvPr>
            <p:ph type="ftr" sz="quarter" idx="11"/>
          </p:nvPr>
        </p:nvSpPr>
        <p:spPr/>
        <p:txBody>
          <a:bodyPr/>
          <a:lstStyle/>
          <a:p>
            <a:r>
              <a:rPr lang="ar-SA"/>
              <a:t>أ.عايشة العجروش</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75A52D-2774-44DC-99F2-12B143E40C03}" type="datetime1">
              <a:rPr lang="en-GB" smtClean="0"/>
              <a:t>25/09/2020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a:t>أ.عايشة العجروش</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04256"/>
            <a:ext cx="7851648" cy="1828800"/>
          </a:xfrm>
        </p:spPr>
        <p:txBody>
          <a:bodyPr/>
          <a:lstStyle/>
          <a:p>
            <a:pPr algn="ctr" rtl="1"/>
            <a:r>
              <a:rPr lang="ar-SA" dirty="0">
                <a:solidFill>
                  <a:schemeClr val="tx1"/>
                </a:solidFill>
              </a:rPr>
              <a:t>الفصل الرابع: توازن الدخل القومي</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2000" t="-2222"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2BEA63EE-A8AD-474D-9FA5-EF52D7DB14FC}" type="slidenum">
              <a:rPr lang="en-GB" smtClean="0"/>
              <a:pPr/>
              <a:t>10</a:t>
            </a:fld>
            <a:endParaRPr lang="en-GB"/>
          </a:p>
        </p:txBody>
      </p:sp>
      <p:sp>
        <p:nvSpPr>
          <p:cNvPr id="6" name="Rectangle 5"/>
          <p:cNvSpPr/>
          <p:nvPr/>
        </p:nvSpPr>
        <p:spPr>
          <a:xfrm>
            <a:off x="1763688" y="5517232"/>
            <a:ext cx="47525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72947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11</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62742" y="1162618"/>
            <a:ext cx="4505990" cy="588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844" y="5500702"/>
            <a:ext cx="2286016" cy="923330"/>
          </a:xfrm>
          <a:prstGeom prst="rect">
            <a:avLst/>
          </a:prstGeom>
          <a:noFill/>
          <a:ln w="28575">
            <a:solidFill>
              <a:srgbClr val="00B050"/>
            </a:solidFill>
          </a:ln>
        </p:spPr>
        <p:txBody>
          <a:bodyPr wrap="square" rtlCol="0">
            <a:spAutoFit/>
          </a:bodyPr>
          <a:lstStyle/>
          <a:p>
            <a:pPr algn="ctr" rtl="1"/>
            <a:r>
              <a:rPr lang="ar-SA" dirty="0"/>
              <a:t>الإنفاق الكلي &gt; الإنتاج الكلي</a:t>
            </a:r>
          </a:p>
          <a:p>
            <a:pPr algn="ctr" rtl="1"/>
            <a:r>
              <a:rPr lang="ar-SA" dirty="0"/>
              <a:t>انخفاض المخزون</a:t>
            </a:r>
          </a:p>
          <a:p>
            <a:pPr algn="ctr" rtl="1"/>
            <a:r>
              <a:rPr lang="ar-SA" dirty="0"/>
              <a:t>مؤشر لزيادة الإنتاج</a:t>
            </a:r>
            <a:endParaRPr lang="en-US" dirty="0"/>
          </a:p>
        </p:txBody>
      </p:sp>
      <p:sp>
        <p:nvSpPr>
          <p:cNvPr id="8" name="TextBox 7"/>
          <p:cNvSpPr txBox="1"/>
          <p:nvPr/>
        </p:nvSpPr>
        <p:spPr>
          <a:xfrm>
            <a:off x="6715140" y="3714752"/>
            <a:ext cx="2357422" cy="923330"/>
          </a:xfrm>
          <a:prstGeom prst="rect">
            <a:avLst/>
          </a:prstGeom>
          <a:noFill/>
          <a:ln w="28575">
            <a:solidFill>
              <a:srgbClr val="FF0000"/>
            </a:solidFill>
          </a:ln>
        </p:spPr>
        <p:txBody>
          <a:bodyPr wrap="square" rtlCol="0">
            <a:spAutoFit/>
          </a:bodyPr>
          <a:lstStyle/>
          <a:p>
            <a:pPr algn="ctr" rtl="1"/>
            <a:r>
              <a:rPr lang="ar-SA" dirty="0"/>
              <a:t>الإنفاق الكلي &lt; الإنتاج الكلي</a:t>
            </a:r>
          </a:p>
          <a:p>
            <a:pPr algn="ctr" rtl="1"/>
            <a:r>
              <a:rPr lang="ar-SA" dirty="0"/>
              <a:t>تزايد المخزون</a:t>
            </a:r>
          </a:p>
          <a:p>
            <a:pPr algn="ctr" rtl="1"/>
            <a:r>
              <a:rPr lang="ar-SA" dirty="0"/>
              <a:t>مؤشر لخفض الإنتاج</a:t>
            </a:r>
            <a:endParaRPr lang="en-US" dirty="0"/>
          </a:p>
        </p:txBody>
      </p:sp>
      <p:cxnSp>
        <p:nvCxnSpPr>
          <p:cNvPr id="10" name="Straight Arrow Connector 9"/>
          <p:cNvCxnSpPr/>
          <p:nvPr/>
        </p:nvCxnSpPr>
        <p:spPr>
          <a:xfrm rot="10800000" flipV="1">
            <a:off x="2571736" y="4572008"/>
            <a:ext cx="1357322" cy="9286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72066" y="4000504"/>
            <a:ext cx="1500198"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5858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يؤثر مستوى الأسعار على توازن الدخل حيث:</a:t>
            </a:r>
          </a:p>
          <a:p>
            <a:pPr marL="514350" indent="-514350" algn="r" rtl="1">
              <a:buFont typeface="+mj-lt"/>
              <a:buAutoNum type="arabicPeriod"/>
            </a:pPr>
            <a:r>
              <a:rPr lang="ar-SA" b="1" dirty="0">
                <a:solidFill>
                  <a:schemeClr val="tx2"/>
                </a:solidFill>
              </a:rPr>
              <a:t>ارتفاع الأسعار: </a:t>
            </a:r>
            <a:r>
              <a:rPr lang="ar-SA" dirty="0"/>
              <a:t>يؤدي لانخفاض القوة الشرائية للأفراد فينخفض الاستهلاك (الانفاق الكلي) و يتحرك خط الإنفاق الكلي لأسفل فينخفض الناتج المحلي الإجمالي.</a:t>
            </a:r>
          </a:p>
          <a:p>
            <a:pPr marL="514350" indent="-514350" algn="r" rtl="1">
              <a:buFont typeface="+mj-lt"/>
              <a:buAutoNum type="arabicPeriod"/>
            </a:pPr>
            <a:r>
              <a:rPr lang="ar-SA" b="1" dirty="0">
                <a:solidFill>
                  <a:schemeClr val="tx2"/>
                </a:solidFill>
              </a:rPr>
              <a:t>انخفاض الأسعار: </a:t>
            </a:r>
            <a:r>
              <a:rPr lang="ar-SA" dirty="0"/>
              <a:t>يؤدي لارتفاع القوة الشرائية للأفراد فيرتفع الاستهلاك (الانفاق الكلي) و يتحرك خط الإنفاق الكلي لأعلى فيرتفع الناتج المحلي الإجمالي.</a:t>
            </a:r>
          </a:p>
          <a:p>
            <a:pPr marL="514350" indent="-514350" algn="r" rtl="1">
              <a:buFont typeface="+mj-lt"/>
              <a:buAutoNum type="arabicPeriod"/>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12</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2218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13</a:t>
            </a:fld>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29950">
            <a:off x="2148539" y="888075"/>
            <a:ext cx="4532338" cy="65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5661249"/>
            <a:ext cx="554461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920997"/>
            <a:ext cx="2637744"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59632" y="5805264"/>
            <a:ext cx="6562184" cy="523220"/>
          </a:xfrm>
          <a:prstGeom prst="rect">
            <a:avLst/>
          </a:prstGeom>
          <a:noFill/>
        </p:spPr>
        <p:txBody>
          <a:bodyPr wrap="square" rtlCol="0">
            <a:spAutoFit/>
          </a:bodyPr>
          <a:lstStyle/>
          <a:p>
            <a:pPr algn="ctr" rtl="1"/>
            <a:r>
              <a:rPr lang="ar-SA" sz="2800" b="1" dirty="0">
                <a:solidFill>
                  <a:schemeClr val="tx2"/>
                </a:solidFill>
              </a:rPr>
              <a:t>أثر </a:t>
            </a:r>
            <a:r>
              <a:rPr lang="ar-SA" sz="2800" b="1" dirty="0">
                <a:solidFill>
                  <a:srgbClr val="FF0000"/>
                </a:solidFill>
              </a:rPr>
              <a:t>انخفاض</a:t>
            </a:r>
            <a:r>
              <a:rPr lang="ar-SA" sz="2800" b="1" dirty="0">
                <a:solidFill>
                  <a:schemeClr val="tx2"/>
                </a:solidFill>
              </a:rPr>
              <a:t> الأسعار            أثر </a:t>
            </a:r>
            <a:r>
              <a:rPr lang="ar-SA" sz="2800" b="1" dirty="0">
                <a:solidFill>
                  <a:srgbClr val="00B050"/>
                </a:solidFill>
              </a:rPr>
              <a:t>ارتفاع</a:t>
            </a:r>
            <a:r>
              <a:rPr lang="ar-SA" sz="2800" b="1" dirty="0">
                <a:solidFill>
                  <a:schemeClr val="tx2"/>
                </a:solidFill>
              </a:rPr>
              <a:t> الأسعار</a:t>
            </a:r>
            <a:endParaRPr lang="en-GB" sz="2800" b="1" dirty="0">
              <a:solidFill>
                <a:schemeClr val="tx2"/>
              </a:solidFill>
            </a:endParaRPr>
          </a:p>
        </p:txBody>
      </p:sp>
      <p:cxnSp>
        <p:nvCxnSpPr>
          <p:cNvPr id="6" name="Straight Arrow Connector 5"/>
          <p:cNvCxnSpPr/>
          <p:nvPr/>
        </p:nvCxnSpPr>
        <p:spPr>
          <a:xfrm flipV="1">
            <a:off x="6804248" y="3212976"/>
            <a:ext cx="0"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63888" y="3212976"/>
            <a:ext cx="0" cy="43204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0841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اشتقاق منحنى الطلب الكلي (</a:t>
            </a:r>
            <a:r>
              <a:rPr lang="en-GB" b="1" dirty="0">
                <a:solidFill>
                  <a:schemeClr val="tx2"/>
                </a:solidFill>
              </a:rPr>
              <a:t>AD</a:t>
            </a:r>
            <a:r>
              <a:rPr lang="ar-SA" b="1" dirty="0">
                <a:solidFill>
                  <a:schemeClr val="tx2"/>
                </a:solidFill>
              </a:rPr>
              <a:t>):</a:t>
            </a:r>
          </a:p>
          <a:p>
            <a:pPr marL="0" indent="0" algn="r" rtl="1">
              <a:buNone/>
            </a:pPr>
            <a:r>
              <a:rPr lang="ar-SA" dirty="0"/>
              <a:t>          باستخدام نقاط التوازن التي حصلنا عليها (</a:t>
            </a:r>
            <a:r>
              <a:rPr lang="en-GB" dirty="0"/>
              <a:t>E</a:t>
            </a:r>
            <a:r>
              <a:rPr lang="en-GB" sz="2000" dirty="0"/>
              <a:t>0</a:t>
            </a:r>
            <a:r>
              <a:rPr lang="ar-SA" dirty="0"/>
              <a:t>)،(</a:t>
            </a:r>
            <a:r>
              <a:rPr lang="en-GB" dirty="0"/>
              <a:t>E</a:t>
            </a:r>
            <a:r>
              <a:rPr lang="en-GB" sz="2000" dirty="0"/>
              <a:t>1</a:t>
            </a:r>
            <a:r>
              <a:rPr lang="ar-SA" dirty="0"/>
              <a:t>) و (</a:t>
            </a:r>
            <a:r>
              <a:rPr lang="en-GB" dirty="0"/>
              <a:t>E</a:t>
            </a:r>
            <a:r>
              <a:rPr lang="en-GB" sz="2000" dirty="0"/>
              <a:t>2</a:t>
            </a:r>
            <a:r>
              <a:rPr lang="ar-SA" dirty="0"/>
              <a:t>) يمكننا اشتقاق منحنى الطلب الكلي الذي يوضح العلاقة بين الناتج (الدخل) المحلي الإجمالي و الأسعار المحلية.</a:t>
            </a:r>
          </a:p>
          <a:p>
            <a:pPr algn="r" rtl="1"/>
            <a:r>
              <a:rPr lang="ar-SA" dirty="0"/>
              <a:t>ينحدر منحنى الطلب الكلي من أعلى لأسفل و من اليسار لليمين (ميل سالب) للدلالة على العلاقة </a:t>
            </a:r>
            <a:r>
              <a:rPr lang="ar-SA" dirty="0">
                <a:solidFill>
                  <a:schemeClr val="tx2"/>
                </a:solidFill>
              </a:rPr>
              <a:t>العكسية</a:t>
            </a:r>
            <a:r>
              <a:rPr lang="ar-SA" dirty="0"/>
              <a:t> بين المستوى العام للأسعار و الطلب الكلي (الناتج المحلي الإجمالي).</a:t>
            </a:r>
          </a:p>
          <a:p>
            <a:pPr algn="r" rtl="1"/>
            <a:r>
              <a:rPr lang="ar-SA" dirty="0"/>
              <a:t>تغير الأسعار المحلية يؤثر على الانفاق الاستهلاكي و على التجارة الدولية و من ثم على الطلب الكلي.</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14</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7403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15</a:t>
            </a:fld>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547665" y="1916832"/>
            <a:ext cx="5616623" cy="447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568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التوظيف الكامل </a:t>
            </a:r>
            <a:r>
              <a:rPr lang="en-GB" b="1" dirty="0">
                <a:solidFill>
                  <a:schemeClr val="tx2"/>
                </a:solidFill>
              </a:rPr>
              <a:t>Full Employment</a:t>
            </a:r>
            <a:r>
              <a:rPr lang="ar-SA" b="1" dirty="0">
                <a:solidFill>
                  <a:schemeClr val="tx2"/>
                </a:solidFill>
              </a:rPr>
              <a:t> :</a:t>
            </a:r>
          </a:p>
          <a:p>
            <a:pPr marL="0" indent="0" algn="r" rtl="1">
              <a:buNone/>
            </a:pPr>
            <a:r>
              <a:rPr lang="ar-SA" dirty="0"/>
              <a:t>          يعني أن جميع الموارد الاقتصادية في الدولة موظفة بالكامل.</a:t>
            </a:r>
          </a:p>
          <a:p>
            <a:pPr algn="r" rtl="1"/>
            <a:r>
              <a:rPr lang="ar-SA" b="1" dirty="0">
                <a:solidFill>
                  <a:schemeClr val="tx2"/>
                </a:solidFill>
              </a:rPr>
              <a:t>الفجوة:</a:t>
            </a:r>
            <a:endParaRPr lang="en-GB" b="1" dirty="0">
              <a:solidFill>
                <a:schemeClr val="tx2"/>
              </a:solidFill>
            </a:endParaRPr>
          </a:p>
          <a:p>
            <a:pPr marL="0" indent="0" algn="r" rtl="1">
              <a:buNone/>
            </a:pPr>
            <a:r>
              <a:rPr lang="ar-SA" dirty="0"/>
              <a:t>         هي المسافة بين نقطة التوازن الحالية للناتج المحلي الإجمالي</a:t>
            </a:r>
            <a:r>
              <a:rPr lang="en-US" dirty="0"/>
              <a:t>(Y*) </a:t>
            </a:r>
            <a:r>
              <a:rPr lang="ar-SA" dirty="0"/>
              <a:t> و نقطة التوازن في حالة التوظيف الكامل</a:t>
            </a:r>
            <a:r>
              <a:rPr lang="en-US" dirty="0"/>
              <a:t>(Y) </a:t>
            </a:r>
            <a:r>
              <a:rPr lang="ar-SA" dirty="0"/>
              <a:t>. </a:t>
            </a:r>
          </a:p>
          <a:p>
            <a:pPr algn="r" rtl="1"/>
            <a:r>
              <a:rPr lang="ar-SA" b="1" dirty="0">
                <a:solidFill>
                  <a:schemeClr val="tx2"/>
                </a:solidFill>
              </a:rPr>
              <a:t>إذا تحقق التوازن عند نقطة:</a:t>
            </a:r>
          </a:p>
          <a:p>
            <a:pPr marL="514350" indent="-514350" algn="r" rtl="1">
              <a:buFont typeface="+mj-lt"/>
              <a:buAutoNum type="arabicPeriod"/>
            </a:pPr>
            <a:r>
              <a:rPr lang="ar-SA" b="1" dirty="0">
                <a:solidFill>
                  <a:schemeClr val="tx2"/>
                </a:solidFill>
              </a:rPr>
              <a:t>أقل من مستوى التوظيف الكامل</a:t>
            </a:r>
            <a:r>
              <a:rPr lang="en-US" b="1" dirty="0">
                <a:solidFill>
                  <a:schemeClr val="tx2"/>
                </a:solidFill>
              </a:rPr>
              <a:t>(Y* &lt; Y) </a:t>
            </a:r>
            <a:r>
              <a:rPr lang="ar-SA" b="1" dirty="0">
                <a:solidFill>
                  <a:schemeClr val="tx2"/>
                </a:solidFill>
              </a:rPr>
              <a:t>: </a:t>
            </a:r>
            <a:r>
              <a:rPr lang="ar-SA" dirty="0"/>
              <a:t>نواجه فجوة انكماشية.</a:t>
            </a:r>
          </a:p>
          <a:p>
            <a:pPr marL="514350" indent="-514350" algn="r" rtl="1">
              <a:buFont typeface="+mj-lt"/>
              <a:buAutoNum type="arabicPeriod"/>
            </a:pPr>
            <a:r>
              <a:rPr lang="ar-SA" b="1" dirty="0">
                <a:solidFill>
                  <a:schemeClr val="tx2"/>
                </a:solidFill>
              </a:rPr>
              <a:t>أعلى من مستوى التوظيف الكامل</a:t>
            </a:r>
            <a:r>
              <a:rPr lang="en-US" b="1" dirty="0">
                <a:solidFill>
                  <a:schemeClr val="tx2"/>
                </a:solidFill>
              </a:rPr>
              <a:t> (Y* &gt; Y) </a:t>
            </a:r>
            <a:r>
              <a:rPr lang="ar-SA" b="1" dirty="0">
                <a:solidFill>
                  <a:schemeClr val="tx2"/>
                </a:solidFill>
              </a:rPr>
              <a:t>: </a:t>
            </a:r>
            <a:r>
              <a:rPr lang="ar-SA" dirty="0"/>
              <a:t>نواجه فجوة تضخمية.</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16</a:t>
            </a:fld>
            <a:endParaRPr lang="en-GB"/>
          </a:p>
        </p:txBody>
      </p:sp>
      <p:cxnSp>
        <p:nvCxnSpPr>
          <p:cNvPr id="7" name="Straight Connector 6"/>
          <p:cNvCxnSpPr/>
          <p:nvPr/>
        </p:nvCxnSpPr>
        <p:spPr>
          <a:xfrm>
            <a:off x="6228184" y="3789040"/>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4572000" y="4725144"/>
            <a:ext cx="21431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64843" y="5157192"/>
            <a:ext cx="21431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9874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u="sng" dirty="0">
                <a:solidFill>
                  <a:schemeClr val="tx2"/>
                </a:solidFill>
              </a:rPr>
              <a:t>أولاً: </a:t>
            </a:r>
            <a:r>
              <a:rPr lang="ar-SA" b="1" dirty="0">
                <a:solidFill>
                  <a:schemeClr val="tx2"/>
                </a:solidFill>
              </a:rPr>
              <a:t>الفجوة الانكماشية </a:t>
            </a:r>
            <a:r>
              <a:rPr lang="en-GB" b="1" dirty="0">
                <a:solidFill>
                  <a:schemeClr val="tx2"/>
                </a:solidFill>
              </a:rPr>
              <a:t>Recessionary Gap</a:t>
            </a:r>
            <a:r>
              <a:rPr lang="ar-SA" b="1" dirty="0">
                <a:solidFill>
                  <a:schemeClr val="tx2"/>
                </a:solidFill>
              </a:rPr>
              <a:t> :</a:t>
            </a:r>
            <a:endParaRPr lang="en-GB" b="1" dirty="0">
              <a:solidFill>
                <a:schemeClr val="tx2"/>
              </a:solidFill>
            </a:endParaRPr>
          </a:p>
          <a:p>
            <a:pPr algn="r" rtl="1">
              <a:buNone/>
            </a:pPr>
            <a:r>
              <a:rPr lang="ar-SA" dirty="0"/>
              <a:t>          تحدث عندما يكون الاقتصاد في حالة ركود، أي:</a:t>
            </a:r>
          </a:p>
          <a:p>
            <a:pPr marL="0" indent="0" algn="ctr" rtl="1">
              <a:buNone/>
            </a:pPr>
            <a:r>
              <a:rPr lang="ar-SA" dirty="0"/>
              <a:t>مستوى توازن الناتج الإجمالي &lt; مستوى التوظيف الكامل</a:t>
            </a:r>
            <a:r>
              <a:rPr lang="en-US" b="1" dirty="0">
                <a:solidFill>
                  <a:schemeClr val="tx2"/>
                </a:solidFill>
              </a:rPr>
              <a:t> </a:t>
            </a:r>
            <a:r>
              <a:rPr lang="en-US" b="1" dirty="0"/>
              <a:t>(Y* &lt; Y)        </a:t>
            </a:r>
            <a:endParaRPr lang="ar-SA" dirty="0"/>
          </a:p>
          <a:p>
            <a:pPr algn="r" rtl="1"/>
            <a:r>
              <a:rPr lang="ar-SA" b="1" dirty="0">
                <a:solidFill>
                  <a:schemeClr val="tx2"/>
                </a:solidFill>
              </a:rPr>
              <a:t>أسباب الفجوة الانكماشية: </a:t>
            </a:r>
            <a:r>
              <a:rPr lang="ar-SA" dirty="0"/>
              <a:t>انخفاض الإنفاق الكلي نتيجة لـ:</a:t>
            </a:r>
            <a:endParaRPr lang="ar-SA" b="1" dirty="0">
              <a:solidFill>
                <a:schemeClr val="tx2"/>
              </a:solidFill>
            </a:endParaRPr>
          </a:p>
          <a:p>
            <a:pPr marL="514350" indent="-514350" algn="r" rtl="1">
              <a:buFont typeface="+mj-lt"/>
              <a:buAutoNum type="arabicPeriod"/>
            </a:pPr>
            <a:r>
              <a:rPr lang="ar-SA" dirty="0"/>
              <a:t>عدم رغبة المستهلكين و المستثمرين في الانفاق في ظل الأسعار الحالية.</a:t>
            </a:r>
          </a:p>
          <a:p>
            <a:pPr marL="514350" indent="-514350" algn="r" rtl="1">
              <a:buFont typeface="+mj-lt"/>
              <a:buAutoNum type="arabicPeriod"/>
            </a:pPr>
            <a:r>
              <a:rPr lang="ar-SA" dirty="0"/>
              <a:t>إنخفاض الانفاق الحكومي.</a:t>
            </a:r>
          </a:p>
          <a:p>
            <a:pPr marL="514350" indent="-514350" algn="r" rtl="1">
              <a:buFont typeface="+mj-lt"/>
              <a:buAutoNum type="arabicPeriod"/>
            </a:pPr>
            <a:r>
              <a:rPr lang="ar-SA" dirty="0"/>
              <a:t>ضعف الطلب الخارجي على السلع و الخدمات.</a:t>
            </a:r>
          </a:p>
          <a:p>
            <a:pPr marL="514350" indent="-514350" algn="r" rtl="1"/>
            <a:r>
              <a:rPr lang="ar-SA" b="1" dirty="0">
                <a:solidFill>
                  <a:schemeClr val="tx2"/>
                </a:solidFill>
              </a:rPr>
              <a:t>تؤدي الفجوة الانكماشية إلى: </a:t>
            </a:r>
            <a:r>
              <a:rPr lang="ar-SA" dirty="0"/>
              <a:t>ارتفاع معدل البطالة نتيجة انخفاض الطلب على الأيدي العاملة.</a:t>
            </a:r>
          </a:p>
          <a:p>
            <a:pPr marL="514350" indent="-514350" algn="r" rtl="1">
              <a:buNone/>
            </a:pPr>
            <a:endParaRPr lang="ar-SA"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17</a:t>
            </a:fld>
            <a:endParaRPr lang="en-GB"/>
          </a:p>
        </p:txBody>
      </p:sp>
      <p:sp>
        <p:nvSpPr>
          <p:cNvPr id="6" name="Rectangle 5"/>
          <p:cNvSpPr/>
          <p:nvPr/>
        </p:nvSpPr>
        <p:spPr>
          <a:xfrm>
            <a:off x="918268" y="2780928"/>
            <a:ext cx="157163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979712" y="2852936"/>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2667000" y="3162296"/>
            <a:ext cx="28575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67507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a:xfrm>
            <a:off x="5796136" y="2064216"/>
            <a:ext cx="3168352" cy="4389120"/>
          </a:xfrm>
        </p:spPr>
        <p:txBody>
          <a:bodyPr>
            <a:normAutofit/>
          </a:bodyPr>
          <a:lstStyle/>
          <a:p>
            <a:pPr algn="r" rtl="1"/>
            <a:r>
              <a:rPr lang="ar-SA" b="1" dirty="0">
                <a:solidFill>
                  <a:schemeClr val="tx2"/>
                </a:solidFill>
              </a:rPr>
              <a:t>لإزالة الفجوة الانكماشية و الوصول لمستوى التوظيف الكامل: </a:t>
            </a:r>
            <a:r>
              <a:rPr lang="ar-SA" dirty="0"/>
              <a:t>نقوم بمعالجة أسباب الفجوة لزيادة الإنفاق الكلي و الوصول للتوازن عند النقطة (</a:t>
            </a:r>
            <a:r>
              <a:rPr lang="en-US" dirty="0"/>
              <a:t>D</a:t>
            </a:r>
            <a:r>
              <a:rPr lang="ar-SA" dirty="0"/>
              <a:t>).</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18</a:t>
            </a:fld>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9959" y="1192370"/>
            <a:ext cx="4516908" cy="582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31640" y="2636912"/>
            <a:ext cx="1368152" cy="4320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87624" y="2564904"/>
            <a:ext cx="165618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87624" y="2636912"/>
            <a:ext cx="1686773" cy="461665"/>
          </a:xfrm>
          <a:prstGeom prst="rect">
            <a:avLst/>
          </a:prstGeom>
          <a:noFill/>
        </p:spPr>
        <p:txBody>
          <a:bodyPr wrap="square" rtlCol="0">
            <a:spAutoFit/>
          </a:bodyPr>
          <a:lstStyle/>
          <a:p>
            <a:r>
              <a:rPr lang="ar-SA" sz="2400" b="1" dirty="0">
                <a:solidFill>
                  <a:schemeClr val="tx2"/>
                </a:solidFill>
              </a:rPr>
              <a:t>فجوة انكماشية</a:t>
            </a:r>
            <a:endParaRPr lang="en-GB" sz="2400" b="1" dirty="0">
              <a:solidFill>
                <a:schemeClr val="tx2"/>
              </a:solidFill>
            </a:endParaRPr>
          </a:p>
        </p:txBody>
      </p:sp>
      <p:sp>
        <p:nvSpPr>
          <p:cNvPr id="9" name="Footer Placeholder 8"/>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8482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u="sng" dirty="0">
                <a:solidFill>
                  <a:schemeClr val="tx2"/>
                </a:solidFill>
              </a:rPr>
              <a:t>ثانياً: </a:t>
            </a:r>
            <a:r>
              <a:rPr lang="ar-SA" b="1" dirty="0">
                <a:solidFill>
                  <a:schemeClr val="tx2"/>
                </a:solidFill>
              </a:rPr>
              <a:t>الفجوة التضخمية </a:t>
            </a:r>
            <a:r>
              <a:rPr lang="en-GB" b="1" dirty="0">
                <a:solidFill>
                  <a:schemeClr val="tx2"/>
                </a:solidFill>
              </a:rPr>
              <a:t>Inflationary Gap</a:t>
            </a:r>
            <a:r>
              <a:rPr lang="ar-SA" b="1" dirty="0">
                <a:solidFill>
                  <a:schemeClr val="tx2"/>
                </a:solidFill>
              </a:rPr>
              <a:t> :</a:t>
            </a:r>
            <a:endParaRPr lang="en-GB" b="1" dirty="0">
              <a:solidFill>
                <a:schemeClr val="tx2"/>
              </a:solidFill>
            </a:endParaRPr>
          </a:p>
          <a:p>
            <a:pPr marL="0" indent="0" algn="r" rtl="1">
              <a:buNone/>
            </a:pPr>
            <a:r>
              <a:rPr lang="ar-SA" dirty="0"/>
              <a:t>         تحدث عندما يكون الاقتصاد في حالة تضخم، أي:</a:t>
            </a:r>
          </a:p>
          <a:p>
            <a:pPr marL="0" indent="0" algn="ctr" rtl="1">
              <a:buNone/>
            </a:pPr>
            <a:r>
              <a:rPr lang="ar-SA" dirty="0"/>
              <a:t>مستوى توازن الناتج الإجمالي &gt; مستوى التوظيف الكامل      </a:t>
            </a:r>
            <a:r>
              <a:rPr lang="en-US" b="1" dirty="0"/>
              <a:t>(Y* &gt; Y)  </a:t>
            </a:r>
            <a:endParaRPr lang="ar-SA" dirty="0"/>
          </a:p>
          <a:p>
            <a:pPr algn="r" rtl="1"/>
            <a:r>
              <a:rPr lang="ar-SA" b="1" dirty="0">
                <a:solidFill>
                  <a:schemeClr val="tx2"/>
                </a:solidFill>
              </a:rPr>
              <a:t>من أسباب الفجوة التضخمية :</a:t>
            </a:r>
            <a:r>
              <a:rPr lang="ar-SA" dirty="0"/>
              <a:t> ارتفاع الإنفاق الكلي نتيجة لـ:</a:t>
            </a:r>
            <a:endParaRPr lang="ar-SA" b="1" dirty="0">
              <a:solidFill>
                <a:schemeClr val="tx2"/>
              </a:solidFill>
            </a:endParaRPr>
          </a:p>
          <a:p>
            <a:pPr marL="514350" indent="-514350" algn="r" rtl="1">
              <a:buFont typeface="+mj-lt"/>
              <a:buAutoNum type="arabicPeriod"/>
            </a:pPr>
            <a:r>
              <a:rPr lang="ar-SA" dirty="0"/>
              <a:t>انخفاض الأسعار.</a:t>
            </a:r>
          </a:p>
          <a:p>
            <a:pPr marL="514350" indent="-514350" algn="r" rtl="1">
              <a:buFont typeface="+mj-lt"/>
              <a:buAutoNum type="arabicPeriod"/>
            </a:pPr>
            <a:r>
              <a:rPr lang="ar-SA" dirty="0"/>
              <a:t>ارتفاع أحد عناصر الانفاق الكلي بشكل يفوق الطاقة الإنتاجية للاقتصاد المحلي.</a:t>
            </a:r>
          </a:p>
        </p:txBody>
      </p:sp>
      <p:sp>
        <p:nvSpPr>
          <p:cNvPr id="5" name="Slide Number Placeholder 4"/>
          <p:cNvSpPr>
            <a:spLocks noGrp="1"/>
          </p:cNvSpPr>
          <p:nvPr>
            <p:ph type="sldNum" sz="quarter" idx="12"/>
          </p:nvPr>
        </p:nvSpPr>
        <p:spPr/>
        <p:txBody>
          <a:bodyPr/>
          <a:lstStyle/>
          <a:p>
            <a:fld id="{2BEA63EE-A8AD-474D-9FA5-EF52D7DB14FC}" type="slidenum">
              <a:rPr lang="en-GB" smtClean="0"/>
              <a:pPr/>
              <a:t>19</a:t>
            </a:fld>
            <a:endParaRPr lang="en-GB"/>
          </a:p>
        </p:txBody>
      </p:sp>
      <p:sp>
        <p:nvSpPr>
          <p:cNvPr id="11" name="Rectangle 10"/>
          <p:cNvSpPr/>
          <p:nvPr/>
        </p:nvSpPr>
        <p:spPr>
          <a:xfrm>
            <a:off x="928662" y="2857496"/>
            <a:ext cx="157163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2123728" y="292494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524124" y="3109524"/>
            <a:ext cx="28575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5324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الدخل القومي:</a:t>
            </a:r>
            <a:endParaRPr lang="en-GB" b="1" dirty="0"/>
          </a:p>
        </p:txBody>
      </p:sp>
      <p:sp>
        <p:nvSpPr>
          <p:cNvPr id="3" name="Content Placeholder 2"/>
          <p:cNvSpPr>
            <a:spLocks noGrp="1"/>
          </p:cNvSpPr>
          <p:nvPr>
            <p:ph idx="1"/>
          </p:nvPr>
        </p:nvSpPr>
        <p:spPr/>
        <p:txBody>
          <a:bodyPr>
            <a:normAutofit lnSpcReduction="10000"/>
          </a:bodyPr>
          <a:lstStyle/>
          <a:p>
            <a:pPr algn="r" rtl="1"/>
            <a:r>
              <a:rPr lang="ar-SA" b="1" dirty="0">
                <a:solidFill>
                  <a:schemeClr val="tx2"/>
                </a:solidFill>
              </a:rPr>
              <a:t>توازن الدخل القومي:</a:t>
            </a:r>
          </a:p>
          <a:p>
            <a:pPr marL="0" indent="0" algn="r" rtl="1">
              <a:buNone/>
            </a:pPr>
            <a:r>
              <a:rPr lang="ar-SA" dirty="0"/>
              <a:t>          عندما الطلب الكلي (</a:t>
            </a:r>
            <a:r>
              <a:rPr lang="en-GB" dirty="0"/>
              <a:t>AD</a:t>
            </a:r>
            <a:r>
              <a:rPr lang="ar-SA" dirty="0"/>
              <a:t>) = العرض الكلي (</a:t>
            </a:r>
            <a:r>
              <a:rPr lang="en-GB" dirty="0"/>
              <a:t>AS</a:t>
            </a:r>
            <a:r>
              <a:rPr lang="ar-SA" dirty="0"/>
              <a:t>)</a:t>
            </a:r>
          </a:p>
          <a:p>
            <a:pPr algn="r" rtl="1"/>
            <a:r>
              <a:rPr lang="ar-SA" b="1" dirty="0">
                <a:solidFill>
                  <a:schemeClr val="tx2"/>
                </a:solidFill>
              </a:rPr>
              <a:t>افتراضات:</a:t>
            </a:r>
          </a:p>
          <a:p>
            <a:pPr marL="514350" indent="-514350" algn="r" rtl="1">
              <a:buFont typeface="+mj-lt"/>
              <a:buAutoNum type="arabicPeriod"/>
            </a:pPr>
            <a:r>
              <a:rPr lang="ar-SA" dirty="0"/>
              <a:t>ثبات المستوى العام للأسعار، أسعار الفائدة و سعر صرف العملة المحلية.</a:t>
            </a:r>
          </a:p>
          <a:p>
            <a:pPr marL="514350" indent="-514350" algn="r" rtl="1">
              <a:buFont typeface="+mj-lt"/>
              <a:buAutoNum type="arabicPeriod"/>
            </a:pPr>
            <a:r>
              <a:rPr lang="ar-SA" dirty="0"/>
              <a:t>الانفاق الاستهلاكي هو المتغير الوحيد في الطلب الكلي.</a:t>
            </a:r>
          </a:p>
          <a:p>
            <a:pPr marL="514350" indent="-514350" algn="r" rtl="1">
              <a:buFont typeface="+mj-lt"/>
              <a:buAutoNum type="arabicPeriod"/>
            </a:pPr>
            <a:r>
              <a:rPr lang="ar-SA" dirty="0"/>
              <a:t>ثبات مكونات الطلب الكلي الأخرى (الاستثمار، الانفاق الحكومي، صافي الصادرات).</a:t>
            </a:r>
          </a:p>
          <a:p>
            <a:pPr marL="514350" indent="-514350" algn="r" rtl="1">
              <a:buFont typeface="+mj-lt"/>
              <a:buAutoNum type="arabicPeriod"/>
            </a:pPr>
            <a:r>
              <a:rPr lang="ar-SA" dirty="0"/>
              <a:t>عدم تدخل الدولة سواء لتنظيم الطلب أو للتأثير على النشاط الاقتصادي بشكل عام.</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6321" y="1404039"/>
            <a:ext cx="466304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a:xfrm>
            <a:off x="5796136" y="2064216"/>
            <a:ext cx="3168352" cy="4389120"/>
          </a:xfrm>
        </p:spPr>
        <p:txBody>
          <a:bodyPr>
            <a:normAutofit/>
          </a:bodyPr>
          <a:lstStyle/>
          <a:p>
            <a:pPr algn="r" rtl="1"/>
            <a:r>
              <a:rPr lang="ar-SA" b="1" dirty="0">
                <a:solidFill>
                  <a:schemeClr val="tx2"/>
                </a:solidFill>
              </a:rPr>
              <a:t>لإزالة الفجوة التضخمية و الوصول لمستوى التوظيف الكامل: </a:t>
            </a:r>
            <a:r>
              <a:rPr lang="ar-SA" dirty="0"/>
              <a:t>نقوم بمعالجة أسباب الفجوة لتخفيض الإنفاق الكلي و الوصول للتوازن عند النقطة (</a:t>
            </a:r>
            <a:r>
              <a:rPr lang="en-US" dirty="0"/>
              <a:t>D</a:t>
            </a:r>
            <a:r>
              <a:rPr lang="ar-SA" dirty="0"/>
              <a:t>).</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20</a:t>
            </a:fld>
            <a:endParaRPr lang="en-GB"/>
          </a:p>
        </p:txBody>
      </p:sp>
      <p:sp>
        <p:nvSpPr>
          <p:cNvPr id="6" name="Rectangle 5"/>
          <p:cNvSpPr/>
          <p:nvPr/>
        </p:nvSpPr>
        <p:spPr>
          <a:xfrm>
            <a:off x="971600" y="4149080"/>
            <a:ext cx="1009448" cy="4320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02967" y="4149080"/>
            <a:ext cx="1148753"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02967" y="4149080"/>
            <a:ext cx="1218721" cy="707886"/>
          </a:xfrm>
          <a:prstGeom prst="rect">
            <a:avLst/>
          </a:prstGeom>
          <a:noFill/>
        </p:spPr>
        <p:txBody>
          <a:bodyPr wrap="square" rtlCol="0">
            <a:spAutoFit/>
          </a:bodyPr>
          <a:lstStyle/>
          <a:p>
            <a:pPr algn="ctr"/>
            <a:r>
              <a:rPr lang="ar-SA" sz="2000" b="1" dirty="0">
                <a:solidFill>
                  <a:schemeClr val="tx2"/>
                </a:solidFill>
              </a:rPr>
              <a:t>فجوة تضخمية</a:t>
            </a:r>
            <a:endParaRPr lang="en-GB" sz="2000" b="1" dirty="0">
              <a:solidFill>
                <a:schemeClr val="tx2"/>
              </a:solidFill>
            </a:endParaRPr>
          </a:p>
        </p:txBody>
      </p:sp>
      <p:sp>
        <p:nvSpPr>
          <p:cNvPr id="10" name="Footer Placeholder 9"/>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7602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أهمية التنسيق بين الاستثمار و الادخار:</a:t>
            </a:r>
          </a:p>
          <a:p>
            <a:pPr marL="514350" indent="-514350" algn="r" rtl="1">
              <a:buFont typeface="+mj-lt"/>
              <a:buAutoNum type="arabicPeriod"/>
            </a:pPr>
            <a:r>
              <a:rPr lang="ar-SA" b="1" dirty="0">
                <a:solidFill>
                  <a:schemeClr val="tx2"/>
                </a:solidFill>
              </a:rPr>
              <a:t>الاقتصاد يكون في حالة توازن: </a:t>
            </a:r>
            <a:r>
              <a:rPr lang="ar-SA" dirty="0"/>
              <a:t>عندما الادخار = الاستثمار عند مستوى التوظف الكامل.</a:t>
            </a:r>
          </a:p>
          <a:p>
            <a:pPr marL="514350" indent="-514350" algn="r" rtl="1">
              <a:buFont typeface="+mj-lt"/>
              <a:buAutoNum type="arabicPeriod"/>
            </a:pPr>
            <a:r>
              <a:rPr lang="ar-SA" b="1" dirty="0">
                <a:solidFill>
                  <a:schemeClr val="tx2"/>
                </a:solidFill>
              </a:rPr>
              <a:t>الاقتصاد يعاني من فجوة انكماشية: </a:t>
            </a:r>
            <a:r>
              <a:rPr lang="ar-SA" dirty="0"/>
              <a:t>عندما الادخار &gt; الاستثمار عند مستوى التوظف الكامل. </a:t>
            </a:r>
          </a:p>
          <a:p>
            <a:pPr marL="514350" indent="-514350" algn="r" rtl="1">
              <a:buFont typeface="+mj-lt"/>
              <a:buAutoNum type="arabicPeriod"/>
            </a:pPr>
            <a:r>
              <a:rPr lang="ar-SA" b="1" dirty="0">
                <a:solidFill>
                  <a:schemeClr val="tx2"/>
                </a:solidFill>
              </a:rPr>
              <a:t>الاقتصاد يعاني من فجوة تضخمية: </a:t>
            </a:r>
            <a:r>
              <a:rPr lang="ar-SA" dirty="0"/>
              <a:t>عندما الادخار &lt; الاستثمار عند مستوى التوظف الكامل. </a:t>
            </a:r>
          </a:p>
          <a:p>
            <a:pPr marL="0" indent="0" algn="r" rtl="1">
              <a:buNone/>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577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dirty="0"/>
              <a:t>حدوث الفجوات التضخمية و الانكماشية من سمات الاقتصاد الحر.</a:t>
            </a:r>
          </a:p>
          <a:p>
            <a:pPr algn="r" rtl="1"/>
            <a:r>
              <a:rPr lang="ar-SA" b="1" dirty="0">
                <a:solidFill>
                  <a:schemeClr val="tx2"/>
                </a:solidFill>
              </a:rPr>
              <a:t>هذه الفجوات تحدث بسبب:</a:t>
            </a:r>
          </a:p>
          <a:p>
            <a:pPr marL="514350" indent="-514350" algn="r" rtl="1">
              <a:buFont typeface="+mj-lt"/>
              <a:buAutoNum type="arabicPeriod"/>
            </a:pPr>
            <a:r>
              <a:rPr lang="ar-SA" dirty="0"/>
              <a:t>عدم تجانس خطط المستثمرين و المدخرين لاختلاف فئاتهم.</a:t>
            </a:r>
          </a:p>
          <a:p>
            <a:pPr marL="514350" indent="-514350" algn="r" rtl="1">
              <a:buFont typeface="+mj-lt"/>
              <a:buAutoNum type="arabicPeriod"/>
            </a:pPr>
            <a:r>
              <a:rPr lang="ar-SA" dirty="0"/>
              <a:t>صعوبة التكهن بإمكانية التنسيق الكامل بين الاستثمار و الادخار لتحقيق التوازن عند مستوى التوظف الكامل و ذلك لأنها تتم في فترات زمنية مختلفة.</a:t>
            </a:r>
          </a:p>
          <a:p>
            <a:pPr algn="r" rtl="1"/>
            <a:r>
              <a:rPr lang="ar-SA" dirty="0"/>
              <a:t>عانت الدول الغربية (الرأسمالية) من مشاكل التذبذب الاقتصادي في حين أن الدول التي تتبع منهج التخطيط المركزي (الاشتراكية) لم تعان كثيراً من هذه المشاكل لأن جهاز التخطيط المركزي هو الذي يحدد الكميات التي يجب استثمارها.</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22</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2762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الخلاصة:</a:t>
            </a:r>
            <a:endParaRPr lang="en-US" b="1" dirty="0"/>
          </a:p>
        </p:txBody>
      </p:sp>
      <p:sp>
        <p:nvSpPr>
          <p:cNvPr id="3" name="Content Placeholder 2"/>
          <p:cNvSpPr>
            <a:spLocks noGrp="1"/>
          </p:cNvSpPr>
          <p:nvPr>
            <p:ph idx="1"/>
          </p:nvPr>
        </p:nvSpPr>
        <p:spPr/>
        <p:txBody>
          <a:bodyPr/>
          <a:lstStyle/>
          <a:p>
            <a:pPr algn="r" rtl="1"/>
            <a:r>
              <a:rPr lang="ar-SA" dirty="0"/>
              <a:t>الناتج المحلي الإجمالي يزداد (يقل) عندما يكون أقل (أكبر) من مستوى الإنفاق الكلي على السلع و الخدمات أما التوازن يحدث عندما يستوعب الإنفاق الكلي جميع الإنتاج الحالي.</a:t>
            </a:r>
          </a:p>
          <a:p>
            <a:pPr algn="r" rtl="1"/>
            <a:r>
              <a:rPr lang="ar-SA" dirty="0"/>
              <a:t>منحنى الطلب الكلي ذو ميل سالب للدلالة على العلاقة </a:t>
            </a:r>
            <a:r>
              <a:rPr lang="ar-SA" dirty="0">
                <a:solidFill>
                  <a:schemeClr val="tx2"/>
                </a:solidFill>
              </a:rPr>
              <a:t>العكسية</a:t>
            </a:r>
            <a:r>
              <a:rPr lang="ar-SA" dirty="0"/>
              <a:t> بين المستوى العام للأسعار و الطلب الكلي (الناتج المحلي الإجمالي).</a:t>
            </a:r>
          </a:p>
          <a:p>
            <a:pPr algn="r" rtl="1"/>
            <a:r>
              <a:rPr lang="ar-SA" dirty="0"/>
              <a:t>يواجه الاقتصاد فجوة انكماشية إذا تحقق التوازن عند نقطة أقل من مستوى التوظيف الكامل، بينما تكون الفجوة تضخمية إذا تحقق التوازن عند نقطة أعلى من مستوى التوظيف الكامل. لابد من معالجة أسباب الفجوة.</a:t>
            </a:r>
          </a:p>
          <a:p>
            <a:pPr algn="r" rtl="1"/>
            <a:r>
              <a:rPr lang="ar-SA" dirty="0"/>
              <a:t>من المهم التنسيق بين الاستثمار و الادخار لتفادي الفجوات و مشاكلها.</a:t>
            </a:r>
            <a:endParaRPr lang="en-GB" dirty="0"/>
          </a:p>
          <a:p>
            <a:pPr algn="r" rtl="1"/>
            <a:endParaRPr lang="en-US"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23</a:t>
            </a:fld>
            <a:endParaRPr lang="en-GB"/>
          </a:p>
        </p:txBody>
      </p:sp>
      <p:sp>
        <p:nvSpPr>
          <p:cNvPr id="6" name="Footer Placeholder 5"/>
          <p:cNvSpPr>
            <a:spLocks noGrp="1"/>
          </p:cNvSpPr>
          <p:nvPr>
            <p:ph type="ftr" sz="quarter" idx="11"/>
          </p:nvPr>
        </p:nvSpPr>
        <p:spPr/>
        <p:txBody>
          <a:bodyPr/>
          <a:lstStyle/>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lstStyle/>
          <a:p>
            <a:pPr algn="ctr" rtl="1"/>
            <a:r>
              <a:rPr lang="ar-SA" b="1" dirty="0"/>
              <a:t>أسئلة المراجعة </a:t>
            </a:r>
            <a:r>
              <a:rPr lang="ar-SA" dirty="0">
                <a:solidFill>
                  <a:schemeClr val="tx1"/>
                </a:solidFill>
              </a:rPr>
              <a:t>ص 128</a:t>
            </a:r>
            <a:endParaRPr lang="en-GB" dirty="0">
              <a:solidFill>
                <a:schemeClr val="tx1"/>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pPr/>
              <a:t>24</a:t>
            </a:fld>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4705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من الضروري:</a:t>
            </a:r>
            <a:r>
              <a:rPr lang="en-US" b="1" dirty="0">
                <a:solidFill>
                  <a:schemeClr val="tx2"/>
                </a:solidFill>
              </a:rPr>
              <a:t>  </a:t>
            </a:r>
            <a:r>
              <a:rPr lang="ar-SA" dirty="0"/>
              <a:t>الدخل الكلي = الإنتاج (العرض) الكلي</a:t>
            </a:r>
          </a:p>
          <a:p>
            <a:pPr algn="r" rtl="1"/>
            <a:r>
              <a:rPr lang="ar-SA" b="1" dirty="0">
                <a:solidFill>
                  <a:schemeClr val="tx2"/>
                </a:solidFill>
              </a:rPr>
              <a:t>ليس بالضرورة:</a:t>
            </a:r>
            <a:r>
              <a:rPr lang="en-US" b="1" dirty="0">
                <a:solidFill>
                  <a:schemeClr val="tx2"/>
                </a:solidFill>
              </a:rPr>
              <a:t>  </a:t>
            </a:r>
            <a:r>
              <a:rPr lang="ar-SA" dirty="0"/>
              <a:t>الدخل الكلي = الإنفاق (الطلب) الكلي</a:t>
            </a:r>
            <a:endParaRPr lang="en-US" dirty="0"/>
          </a:p>
          <a:p>
            <a:pPr algn="r" rtl="1"/>
            <a:endParaRPr lang="ar-SA" dirty="0"/>
          </a:p>
          <a:p>
            <a:pPr algn="r" rtl="1"/>
            <a:r>
              <a:rPr lang="ar-SA" b="1" dirty="0">
                <a:solidFill>
                  <a:schemeClr val="tx2"/>
                </a:solidFill>
              </a:rPr>
              <a:t>الإنفاق الكلي: </a:t>
            </a:r>
            <a:endParaRPr lang="en-US" b="1" dirty="0">
              <a:solidFill>
                <a:schemeClr val="tx2"/>
              </a:solidFill>
            </a:endParaRPr>
          </a:p>
          <a:p>
            <a:pPr algn="ctr" rtl="1">
              <a:buNone/>
            </a:pPr>
            <a:r>
              <a:rPr lang="en-US" dirty="0"/>
              <a:t>AD = C + I +G + (X –M)</a:t>
            </a:r>
          </a:p>
          <a:p>
            <a:pPr algn="ctr" rtl="1">
              <a:buNone/>
            </a:pPr>
            <a:endParaRPr lang="ar-SA" b="1" dirty="0">
              <a:solidFill>
                <a:schemeClr val="tx2"/>
              </a:solidFill>
            </a:endParaRPr>
          </a:p>
          <a:p>
            <a:pPr algn="r" rtl="1"/>
            <a:r>
              <a:rPr lang="ar-SA" b="1" u="sng" dirty="0">
                <a:solidFill>
                  <a:schemeClr val="tx2"/>
                </a:solidFill>
              </a:rPr>
              <a:t>أولاً: </a:t>
            </a:r>
            <a:r>
              <a:rPr lang="ar-SA" b="1" dirty="0">
                <a:solidFill>
                  <a:schemeClr val="tx2"/>
                </a:solidFill>
              </a:rPr>
              <a:t>الإنفاق (الطلب) الكلي = الإنتاج (العرض) الكلي:</a:t>
            </a:r>
          </a:p>
          <a:p>
            <a:pPr algn="r" rtl="1">
              <a:buNone/>
            </a:pPr>
            <a:r>
              <a:rPr lang="ar-SA" dirty="0"/>
              <a:t>         </a:t>
            </a:r>
            <a:r>
              <a:rPr lang="en-US" dirty="0"/>
              <a:t>Y=AD</a:t>
            </a:r>
            <a:r>
              <a:rPr lang="ar-SA" dirty="0"/>
              <a:t> </a:t>
            </a:r>
            <a:r>
              <a:rPr lang="en-US" dirty="0"/>
              <a:t>    </a:t>
            </a:r>
            <a:r>
              <a:rPr lang="ar-SA" dirty="0"/>
              <a:t>هنا يكون الاقتصاد في حالة التوازن</a:t>
            </a:r>
          </a:p>
          <a:p>
            <a:pPr algn="r" rtl="1">
              <a:buNone/>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a:t>
            </a:fld>
            <a:endParaRPr lang="en-GB"/>
          </a:p>
        </p:txBody>
      </p:sp>
      <p:sp>
        <p:nvSpPr>
          <p:cNvPr id="6" name="Rectangle 5"/>
          <p:cNvSpPr/>
          <p:nvPr/>
        </p:nvSpPr>
        <p:spPr>
          <a:xfrm>
            <a:off x="7091354" y="5301208"/>
            <a:ext cx="1214446" cy="51887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8643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u="sng" dirty="0">
                <a:solidFill>
                  <a:schemeClr val="tx2"/>
                </a:solidFill>
              </a:rPr>
              <a:t>ثانياً: </a:t>
            </a:r>
            <a:r>
              <a:rPr lang="ar-SA" b="1" dirty="0">
                <a:solidFill>
                  <a:schemeClr val="tx2"/>
                </a:solidFill>
              </a:rPr>
              <a:t>الإنفاق (الطلب) الكلي &gt; الإنتاج (العرض) الكلي:</a:t>
            </a:r>
          </a:p>
          <a:p>
            <a:pPr marL="0" indent="0" algn="r" rtl="1">
              <a:buNone/>
            </a:pPr>
            <a:r>
              <a:rPr lang="ar-SA" dirty="0"/>
              <a:t>          هنا يواجه الاقتصاد حالة من عدم التوازن و نتوقع حدوث أحد أمرين:</a:t>
            </a:r>
          </a:p>
          <a:p>
            <a:pPr marL="514350" indent="-514350" algn="r" rtl="1">
              <a:buFont typeface="+mj-lt"/>
              <a:buAutoNum type="arabicPeriod"/>
            </a:pPr>
            <a:r>
              <a:rPr lang="ar-SA" b="1" dirty="0">
                <a:solidFill>
                  <a:schemeClr val="tx2"/>
                </a:solidFill>
              </a:rPr>
              <a:t>زيادة مستوى الإنتاج: </a:t>
            </a:r>
            <a:r>
              <a:rPr lang="ar-SA" dirty="0"/>
              <a:t>حيث يقوم رجال الأعمال بالسحب من المخزون لمواجهة زيادة الطلب فيقل حجم المخزون مما يعطي مؤشر لزيادة الناتج المحلي الإجمالي.</a:t>
            </a:r>
          </a:p>
          <a:p>
            <a:pPr marL="514350" indent="-514350" algn="r" rtl="1">
              <a:buFont typeface="+mj-lt"/>
              <a:buAutoNum type="arabicPeriod"/>
            </a:pPr>
            <a:r>
              <a:rPr lang="ar-SA" b="1" dirty="0">
                <a:solidFill>
                  <a:schemeClr val="tx2"/>
                </a:solidFill>
              </a:rPr>
              <a:t>زيادة مستوى الأسعار: </a:t>
            </a:r>
            <a:r>
              <a:rPr lang="ar-SA" dirty="0"/>
              <a:t>لو توقع رجال الأعمال و التجار أن الزيادة في الطلب ستستمر لفترة طويلة و ليست مؤقتة فإن ذلك قد يدفعهم لزيادة الأسعار.</a:t>
            </a:r>
          </a:p>
        </p:txBody>
      </p:sp>
      <p:sp>
        <p:nvSpPr>
          <p:cNvPr id="5" name="Slide Number Placeholder 4"/>
          <p:cNvSpPr>
            <a:spLocks noGrp="1"/>
          </p:cNvSpPr>
          <p:nvPr>
            <p:ph type="sldNum" sz="quarter" idx="12"/>
          </p:nvPr>
        </p:nvSpPr>
        <p:spPr/>
        <p:txBody>
          <a:bodyPr/>
          <a:lstStyle/>
          <a:p>
            <a:fld id="{2BEA63EE-A8AD-474D-9FA5-EF52D7DB14FC}" type="slidenum">
              <a:rPr lang="en-GB" smtClean="0"/>
              <a:pPr/>
              <a:t>4</a:t>
            </a:fld>
            <a:endParaRPr lang="en-GB"/>
          </a:p>
        </p:txBody>
      </p:sp>
      <p:sp>
        <p:nvSpPr>
          <p:cNvPr id="6" name="TextBox 5"/>
          <p:cNvSpPr txBox="1"/>
          <p:nvPr/>
        </p:nvSpPr>
        <p:spPr>
          <a:xfrm>
            <a:off x="1357290" y="1071546"/>
            <a:ext cx="1214446" cy="492443"/>
          </a:xfrm>
          <a:prstGeom prst="rect">
            <a:avLst/>
          </a:prstGeom>
          <a:noFill/>
          <a:ln w="28575">
            <a:solidFill>
              <a:schemeClr val="tx2"/>
            </a:solidFill>
          </a:ln>
        </p:spPr>
        <p:txBody>
          <a:bodyPr wrap="square" rtlCol="0">
            <a:spAutoFit/>
          </a:bodyPr>
          <a:lstStyle/>
          <a:p>
            <a:pPr algn="ctr"/>
            <a:r>
              <a:rPr lang="en-US" sz="2600" dirty="0"/>
              <a:t>Y &lt; AD</a:t>
            </a:r>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1434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u="sng" dirty="0">
                <a:solidFill>
                  <a:schemeClr val="tx2"/>
                </a:solidFill>
              </a:rPr>
              <a:t>ثالثاً: </a:t>
            </a:r>
            <a:r>
              <a:rPr lang="ar-SA" b="1" dirty="0">
                <a:solidFill>
                  <a:schemeClr val="tx2"/>
                </a:solidFill>
              </a:rPr>
              <a:t>الإنفاق (الطلب) الكلي &lt; الإنتاج (العرض) الكلي:</a:t>
            </a:r>
          </a:p>
          <a:p>
            <a:pPr marL="0" indent="0" algn="r" rtl="1">
              <a:buNone/>
            </a:pPr>
            <a:r>
              <a:rPr lang="ar-SA" dirty="0"/>
              <a:t>          يواجه الاقتصاد حالة من عدم التوازن تؤدي إلى:</a:t>
            </a:r>
          </a:p>
          <a:p>
            <a:pPr marL="514350" indent="-514350" algn="r" rtl="1">
              <a:buFont typeface="+mj-lt"/>
              <a:buAutoNum type="arabicPeriod"/>
            </a:pPr>
            <a:r>
              <a:rPr lang="ar-SA" b="1" dirty="0">
                <a:solidFill>
                  <a:schemeClr val="tx2"/>
                </a:solidFill>
              </a:rPr>
              <a:t>تخفيض مستوى الإنتاج: </a:t>
            </a:r>
            <a:r>
              <a:rPr lang="ar-SA" dirty="0"/>
              <a:t>حيث يتراكم المخزون و يصعب تحديد الكميات الصحيحة المطلوب إنتاجها من السلع مما يعطي مؤشر للقطاع الخاص بأن قرارات الإنتاج ليست صحيحة و بالتالي يقومون بتخفيض حجم الإنتاج مما يؤدي لانخفاض الناتج المحلي الإجمالي.</a:t>
            </a:r>
          </a:p>
          <a:p>
            <a:pPr marL="514350" indent="-514350" algn="r" rtl="1">
              <a:buFont typeface="+mj-lt"/>
              <a:buAutoNum type="arabicPeriod"/>
            </a:pPr>
            <a:r>
              <a:rPr lang="ar-SA" b="1" dirty="0">
                <a:solidFill>
                  <a:schemeClr val="tx2"/>
                </a:solidFill>
              </a:rPr>
              <a:t>تخفيض مستوى الأسعار: </a:t>
            </a:r>
            <a:r>
              <a:rPr lang="ar-SA" dirty="0"/>
              <a:t>في حالة استمرار عدم التوازن (</a:t>
            </a:r>
            <a:r>
              <a:rPr lang="ar-SA" u="sng" dirty="0"/>
              <a:t>غير مؤقت</a:t>
            </a:r>
            <a:r>
              <a:rPr lang="ar-SA" dirty="0"/>
              <a:t>) فإن ذلك يؤدي لتخفيض الأسعار لغرض تشجيع المبيعات و زيادة الطلب.</a:t>
            </a:r>
          </a:p>
        </p:txBody>
      </p:sp>
      <p:sp>
        <p:nvSpPr>
          <p:cNvPr id="5" name="Slide Number Placeholder 4"/>
          <p:cNvSpPr>
            <a:spLocks noGrp="1"/>
          </p:cNvSpPr>
          <p:nvPr>
            <p:ph type="sldNum" sz="quarter" idx="12"/>
          </p:nvPr>
        </p:nvSpPr>
        <p:spPr/>
        <p:txBody>
          <a:bodyPr/>
          <a:lstStyle/>
          <a:p>
            <a:fld id="{2BEA63EE-A8AD-474D-9FA5-EF52D7DB14FC}" type="slidenum">
              <a:rPr lang="en-GB" smtClean="0"/>
              <a:pPr/>
              <a:t>5</a:t>
            </a:fld>
            <a:endParaRPr lang="en-GB"/>
          </a:p>
        </p:txBody>
      </p:sp>
      <p:sp>
        <p:nvSpPr>
          <p:cNvPr id="6" name="TextBox 5"/>
          <p:cNvSpPr txBox="1"/>
          <p:nvPr/>
        </p:nvSpPr>
        <p:spPr>
          <a:xfrm>
            <a:off x="1357290" y="1071546"/>
            <a:ext cx="1214446" cy="492443"/>
          </a:xfrm>
          <a:prstGeom prst="rect">
            <a:avLst/>
          </a:prstGeom>
          <a:noFill/>
          <a:ln w="28575">
            <a:solidFill>
              <a:schemeClr val="tx2"/>
            </a:solidFill>
          </a:ln>
        </p:spPr>
        <p:txBody>
          <a:bodyPr wrap="square" rtlCol="0">
            <a:spAutoFit/>
          </a:bodyPr>
          <a:lstStyle/>
          <a:p>
            <a:pPr algn="ctr"/>
            <a:r>
              <a:rPr lang="en-US" sz="2600" dirty="0"/>
              <a:t>Y &gt; AD</a:t>
            </a:r>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4492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p:cNvSpPr>
          <p:nvPr>
            <p:ph idx="1"/>
          </p:nvPr>
        </p:nvSpPr>
        <p:spPr/>
        <p:txBody>
          <a:bodyPr>
            <a:normAutofit/>
          </a:bodyPr>
          <a:lstStyle/>
          <a:p>
            <a:pPr algn="r" rtl="1"/>
            <a:endParaRPr lang="ar-SA" b="1" dirty="0">
              <a:solidFill>
                <a:schemeClr val="tx2"/>
              </a:solidFill>
            </a:endParaRPr>
          </a:p>
          <a:p>
            <a:pPr algn="r" rtl="1"/>
            <a:r>
              <a:rPr lang="ar-SA" b="1" dirty="0">
                <a:solidFill>
                  <a:schemeClr val="tx2"/>
                </a:solidFill>
              </a:rPr>
              <a:t>تساؤلات يجب الانتباه إليها:</a:t>
            </a:r>
          </a:p>
          <a:p>
            <a:pPr marL="514350" indent="-514350" algn="r" rtl="1">
              <a:buFont typeface="+mj-lt"/>
              <a:buAutoNum type="arabicPeriod"/>
            </a:pPr>
            <a:r>
              <a:rPr lang="ar-SA" dirty="0"/>
              <a:t>ما هو مستوى توازن الناتج المحلي الإجمالي؟</a:t>
            </a:r>
          </a:p>
          <a:p>
            <a:pPr marL="514350" indent="-514350" algn="r" rtl="1">
              <a:buFont typeface="+mj-lt"/>
              <a:buAutoNum type="arabicPeriod"/>
            </a:pPr>
            <a:r>
              <a:rPr lang="ar-SA" dirty="0"/>
              <a:t>هل يعاني الاقتصاد من بطالة أم تضخم أم كليهما عند هذا المستوى التوازني؟</a:t>
            </a:r>
          </a:p>
          <a:p>
            <a:pPr marL="514350" indent="-514350" algn="r" rtl="1">
              <a:buFont typeface="+mj-lt"/>
              <a:buAutoNum type="arabicPeriod"/>
            </a:pPr>
            <a:r>
              <a:rPr lang="ar-SA" dirty="0"/>
              <a:t>هل سيرغب المنتجين في الاستمرار بالإنتاج في ظل هذا التوازن؟</a:t>
            </a:r>
          </a:p>
        </p:txBody>
      </p:sp>
      <p:sp>
        <p:nvSpPr>
          <p:cNvPr id="5" name="Slide Number Placeholder 4"/>
          <p:cNvSpPr>
            <a:spLocks noGrp="1"/>
          </p:cNvSpPr>
          <p:nvPr>
            <p:ph type="sldNum" sz="quarter" idx="12"/>
          </p:nvPr>
        </p:nvSpPr>
        <p:spPr/>
        <p:txBody>
          <a:bodyPr/>
          <a:lstStyle/>
          <a:p>
            <a:fld id="{2BEA63EE-A8AD-474D-9FA5-EF52D7DB14FC}" type="slidenum">
              <a:rPr lang="en-GB" smtClean="0"/>
              <a:pPr/>
              <a:t>6</a:t>
            </a:fld>
            <a:endParaRPr lang="en-GB"/>
          </a:p>
        </p:txBody>
      </p:sp>
      <p:sp>
        <p:nvSpPr>
          <p:cNvPr id="6" name="Left Brace 5"/>
          <p:cNvSpPr/>
          <p:nvPr/>
        </p:nvSpPr>
        <p:spPr>
          <a:xfrm>
            <a:off x="857224" y="2714620"/>
            <a:ext cx="576064" cy="136815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0" y="2643182"/>
            <a:ext cx="1080120" cy="1292662"/>
          </a:xfrm>
          <a:prstGeom prst="rect">
            <a:avLst/>
          </a:prstGeom>
          <a:noFill/>
        </p:spPr>
        <p:txBody>
          <a:bodyPr wrap="square" rtlCol="0">
            <a:spAutoFit/>
          </a:bodyPr>
          <a:lstStyle/>
          <a:p>
            <a:pPr algn="ctr" rtl="1"/>
            <a:r>
              <a:rPr lang="ar-SA" sz="2600" dirty="0"/>
              <a:t>ستناقش في هذا الفصل</a:t>
            </a:r>
            <a:endParaRPr lang="en-GB" sz="2600" dirty="0"/>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1911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قائمة بيانات الإنفاق:</a:t>
            </a:r>
          </a:p>
          <a:p>
            <a:pPr marL="0" indent="0" algn="r" rtl="1">
              <a:buNone/>
            </a:pPr>
            <a:r>
              <a:rPr lang="ar-SA" dirty="0"/>
              <a:t>          هي قائمة توضح العلاقة بين الدخل (الناتج) المحلي الإجمالي و الإنفاق الكلي (</a:t>
            </a:r>
            <a:r>
              <a:rPr lang="en-US" dirty="0"/>
              <a:t>AD</a:t>
            </a:r>
            <a:r>
              <a:rPr lang="ar-SA" dirty="0"/>
              <a:t>).</a:t>
            </a:r>
          </a:p>
          <a:p>
            <a:pPr marL="0" indent="0" algn="ctr" rtl="1">
              <a:buNone/>
            </a:pPr>
            <a:r>
              <a:rPr lang="en-US" dirty="0"/>
              <a:t>GDP = Y = AD = C + I +G + (X – M)</a:t>
            </a:r>
            <a:endParaRPr lang="ar-SA" dirty="0"/>
          </a:p>
          <a:p>
            <a:pPr algn="r" rtl="1"/>
            <a:r>
              <a:rPr lang="ar-SA" b="1" dirty="0">
                <a:solidFill>
                  <a:schemeClr val="tx2"/>
                </a:solidFill>
              </a:rPr>
              <a:t>يلاحظ من هذه القائمة أن:</a:t>
            </a:r>
          </a:p>
          <a:p>
            <a:pPr marL="514350" indent="-514350" algn="r" rtl="1">
              <a:buFont typeface="+mj-lt"/>
              <a:buAutoNum type="arabicPeriod"/>
            </a:pPr>
            <a:r>
              <a:rPr lang="ar-SA" dirty="0"/>
              <a:t>هناك علاقة موجبة بين الانفاق الاستهلاكي و الناتج المحلي الإجمالي.</a:t>
            </a:r>
          </a:p>
          <a:p>
            <a:pPr marL="514350" indent="-514350" algn="r" rtl="1">
              <a:buFont typeface="+mj-lt"/>
              <a:buAutoNum type="arabicPeriod"/>
            </a:pPr>
            <a:r>
              <a:rPr lang="ar-SA" dirty="0"/>
              <a:t>مكونات الإنفاق الكلي الأخرى (غير الانفاق الاستهلاكي) ثابتة بصرف النظر عن مستوى الناتج المحلي الإجمالي كما تم الافتراض مسبقاً.</a:t>
            </a:r>
          </a:p>
          <a:p>
            <a:pPr marL="514350" indent="-514350" algn="r" rtl="1">
              <a:buFont typeface="+mj-lt"/>
              <a:buAutoNum type="arabicPeriod"/>
            </a:pPr>
            <a:endParaRPr lang="ar-SA" dirty="0"/>
          </a:p>
          <a:p>
            <a:pPr algn="r" rtl="1"/>
            <a:endParaRPr lang="ar-SA"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7</a:t>
            </a:fld>
            <a:endParaRPr lang="en-GB"/>
          </a:p>
        </p:txBody>
      </p:sp>
      <p:sp>
        <p:nvSpPr>
          <p:cNvPr id="6" name="Rectangle 5"/>
          <p:cNvSpPr/>
          <p:nvPr/>
        </p:nvSpPr>
        <p:spPr>
          <a:xfrm>
            <a:off x="1817647" y="2928934"/>
            <a:ext cx="550870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0211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dirty="0"/>
              <a:t>التوازن في جانب الطلب في الاقتصاد:</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26473"/>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extLst>
                    <a:ext uri="{9D8B030D-6E8A-4147-A177-3AD203B41FA5}">
                      <a16:colId xmlns:a16="http://schemas.microsoft.com/office/drawing/2014/main" val="20000"/>
                    </a:ext>
                  </a:extLst>
                </a:gridCol>
                <a:gridCol w="1452161">
                  <a:extLst>
                    <a:ext uri="{9D8B030D-6E8A-4147-A177-3AD203B41FA5}">
                      <a16:colId xmlns:a16="http://schemas.microsoft.com/office/drawing/2014/main" val="20001"/>
                    </a:ext>
                  </a:extLst>
                </a:gridCol>
                <a:gridCol w="1452161">
                  <a:extLst>
                    <a:ext uri="{9D8B030D-6E8A-4147-A177-3AD203B41FA5}">
                      <a16:colId xmlns:a16="http://schemas.microsoft.com/office/drawing/2014/main" val="20002"/>
                    </a:ext>
                  </a:extLst>
                </a:gridCol>
                <a:gridCol w="1452161">
                  <a:extLst>
                    <a:ext uri="{9D8B030D-6E8A-4147-A177-3AD203B41FA5}">
                      <a16:colId xmlns:a16="http://schemas.microsoft.com/office/drawing/2014/main" val="20003"/>
                    </a:ext>
                  </a:extLst>
                </a:gridCol>
                <a:gridCol w="1320146">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370840">
                <a:tc>
                  <a:txBody>
                    <a:bodyPr/>
                    <a:lstStyle/>
                    <a:p>
                      <a:pPr algn="ctr" rtl="1"/>
                      <a:r>
                        <a:rPr lang="ar-SA" sz="2400" dirty="0"/>
                        <a:t>الإنفاق الكلي</a:t>
                      </a:r>
                    </a:p>
                    <a:p>
                      <a:pPr algn="ctr" rtl="1"/>
                      <a:endParaRPr lang="ar-SA" sz="2400" dirty="0"/>
                    </a:p>
                    <a:p>
                      <a:pPr algn="ctr" rtl="1"/>
                      <a:r>
                        <a:rPr lang="ar-SA" sz="2400" dirty="0"/>
                        <a:t> (</a:t>
                      </a:r>
                      <a:r>
                        <a:rPr lang="en-GB" sz="2400" dirty="0"/>
                        <a:t>AD</a:t>
                      </a:r>
                      <a:r>
                        <a:rPr lang="ar-SA" sz="2400" dirty="0"/>
                        <a:t>)</a:t>
                      </a:r>
                      <a:endParaRPr lang="en-GB" sz="2400" dirty="0"/>
                    </a:p>
                  </a:txBody>
                  <a:tcPr/>
                </a:tc>
                <a:tc>
                  <a:txBody>
                    <a:bodyPr/>
                    <a:lstStyle/>
                    <a:p>
                      <a:pPr algn="ctr" rtl="1"/>
                      <a:r>
                        <a:rPr lang="ar-SA" sz="2400" dirty="0"/>
                        <a:t>صافي الصادرات (</a:t>
                      </a:r>
                      <a:r>
                        <a:rPr lang="en-GB" sz="2400" dirty="0"/>
                        <a:t>X - M</a:t>
                      </a:r>
                      <a:r>
                        <a:rPr lang="ar-SA" sz="2400" dirty="0"/>
                        <a:t>)</a:t>
                      </a:r>
                      <a:endParaRPr lang="en-GB" sz="2400" dirty="0"/>
                    </a:p>
                  </a:txBody>
                  <a:tcPr/>
                </a:tc>
                <a:tc>
                  <a:txBody>
                    <a:bodyPr/>
                    <a:lstStyle/>
                    <a:p>
                      <a:pPr algn="ctr" rtl="1"/>
                      <a:r>
                        <a:rPr lang="ar-SA" sz="2400" dirty="0"/>
                        <a:t>الانفاق الحكومي (</a:t>
                      </a:r>
                      <a:r>
                        <a:rPr lang="en-GB" sz="2400" dirty="0"/>
                        <a:t>G</a:t>
                      </a:r>
                      <a:r>
                        <a:rPr lang="ar-SA" sz="2400" dirty="0"/>
                        <a:t>)</a:t>
                      </a:r>
                      <a:endParaRPr lang="en-GB" sz="2400" dirty="0"/>
                    </a:p>
                  </a:txBody>
                  <a:tcPr/>
                </a:tc>
                <a:tc>
                  <a:txBody>
                    <a:bodyPr/>
                    <a:lstStyle/>
                    <a:p>
                      <a:pPr algn="ctr" rtl="1"/>
                      <a:r>
                        <a:rPr lang="ar-SA" sz="2400" dirty="0"/>
                        <a:t>الاستثمار</a:t>
                      </a:r>
                    </a:p>
                    <a:p>
                      <a:pPr algn="ctr" rtl="1"/>
                      <a:endParaRPr lang="ar-SA" sz="2400" dirty="0"/>
                    </a:p>
                    <a:p>
                      <a:pPr algn="ctr" rtl="1"/>
                      <a:r>
                        <a:rPr lang="ar-SA" sz="2400" dirty="0"/>
                        <a:t> (</a:t>
                      </a:r>
                      <a:r>
                        <a:rPr lang="en-GB" sz="2400" dirty="0"/>
                        <a:t>I</a:t>
                      </a:r>
                      <a:r>
                        <a:rPr lang="ar-SA" sz="2400" dirty="0"/>
                        <a:t>)</a:t>
                      </a:r>
                      <a:endParaRPr lang="en-GB" sz="2400" dirty="0"/>
                    </a:p>
                  </a:txBody>
                  <a:tcPr/>
                </a:tc>
                <a:tc>
                  <a:txBody>
                    <a:bodyPr/>
                    <a:lstStyle/>
                    <a:p>
                      <a:pPr algn="ctr" rtl="1"/>
                      <a:r>
                        <a:rPr lang="ar-SA" sz="2400" dirty="0"/>
                        <a:t>الاستهلاك</a:t>
                      </a:r>
                    </a:p>
                    <a:p>
                      <a:pPr algn="ctr" rtl="1"/>
                      <a:endParaRPr lang="ar-SA" sz="2400" dirty="0"/>
                    </a:p>
                    <a:p>
                      <a:pPr algn="ctr" rtl="1"/>
                      <a:r>
                        <a:rPr lang="ar-SA" sz="2400" dirty="0"/>
                        <a:t> (</a:t>
                      </a:r>
                      <a:r>
                        <a:rPr lang="en-GB" sz="2400" dirty="0"/>
                        <a:t>C</a:t>
                      </a:r>
                      <a:r>
                        <a:rPr lang="ar-SA" sz="2400" dirty="0"/>
                        <a:t>)</a:t>
                      </a:r>
                      <a:endParaRPr lang="en-GB" sz="2400" dirty="0"/>
                    </a:p>
                  </a:txBody>
                  <a:tcPr/>
                </a:tc>
                <a:tc>
                  <a:txBody>
                    <a:bodyPr/>
                    <a:lstStyle/>
                    <a:p>
                      <a:pPr algn="ctr" rtl="1"/>
                      <a:r>
                        <a:rPr lang="ar-SA" sz="2400" dirty="0"/>
                        <a:t>الناتج المحلي الإجمالي </a:t>
                      </a:r>
                    </a:p>
                    <a:p>
                      <a:pPr algn="ctr" rtl="1"/>
                      <a:r>
                        <a:rPr lang="ar-SA" sz="2400" dirty="0"/>
                        <a:t>(</a:t>
                      </a:r>
                      <a:r>
                        <a:rPr lang="en-GB" sz="2400" dirty="0"/>
                        <a:t>Y</a:t>
                      </a:r>
                      <a:r>
                        <a:rPr lang="ar-SA" sz="2400" dirty="0"/>
                        <a:t>)</a:t>
                      </a:r>
                      <a:endParaRPr lang="en-GB" sz="2400" dirty="0"/>
                    </a:p>
                  </a:txBody>
                  <a:tcPr/>
                </a:tc>
                <a:extLst>
                  <a:ext uri="{0D108BD9-81ED-4DB2-BD59-A6C34878D82A}">
                    <a16:rowId xmlns:a16="http://schemas.microsoft.com/office/drawing/2014/main" val="10000"/>
                  </a:ext>
                </a:extLst>
              </a:tr>
              <a:tr h="370840">
                <a:tc>
                  <a:txBody>
                    <a:bodyPr/>
                    <a:lstStyle/>
                    <a:p>
                      <a:pPr algn="ctr" rtl="1"/>
                      <a:r>
                        <a:rPr lang="ar-SA" sz="2000" dirty="0"/>
                        <a:t>5100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3000</a:t>
                      </a:r>
                      <a:endParaRPr lang="en-GB" sz="2000" dirty="0"/>
                    </a:p>
                  </a:txBody>
                  <a:tcPr/>
                </a:tc>
                <a:tc>
                  <a:txBody>
                    <a:bodyPr/>
                    <a:lstStyle/>
                    <a:p>
                      <a:pPr algn="ctr" rtl="1"/>
                      <a:r>
                        <a:rPr lang="ar-SA" sz="2000" dirty="0"/>
                        <a:t>4800</a:t>
                      </a:r>
                      <a:endParaRPr lang="en-GB" sz="2000" dirty="0"/>
                    </a:p>
                  </a:txBody>
                  <a:tcPr/>
                </a:tc>
                <a:extLst>
                  <a:ext uri="{0D108BD9-81ED-4DB2-BD59-A6C34878D82A}">
                    <a16:rowId xmlns:a16="http://schemas.microsoft.com/office/drawing/2014/main" val="10001"/>
                  </a:ext>
                </a:extLst>
              </a:tr>
              <a:tr h="370840">
                <a:tc>
                  <a:txBody>
                    <a:bodyPr/>
                    <a:lstStyle/>
                    <a:p>
                      <a:pPr algn="ctr" rtl="1"/>
                      <a:r>
                        <a:rPr lang="ar-SA" sz="2000" dirty="0"/>
                        <a:t>5400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3300</a:t>
                      </a:r>
                      <a:endParaRPr lang="en-GB" sz="2000" dirty="0"/>
                    </a:p>
                  </a:txBody>
                  <a:tcPr/>
                </a:tc>
                <a:tc>
                  <a:txBody>
                    <a:bodyPr/>
                    <a:lstStyle/>
                    <a:p>
                      <a:pPr algn="ctr" rtl="1"/>
                      <a:r>
                        <a:rPr lang="ar-SA" sz="2000" dirty="0"/>
                        <a:t>5200</a:t>
                      </a:r>
                      <a:endParaRPr lang="en-GB" sz="2000" dirty="0"/>
                    </a:p>
                  </a:txBody>
                  <a:tcPr/>
                </a:tc>
                <a:extLst>
                  <a:ext uri="{0D108BD9-81ED-4DB2-BD59-A6C34878D82A}">
                    <a16:rowId xmlns:a16="http://schemas.microsoft.com/office/drawing/2014/main" val="10002"/>
                  </a:ext>
                </a:extLst>
              </a:tr>
              <a:tr h="370840">
                <a:tc>
                  <a:txBody>
                    <a:bodyPr/>
                    <a:lstStyle/>
                    <a:p>
                      <a:pPr algn="ctr" rtl="1"/>
                      <a:r>
                        <a:rPr lang="ar-SA" sz="2000" dirty="0"/>
                        <a:t>5700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3600</a:t>
                      </a:r>
                      <a:endParaRPr lang="en-GB" sz="2000" dirty="0"/>
                    </a:p>
                  </a:txBody>
                  <a:tcPr/>
                </a:tc>
                <a:tc>
                  <a:txBody>
                    <a:bodyPr/>
                    <a:lstStyle/>
                    <a:p>
                      <a:pPr algn="ctr" rtl="1"/>
                      <a:r>
                        <a:rPr lang="ar-SA" sz="2000" dirty="0"/>
                        <a:t>5600</a:t>
                      </a:r>
                      <a:endParaRPr lang="en-GB" sz="2000" dirty="0"/>
                    </a:p>
                  </a:txBody>
                  <a:tcPr/>
                </a:tc>
                <a:extLst>
                  <a:ext uri="{0D108BD9-81ED-4DB2-BD59-A6C34878D82A}">
                    <a16:rowId xmlns:a16="http://schemas.microsoft.com/office/drawing/2014/main" val="10003"/>
                  </a:ext>
                </a:extLst>
              </a:tr>
              <a:tr h="370840">
                <a:tc>
                  <a:txBody>
                    <a:bodyPr/>
                    <a:lstStyle/>
                    <a:p>
                      <a:pPr algn="ctr" rtl="1"/>
                      <a:r>
                        <a:rPr lang="ar-SA" sz="2000" b="1" dirty="0"/>
                        <a:t>6000</a:t>
                      </a:r>
                      <a:endParaRPr lang="en-GB" sz="2000" b="1"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3900</a:t>
                      </a:r>
                      <a:endParaRPr lang="en-GB" sz="2000" dirty="0"/>
                    </a:p>
                  </a:txBody>
                  <a:tcPr/>
                </a:tc>
                <a:tc>
                  <a:txBody>
                    <a:bodyPr/>
                    <a:lstStyle/>
                    <a:p>
                      <a:pPr algn="ctr" rtl="1"/>
                      <a:r>
                        <a:rPr lang="ar-SA" sz="2000" b="1" dirty="0"/>
                        <a:t>6000</a:t>
                      </a:r>
                      <a:endParaRPr lang="en-GB" sz="2000" b="1" dirty="0"/>
                    </a:p>
                  </a:txBody>
                  <a:tcPr/>
                </a:tc>
                <a:extLst>
                  <a:ext uri="{0D108BD9-81ED-4DB2-BD59-A6C34878D82A}">
                    <a16:rowId xmlns:a16="http://schemas.microsoft.com/office/drawing/2014/main" val="10004"/>
                  </a:ext>
                </a:extLst>
              </a:tr>
              <a:tr h="370840">
                <a:tc>
                  <a:txBody>
                    <a:bodyPr/>
                    <a:lstStyle/>
                    <a:p>
                      <a:pPr algn="ctr" rtl="1"/>
                      <a:r>
                        <a:rPr lang="ar-SA" sz="2000" dirty="0"/>
                        <a:t>6300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4200</a:t>
                      </a:r>
                      <a:endParaRPr lang="en-GB" sz="2000" dirty="0"/>
                    </a:p>
                  </a:txBody>
                  <a:tcPr/>
                </a:tc>
                <a:tc>
                  <a:txBody>
                    <a:bodyPr/>
                    <a:lstStyle/>
                    <a:p>
                      <a:pPr algn="ctr" rtl="1"/>
                      <a:r>
                        <a:rPr lang="ar-SA" sz="2000" dirty="0"/>
                        <a:t>6400</a:t>
                      </a:r>
                      <a:endParaRPr lang="en-GB" sz="2000" dirty="0"/>
                    </a:p>
                  </a:txBody>
                  <a:tcPr/>
                </a:tc>
                <a:extLst>
                  <a:ext uri="{0D108BD9-81ED-4DB2-BD59-A6C34878D82A}">
                    <a16:rowId xmlns:a16="http://schemas.microsoft.com/office/drawing/2014/main" val="10005"/>
                  </a:ext>
                </a:extLst>
              </a:tr>
              <a:tr h="370840">
                <a:tc>
                  <a:txBody>
                    <a:bodyPr/>
                    <a:lstStyle/>
                    <a:p>
                      <a:pPr algn="ctr" rtl="1"/>
                      <a:r>
                        <a:rPr lang="ar-SA" sz="2000" dirty="0"/>
                        <a:t>6600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4500</a:t>
                      </a:r>
                      <a:endParaRPr lang="en-GB" sz="2000" dirty="0"/>
                    </a:p>
                  </a:txBody>
                  <a:tcPr/>
                </a:tc>
                <a:tc>
                  <a:txBody>
                    <a:bodyPr/>
                    <a:lstStyle/>
                    <a:p>
                      <a:pPr algn="ctr" rtl="1"/>
                      <a:r>
                        <a:rPr lang="ar-SA" sz="2000" dirty="0"/>
                        <a:t>6800</a:t>
                      </a:r>
                      <a:endParaRPr lang="en-GB" sz="2000" dirty="0"/>
                    </a:p>
                  </a:txBody>
                  <a:tcPr/>
                </a:tc>
                <a:extLst>
                  <a:ext uri="{0D108BD9-81ED-4DB2-BD59-A6C34878D82A}">
                    <a16:rowId xmlns:a16="http://schemas.microsoft.com/office/drawing/2014/main" val="10006"/>
                  </a:ext>
                </a:extLst>
              </a:tr>
              <a:tr h="370840">
                <a:tc>
                  <a:txBody>
                    <a:bodyPr/>
                    <a:lstStyle/>
                    <a:p>
                      <a:pPr algn="ctr" rtl="1"/>
                      <a:r>
                        <a:rPr lang="ar-SA" sz="2000" dirty="0"/>
                        <a:t>6900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4800</a:t>
                      </a:r>
                      <a:endParaRPr lang="en-GB" sz="2000" dirty="0"/>
                    </a:p>
                  </a:txBody>
                  <a:tcPr/>
                </a:tc>
                <a:tc>
                  <a:txBody>
                    <a:bodyPr/>
                    <a:lstStyle/>
                    <a:p>
                      <a:pPr algn="ctr" rtl="1"/>
                      <a:r>
                        <a:rPr lang="ar-SA" sz="2000" dirty="0"/>
                        <a:t>7200</a:t>
                      </a:r>
                      <a:endParaRPr lang="en-GB" sz="2000" dirty="0"/>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2BEA63EE-A8AD-474D-9FA5-EF52D7DB14FC}" type="slidenum">
              <a:rPr lang="en-GB" smtClean="0"/>
              <a:pPr/>
              <a:t>8</a:t>
            </a:fld>
            <a:endParaRPr lang="en-GB"/>
          </a:p>
        </p:txBody>
      </p:sp>
      <p:sp>
        <p:nvSpPr>
          <p:cNvPr id="7" name="TextBox 6"/>
          <p:cNvSpPr txBox="1"/>
          <p:nvPr/>
        </p:nvSpPr>
        <p:spPr>
          <a:xfrm>
            <a:off x="1115616" y="1628800"/>
            <a:ext cx="2520280" cy="707886"/>
          </a:xfrm>
          <a:prstGeom prst="rect">
            <a:avLst/>
          </a:prstGeom>
          <a:noFill/>
          <a:ln>
            <a:solidFill>
              <a:srgbClr val="FF0000"/>
            </a:solidFill>
          </a:ln>
        </p:spPr>
        <p:txBody>
          <a:bodyPr wrap="square" rtlCol="0">
            <a:spAutoFit/>
          </a:bodyPr>
          <a:lstStyle/>
          <a:p>
            <a:pPr algn="ctr" rtl="1"/>
            <a:r>
              <a:rPr lang="ar-SA" sz="2000" dirty="0"/>
              <a:t>واردات &gt; صادرات</a:t>
            </a:r>
          </a:p>
          <a:p>
            <a:pPr algn="ctr" rtl="1"/>
            <a:r>
              <a:rPr lang="ar-SA" sz="2000" dirty="0"/>
              <a:t>(عجز في الميزان التجاري)</a:t>
            </a:r>
            <a:endParaRPr lang="en-GB" sz="2000" dirty="0"/>
          </a:p>
        </p:txBody>
      </p:sp>
      <p:cxnSp>
        <p:nvCxnSpPr>
          <p:cNvPr id="9" name="Straight Arrow Connector 8"/>
          <p:cNvCxnSpPr/>
          <p:nvPr/>
        </p:nvCxnSpPr>
        <p:spPr>
          <a:xfrm flipV="1">
            <a:off x="1835696" y="2336686"/>
            <a:ext cx="72008" cy="3002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86710" y="4786322"/>
            <a:ext cx="71438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472" y="4786322"/>
            <a:ext cx="71438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1450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p:cNvSpPr>
          <p:nvPr>
            <p:ph idx="1"/>
          </p:nvPr>
        </p:nvSpPr>
        <p:spPr/>
        <p:txBody>
          <a:bodyPr/>
          <a:lstStyle/>
          <a:p>
            <a:pPr algn="r" rtl="1">
              <a:buNone/>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9</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448358" y="268798"/>
            <a:ext cx="4275732" cy="766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985" y="5823545"/>
            <a:ext cx="5619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561975"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32649">
            <a:off x="4468938" y="4347090"/>
            <a:ext cx="294160" cy="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15195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1371</Words>
  <Application>Microsoft Office PowerPoint</Application>
  <PresentationFormat>On-screen Show (4:3)</PresentationFormat>
  <Paragraphs>195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Constantia</vt:lpstr>
      <vt:lpstr>Wingdings 2</vt:lpstr>
      <vt:lpstr>Flow</vt:lpstr>
      <vt:lpstr>الفصل الرابع: توازن الدخل القومي</vt:lpstr>
      <vt:lpstr>توازن الدخل القومي:</vt:lpstr>
      <vt:lpstr>توازن الدخل القومي:</vt:lpstr>
      <vt:lpstr>توازن الدخل القومي:</vt:lpstr>
      <vt:lpstr>توازن الدخل القومي:</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تأثير تغير المستوى العام للأسعار على توازن الدخل:</vt:lpstr>
      <vt:lpstr>تأثير تغير المستوى العام للأسعار على توازن الدخل:</vt:lpstr>
      <vt:lpstr>تأثير تغير المستوى العام للأسعار على توازن الدخل:</vt:lpstr>
      <vt:lpstr>تأثير تغير المستوى العام للأسعار على توازن الدخل: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الخلاصة:</vt:lpstr>
      <vt:lpstr>أسئلة المراجعة ص 128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Sara M Aldkhail</cp:lastModifiedBy>
  <cp:revision>47</cp:revision>
  <dcterms:created xsi:type="dcterms:W3CDTF">2013-06-19T14:31:03Z</dcterms:created>
  <dcterms:modified xsi:type="dcterms:W3CDTF">2020-09-25T16:34:16Z</dcterms:modified>
</cp:coreProperties>
</file>