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9" r:id="rId3"/>
    <p:sldId id="339" r:id="rId4"/>
    <p:sldId id="341" r:id="rId5"/>
    <p:sldId id="342" r:id="rId6"/>
    <p:sldId id="343" r:id="rId7"/>
    <p:sldId id="344" r:id="rId8"/>
    <p:sldId id="340" r:id="rId9"/>
    <p:sldId id="345" r:id="rId10"/>
    <p:sldId id="346" r:id="rId11"/>
    <p:sldId id="347" r:id="rId12"/>
    <p:sldId id="348" r:id="rId13"/>
    <p:sldId id="349" r:id="rId14"/>
  </p:sldIdLst>
  <p:sldSz cx="12188825" cy="6858000"/>
  <p:notesSz cx="6858000" cy="9144000"/>
  <p:custDataLst>
    <p:tags r:id="rId17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540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01765-5636-462E-A77C-83C9594DA617}" type="doc">
      <dgm:prSet loTypeId="urn:microsoft.com/office/officeart/2005/8/layout/matrix3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012314D-90C1-41CD-8A8B-E174B4C28068}">
      <dgm:prSet phldrT="[نص]"/>
      <dgm:spPr/>
      <dgm:t>
        <a:bodyPr/>
        <a:lstStyle/>
        <a:p>
          <a:pPr rtl="1"/>
          <a:r>
            <a:rPr lang="ar-SA" dirty="0" smtClean="0"/>
            <a:t>المزيج التسويقي</a:t>
          </a:r>
          <a:endParaRPr lang="ar-SA" dirty="0"/>
        </a:p>
      </dgm:t>
    </dgm:pt>
    <dgm:pt modelId="{B9A59681-4808-4679-8BED-D97BA469152F}" type="parTrans" cxnId="{4CCC71C7-2860-4C37-A7A6-CE712540336E}">
      <dgm:prSet/>
      <dgm:spPr/>
      <dgm:t>
        <a:bodyPr/>
        <a:lstStyle/>
        <a:p>
          <a:pPr rtl="1"/>
          <a:endParaRPr lang="ar-SA"/>
        </a:p>
      </dgm:t>
    </dgm:pt>
    <dgm:pt modelId="{35D36C83-9994-4EF7-B1D9-26A44E013E4B}" type="sibTrans" cxnId="{4CCC71C7-2860-4C37-A7A6-CE712540336E}">
      <dgm:prSet/>
      <dgm:spPr/>
      <dgm:t>
        <a:bodyPr/>
        <a:lstStyle/>
        <a:p>
          <a:pPr rtl="1"/>
          <a:endParaRPr lang="ar-SA"/>
        </a:p>
      </dgm:t>
    </dgm:pt>
    <dgm:pt modelId="{66A0FAB5-3082-4B6C-A9C4-6CC28FFAC62B}">
      <dgm:prSet phldrT="[نص]"/>
      <dgm:spPr/>
      <dgm:t>
        <a:bodyPr/>
        <a:lstStyle/>
        <a:p>
          <a:pPr rtl="1"/>
          <a:r>
            <a:rPr lang="ar-SA" dirty="0" smtClean="0"/>
            <a:t>أهداف التسويق</a:t>
          </a:r>
          <a:endParaRPr lang="ar-SA" dirty="0"/>
        </a:p>
      </dgm:t>
    </dgm:pt>
    <dgm:pt modelId="{C2D22493-F200-4CBB-A5A8-4A645812C1D4}" type="parTrans" cxnId="{8B07F7EF-75D5-41D6-ABEA-2C9C961FFA34}">
      <dgm:prSet/>
      <dgm:spPr/>
      <dgm:t>
        <a:bodyPr/>
        <a:lstStyle/>
        <a:p>
          <a:pPr rtl="1"/>
          <a:endParaRPr lang="ar-SA"/>
        </a:p>
      </dgm:t>
    </dgm:pt>
    <dgm:pt modelId="{1D61F51C-4768-43C9-8100-F2992B60E78C}" type="sibTrans" cxnId="{8B07F7EF-75D5-41D6-ABEA-2C9C961FFA34}">
      <dgm:prSet/>
      <dgm:spPr/>
      <dgm:t>
        <a:bodyPr/>
        <a:lstStyle/>
        <a:p>
          <a:pPr rtl="1"/>
          <a:endParaRPr lang="ar-SA"/>
        </a:p>
      </dgm:t>
    </dgm:pt>
    <dgm:pt modelId="{5A20B036-E5BA-4828-BA26-6E13E72CB17A}">
      <dgm:prSet phldrT="[نص]"/>
      <dgm:spPr/>
      <dgm:t>
        <a:bodyPr/>
        <a:lstStyle/>
        <a:p>
          <a:pPr rtl="1"/>
          <a:r>
            <a:rPr lang="ar-SA" dirty="0" smtClean="0"/>
            <a:t>الاعتبارات التنظيمية</a:t>
          </a:r>
          <a:endParaRPr lang="ar-SA" dirty="0"/>
        </a:p>
      </dgm:t>
    </dgm:pt>
    <dgm:pt modelId="{D43E7A65-0C6D-41E9-AB9B-682F967B14B4}" type="parTrans" cxnId="{A0AE3B1C-4541-449F-80D1-6FEB30CA81A5}">
      <dgm:prSet/>
      <dgm:spPr/>
      <dgm:t>
        <a:bodyPr/>
        <a:lstStyle/>
        <a:p>
          <a:pPr rtl="1"/>
          <a:endParaRPr lang="ar-SA"/>
        </a:p>
      </dgm:t>
    </dgm:pt>
    <dgm:pt modelId="{1ABA3A61-AAB5-42D2-95FD-2216A1DE02BD}" type="sibTrans" cxnId="{A0AE3B1C-4541-449F-80D1-6FEB30CA81A5}">
      <dgm:prSet/>
      <dgm:spPr/>
      <dgm:t>
        <a:bodyPr/>
        <a:lstStyle/>
        <a:p>
          <a:pPr rtl="1"/>
          <a:endParaRPr lang="ar-SA"/>
        </a:p>
      </dgm:t>
    </dgm:pt>
    <dgm:pt modelId="{AEAAEF6A-891A-4EBE-9DB9-F379ABB18AB0}">
      <dgm:prSet phldrT="[نص]"/>
      <dgm:spPr/>
      <dgm:t>
        <a:bodyPr/>
        <a:lstStyle/>
        <a:p>
          <a:pPr rtl="1"/>
          <a:r>
            <a:rPr lang="ar-SA" dirty="0" smtClean="0"/>
            <a:t>التكاليف</a:t>
          </a:r>
          <a:endParaRPr lang="ar-SA" dirty="0"/>
        </a:p>
      </dgm:t>
    </dgm:pt>
    <dgm:pt modelId="{74C4AAAC-9A37-4C45-A406-F5E5581C2B1F}" type="parTrans" cxnId="{5A3E816D-3ABC-4BD1-89CD-DDE599FA8F47}">
      <dgm:prSet/>
      <dgm:spPr/>
      <dgm:t>
        <a:bodyPr/>
        <a:lstStyle/>
        <a:p>
          <a:pPr rtl="1"/>
          <a:endParaRPr lang="ar-SA"/>
        </a:p>
      </dgm:t>
    </dgm:pt>
    <dgm:pt modelId="{7D78B146-C9A5-4DBE-8BAE-B913657D76D5}" type="sibTrans" cxnId="{5A3E816D-3ABC-4BD1-89CD-DDE599FA8F47}">
      <dgm:prSet/>
      <dgm:spPr/>
      <dgm:t>
        <a:bodyPr/>
        <a:lstStyle/>
        <a:p>
          <a:pPr rtl="1"/>
          <a:endParaRPr lang="ar-SA"/>
        </a:p>
      </dgm:t>
    </dgm:pt>
    <dgm:pt modelId="{1E4F8D4D-4301-4D80-BBDD-01DF97212FDF}" type="pres">
      <dgm:prSet presAssocID="{E9501765-5636-462E-A77C-83C9594DA61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70F83E2-BA6F-4BC1-8A45-E34FBDC9980D}" type="pres">
      <dgm:prSet presAssocID="{E9501765-5636-462E-A77C-83C9594DA617}" presName="diamond" presStyleLbl="bgShp" presStyleIdx="0" presStyleCnt="1"/>
      <dgm:spPr/>
    </dgm:pt>
    <dgm:pt modelId="{BFA6040A-7B63-448C-876D-DE0767BB0F67}" type="pres">
      <dgm:prSet presAssocID="{E9501765-5636-462E-A77C-83C9594DA61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EADB83-18CA-45F1-89E5-11F9B9B70A9C}" type="pres">
      <dgm:prSet presAssocID="{E9501765-5636-462E-A77C-83C9594DA61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F96A31-E203-4E83-B1E9-CC67646D47C3}" type="pres">
      <dgm:prSet presAssocID="{E9501765-5636-462E-A77C-83C9594DA61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5226E5-A7D1-4FC6-BB5F-E82B28DEF6FE}" type="pres">
      <dgm:prSet presAssocID="{E9501765-5636-462E-A77C-83C9594DA61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A3E816D-3ABC-4BD1-89CD-DDE599FA8F47}" srcId="{E9501765-5636-462E-A77C-83C9594DA617}" destId="{AEAAEF6A-891A-4EBE-9DB9-F379ABB18AB0}" srcOrd="3" destOrd="0" parTransId="{74C4AAAC-9A37-4C45-A406-F5E5581C2B1F}" sibTransId="{7D78B146-C9A5-4DBE-8BAE-B913657D76D5}"/>
    <dgm:cxn modelId="{3987B399-85BC-4165-9B2D-D7F2E8B0BD17}" type="presOf" srcId="{5A20B036-E5BA-4828-BA26-6E13E72CB17A}" destId="{B9F96A31-E203-4E83-B1E9-CC67646D47C3}" srcOrd="0" destOrd="0" presId="urn:microsoft.com/office/officeart/2005/8/layout/matrix3"/>
    <dgm:cxn modelId="{A0AE3B1C-4541-449F-80D1-6FEB30CA81A5}" srcId="{E9501765-5636-462E-A77C-83C9594DA617}" destId="{5A20B036-E5BA-4828-BA26-6E13E72CB17A}" srcOrd="2" destOrd="0" parTransId="{D43E7A65-0C6D-41E9-AB9B-682F967B14B4}" sibTransId="{1ABA3A61-AAB5-42D2-95FD-2216A1DE02BD}"/>
    <dgm:cxn modelId="{8B07F7EF-75D5-41D6-ABEA-2C9C961FFA34}" srcId="{E9501765-5636-462E-A77C-83C9594DA617}" destId="{66A0FAB5-3082-4B6C-A9C4-6CC28FFAC62B}" srcOrd="1" destOrd="0" parTransId="{C2D22493-F200-4CBB-A5A8-4A645812C1D4}" sibTransId="{1D61F51C-4768-43C9-8100-F2992B60E78C}"/>
    <dgm:cxn modelId="{B14356C0-5E5E-484B-B860-7578A4E42E31}" type="presOf" srcId="{AEAAEF6A-891A-4EBE-9DB9-F379ABB18AB0}" destId="{F75226E5-A7D1-4FC6-BB5F-E82B28DEF6FE}" srcOrd="0" destOrd="0" presId="urn:microsoft.com/office/officeart/2005/8/layout/matrix3"/>
    <dgm:cxn modelId="{4CCC71C7-2860-4C37-A7A6-CE712540336E}" srcId="{E9501765-5636-462E-A77C-83C9594DA617}" destId="{6012314D-90C1-41CD-8A8B-E174B4C28068}" srcOrd="0" destOrd="0" parTransId="{B9A59681-4808-4679-8BED-D97BA469152F}" sibTransId="{35D36C83-9994-4EF7-B1D9-26A44E013E4B}"/>
    <dgm:cxn modelId="{812795A8-0766-462A-8E79-F1BB3F9EEF52}" type="presOf" srcId="{6012314D-90C1-41CD-8A8B-E174B4C28068}" destId="{BFA6040A-7B63-448C-876D-DE0767BB0F67}" srcOrd="0" destOrd="0" presId="urn:microsoft.com/office/officeart/2005/8/layout/matrix3"/>
    <dgm:cxn modelId="{759B0C9F-E616-4785-8929-8D4A2628C1DA}" type="presOf" srcId="{66A0FAB5-3082-4B6C-A9C4-6CC28FFAC62B}" destId="{67EADB83-18CA-45F1-89E5-11F9B9B70A9C}" srcOrd="0" destOrd="0" presId="urn:microsoft.com/office/officeart/2005/8/layout/matrix3"/>
    <dgm:cxn modelId="{09291430-514C-4B15-ACF6-DB9479868568}" type="presOf" srcId="{E9501765-5636-462E-A77C-83C9594DA617}" destId="{1E4F8D4D-4301-4D80-BBDD-01DF97212FDF}" srcOrd="0" destOrd="0" presId="urn:microsoft.com/office/officeart/2005/8/layout/matrix3"/>
    <dgm:cxn modelId="{3FBA37D1-9277-4B92-9A89-13127DF3BEF8}" type="presParOf" srcId="{1E4F8D4D-4301-4D80-BBDD-01DF97212FDF}" destId="{D70F83E2-BA6F-4BC1-8A45-E34FBDC9980D}" srcOrd="0" destOrd="0" presId="urn:microsoft.com/office/officeart/2005/8/layout/matrix3"/>
    <dgm:cxn modelId="{75B57A02-9389-4D90-9EA9-B62C9CA60FA3}" type="presParOf" srcId="{1E4F8D4D-4301-4D80-BBDD-01DF97212FDF}" destId="{BFA6040A-7B63-448C-876D-DE0767BB0F67}" srcOrd="1" destOrd="0" presId="urn:microsoft.com/office/officeart/2005/8/layout/matrix3"/>
    <dgm:cxn modelId="{169FDD0E-0FD1-4ECF-8B9D-7E86D88B45AB}" type="presParOf" srcId="{1E4F8D4D-4301-4D80-BBDD-01DF97212FDF}" destId="{67EADB83-18CA-45F1-89E5-11F9B9B70A9C}" srcOrd="2" destOrd="0" presId="urn:microsoft.com/office/officeart/2005/8/layout/matrix3"/>
    <dgm:cxn modelId="{9E8A6670-C906-442B-BDCA-BDEEEF3122D7}" type="presParOf" srcId="{1E4F8D4D-4301-4D80-BBDD-01DF97212FDF}" destId="{B9F96A31-E203-4E83-B1E9-CC67646D47C3}" srcOrd="3" destOrd="0" presId="urn:microsoft.com/office/officeart/2005/8/layout/matrix3"/>
    <dgm:cxn modelId="{346C3C2E-EFD1-47C1-AF08-CD25ED8B1C5D}" type="presParOf" srcId="{1E4F8D4D-4301-4D80-BBDD-01DF97212FDF}" destId="{F75226E5-A7D1-4FC6-BB5F-E82B28DEF6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13/02/41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 smtClean="0"/>
              <a:t>تحرير نمط العنوان الفرعي الرئيسي</a:t>
            </a:r>
            <a:endParaRPr lang="ar-SA" noProof="0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13/02/41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1268760"/>
            <a:ext cx="5586958" cy="3175620"/>
          </a:xfrm>
          <a:prstGeom prst="rect">
            <a:avLst/>
          </a:prstGeom>
        </p:spPr>
      </p:pic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 smtClean="0"/>
              <a:t>العوامل المؤثرة في التسعير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المنافسة: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يميز الاقتصاديين بين أربع أنواع من المنافسة</a:t>
            </a:r>
            <a:r>
              <a:rPr lang="ar-SA" dirty="0" smtClean="0"/>
              <a:t>:</a:t>
            </a:r>
          </a:p>
          <a:p>
            <a:pPr>
              <a:buFontTx/>
              <a:buChar char="-"/>
            </a:pPr>
            <a:r>
              <a:rPr lang="ar-SA" dirty="0" smtClean="0"/>
              <a:t>سوق المنافسة الكاملة: عدد كبير من المنتجين والمشترين، والمنتجات نمطية </a:t>
            </a:r>
            <a:r>
              <a:rPr lang="ar-SA" smtClean="0"/>
              <a:t>ومتشابهه، </a:t>
            </a:r>
            <a:r>
              <a:rPr lang="ar-SA" dirty="0" smtClean="0"/>
              <a:t>البيع بسعر السوق</a:t>
            </a:r>
          </a:p>
          <a:p>
            <a:pPr>
              <a:buFontTx/>
              <a:buChar char="-"/>
            </a:pPr>
            <a:r>
              <a:rPr lang="ar-SA" dirty="0" smtClean="0"/>
              <a:t>سوق المنافسة الاحتكارية: عدد كبير من المشترين وعدد محدود (عشرة مثلا)من المنتجين، منتجات بديلة، كل منتج له مدى سعري خاص به</a:t>
            </a:r>
          </a:p>
          <a:p>
            <a:pPr>
              <a:buFontTx/>
              <a:buChar char="-"/>
            </a:pPr>
            <a:r>
              <a:rPr lang="ar-SA" dirty="0" smtClean="0"/>
              <a:t>سوق احتكار القلة: عدد محدود جدا من المنتجين (اثنين او ثلاثة) المنتجات </a:t>
            </a:r>
            <a:r>
              <a:rPr lang="ar-SA" dirty="0" err="1" smtClean="0"/>
              <a:t>متشابهه</a:t>
            </a:r>
            <a:r>
              <a:rPr lang="ar-SA" dirty="0" smtClean="0"/>
              <a:t> او غير </a:t>
            </a:r>
            <a:r>
              <a:rPr lang="ar-SA" dirty="0" err="1" smtClean="0"/>
              <a:t>متشابهه،لكل</a:t>
            </a:r>
            <a:r>
              <a:rPr lang="ar-SA" dirty="0" smtClean="0"/>
              <a:t> منهم استراتيجية سعرية (حرب سعرية، قيادة السعر، الاتفاق)</a:t>
            </a:r>
          </a:p>
          <a:p>
            <a:pPr>
              <a:buFontTx/>
              <a:buChar char="-"/>
            </a:pPr>
            <a:r>
              <a:rPr lang="ar-SA" dirty="0" smtClean="0"/>
              <a:t>سوق الاحتكار التام: منتِج واحد ينفرد بتقديم سلعة مميزة، الأسعار تختلف إما اقل من سعر التكلفة للخدمات الضرورية، او مرتفعة لترشيد الاستهلاك ،او أسعار تغطي التكاليف بالإضافة لعائد معقول</a:t>
            </a:r>
          </a:p>
          <a:p>
            <a:pPr>
              <a:buFontTx/>
              <a:buChar char="-"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65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3- العوامل البيئية: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ar-SA" dirty="0" smtClean="0"/>
              <a:t>العوامل الاقتصادية</a:t>
            </a:r>
          </a:p>
          <a:p>
            <a:pPr marL="457200" indent="-457200">
              <a:buFontTx/>
              <a:buChar char="-"/>
            </a:pPr>
            <a:r>
              <a:rPr lang="ar-SA" dirty="0" smtClean="0"/>
              <a:t>العوامل القانونية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03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4- التسعير على أساس ادراكات المستهلك: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والمقصود بها التسعير على أساس القيمة المدركة للزبون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04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5- تحليل العلاقة بين السعر والطلب: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المرونة السعرية : ويقصد بها كيف يستجيب الطلب في حالة تغير السعر</a:t>
            </a:r>
            <a:endParaRPr lang="ar-SA" dirty="0"/>
          </a:p>
          <a:p>
            <a:r>
              <a:rPr lang="ar-SA" dirty="0" smtClean="0"/>
              <a:t>هناك عدة حالات للطلب:</a:t>
            </a:r>
          </a:p>
          <a:p>
            <a:pPr>
              <a:buFontTx/>
              <a:buChar char="-"/>
            </a:pPr>
            <a:endParaRPr lang="ar-SA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68313"/>
              </p:ext>
            </p:extLst>
          </p:nvPr>
        </p:nvGraphicFramePr>
        <p:xfrm>
          <a:off x="1917948" y="3068960"/>
          <a:ext cx="8125884" cy="333756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حـــــــــالة</a:t>
                      </a:r>
                      <a:r>
                        <a:rPr lang="ar-SA" baseline="0" dirty="0" smtClean="0"/>
                        <a:t> الطلب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عمليات التسويق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mtClean="0"/>
                        <a:t>1-</a:t>
                      </a:r>
                      <a:r>
                        <a:rPr lang="ar-SA" baseline="0" smtClean="0"/>
                        <a:t> الطلب السلبي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التحويلي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2- عدم وجود طلب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المحفز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3- الطلب الكامن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تطوير المنتجات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4- الطلب الغير منتظم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التزامني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5- الطلب المتدهور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</a:t>
                      </a:r>
                      <a:r>
                        <a:rPr lang="ar-SA" dirty="0" err="1" smtClean="0"/>
                        <a:t>الإنعاشي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6- الطلب يفوق العرض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العكسي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7-</a:t>
                      </a:r>
                      <a:r>
                        <a:rPr lang="ar-SA" baseline="0" dirty="0" smtClean="0"/>
                        <a:t> الطلب الضار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المضاد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8- الطلب الكامل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التسويق </a:t>
                      </a:r>
                      <a:r>
                        <a:rPr lang="ar-SA" dirty="0" err="1" smtClean="0"/>
                        <a:t>الاستقراري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2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العوامل المؤثرة في التسعير</a:t>
            </a:r>
            <a:endParaRPr lang="ar-SA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/>
          <a:p>
            <a:pPr marL="0" indent="0" algn="r" rtl="1">
              <a:buNone/>
            </a:pPr>
            <a:r>
              <a:rPr lang="ar-SA" dirty="0" smtClean="0"/>
              <a:t>العوامل المؤثرة في تحديد السعر وقرارات التسعير هي كثيرة ومتنوعة , إلا انه يمكن تقسيمها بشكل عام إلى مجموعتين:</a:t>
            </a:r>
          </a:p>
          <a:p>
            <a:pPr algn="r" rtl="1"/>
            <a:r>
              <a:rPr lang="ar-SA" dirty="0" smtClean="0"/>
              <a:t>عوامل داخلية: وهي عوامل يمكن التحكم فيها وتحت سيطرة الإدارة ويمكن تغييرها وفق الظروف المحيطة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عوامل خارجية: وهي عوامل </a:t>
            </a:r>
            <a:r>
              <a:rPr lang="ar-SA" dirty="0" err="1" smtClean="0"/>
              <a:t>لايمكن</a:t>
            </a:r>
            <a:r>
              <a:rPr lang="ar-SA" dirty="0" smtClean="0"/>
              <a:t> التحكم فيها وهي عوامل خارجة عن سيطرة الإدارة, </a:t>
            </a:r>
            <a:r>
              <a:rPr lang="ar-SA" dirty="0" err="1" smtClean="0"/>
              <a:t>ولاتملك</a:t>
            </a:r>
            <a:r>
              <a:rPr lang="ar-SA" dirty="0" smtClean="0"/>
              <a:t> سوى رصدها ومراقبتها بما يمكنها من تعديل الأسعار وفقاً لتغير هذه العوامل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1- العوامل الداخلية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والتي سبق الحديث عن معظمها في الفصول السابقة</a:t>
            </a:r>
          </a:p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379564532"/>
              </p:ext>
            </p:extLst>
          </p:nvPr>
        </p:nvGraphicFramePr>
        <p:xfrm>
          <a:off x="2031471" y="2492896"/>
          <a:ext cx="8125883" cy="364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3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1- الأهداف التسويقية: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سبق الحديث عنها في الفصل الخامس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65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استراتيجيات المزيج التسويقي: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لابد من التنسيق بين كل من السعر وتصميم المنتج ومناطق التوزيع وقرارات الترويج.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3- التكاليف: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السعر المحدد يجب ان يغطي تكاليف الإنتاج والتوزيع والترويج بالإضافة لتحقيق عائد معقول على رأس المال المستثمر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79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4- الاعتبارات التنظيمية: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وتعني من المسؤول عن تحديد السعر للمنتج المطروح وفق الهيكل التنظيمي؟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03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العوامل الخارجية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طبيعة السوق والطلب</a:t>
            </a:r>
          </a:p>
          <a:p>
            <a:r>
              <a:rPr lang="ar-SA" dirty="0" smtClean="0"/>
              <a:t>المنافسين</a:t>
            </a:r>
          </a:p>
          <a:p>
            <a:r>
              <a:rPr lang="ar-SA" dirty="0" smtClean="0"/>
              <a:t>العوامل البيئية</a:t>
            </a:r>
          </a:p>
          <a:p>
            <a:r>
              <a:rPr lang="ar-SA" dirty="0" smtClean="0"/>
              <a:t>ادراكات الزبون</a:t>
            </a:r>
          </a:p>
          <a:p>
            <a:r>
              <a:rPr lang="ar-SA" smtClean="0"/>
              <a:t>علاقة السعر والطلب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1- طبيعة السوق والطلب: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لابد من الموازنة بين سعر المنتج والمنفعة المتحققة, بالإضافة لفهم ردود فعل الزبائن نحو الأسعار ومعرفة عوامل السوق (المنافسة- البيئة الاقتصادية)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83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208</TotalTime>
  <Words>411</Words>
  <Application>Microsoft Office PowerPoint</Application>
  <PresentationFormat>مخصص</PresentationFormat>
  <Paragraphs>62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Tahoma</vt:lpstr>
      <vt:lpstr>رموز العملات 16×9</vt:lpstr>
      <vt:lpstr>عرض تقديمي في PowerPoint</vt:lpstr>
      <vt:lpstr>العوامل المؤثرة في التسعير</vt:lpstr>
      <vt:lpstr>1- العوامل الداخلية</vt:lpstr>
      <vt:lpstr>1- الأهداف التسويقية:</vt:lpstr>
      <vt:lpstr>2- استراتيجيات المزيج التسويقي:</vt:lpstr>
      <vt:lpstr>3- التكاليف:</vt:lpstr>
      <vt:lpstr>4- الاعتبارات التنظيمية:</vt:lpstr>
      <vt:lpstr>2- العوامل الخارجية</vt:lpstr>
      <vt:lpstr>1- طبيعة السوق والطلب:</vt:lpstr>
      <vt:lpstr>2- المنافسة:</vt:lpstr>
      <vt:lpstr>3- العوامل البيئية:</vt:lpstr>
      <vt:lpstr>4- التسعير على أساس ادراكات المستهلك:</vt:lpstr>
      <vt:lpstr>5- تحليل العلاقة بين السعر والطلب: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</cp:revision>
  <dcterms:created xsi:type="dcterms:W3CDTF">2019-08-28T19:48:23Z</dcterms:created>
  <dcterms:modified xsi:type="dcterms:W3CDTF">2019-10-12T19:27:20Z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