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5"/>
  </p:notesMasterIdLst>
  <p:sldIdLst>
    <p:sldId id="256" r:id="rId2"/>
    <p:sldId id="257" r:id="rId3"/>
    <p:sldId id="258" r:id="rId4"/>
    <p:sldId id="259"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125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154CEA0-074F-47EB-8DC1-061A79C54A2C}" type="datetimeFigureOut">
              <a:rPr lang="ar-SA" smtClean="0"/>
              <a:pPr/>
              <a:t>15/11/33</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65E2A89-B9F7-4EFC-9E2F-92090E3BDD43}"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B5ECEA2F-8823-46F3-923B-3C455895C944}" type="datetimeFigureOut">
              <a:rPr lang="ar-SA" smtClean="0"/>
              <a:pPr/>
              <a:t>15/11/33</a:t>
            </a:fld>
            <a:endParaRPr lang="ar-SA"/>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ar-SA"/>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206A4B98-C9DC-497F-9386-B82479FA30B3}"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5ECEA2F-8823-46F3-923B-3C455895C944}" type="datetimeFigureOut">
              <a:rPr lang="ar-SA" smtClean="0"/>
              <a:pPr/>
              <a:t>15/11/33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06A4B98-C9DC-497F-9386-B82479FA30B3}"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5ECEA2F-8823-46F3-923B-3C455895C944}" type="datetimeFigureOut">
              <a:rPr lang="ar-SA" smtClean="0"/>
              <a:pPr/>
              <a:t>15/11/33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06A4B98-C9DC-497F-9386-B82479FA30B3}"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B5ECEA2F-8823-46F3-923B-3C455895C944}" type="datetimeFigureOut">
              <a:rPr lang="ar-SA" smtClean="0"/>
              <a:pPr/>
              <a:t>15/11/33</a:t>
            </a:fld>
            <a:endParaRPr lang="ar-SA"/>
          </a:p>
        </p:txBody>
      </p:sp>
      <p:sp>
        <p:nvSpPr>
          <p:cNvPr id="5" name="عنصر نائب للتذييل 4"/>
          <p:cNvSpPr>
            <a:spLocks noGrp="1"/>
          </p:cNvSpPr>
          <p:nvPr>
            <p:ph type="ftr" sz="quarter" idx="11"/>
          </p:nvPr>
        </p:nvSpPr>
        <p:spPr>
          <a:xfrm>
            <a:off x="457200" y="6480969"/>
            <a:ext cx="4260056" cy="300831"/>
          </a:xfrm>
        </p:spPr>
        <p:txBody>
          <a:bodyPr/>
          <a:lstStyle/>
          <a:p>
            <a:endParaRPr lang="ar-SA"/>
          </a:p>
        </p:txBody>
      </p:sp>
      <p:sp>
        <p:nvSpPr>
          <p:cNvPr id="6" name="عنصر نائب لرقم الشريحة 5"/>
          <p:cNvSpPr>
            <a:spLocks noGrp="1"/>
          </p:cNvSpPr>
          <p:nvPr>
            <p:ph type="sldNum" sz="quarter" idx="12"/>
          </p:nvPr>
        </p:nvSpPr>
        <p:spPr/>
        <p:txBody>
          <a:bodyPr/>
          <a:lstStyle/>
          <a:p>
            <a:fld id="{206A4B98-C9DC-497F-9386-B82479FA30B3}"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B5ECEA2F-8823-46F3-923B-3C455895C944}" type="datetimeFigureOut">
              <a:rPr lang="ar-SA" smtClean="0"/>
              <a:pPr/>
              <a:t>15/11/33</a:t>
            </a:fld>
            <a:endParaRPr lang="ar-SA"/>
          </a:p>
        </p:txBody>
      </p:sp>
      <p:sp>
        <p:nvSpPr>
          <p:cNvPr id="5" name="عنصر نائب للتذييل 4"/>
          <p:cNvSpPr>
            <a:spLocks noGrp="1"/>
          </p:cNvSpPr>
          <p:nvPr>
            <p:ph type="ftr" sz="quarter" idx="11"/>
          </p:nvPr>
        </p:nvSpPr>
        <p:spPr>
          <a:xfrm>
            <a:off x="2619376" y="6480969"/>
            <a:ext cx="4260056" cy="300831"/>
          </a:xfrm>
        </p:spPr>
        <p:txBody>
          <a:bodyPr/>
          <a:lstStyle/>
          <a:p>
            <a:endParaRPr lang="ar-SA"/>
          </a:p>
        </p:txBody>
      </p:sp>
      <p:sp>
        <p:nvSpPr>
          <p:cNvPr id="6" name="عنصر نائب لرقم الشريحة 5"/>
          <p:cNvSpPr>
            <a:spLocks noGrp="1"/>
          </p:cNvSpPr>
          <p:nvPr>
            <p:ph type="sldNum" sz="quarter" idx="12"/>
          </p:nvPr>
        </p:nvSpPr>
        <p:spPr>
          <a:xfrm>
            <a:off x="8451056" y="809624"/>
            <a:ext cx="502920" cy="300831"/>
          </a:xfrm>
        </p:spPr>
        <p:txBody>
          <a:bodyPr/>
          <a:lstStyle/>
          <a:p>
            <a:fld id="{206A4B98-C9DC-497F-9386-B82479FA30B3}" type="slidenum">
              <a:rPr lang="ar-SA" smtClean="0"/>
              <a:pPr/>
              <a:t>‹#›</a:t>
            </a:fld>
            <a:endParaRPr lang="ar-SA"/>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B5ECEA2F-8823-46F3-923B-3C455895C944}" type="datetimeFigureOut">
              <a:rPr lang="ar-SA" smtClean="0"/>
              <a:pPr/>
              <a:t>15/11/33</a:t>
            </a:fld>
            <a:endParaRPr lang="ar-SA"/>
          </a:p>
        </p:txBody>
      </p:sp>
      <p:sp>
        <p:nvSpPr>
          <p:cNvPr id="6" name="عنصر نائب للتذييل 5"/>
          <p:cNvSpPr>
            <a:spLocks noGrp="1"/>
          </p:cNvSpPr>
          <p:nvPr>
            <p:ph type="ftr" sz="quarter" idx="11"/>
          </p:nvPr>
        </p:nvSpPr>
        <p:spPr>
          <a:xfrm>
            <a:off x="457200" y="6480969"/>
            <a:ext cx="4260056" cy="301752"/>
          </a:xfrm>
        </p:spPr>
        <p:txBody>
          <a:bodyPr/>
          <a:lstStyle/>
          <a:p>
            <a:endParaRPr lang="ar-SA"/>
          </a:p>
        </p:txBody>
      </p:sp>
      <p:sp>
        <p:nvSpPr>
          <p:cNvPr id="7" name="عنصر نائب لرقم الشريحة 6"/>
          <p:cNvSpPr>
            <a:spLocks noGrp="1"/>
          </p:cNvSpPr>
          <p:nvPr>
            <p:ph type="sldNum" sz="quarter" idx="12"/>
          </p:nvPr>
        </p:nvSpPr>
        <p:spPr>
          <a:xfrm>
            <a:off x="7589520" y="6480969"/>
            <a:ext cx="502920" cy="301752"/>
          </a:xfrm>
        </p:spPr>
        <p:txBody>
          <a:bodyPr/>
          <a:lstStyle/>
          <a:p>
            <a:fld id="{206A4B98-C9DC-497F-9386-B82479FA30B3}"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B5ECEA2F-8823-46F3-923B-3C455895C944}" type="datetimeFigureOut">
              <a:rPr lang="ar-SA" smtClean="0"/>
              <a:pPr/>
              <a:t>15/11/33</a:t>
            </a:fld>
            <a:endParaRPr lang="ar-SA"/>
          </a:p>
        </p:txBody>
      </p:sp>
      <p:sp>
        <p:nvSpPr>
          <p:cNvPr id="8" name="عنصر نائب للتذييل 7"/>
          <p:cNvSpPr>
            <a:spLocks noGrp="1"/>
          </p:cNvSpPr>
          <p:nvPr>
            <p:ph type="ftr" sz="quarter" idx="11"/>
          </p:nvPr>
        </p:nvSpPr>
        <p:spPr>
          <a:xfrm>
            <a:off x="457200" y="6480969"/>
            <a:ext cx="4261104" cy="301752"/>
          </a:xfrm>
        </p:spPr>
        <p:txBody>
          <a:bodyPr/>
          <a:lstStyle/>
          <a:p>
            <a:endParaRPr lang="ar-SA"/>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206A4B98-C9DC-497F-9386-B82479FA30B3}"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B5ECEA2F-8823-46F3-923B-3C455895C944}" type="datetimeFigureOut">
              <a:rPr lang="ar-SA" smtClean="0"/>
              <a:pPr/>
              <a:t>15/11/33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06A4B98-C9DC-497F-9386-B82479FA30B3}"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B5ECEA2F-8823-46F3-923B-3C455895C944}" type="datetimeFigureOut">
              <a:rPr lang="ar-SA" smtClean="0"/>
              <a:pPr/>
              <a:t>15/11/33</a:t>
            </a:fld>
            <a:endParaRPr lang="ar-SA"/>
          </a:p>
        </p:txBody>
      </p:sp>
      <p:sp>
        <p:nvSpPr>
          <p:cNvPr id="3" name="عنصر نائب للتذييل 2"/>
          <p:cNvSpPr>
            <a:spLocks noGrp="1"/>
          </p:cNvSpPr>
          <p:nvPr>
            <p:ph type="ftr" sz="quarter" idx="11"/>
          </p:nvPr>
        </p:nvSpPr>
        <p:spPr>
          <a:xfrm>
            <a:off x="457200" y="6481890"/>
            <a:ext cx="4260056" cy="300831"/>
          </a:xfrm>
        </p:spPr>
        <p:txBody>
          <a:bodyPr/>
          <a:lstStyle/>
          <a:p>
            <a:endParaRPr lang="ar-SA"/>
          </a:p>
        </p:txBody>
      </p:sp>
      <p:sp>
        <p:nvSpPr>
          <p:cNvPr id="4" name="عنصر نائب لرقم الشريحة 3"/>
          <p:cNvSpPr>
            <a:spLocks noGrp="1"/>
          </p:cNvSpPr>
          <p:nvPr>
            <p:ph type="sldNum" sz="quarter" idx="12"/>
          </p:nvPr>
        </p:nvSpPr>
        <p:spPr>
          <a:xfrm>
            <a:off x="7589520" y="6480969"/>
            <a:ext cx="502920" cy="301752"/>
          </a:xfrm>
        </p:spPr>
        <p:txBody>
          <a:bodyPr/>
          <a:lstStyle/>
          <a:p>
            <a:fld id="{206A4B98-C9DC-497F-9386-B82479FA30B3}"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B5ECEA2F-8823-46F3-923B-3C455895C944}" type="datetimeFigureOut">
              <a:rPr lang="ar-SA" smtClean="0"/>
              <a:pPr/>
              <a:t>15/11/33</a:t>
            </a:fld>
            <a:endParaRPr lang="ar-SA"/>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206A4B98-C9DC-497F-9386-B82479FA30B3}"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B5ECEA2F-8823-46F3-923B-3C455895C944}" type="datetimeFigureOut">
              <a:rPr lang="ar-SA" smtClean="0"/>
              <a:pPr/>
              <a:t>15/11/33</a:t>
            </a:fld>
            <a:endParaRPr lang="ar-SA"/>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206A4B98-C9DC-497F-9386-B82479FA30B3}"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5ECEA2F-8823-46F3-923B-3C455895C944}" type="datetimeFigureOut">
              <a:rPr lang="ar-SA" smtClean="0"/>
              <a:pPr/>
              <a:t>15/11/33</a:t>
            </a:fld>
            <a:endParaRPr lang="ar-SA"/>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SA"/>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06A4B98-C9DC-497F-9386-B82479FA30B3}"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pPr algn="ctr"/>
            <a:r>
              <a:rPr lang="ar-SA" sz="6000" dirty="0" smtClean="0">
                <a:solidFill>
                  <a:schemeClr val="accent2">
                    <a:lumMod val="75000"/>
                  </a:schemeClr>
                </a:solidFill>
              </a:rPr>
              <a:t>الفصل الرابع </a:t>
            </a:r>
            <a:endParaRPr lang="ar-SA" sz="6000" dirty="0">
              <a:solidFill>
                <a:schemeClr val="accent2">
                  <a:lumMod val="75000"/>
                </a:schemeClr>
              </a:solidFill>
            </a:endParaRPr>
          </a:p>
        </p:txBody>
      </p:sp>
      <p:sp>
        <p:nvSpPr>
          <p:cNvPr id="3" name="عنوان فرعي 2"/>
          <p:cNvSpPr>
            <a:spLocks noGrp="1"/>
          </p:cNvSpPr>
          <p:nvPr>
            <p:ph type="subTitle" idx="1"/>
          </p:nvPr>
        </p:nvSpPr>
        <p:spPr/>
        <p:txBody>
          <a:bodyPr>
            <a:noAutofit/>
          </a:bodyPr>
          <a:lstStyle/>
          <a:p>
            <a:pPr algn="ctr"/>
            <a:r>
              <a:rPr lang="ar-SA" sz="4800" b="1" dirty="0" smtClean="0">
                <a:solidFill>
                  <a:schemeClr val="accent2">
                    <a:lumMod val="75000"/>
                  </a:schemeClr>
                </a:solidFill>
              </a:rPr>
              <a:t>تسوية الحسابات وإقفالها</a:t>
            </a:r>
            <a:endParaRPr lang="ar-SA" sz="4800"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المصروفات المقدمة:</a:t>
            </a:r>
            <a:endParaRPr lang="ar-SA" dirty="0"/>
          </a:p>
        </p:txBody>
      </p:sp>
      <p:sp>
        <p:nvSpPr>
          <p:cNvPr id="3" name="عنصر نائب للمحتوى 2"/>
          <p:cNvSpPr>
            <a:spLocks noGrp="1"/>
          </p:cNvSpPr>
          <p:nvPr>
            <p:ph idx="1"/>
          </p:nvPr>
        </p:nvSpPr>
        <p:spPr/>
        <p:txBody>
          <a:bodyPr/>
          <a:lstStyle/>
          <a:p>
            <a:r>
              <a:rPr lang="ar-SA" dirty="0" smtClean="0"/>
              <a:t>هي مصروفات أو نفقات قامت المنشأة بصرفها فعلاً أو التزمت بصرفها في سنة مالية مقابل سلع أو خدمات سيتم الحصول عليها في سنة مالية أخرى.</a:t>
            </a:r>
          </a:p>
          <a:p>
            <a:pPr>
              <a:buNone/>
            </a:pPr>
            <a:endParaRPr lang="ar-SA" dirty="0" smtClean="0"/>
          </a:p>
          <a:p>
            <a:r>
              <a:rPr lang="ar-SA" dirty="0" smtClean="0"/>
              <a:t>ومن أمثلة ذلك ( الرواتب المدفوعة مقدماً أو الإيجار المدفوع مقدماً )</a:t>
            </a:r>
          </a:p>
          <a:p>
            <a:endParaRPr lang="ar-SA" dirty="0" smtClean="0"/>
          </a:p>
          <a:p>
            <a:endParaRPr lang="ar-SA" dirty="0" smtClean="0"/>
          </a:p>
          <a:p>
            <a:pPr>
              <a:buNone/>
            </a:pPr>
            <a:endParaRPr lang="ar-SA"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مثال :</a:t>
            </a:r>
            <a:endParaRPr lang="ar-SA" dirty="0"/>
          </a:p>
        </p:txBody>
      </p:sp>
      <p:sp>
        <p:nvSpPr>
          <p:cNvPr id="3" name="عنصر نائب للمحتوى 2"/>
          <p:cNvSpPr>
            <a:spLocks noGrp="1"/>
          </p:cNvSpPr>
          <p:nvPr>
            <p:ph idx="1"/>
          </p:nvPr>
        </p:nvSpPr>
        <p:spPr/>
        <p:txBody>
          <a:bodyPr/>
          <a:lstStyle/>
          <a:p>
            <a:r>
              <a:rPr lang="ar-SA" dirty="0" smtClean="0">
                <a:solidFill>
                  <a:schemeClr val="accent2">
                    <a:lumMod val="75000"/>
                  </a:schemeClr>
                </a:solidFill>
              </a:rPr>
              <a:t>في اليوم الأول من شهر ذي الحجة سنة 1432هـ انتدبت شركة المراعي مدير مبيعاتها لمدة 3 شهور ودفعت الشركة رواتبه ومصاريف انتدابه مقدماً، وقد بلغت استحقاقاته 150000 ريال ، علماً بأن السنة المالية لشركة المراعي تنتهي في نهاية شهر ذي الحجة .</a:t>
            </a:r>
          </a:p>
          <a:p>
            <a:pPr>
              <a:buNone/>
            </a:pPr>
            <a:endParaRPr lang="ar-SA" dirty="0">
              <a:solidFill>
                <a:schemeClr val="accent2">
                  <a:lumMod val="7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الحل:</a:t>
            </a:r>
            <a:endParaRPr lang="ar-SA" dirty="0"/>
          </a:p>
        </p:txBody>
      </p:sp>
      <p:sp>
        <p:nvSpPr>
          <p:cNvPr id="3" name="عنصر نائب للمحتوى 2"/>
          <p:cNvSpPr>
            <a:spLocks noGrp="1"/>
          </p:cNvSpPr>
          <p:nvPr>
            <p:ph idx="1"/>
          </p:nvPr>
        </p:nvSpPr>
        <p:spPr>
          <a:xfrm>
            <a:off x="457200" y="1882808"/>
            <a:ext cx="8472518" cy="4572000"/>
          </a:xfrm>
        </p:spPr>
        <p:txBody>
          <a:bodyPr>
            <a:normAutofit fontScale="92500" lnSpcReduction="20000"/>
          </a:bodyPr>
          <a:lstStyle/>
          <a:p>
            <a:r>
              <a:rPr lang="ar-SA" dirty="0" smtClean="0"/>
              <a:t>عند صرف استحقاقات الموظف يتم عمل القيد التالي في دفتر اليومية:</a:t>
            </a:r>
          </a:p>
          <a:p>
            <a:endParaRPr lang="ar-SA" dirty="0" smtClean="0"/>
          </a:p>
          <a:p>
            <a:pPr>
              <a:buNone/>
            </a:pPr>
            <a:r>
              <a:rPr lang="ar-SA" dirty="0" smtClean="0"/>
              <a:t>150000 من </a:t>
            </a:r>
            <a:r>
              <a:rPr lang="ar-SA" dirty="0" err="1" smtClean="0"/>
              <a:t>حـــ</a:t>
            </a:r>
            <a:r>
              <a:rPr lang="ar-SA" dirty="0" smtClean="0"/>
              <a:t> / مصروفات الرواتب المقدمة        </a:t>
            </a:r>
            <a:r>
              <a:rPr lang="ar-SA" dirty="0" smtClean="0">
                <a:solidFill>
                  <a:schemeClr val="accent2">
                    <a:lumMod val="75000"/>
                  </a:schemeClr>
                </a:solidFill>
              </a:rPr>
              <a:t>أصل ويظهر ضمن الأصول المتداولة في قائمة </a:t>
            </a:r>
            <a:r>
              <a:rPr lang="ar-SA" dirty="0" err="1" smtClean="0">
                <a:solidFill>
                  <a:schemeClr val="accent2">
                    <a:lumMod val="75000"/>
                  </a:schemeClr>
                </a:solidFill>
              </a:rPr>
              <a:t>المركزالمالي</a:t>
            </a:r>
            <a:endParaRPr lang="ar-SA" dirty="0" smtClean="0">
              <a:solidFill>
                <a:schemeClr val="accent2">
                  <a:lumMod val="75000"/>
                </a:schemeClr>
              </a:solidFill>
            </a:endParaRPr>
          </a:p>
          <a:p>
            <a:pPr>
              <a:buNone/>
            </a:pPr>
            <a:r>
              <a:rPr lang="ar-SA" dirty="0" smtClean="0"/>
              <a:t>   150000 إلى </a:t>
            </a:r>
            <a:r>
              <a:rPr lang="ar-SA" dirty="0" err="1" smtClean="0"/>
              <a:t>حــ</a:t>
            </a:r>
            <a:r>
              <a:rPr lang="ar-SA" dirty="0" smtClean="0"/>
              <a:t> / الصندوق           </a:t>
            </a:r>
            <a:r>
              <a:rPr lang="ar-SA" dirty="0" smtClean="0">
                <a:solidFill>
                  <a:schemeClr val="accent2">
                    <a:lumMod val="75000"/>
                  </a:schemeClr>
                </a:solidFill>
              </a:rPr>
              <a:t>أصل</a:t>
            </a:r>
          </a:p>
          <a:p>
            <a:pPr>
              <a:buNone/>
            </a:pPr>
            <a:r>
              <a:rPr lang="ar-SA" dirty="0" smtClean="0"/>
              <a:t>وعندما تنتهي السنة المالية 1432هـ يتم تسوية مصروفات الرواتب بحيث يضاف ما يخص الشهر الأخير من سنة 1432هـ وهو شهر ذي الحجة إلى مصروفات الرواتب لسنة 1432هـ (150000 |3 شهور = 50000 ريال )</a:t>
            </a:r>
          </a:p>
          <a:p>
            <a:pPr>
              <a:buNone/>
            </a:pPr>
            <a:endParaRPr lang="ar-SA" dirty="0" smtClean="0"/>
          </a:p>
          <a:p>
            <a:pPr>
              <a:buNone/>
            </a:pPr>
            <a:endParaRPr lang="ar-SA" dirty="0" smtClean="0"/>
          </a:p>
        </p:txBody>
      </p:sp>
      <p:cxnSp>
        <p:nvCxnSpPr>
          <p:cNvPr id="4" name="رابط كسهم مستقيم 3"/>
          <p:cNvCxnSpPr/>
          <p:nvPr/>
        </p:nvCxnSpPr>
        <p:spPr>
          <a:xfrm rot="10800000">
            <a:off x="1500166" y="3286124"/>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رابط كسهم مستقيم 4"/>
          <p:cNvCxnSpPr/>
          <p:nvPr/>
        </p:nvCxnSpPr>
        <p:spPr>
          <a:xfrm rot="10800000">
            <a:off x="3500430" y="4071942"/>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قيد التسوية في 1432/12/30هـ </a:t>
            </a:r>
            <a:endParaRPr lang="ar-SA" dirty="0"/>
          </a:p>
        </p:txBody>
      </p:sp>
      <p:sp>
        <p:nvSpPr>
          <p:cNvPr id="3" name="عنصر نائب للمحتوى 2"/>
          <p:cNvSpPr>
            <a:spLocks noGrp="1"/>
          </p:cNvSpPr>
          <p:nvPr>
            <p:ph idx="1"/>
          </p:nvPr>
        </p:nvSpPr>
        <p:spPr/>
        <p:txBody>
          <a:bodyPr/>
          <a:lstStyle/>
          <a:p>
            <a:r>
              <a:rPr lang="ar-SA" dirty="0" smtClean="0"/>
              <a:t>50000 من </a:t>
            </a:r>
            <a:r>
              <a:rPr lang="ar-SA" dirty="0" err="1" smtClean="0"/>
              <a:t>حــ</a:t>
            </a:r>
            <a:r>
              <a:rPr lang="ar-SA" dirty="0" smtClean="0"/>
              <a:t> / مصروفات الرواتب        مصروفات تظهر ضمن المصاريف في قائمة الدخل. </a:t>
            </a:r>
          </a:p>
          <a:p>
            <a:pPr>
              <a:buNone/>
            </a:pPr>
            <a:endParaRPr lang="ar-SA" dirty="0" smtClean="0"/>
          </a:p>
          <a:p>
            <a:r>
              <a:rPr lang="ar-SA" dirty="0" smtClean="0"/>
              <a:t>50000 إلى </a:t>
            </a:r>
            <a:r>
              <a:rPr lang="ar-SA" dirty="0" err="1" smtClean="0"/>
              <a:t>حــ</a:t>
            </a:r>
            <a:r>
              <a:rPr lang="ar-SA" dirty="0" smtClean="0"/>
              <a:t> / مصروفات الرواتب المقدمة       أصل يظهر ضمن الأصول المتداولة في قائمة المركز المالي.</a:t>
            </a:r>
          </a:p>
        </p:txBody>
      </p:sp>
      <p:cxnSp>
        <p:nvCxnSpPr>
          <p:cNvPr id="8" name="رابط كسهم مستقيم 7"/>
          <p:cNvCxnSpPr/>
          <p:nvPr/>
        </p:nvCxnSpPr>
        <p:spPr>
          <a:xfrm rot="10800000">
            <a:off x="2214546" y="2285992"/>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رابط كسهم مستقيم 8"/>
          <p:cNvCxnSpPr/>
          <p:nvPr/>
        </p:nvCxnSpPr>
        <p:spPr>
          <a:xfrm rot="10800000">
            <a:off x="714348" y="3286124"/>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المصروفات المستحقة:</a:t>
            </a:r>
            <a:endParaRPr lang="ar-SA" dirty="0"/>
          </a:p>
        </p:txBody>
      </p:sp>
      <p:sp>
        <p:nvSpPr>
          <p:cNvPr id="3" name="عنصر نائب للمحتوى 2"/>
          <p:cNvSpPr>
            <a:spLocks noGrp="1"/>
          </p:cNvSpPr>
          <p:nvPr>
            <p:ph idx="1"/>
          </p:nvPr>
        </p:nvSpPr>
        <p:spPr/>
        <p:txBody>
          <a:bodyPr/>
          <a:lstStyle/>
          <a:p>
            <a:r>
              <a:rPr lang="ar-SA" dirty="0" smtClean="0"/>
              <a:t>هي مصروفات مقابل سلع وخدمات تمت الاستفادة منها إلا أنه لم يدفع مقابلها ولم تسجل بسجلات المنشأة.</a:t>
            </a:r>
          </a:p>
          <a:p>
            <a:r>
              <a:rPr lang="ar-SA" dirty="0" smtClean="0">
                <a:solidFill>
                  <a:schemeClr val="accent2">
                    <a:lumMod val="75000"/>
                  </a:schemeClr>
                </a:solidFill>
              </a:rPr>
              <a:t>مثال ذلك: مصروفات الهاتف خلال المدة التي تسبق انتهاء السنة المالية </a:t>
            </a:r>
            <a:r>
              <a:rPr lang="ar-SA" dirty="0" err="1" smtClean="0">
                <a:solidFill>
                  <a:schemeClr val="accent2">
                    <a:lumMod val="75000"/>
                  </a:schemeClr>
                </a:solidFill>
              </a:rPr>
              <a:t>و</a:t>
            </a:r>
            <a:r>
              <a:rPr lang="ar-SA" dirty="0" smtClean="0">
                <a:solidFill>
                  <a:schemeClr val="accent2">
                    <a:lumMod val="75000"/>
                  </a:schemeClr>
                </a:solidFill>
              </a:rPr>
              <a:t> قبل وصول الفاتورة من شركة الاتصالات السعودية.</a:t>
            </a:r>
            <a:endParaRPr lang="ar-SA" dirty="0">
              <a:solidFill>
                <a:schemeClr val="accent2">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مثــــــال :</a:t>
            </a:r>
            <a:endParaRPr lang="ar-SA" dirty="0"/>
          </a:p>
        </p:txBody>
      </p:sp>
      <p:sp>
        <p:nvSpPr>
          <p:cNvPr id="3" name="عنصر نائب للمحتوى 2"/>
          <p:cNvSpPr>
            <a:spLocks noGrp="1"/>
          </p:cNvSpPr>
          <p:nvPr>
            <p:ph idx="1"/>
          </p:nvPr>
        </p:nvSpPr>
        <p:spPr/>
        <p:txBody>
          <a:bodyPr>
            <a:normAutofit/>
          </a:bodyPr>
          <a:lstStyle/>
          <a:p>
            <a:r>
              <a:rPr lang="ar-SA" dirty="0" smtClean="0">
                <a:solidFill>
                  <a:schemeClr val="accent2">
                    <a:lumMod val="75000"/>
                  </a:schemeClr>
                </a:solidFill>
              </a:rPr>
              <a:t>عند إعداد القوائم المالية لمنشأة </a:t>
            </a:r>
            <a:r>
              <a:rPr lang="ar-SA" dirty="0" err="1" smtClean="0">
                <a:solidFill>
                  <a:schemeClr val="accent2">
                    <a:lumMod val="75000"/>
                  </a:schemeClr>
                </a:solidFill>
              </a:rPr>
              <a:t>عرقة</a:t>
            </a:r>
            <a:r>
              <a:rPr lang="ar-SA" dirty="0" smtClean="0">
                <a:solidFill>
                  <a:schemeClr val="accent2">
                    <a:lumMod val="75000"/>
                  </a:schemeClr>
                </a:solidFill>
              </a:rPr>
              <a:t> بتاريخ 1432/12/30هـ ظهر أن مصروفات هاتف المنشأة للعشرة أشهر الأولى من نفس العام بلغ 2700 ريال ، بينما مصروفات الهاتف المتعلقة بشهري ذي القعدة وذي الحجة لم  تصل </a:t>
            </a:r>
            <a:r>
              <a:rPr lang="ar-SA" dirty="0" err="1" smtClean="0">
                <a:solidFill>
                  <a:schemeClr val="accent2">
                    <a:lumMod val="75000"/>
                  </a:schemeClr>
                </a:solidFill>
              </a:rPr>
              <a:t>بها</a:t>
            </a:r>
            <a:r>
              <a:rPr lang="ar-SA" dirty="0" smtClean="0">
                <a:solidFill>
                  <a:schemeClr val="accent2">
                    <a:lumMod val="75000"/>
                  </a:schemeClr>
                </a:solidFill>
              </a:rPr>
              <a:t> فاتورة بعد من شركة الاتصالات السعودية.</a:t>
            </a:r>
          </a:p>
          <a:p>
            <a:r>
              <a:rPr lang="ar-SA" dirty="0" smtClean="0">
                <a:solidFill>
                  <a:schemeClr val="accent2">
                    <a:lumMod val="75000"/>
                  </a:schemeClr>
                </a:solidFill>
              </a:rPr>
              <a:t>وقد اتصلت إدارة المنشأة بشركة الاتصالات فتبين أن مصروفات الهاتف للشهرين المذكورين بلغت 510 ريال </a:t>
            </a:r>
            <a:endParaRPr lang="ar-SA" dirty="0">
              <a:solidFill>
                <a:schemeClr val="accent2">
                  <a:lumMod val="75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 قيد التسوية في 1432/12/30هـ </a:t>
            </a:r>
            <a:endParaRPr lang="ar-SA" dirty="0"/>
          </a:p>
        </p:txBody>
      </p:sp>
      <p:sp>
        <p:nvSpPr>
          <p:cNvPr id="3" name="عنصر نائب للمحتوى 2"/>
          <p:cNvSpPr>
            <a:spLocks noGrp="1"/>
          </p:cNvSpPr>
          <p:nvPr>
            <p:ph idx="1"/>
          </p:nvPr>
        </p:nvSpPr>
        <p:spPr/>
        <p:txBody>
          <a:bodyPr/>
          <a:lstStyle/>
          <a:p>
            <a:r>
              <a:rPr lang="ar-SA" dirty="0" smtClean="0"/>
              <a:t>510 من </a:t>
            </a:r>
            <a:r>
              <a:rPr lang="ar-SA" dirty="0" err="1" smtClean="0"/>
              <a:t>حـــ</a:t>
            </a:r>
            <a:r>
              <a:rPr lang="ar-SA" dirty="0" smtClean="0"/>
              <a:t> / مصروفات الهاتف         مصاريف وتظهر في قائمة الدخل.</a:t>
            </a:r>
          </a:p>
          <a:p>
            <a:pPr>
              <a:buNone/>
            </a:pPr>
            <a:endParaRPr lang="ar-SA" dirty="0" smtClean="0"/>
          </a:p>
          <a:p>
            <a:r>
              <a:rPr lang="ar-SA" dirty="0" smtClean="0"/>
              <a:t>   510 إلى </a:t>
            </a:r>
            <a:r>
              <a:rPr lang="ar-SA" dirty="0" err="1" smtClean="0"/>
              <a:t>حــ</a:t>
            </a:r>
            <a:r>
              <a:rPr lang="ar-SA" dirty="0" smtClean="0"/>
              <a:t> / مصاريف مستحقة         خصم ويظهر ضمن الخصوم المتداولة في قائمة المركز المالي.</a:t>
            </a:r>
            <a:endParaRPr lang="ar-SA" dirty="0"/>
          </a:p>
        </p:txBody>
      </p:sp>
      <p:cxnSp>
        <p:nvCxnSpPr>
          <p:cNvPr id="4" name="رابط كسهم مستقيم 3"/>
          <p:cNvCxnSpPr/>
          <p:nvPr/>
        </p:nvCxnSpPr>
        <p:spPr>
          <a:xfrm rot="10800000">
            <a:off x="2571736" y="2285992"/>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رابط كسهم مستقيم 4"/>
          <p:cNvCxnSpPr/>
          <p:nvPr/>
        </p:nvCxnSpPr>
        <p:spPr>
          <a:xfrm rot="10800000">
            <a:off x="1857356" y="3214686"/>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اللوازم المكتبية :</a:t>
            </a:r>
            <a:endParaRPr lang="ar-SA" dirty="0"/>
          </a:p>
        </p:txBody>
      </p:sp>
      <p:sp>
        <p:nvSpPr>
          <p:cNvPr id="3" name="عنصر نائب للمحتوى 2"/>
          <p:cNvSpPr>
            <a:spLocks noGrp="1"/>
          </p:cNvSpPr>
          <p:nvPr>
            <p:ph idx="1"/>
          </p:nvPr>
        </p:nvSpPr>
        <p:spPr/>
        <p:txBody>
          <a:bodyPr>
            <a:normAutofit lnSpcReduction="10000"/>
          </a:bodyPr>
          <a:lstStyle/>
          <a:p>
            <a:r>
              <a:rPr lang="ar-SA" dirty="0" smtClean="0"/>
              <a:t>عندما تشتري المنشأة خلال العام ما تحتاجه من لوازم </a:t>
            </a:r>
            <a:r>
              <a:rPr lang="ar-SA" dirty="0" err="1" smtClean="0"/>
              <a:t>و</a:t>
            </a:r>
            <a:r>
              <a:rPr lang="ar-SA" dirty="0" smtClean="0"/>
              <a:t> أدوات مكتبية كالأقلام </a:t>
            </a:r>
            <a:r>
              <a:rPr lang="ar-SA" dirty="0" err="1" smtClean="0"/>
              <a:t>و</a:t>
            </a:r>
            <a:r>
              <a:rPr lang="ar-SA" dirty="0" smtClean="0"/>
              <a:t> </a:t>
            </a:r>
            <a:r>
              <a:rPr lang="ar-SA" dirty="0" err="1" smtClean="0"/>
              <a:t>القرطاسية</a:t>
            </a:r>
            <a:r>
              <a:rPr lang="ar-SA" dirty="0" smtClean="0"/>
              <a:t> وغيرها وتستخدم هذه الأدوات خلال العام ، وما يستخدم منها يعتبر مصروفاً خلال العام الذي تم استخدامه فيه. بينما تبقى كمية لم تستخدم في نهاية السنة المالية ، هذه الكمية ستستخدم في سنوات مالية قادمة. </a:t>
            </a:r>
          </a:p>
          <a:p>
            <a:r>
              <a:rPr lang="ar-SA" dirty="0" smtClean="0"/>
              <a:t>يتم عمل قيد تسوية في نهاية العام بالكمية المستخدمة من اللوازم المكتبية </a:t>
            </a:r>
            <a:r>
              <a:rPr lang="ar-SA" dirty="0" smtClean="0">
                <a:solidFill>
                  <a:schemeClr val="accent2">
                    <a:lumMod val="75000"/>
                  </a:schemeClr>
                </a:solidFill>
              </a:rPr>
              <a:t>(المستخدم = الموجود – المتبقي)</a:t>
            </a:r>
          </a:p>
          <a:p>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مثــــال:</a:t>
            </a:r>
            <a:endParaRPr lang="ar-SA" dirty="0"/>
          </a:p>
        </p:txBody>
      </p:sp>
      <p:sp>
        <p:nvSpPr>
          <p:cNvPr id="3" name="عنصر نائب للمحتوى 2"/>
          <p:cNvSpPr>
            <a:spLocks noGrp="1"/>
          </p:cNvSpPr>
          <p:nvPr>
            <p:ph idx="1"/>
          </p:nvPr>
        </p:nvSpPr>
        <p:spPr/>
        <p:txBody>
          <a:bodyPr/>
          <a:lstStyle/>
          <a:p>
            <a:r>
              <a:rPr lang="ar-SA" dirty="0" smtClean="0">
                <a:solidFill>
                  <a:schemeClr val="accent2">
                    <a:lumMod val="75000"/>
                  </a:schemeClr>
                </a:solidFill>
              </a:rPr>
              <a:t>بدأت منشأة الدرعية سنتها المالية 1432هـ بكمية من اللوازم المكتبية بلغت قيمتها في سجلات 1500 ريال ، واشترت خلال العام 1432هـ لوازم مكتبية بلغت 4300 ريال وبنهاية سنة 1432هـ ظهر أنه بقي لديها من اللوازم المكتبية ما قيمته 900 ريال .</a:t>
            </a:r>
          </a:p>
          <a:p>
            <a:r>
              <a:rPr lang="ar-SA" dirty="0" smtClean="0"/>
              <a:t>الموجود – المتبقي = المستخدم</a:t>
            </a:r>
          </a:p>
          <a:p>
            <a:r>
              <a:rPr lang="ar-SA" dirty="0" smtClean="0"/>
              <a:t>1500+4300 – 900 = 4900 ريال </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686800" cy="1399032"/>
          </a:xfrm>
        </p:spPr>
        <p:txBody>
          <a:bodyPr/>
          <a:lstStyle/>
          <a:p>
            <a:pPr algn="r"/>
            <a:r>
              <a:rPr lang="ar-SA" dirty="0" smtClean="0"/>
              <a:t>القيد عند شراء اللوازم المكتبية نقداً  </a:t>
            </a:r>
            <a:endParaRPr lang="ar-SA" dirty="0"/>
          </a:p>
        </p:txBody>
      </p:sp>
      <p:sp>
        <p:nvSpPr>
          <p:cNvPr id="3" name="عنصر نائب للمحتوى 2"/>
          <p:cNvSpPr>
            <a:spLocks noGrp="1"/>
          </p:cNvSpPr>
          <p:nvPr>
            <p:ph idx="1"/>
          </p:nvPr>
        </p:nvSpPr>
        <p:spPr>
          <a:xfrm>
            <a:off x="571472" y="1571612"/>
            <a:ext cx="8229600" cy="4572000"/>
          </a:xfrm>
        </p:spPr>
        <p:txBody>
          <a:bodyPr/>
          <a:lstStyle/>
          <a:p>
            <a:r>
              <a:rPr lang="ar-SA" dirty="0" smtClean="0"/>
              <a:t>4300 من </a:t>
            </a:r>
            <a:r>
              <a:rPr lang="ar-SA" dirty="0" err="1" smtClean="0"/>
              <a:t>حــ</a:t>
            </a:r>
            <a:r>
              <a:rPr lang="ar-SA" dirty="0" smtClean="0"/>
              <a:t> / اللوازم المكتبية            أصل متداول في قائمة المركز المالي </a:t>
            </a:r>
          </a:p>
          <a:p>
            <a:r>
              <a:rPr lang="ar-SA" dirty="0" smtClean="0"/>
              <a:t>  4300 إلى </a:t>
            </a:r>
            <a:r>
              <a:rPr lang="ar-SA" dirty="0" err="1" smtClean="0"/>
              <a:t>حــ</a:t>
            </a:r>
            <a:r>
              <a:rPr lang="ar-SA" dirty="0" smtClean="0"/>
              <a:t> / الصندوق</a:t>
            </a:r>
          </a:p>
          <a:p>
            <a:r>
              <a:rPr lang="ar-SA" dirty="0" smtClean="0">
                <a:solidFill>
                  <a:schemeClr val="accent1">
                    <a:lumMod val="75000"/>
                  </a:schemeClr>
                </a:solidFill>
              </a:rPr>
              <a:t>وبنهاية</a:t>
            </a:r>
            <a:r>
              <a:rPr lang="ar-SA" dirty="0" smtClean="0">
                <a:solidFill>
                  <a:schemeClr val="accent2">
                    <a:lumMod val="75000"/>
                  </a:schemeClr>
                </a:solidFill>
              </a:rPr>
              <a:t> السنة المالية يتم عمل قيد التسوية اللازم لإضافة ما تم استخدامه من اللوازم المكتبية على مصروفات منشأة الدرعية:</a:t>
            </a:r>
          </a:p>
          <a:p>
            <a:r>
              <a:rPr lang="ar-SA" dirty="0" smtClean="0"/>
              <a:t>4900 من </a:t>
            </a:r>
            <a:r>
              <a:rPr lang="ar-SA" dirty="0" err="1" smtClean="0"/>
              <a:t>حــ</a:t>
            </a:r>
            <a:r>
              <a:rPr lang="ar-SA" dirty="0" smtClean="0"/>
              <a:t> / مصروفات اللوازم المكتبية.      مصروف ويظهر ضمن المصاريف في قائمة الدخل</a:t>
            </a:r>
          </a:p>
          <a:p>
            <a:r>
              <a:rPr lang="ar-SA" dirty="0" smtClean="0"/>
              <a:t>    4900 إلى </a:t>
            </a:r>
            <a:r>
              <a:rPr lang="ar-SA" dirty="0" err="1" smtClean="0"/>
              <a:t>حــ</a:t>
            </a:r>
            <a:r>
              <a:rPr lang="ar-SA" dirty="0" smtClean="0"/>
              <a:t> / لوازم مكتبية.</a:t>
            </a:r>
            <a:endParaRPr lang="ar-SA" dirty="0"/>
          </a:p>
        </p:txBody>
      </p:sp>
      <p:cxnSp>
        <p:nvCxnSpPr>
          <p:cNvPr id="4" name="رابط كسهم مستقيم 3"/>
          <p:cNvCxnSpPr/>
          <p:nvPr/>
        </p:nvCxnSpPr>
        <p:spPr>
          <a:xfrm rot="10800000">
            <a:off x="2285984" y="1928802"/>
            <a:ext cx="92869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رابط كسهم مستقيم 7"/>
          <p:cNvCxnSpPr/>
          <p:nvPr/>
        </p:nvCxnSpPr>
        <p:spPr>
          <a:xfrm rot="10800000">
            <a:off x="1071538" y="5000636"/>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لماذا الحاجة إلى التسويات ؟</a:t>
            </a:r>
            <a:endParaRPr lang="ar-SA" dirty="0"/>
          </a:p>
        </p:txBody>
      </p:sp>
      <p:sp>
        <p:nvSpPr>
          <p:cNvPr id="3" name="عنصر نائب للمحتوى 2"/>
          <p:cNvSpPr>
            <a:spLocks noGrp="1"/>
          </p:cNvSpPr>
          <p:nvPr>
            <p:ph idx="1"/>
          </p:nvPr>
        </p:nvSpPr>
        <p:spPr/>
        <p:txBody>
          <a:bodyPr/>
          <a:lstStyle/>
          <a:p>
            <a:r>
              <a:rPr lang="ar-SA" dirty="0" smtClean="0"/>
              <a:t>بما أن حياة المنشأة تقسم إلى فترات محاسبية يقتضي السعي لتحديد إيرادات ومصروفات المنشأة خلال كل فترة ، أو بعبارة أخرى تحديد نتيجة عملياتها خلال الفترة وتحديد المركز المالي في نهاية الفترة . هذا التحديد يقتضي أن تعالج محاسبياً الإيرادات والمصروفات التي تخص كل فترة محاسبية معالجة تؤدي إلى مقابلة إيراد كل سنة مالية بالمصروفات التي صرفت لتحقيق ذلك الإيراد </a:t>
            </a:r>
            <a:r>
              <a:rPr lang="ar-SA" dirty="0" smtClean="0">
                <a:solidFill>
                  <a:schemeClr val="accent2">
                    <a:lumMod val="75000"/>
                  </a:schemeClr>
                </a:solidFill>
              </a:rPr>
              <a:t>(مفهوم المقابلة).</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مصروفات </a:t>
            </a:r>
            <a:r>
              <a:rPr lang="ar-SA" dirty="0" err="1" smtClean="0"/>
              <a:t>الإستهلاك</a:t>
            </a:r>
            <a:endParaRPr lang="ar-SA" dirty="0"/>
          </a:p>
        </p:txBody>
      </p:sp>
      <p:sp>
        <p:nvSpPr>
          <p:cNvPr id="3" name="عنصر نائب للمحتوى 2"/>
          <p:cNvSpPr>
            <a:spLocks noGrp="1"/>
          </p:cNvSpPr>
          <p:nvPr>
            <p:ph idx="1"/>
          </p:nvPr>
        </p:nvSpPr>
        <p:spPr/>
        <p:txBody>
          <a:bodyPr/>
          <a:lstStyle/>
          <a:p>
            <a:r>
              <a:rPr lang="ar-SA" dirty="0" smtClean="0"/>
              <a:t>عندما تشتري المنشأة الأصل الثابت كالسيارة أو المبنى وغيرها فإنه يستخدم لأكثر من سنة مالية ، لذلك يعتبر ما أنفق في شرائه مصروف رأسمالي،وبما أن استخدام الأصل سيستفيد منه أكثر من فترة محاسبية فيجب أن تتحمل هذه الفترات جزء من تكلفة الأصل .</a:t>
            </a:r>
          </a:p>
          <a:p>
            <a:r>
              <a:rPr lang="ar-SA" b="1" dirty="0" err="1" smtClean="0">
                <a:solidFill>
                  <a:schemeClr val="accent1">
                    <a:lumMod val="75000"/>
                  </a:schemeClr>
                </a:solidFill>
              </a:rPr>
              <a:t>الإستهلاك</a:t>
            </a:r>
            <a:r>
              <a:rPr lang="ar-SA" b="1" dirty="0" smtClean="0">
                <a:solidFill>
                  <a:schemeClr val="accent1">
                    <a:lumMod val="75000"/>
                  </a:schemeClr>
                </a:solidFill>
              </a:rPr>
              <a:t>: </a:t>
            </a:r>
            <a:r>
              <a:rPr lang="ar-SA" dirty="0" smtClean="0"/>
              <a:t>هو توزيع لتكلفة الأصل على الفترات المحاسبية التي ستستفيد من هذا الأصل</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686800" cy="1399032"/>
          </a:xfrm>
        </p:spPr>
        <p:txBody>
          <a:bodyPr/>
          <a:lstStyle/>
          <a:p>
            <a:pPr algn="r"/>
            <a:r>
              <a:rPr lang="ar-SA" dirty="0" smtClean="0"/>
              <a:t>أجيبي </a:t>
            </a:r>
            <a:r>
              <a:rPr lang="ar-SA" dirty="0" err="1" smtClean="0"/>
              <a:t>بصح</a:t>
            </a:r>
            <a:r>
              <a:rPr lang="ar-SA" dirty="0" smtClean="0"/>
              <a:t> أو خطأ مع تصحيح الخطأ:</a:t>
            </a:r>
            <a:endParaRPr lang="ar-SA" dirty="0"/>
          </a:p>
        </p:txBody>
      </p:sp>
      <p:sp>
        <p:nvSpPr>
          <p:cNvPr id="3" name="عنصر نائب للمحتوى 2"/>
          <p:cNvSpPr>
            <a:spLocks noGrp="1"/>
          </p:cNvSpPr>
          <p:nvPr>
            <p:ph idx="1"/>
          </p:nvPr>
        </p:nvSpPr>
        <p:spPr/>
        <p:txBody>
          <a:bodyPr/>
          <a:lstStyle/>
          <a:p>
            <a:r>
              <a:rPr lang="ar-SA" dirty="0" smtClean="0"/>
              <a:t>الاستهلاك هو إعادة تقييم الأصل (           )</a:t>
            </a:r>
          </a:p>
          <a:p>
            <a:endParaRPr lang="ar-SA" dirty="0" smtClean="0"/>
          </a:p>
          <a:p>
            <a:endParaRPr lang="ar-SA" dirty="0" smtClean="0"/>
          </a:p>
          <a:p>
            <a:r>
              <a:rPr lang="ar-SA" dirty="0" smtClean="0"/>
              <a:t>الحل: </a:t>
            </a:r>
          </a:p>
          <a:p>
            <a:endParaRPr lang="ar-SA" dirty="0" smtClean="0"/>
          </a:p>
          <a:p>
            <a:r>
              <a:rPr lang="ar-SA" dirty="0" smtClean="0"/>
              <a:t>خطأ لأن الاستهلاك هو توزيع لتكلفة الأصل على الفترات المحاسبية التي ستستفيد من هذا الأصل.</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مثال:</a:t>
            </a:r>
            <a:endParaRPr lang="ar-SA" dirty="0"/>
          </a:p>
        </p:txBody>
      </p:sp>
      <p:sp>
        <p:nvSpPr>
          <p:cNvPr id="3" name="عنصر نائب للمحتوى 2"/>
          <p:cNvSpPr>
            <a:spLocks noGrp="1"/>
          </p:cNvSpPr>
          <p:nvPr>
            <p:ph idx="1"/>
          </p:nvPr>
        </p:nvSpPr>
        <p:spPr/>
        <p:txBody>
          <a:bodyPr/>
          <a:lstStyle/>
          <a:p>
            <a:r>
              <a:rPr lang="ar-SA" dirty="0" smtClean="0">
                <a:solidFill>
                  <a:schemeClr val="accent1">
                    <a:lumMod val="50000"/>
                  </a:schemeClr>
                </a:solidFill>
              </a:rPr>
              <a:t>عدما تشتري المنشأة سيارة نقل بمبلغ 80000 ريال ويقرر المختصون أنها ستعمل مدة 6 سنوات تباع بعدها </a:t>
            </a:r>
            <a:r>
              <a:rPr lang="ar-SA" dirty="0" err="1" smtClean="0">
                <a:solidFill>
                  <a:schemeClr val="accent1">
                    <a:lumMod val="50000"/>
                  </a:schemeClr>
                </a:solidFill>
              </a:rPr>
              <a:t>ب</a:t>
            </a:r>
            <a:r>
              <a:rPr lang="ar-SA" dirty="0" smtClean="0">
                <a:solidFill>
                  <a:schemeClr val="accent1">
                    <a:lumMod val="50000"/>
                  </a:schemeClr>
                </a:solidFill>
              </a:rPr>
              <a:t> 20000 ريال .</a:t>
            </a:r>
          </a:p>
          <a:p>
            <a:r>
              <a:rPr lang="ar-SA" dirty="0" smtClean="0"/>
              <a:t>فإن </a:t>
            </a:r>
            <a:r>
              <a:rPr lang="ar-SA" dirty="0" err="1" smtClean="0"/>
              <a:t>مايجب</a:t>
            </a:r>
            <a:r>
              <a:rPr lang="ar-SA" dirty="0" smtClean="0"/>
              <a:t> استهلاكه خلال فترة استخدام السيارة هو مبلغ (80000- 20000 = 60000 ريال)</a:t>
            </a:r>
          </a:p>
          <a:p>
            <a:r>
              <a:rPr lang="ar-SA" dirty="0" smtClean="0"/>
              <a:t>ها المبلغ سيوزع على الفترات التي استفادت من استعمال السيارة (60000|6سنوات= 10000 ريال لكل سنة)</a:t>
            </a:r>
          </a:p>
          <a:p>
            <a:pPr>
              <a:buNone/>
            </a:pPr>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في نهاية كل سنة سيتم عمل قيد خاص باستهلاك السيارة كالتالي:</a:t>
            </a:r>
            <a:endParaRPr lang="ar-SA" dirty="0"/>
          </a:p>
        </p:txBody>
      </p:sp>
      <p:sp>
        <p:nvSpPr>
          <p:cNvPr id="3" name="عنصر نائب للمحتوى 2"/>
          <p:cNvSpPr>
            <a:spLocks noGrp="1"/>
          </p:cNvSpPr>
          <p:nvPr>
            <p:ph idx="1"/>
          </p:nvPr>
        </p:nvSpPr>
        <p:spPr/>
        <p:txBody>
          <a:bodyPr/>
          <a:lstStyle/>
          <a:p>
            <a:r>
              <a:rPr lang="ar-SA" dirty="0" smtClean="0"/>
              <a:t>10000 من </a:t>
            </a:r>
            <a:r>
              <a:rPr lang="ar-SA" dirty="0" err="1" smtClean="0"/>
              <a:t>حـــ</a:t>
            </a:r>
            <a:r>
              <a:rPr lang="ar-SA" dirty="0" smtClean="0"/>
              <a:t> / مصروف استهلاك السيارة        مصروف ويظهر ضمن المصاريف في قائمة الدخل .</a:t>
            </a:r>
          </a:p>
          <a:p>
            <a:endParaRPr lang="ar-SA" dirty="0" smtClean="0"/>
          </a:p>
          <a:p>
            <a:pPr>
              <a:buNone/>
            </a:pPr>
            <a:r>
              <a:rPr lang="ar-SA" dirty="0" smtClean="0"/>
              <a:t>       10000 إلى </a:t>
            </a:r>
            <a:r>
              <a:rPr lang="ar-SA" dirty="0" err="1" smtClean="0"/>
              <a:t>حــ</a:t>
            </a:r>
            <a:r>
              <a:rPr lang="ar-SA" dirty="0" smtClean="0"/>
              <a:t> / مجمع استهلاك السيارة.        يطرح من قيمة الأصل الثابت في قائمة المركز المالي للوصول إلى صافي قيمة الأصل الثابت</a:t>
            </a:r>
            <a:endParaRPr lang="ar-SA" dirty="0"/>
          </a:p>
        </p:txBody>
      </p:sp>
      <p:cxnSp>
        <p:nvCxnSpPr>
          <p:cNvPr id="4" name="رابط كسهم مستقيم 3"/>
          <p:cNvCxnSpPr/>
          <p:nvPr/>
        </p:nvCxnSpPr>
        <p:spPr>
          <a:xfrm rot="10800000">
            <a:off x="642910" y="2214554"/>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رابط كسهم مستقيم 4"/>
          <p:cNvCxnSpPr/>
          <p:nvPr/>
        </p:nvCxnSpPr>
        <p:spPr>
          <a:xfrm rot="10800000">
            <a:off x="428596" y="3857628"/>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قفل الحسابات وتدويرها :</a:t>
            </a:r>
            <a:endParaRPr lang="ar-SA" dirty="0"/>
          </a:p>
        </p:txBody>
      </p:sp>
      <p:sp>
        <p:nvSpPr>
          <p:cNvPr id="3" name="عنصر نائب للمحتوى 2"/>
          <p:cNvSpPr>
            <a:spLocks noGrp="1"/>
          </p:cNvSpPr>
          <p:nvPr>
            <p:ph idx="1"/>
          </p:nvPr>
        </p:nvSpPr>
        <p:spPr>
          <a:xfrm>
            <a:off x="0" y="1882808"/>
            <a:ext cx="9144000" cy="4572000"/>
          </a:xfrm>
        </p:spPr>
        <p:txBody>
          <a:bodyPr>
            <a:normAutofit lnSpcReduction="10000"/>
          </a:bodyPr>
          <a:lstStyle/>
          <a:p>
            <a:r>
              <a:rPr lang="ar-SA" dirty="0" smtClean="0"/>
              <a:t>الحسابات تنقسم إلى خمسة أقسام وهي </a:t>
            </a:r>
          </a:p>
          <a:p>
            <a:r>
              <a:rPr lang="ar-SA" dirty="0" smtClean="0"/>
              <a:t>الأصول </a:t>
            </a:r>
          </a:p>
          <a:p>
            <a:pPr algn="l"/>
            <a:r>
              <a:rPr lang="ar-SA" dirty="0" smtClean="0"/>
              <a:t>الخصوم                       قائمة المركز المالي (حقيقية          </a:t>
            </a:r>
            <a:r>
              <a:rPr lang="ar-SA" dirty="0" err="1" smtClean="0"/>
              <a:t>ولاتقفل</a:t>
            </a:r>
            <a:r>
              <a:rPr lang="ar-SA" dirty="0" smtClean="0"/>
              <a:t>)</a:t>
            </a:r>
          </a:p>
          <a:p>
            <a:r>
              <a:rPr lang="ar-SA" dirty="0" smtClean="0"/>
              <a:t>حقوق الملكية</a:t>
            </a:r>
          </a:p>
          <a:p>
            <a:endParaRPr lang="ar-SA" dirty="0" smtClean="0"/>
          </a:p>
          <a:p>
            <a:r>
              <a:rPr lang="ar-SA" dirty="0" smtClean="0"/>
              <a:t>المصروفات                  قائمة الدخل (حسابات </a:t>
            </a:r>
          </a:p>
          <a:p>
            <a:pPr algn="l"/>
            <a:r>
              <a:rPr lang="ar-SA" dirty="0" smtClean="0"/>
              <a:t>الإيرادات                                      اسمية وهي              التي يتم إقفالها )</a:t>
            </a:r>
            <a:endParaRPr lang="ar-SA" dirty="0"/>
          </a:p>
        </p:txBody>
      </p:sp>
      <p:cxnSp>
        <p:nvCxnSpPr>
          <p:cNvPr id="5" name="رابط كسهم مستقيم 4"/>
          <p:cNvCxnSpPr/>
          <p:nvPr/>
        </p:nvCxnSpPr>
        <p:spPr>
          <a:xfrm rot="10800000" flipV="1">
            <a:off x="4857752" y="2643182"/>
            <a:ext cx="2214578"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رابط كسهم مستقيم 6"/>
          <p:cNvCxnSpPr/>
          <p:nvPr/>
        </p:nvCxnSpPr>
        <p:spPr>
          <a:xfrm rot="10800000" flipV="1">
            <a:off x="4929190" y="3143248"/>
            <a:ext cx="2143140" cy="698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رابط كسهم مستقيم 8"/>
          <p:cNvCxnSpPr/>
          <p:nvPr/>
        </p:nvCxnSpPr>
        <p:spPr>
          <a:xfrm rot="10800000">
            <a:off x="4857752" y="3357562"/>
            <a:ext cx="1428760"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رابط كسهم مستقيم 10"/>
          <p:cNvCxnSpPr/>
          <p:nvPr/>
        </p:nvCxnSpPr>
        <p:spPr>
          <a:xfrm rot="10800000">
            <a:off x="5214942" y="5143512"/>
            <a:ext cx="171451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رابط كسهم مستقيم 12"/>
          <p:cNvCxnSpPr/>
          <p:nvPr/>
        </p:nvCxnSpPr>
        <p:spPr>
          <a:xfrm rot="10800000">
            <a:off x="5500694" y="5143512"/>
            <a:ext cx="1857388"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يتم الإقفال في حساب الأرباح والخسائر:</a:t>
            </a:r>
            <a:endParaRPr lang="ar-SA" dirty="0"/>
          </a:p>
        </p:txBody>
      </p:sp>
      <p:sp>
        <p:nvSpPr>
          <p:cNvPr id="3" name="عنصر نائب للمحتوى 2"/>
          <p:cNvSpPr>
            <a:spLocks noGrp="1"/>
          </p:cNvSpPr>
          <p:nvPr>
            <p:ph idx="1"/>
          </p:nvPr>
        </p:nvSpPr>
        <p:spPr/>
        <p:txBody>
          <a:bodyPr>
            <a:normAutofit lnSpcReduction="10000"/>
          </a:bodyPr>
          <a:lstStyle/>
          <a:p>
            <a:r>
              <a:rPr lang="ar-SA" dirty="0" smtClean="0"/>
              <a:t>أولاً: قفل حساب المصروفات:</a:t>
            </a:r>
          </a:p>
          <a:p>
            <a:pPr>
              <a:buNone/>
            </a:pPr>
            <a:r>
              <a:rPr lang="ar-SA" dirty="0" smtClean="0"/>
              <a:t>###### من </a:t>
            </a:r>
            <a:r>
              <a:rPr lang="ar-SA" dirty="0" err="1" smtClean="0"/>
              <a:t>حــ</a:t>
            </a:r>
            <a:r>
              <a:rPr lang="ar-SA" dirty="0" smtClean="0"/>
              <a:t> / الأرباح والخسائر</a:t>
            </a:r>
          </a:p>
          <a:p>
            <a:pPr>
              <a:buNone/>
            </a:pPr>
            <a:r>
              <a:rPr lang="ar-SA" dirty="0" smtClean="0"/>
              <a:t>             إلى مذكورين:</a:t>
            </a:r>
          </a:p>
          <a:p>
            <a:pPr>
              <a:buNone/>
            </a:pPr>
            <a:r>
              <a:rPr lang="ar-SA" dirty="0" smtClean="0"/>
              <a:t>           ## </a:t>
            </a:r>
            <a:r>
              <a:rPr lang="ar-SA" dirty="0" err="1" smtClean="0"/>
              <a:t>حــ</a:t>
            </a:r>
            <a:r>
              <a:rPr lang="ar-SA" dirty="0" smtClean="0"/>
              <a:t> / مصروفات الرواتب والأجور</a:t>
            </a:r>
          </a:p>
          <a:p>
            <a:pPr>
              <a:buNone/>
            </a:pPr>
            <a:r>
              <a:rPr lang="ar-SA" dirty="0" smtClean="0"/>
              <a:t>            ## </a:t>
            </a:r>
            <a:r>
              <a:rPr lang="ar-SA" dirty="0" err="1" smtClean="0"/>
              <a:t>حــ</a:t>
            </a:r>
            <a:r>
              <a:rPr lang="ar-SA" dirty="0" smtClean="0"/>
              <a:t> / مصروفات إيجار السيارات</a:t>
            </a:r>
          </a:p>
          <a:p>
            <a:pPr>
              <a:buNone/>
            </a:pPr>
            <a:r>
              <a:rPr lang="ar-SA" dirty="0" smtClean="0"/>
              <a:t>             ## </a:t>
            </a:r>
            <a:r>
              <a:rPr lang="ar-SA" dirty="0" err="1" smtClean="0"/>
              <a:t>حــ</a:t>
            </a:r>
            <a:r>
              <a:rPr lang="ar-SA" dirty="0" smtClean="0"/>
              <a:t> / مصروفات صيانة </a:t>
            </a:r>
          </a:p>
          <a:p>
            <a:pPr>
              <a:buNone/>
            </a:pPr>
            <a:r>
              <a:rPr lang="ar-SA" dirty="0" smtClean="0"/>
              <a:t>             ## </a:t>
            </a:r>
            <a:r>
              <a:rPr lang="ar-SA" dirty="0" err="1" smtClean="0"/>
              <a:t>حــ</a:t>
            </a:r>
            <a:r>
              <a:rPr lang="ar-SA" dirty="0" smtClean="0"/>
              <a:t> / مصروفات استهلاك سيارات</a:t>
            </a:r>
          </a:p>
          <a:p>
            <a:pPr>
              <a:buNone/>
            </a:pPr>
            <a:r>
              <a:rPr lang="ar-SA" dirty="0" smtClean="0"/>
              <a:t>              ## </a:t>
            </a:r>
            <a:r>
              <a:rPr lang="ar-SA" dirty="0" err="1" smtClean="0"/>
              <a:t>حــ</a:t>
            </a:r>
            <a:r>
              <a:rPr lang="ar-SA" dirty="0" smtClean="0"/>
              <a:t> / مصروفات تأمين</a:t>
            </a:r>
          </a:p>
          <a:p>
            <a:pPr>
              <a:buNone/>
            </a:pPr>
            <a:r>
              <a:rPr lang="ar-SA" dirty="0" smtClean="0"/>
              <a:t>              ## </a:t>
            </a:r>
            <a:r>
              <a:rPr lang="ar-SA" dirty="0" err="1" smtClean="0"/>
              <a:t>حــ</a:t>
            </a:r>
            <a:r>
              <a:rPr lang="ar-SA" dirty="0" smtClean="0"/>
              <a:t> / مصروفات لوازم مكتبية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ثانياً : قفل حساب الإيرادات :</a:t>
            </a:r>
            <a:endParaRPr lang="ar-SA" dirty="0"/>
          </a:p>
        </p:txBody>
      </p:sp>
      <p:sp>
        <p:nvSpPr>
          <p:cNvPr id="3" name="عنصر نائب للمحتوى 2"/>
          <p:cNvSpPr>
            <a:spLocks noGrp="1"/>
          </p:cNvSpPr>
          <p:nvPr>
            <p:ph idx="1"/>
          </p:nvPr>
        </p:nvSpPr>
        <p:spPr/>
        <p:txBody>
          <a:bodyPr/>
          <a:lstStyle/>
          <a:p>
            <a:r>
              <a:rPr lang="ar-SA" dirty="0" smtClean="0"/>
              <a:t>من مذكورين :</a:t>
            </a:r>
          </a:p>
          <a:p>
            <a:r>
              <a:rPr lang="ar-SA" dirty="0" smtClean="0"/>
              <a:t>##</a:t>
            </a:r>
            <a:r>
              <a:rPr lang="ar-SA" dirty="0" err="1" smtClean="0"/>
              <a:t>حـــ</a:t>
            </a:r>
            <a:r>
              <a:rPr lang="ar-SA" dirty="0" smtClean="0"/>
              <a:t> / إيرادات خدمات</a:t>
            </a:r>
          </a:p>
          <a:p>
            <a:pPr>
              <a:buNone/>
            </a:pPr>
            <a:r>
              <a:rPr lang="ar-SA" dirty="0" smtClean="0"/>
              <a:t>    ## </a:t>
            </a:r>
            <a:r>
              <a:rPr lang="ar-SA" dirty="0" err="1" smtClean="0"/>
              <a:t>حــ</a:t>
            </a:r>
            <a:r>
              <a:rPr lang="ar-SA" dirty="0" smtClean="0"/>
              <a:t> / إيرادات بيع </a:t>
            </a:r>
          </a:p>
          <a:p>
            <a:pPr>
              <a:buNone/>
            </a:pPr>
            <a:r>
              <a:rPr lang="ar-SA" dirty="0" smtClean="0"/>
              <a:t>     ## </a:t>
            </a:r>
            <a:r>
              <a:rPr lang="ar-SA" dirty="0" err="1" smtClean="0"/>
              <a:t>حــ</a:t>
            </a:r>
            <a:r>
              <a:rPr lang="ar-SA" dirty="0" smtClean="0"/>
              <a:t> / إيرادات إيجار</a:t>
            </a:r>
          </a:p>
          <a:p>
            <a:pPr>
              <a:buNone/>
            </a:pPr>
            <a:r>
              <a:rPr lang="ar-SA" dirty="0" smtClean="0"/>
              <a:t>       ##### إلى </a:t>
            </a:r>
            <a:r>
              <a:rPr lang="ar-SA" dirty="0" err="1" smtClean="0"/>
              <a:t>حــ</a:t>
            </a:r>
            <a:r>
              <a:rPr lang="ar-SA" dirty="0" smtClean="0"/>
              <a:t> / الأرباح والخسائر</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قفل حساب الأرباح والخسائر في المنشآت الفردية </a:t>
            </a:r>
            <a:endParaRPr lang="ar-SA" dirty="0"/>
          </a:p>
        </p:txBody>
      </p:sp>
      <p:sp>
        <p:nvSpPr>
          <p:cNvPr id="3" name="عنصر نائب للمحتوى 2"/>
          <p:cNvSpPr>
            <a:spLocks noGrp="1"/>
          </p:cNvSpPr>
          <p:nvPr>
            <p:ph idx="1"/>
          </p:nvPr>
        </p:nvSpPr>
        <p:spPr/>
        <p:txBody>
          <a:bodyPr>
            <a:normAutofit fontScale="85000" lnSpcReduction="20000"/>
          </a:bodyPr>
          <a:lstStyle/>
          <a:p>
            <a:r>
              <a:rPr lang="ar-SA" dirty="0" smtClean="0"/>
              <a:t>يقفل حساب الأرباح والخسائر في المنشآت الفردية في حساب جاري المالك بقيد يومية يظهر كما يلي :</a:t>
            </a:r>
          </a:p>
          <a:p>
            <a:r>
              <a:rPr lang="ar-SA" b="1" dirty="0" smtClean="0">
                <a:solidFill>
                  <a:schemeClr val="accent1">
                    <a:lumMod val="50000"/>
                  </a:schemeClr>
                </a:solidFill>
              </a:rPr>
              <a:t>في حالة الربح :  </a:t>
            </a:r>
          </a:p>
          <a:p>
            <a:pPr>
              <a:buNone/>
            </a:pPr>
            <a:r>
              <a:rPr lang="ar-SA" dirty="0" smtClean="0"/>
              <a:t>    ## من </a:t>
            </a:r>
            <a:r>
              <a:rPr lang="ar-SA" dirty="0" err="1" smtClean="0"/>
              <a:t>حــ</a:t>
            </a:r>
            <a:r>
              <a:rPr lang="ar-SA" dirty="0" smtClean="0"/>
              <a:t> / الأرباح والخسائر </a:t>
            </a:r>
          </a:p>
          <a:p>
            <a:pPr>
              <a:buNone/>
            </a:pPr>
            <a:r>
              <a:rPr lang="ar-SA" dirty="0" smtClean="0"/>
              <a:t>         ## إلى </a:t>
            </a:r>
            <a:r>
              <a:rPr lang="ar-SA" dirty="0" err="1" smtClean="0"/>
              <a:t>حــ</a:t>
            </a:r>
            <a:r>
              <a:rPr lang="ar-SA" dirty="0" smtClean="0"/>
              <a:t> / جاري المالك</a:t>
            </a:r>
          </a:p>
          <a:p>
            <a:pPr>
              <a:buNone/>
            </a:pPr>
            <a:endParaRPr lang="ar-SA" dirty="0" smtClean="0"/>
          </a:p>
          <a:p>
            <a:pPr>
              <a:buNone/>
            </a:pPr>
            <a:r>
              <a:rPr lang="ar-SA" b="1" dirty="0" smtClean="0">
                <a:solidFill>
                  <a:schemeClr val="accent1">
                    <a:lumMod val="50000"/>
                  </a:schemeClr>
                </a:solidFill>
              </a:rPr>
              <a:t>في حالة الخسائر :</a:t>
            </a:r>
          </a:p>
          <a:p>
            <a:pPr>
              <a:buNone/>
            </a:pPr>
            <a:r>
              <a:rPr lang="ar-SA" dirty="0" smtClean="0"/>
              <a:t>## من </a:t>
            </a:r>
            <a:r>
              <a:rPr lang="ar-SA" dirty="0" err="1" smtClean="0"/>
              <a:t>حــ</a:t>
            </a:r>
            <a:r>
              <a:rPr lang="ar-SA" dirty="0" smtClean="0"/>
              <a:t> / جاري المالك </a:t>
            </a:r>
          </a:p>
          <a:p>
            <a:pPr>
              <a:buNone/>
            </a:pPr>
            <a:r>
              <a:rPr lang="ar-SA" dirty="0" smtClean="0"/>
              <a:t>    ## إلى </a:t>
            </a:r>
            <a:r>
              <a:rPr lang="ar-SA" dirty="0" err="1" smtClean="0"/>
              <a:t>حــ</a:t>
            </a:r>
            <a:r>
              <a:rPr lang="ar-SA" dirty="0" smtClean="0"/>
              <a:t> / الأرباح والخسائر</a:t>
            </a:r>
          </a:p>
          <a:p>
            <a:pPr>
              <a:buNone/>
            </a:pPr>
            <a:endParaRPr lang="ar-SA" dirty="0" smtClean="0"/>
          </a:p>
          <a:p>
            <a:pPr>
              <a:buNone/>
            </a:pPr>
            <a:r>
              <a:rPr lang="ar-SA" dirty="0" smtClean="0"/>
              <a:t> </a:t>
            </a:r>
            <a:endParaRPr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SA" sz="2800" dirty="0" smtClean="0"/>
              <a:t>مثال شامل :</a:t>
            </a:r>
            <a:r>
              <a:rPr lang="ar-SA" sz="2800" dirty="0" smtClean="0"/>
              <a:t>فيما يلي ميزان المراجعة المستخرج من دفاتر مكتب المحامي </a:t>
            </a:r>
            <a:r>
              <a:rPr lang="ar-SA" sz="2800" dirty="0" err="1" smtClean="0"/>
              <a:t>عبدالهادي</a:t>
            </a:r>
            <a:r>
              <a:rPr lang="ar-SA" sz="2800" dirty="0" smtClean="0"/>
              <a:t> في 1432/12/30هـ</a:t>
            </a:r>
            <a:br>
              <a:rPr lang="ar-SA" sz="2800" dirty="0" smtClean="0"/>
            </a:br>
            <a:endParaRPr lang="ar-SA" sz="2800" dirty="0"/>
          </a:p>
        </p:txBody>
      </p:sp>
      <p:sp>
        <p:nvSpPr>
          <p:cNvPr id="3" name="عنصر نائب للمحتوى 2"/>
          <p:cNvSpPr>
            <a:spLocks noGrp="1"/>
          </p:cNvSpPr>
          <p:nvPr>
            <p:ph idx="1"/>
          </p:nvPr>
        </p:nvSpPr>
        <p:spPr/>
        <p:txBody>
          <a:bodyPr/>
          <a:lstStyle/>
          <a:p>
            <a:endParaRPr lang="ar-SA" dirty="0"/>
          </a:p>
        </p:txBody>
      </p:sp>
      <p:graphicFrame>
        <p:nvGraphicFramePr>
          <p:cNvPr id="4" name="جدول 3"/>
          <p:cNvGraphicFramePr>
            <a:graphicFrameLocks noGrp="1"/>
          </p:cNvGraphicFramePr>
          <p:nvPr/>
        </p:nvGraphicFramePr>
        <p:xfrm>
          <a:off x="214281" y="1737360"/>
          <a:ext cx="8215371" cy="5120640"/>
        </p:xfrm>
        <a:graphic>
          <a:graphicData uri="http://schemas.openxmlformats.org/drawingml/2006/table">
            <a:tbl>
              <a:tblPr rtl="1" firstRow="1" bandRow="1">
                <a:tableStyleId>{5C22544A-7EE6-4342-B048-85BDC9FD1C3A}</a:tableStyleId>
              </a:tblPr>
              <a:tblGrid>
                <a:gridCol w="2271751"/>
                <a:gridCol w="1957374"/>
                <a:gridCol w="3986246"/>
              </a:tblGrid>
              <a:tr h="341882">
                <a:tc>
                  <a:txBody>
                    <a:bodyPr/>
                    <a:lstStyle/>
                    <a:p>
                      <a:pPr rtl="1"/>
                      <a:r>
                        <a:rPr lang="ar-SA" dirty="0" smtClean="0"/>
                        <a:t>أرصدة مدينــــــــة </a:t>
                      </a:r>
                      <a:endParaRPr lang="ar-SA" dirty="0"/>
                    </a:p>
                  </a:txBody>
                  <a:tcPr/>
                </a:tc>
                <a:tc>
                  <a:txBody>
                    <a:bodyPr/>
                    <a:lstStyle/>
                    <a:p>
                      <a:pPr rtl="1"/>
                      <a:r>
                        <a:rPr lang="ar-SA" dirty="0" smtClean="0"/>
                        <a:t>أرصدة دائنــــــــة</a:t>
                      </a:r>
                      <a:endParaRPr lang="ar-SA" dirty="0"/>
                    </a:p>
                  </a:txBody>
                  <a:tcPr/>
                </a:tc>
                <a:tc>
                  <a:txBody>
                    <a:bodyPr/>
                    <a:lstStyle/>
                    <a:p>
                      <a:pPr rtl="1"/>
                      <a:r>
                        <a:rPr lang="ar-SA" dirty="0" smtClean="0"/>
                        <a:t>اســــــــــــــــــــم الحســـاب</a:t>
                      </a:r>
                      <a:endParaRPr lang="ar-SA" dirty="0"/>
                    </a:p>
                  </a:txBody>
                  <a:tcPr/>
                </a:tc>
              </a:tr>
              <a:tr h="341882">
                <a:tc>
                  <a:txBody>
                    <a:bodyPr/>
                    <a:lstStyle/>
                    <a:p>
                      <a:pPr rtl="1"/>
                      <a:r>
                        <a:rPr lang="ar-SA" dirty="0" smtClean="0"/>
                        <a:t>260000</a:t>
                      </a:r>
                      <a:endParaRPr lang="ar-SA" dirty="0"/>
                    </a:p>
                  </a:txBody>
                  <a:tcPr/>
                </a:tc>
                <a:tc>
                  <a:txBody>
                    <a:bodyPr/>
                    <a:lstStyle/>
                    <a:p>
                      <a:pPr rtl="1"/>
                      <a:endParaRPr lang="ar-SA"/>
                    </a:p>
                  </a:txBody>
                  <a:tcPr/>
                </a:tc>
                <a:tc>
                  <a:txBody>
                    <a:bodyPr/>
                    <a:lstStyle/>
                    <a:p>
                      <a:pPr rtl="1"/>
                      <a:r>
                        <a:rPr lang="ar-SA" dirty="0" smtClean="0"/>
                        <a:t>مبـــــــــــــــــــــــــانـــــــي</a:t>
                      </a:r>
                      <a:endParaRPr lang="ar-SA" dirty="0"/>
                    </a:p>
                  </a:txBody>
                  <a:tcPr/>
                </a:tc>
              </a:tr>
              <a:tr h="341882">
                <a:tc>
                  <a:txBody>
                    <a:bodyPr/>
                    <a:lstStyle/>
                    <a:p>
                      <a:pPr rtl="1"/>
                      <a:endParaRPr lang="ar-SA"/>
                    </a:p>
                  </a:txBody>
                  <a:tcPr/>
                </a:tc>
                <a:tc>
                  <a:txBody>
                    <a:bodyPr/>
                    <a:lstStyle/>
                    <a:p>
                      <a:pPr rtl="1"/>
                      <a:r>
                        <a:rPr lang="ar-SA" dirty="0" smtClean="0"/>
                        <a:t>50000</a:t>
                      </a:r>
                      <a:endParaRPr lang="ar-SA" dirty="0"/>
                    </a:p>
                  </a:txBody>
                  <a:tcPr/>
                </a:tc>
                <a:tc>
                  <a:txBody>
                    <a:bodyPr/>
                    <a:lstStyle/>
                    <a:p>
                      <a:pPr rtl="1"/>
                      <a:r>
                        <a:rPr lang="ar-SA" dirty="0" smtClean="0"/>
                        <a:t>مجمـــــــــع استهلاك مبــــاني</a:t>
                      </a:r>
                      <a:endParaRPr lang="ar-SA" dirty="0"/>
                    </a:p>
                  </a:txBody>
                  <a:tcPr/>
                </a:tc>
              </a:tr>
              <a:tr h="341882">
                <a:tc>
                  <a:txBody>
                    <a:bodyPr/>
                    <a:lstStyle/>
                    <a:p>
                      <a:pPr rtl="1"/>
                      <a:r>
                        <a:rPr lang="ar-SA" dirty="0" smtClean="0"/>
                        <a:t>60000</a:t>
                      </a:r>
                      <a:endParaRPr lang="ar-SA" dirty="0"/>
                    </a:p>
                  </a:txBody>
                  <a:tcPr/>
                </a:tc>
                <a:tc>
                  <a:txBody>
                    <a:bodyPr/>
                    <a:lstStyle/>
                    <a:p>
                      <a:pPr rtl="1"/>
                      <a:endParaRPr lang="ar-SA"/>
                    </a:p>
                  </a:txBody>
                  <a:tcPr/>
                </a:tc>
                <a:tc>
                  <a:txBody>
                    <a:bodyPr/>
                    <a:lstStyle/>
                    <a:p>
                      <a:pPr rtl="1"/>
                      <a:r>
                        <a:rPr lang="ar-SA" dirty="0" smtClean="0"/>
                        <a:t>أثــــــــــــــــــــــاث</a:t>
                      </a:r>
                      <a:endParaRPr lang="ar-SA" dirty="0"/>
                    </a:p>
                  </a:txBody>
                  <a:tcPr/>
                </a:tc>
              </a:tr>
              <a:tr h="0">
                <a:tc>
                  <a:txBody>
                    <a:bodyPr/>
                    <a:lstStyle/>
                    <a:p>
                      <a:pPr rtl="1"/>
                      <a:endParaRPr lang="ar-SA" dirty="0"/>
                    </a:p>
                  </a:txBody>
                  <a:tcPr/>
                </a:tc>
                <a:tc>
                  <a:txBody>
                    <a:bodyPr/>
                    <a:lstStyle/>
                    <a:p>
                      <a:pPr rtl="1"/>
                      <a:r>
                        <a:rPr lang="ar-SA" dirty="0" smtClean="0"/>
                        <a:t>20000</a:t>
                      </a:r>
                      <a:endParaRPr lang="ar-SA" dirty="0"/>
                    </a:p>
                  </a:txBody>
                  <a:tcPr/>
                </a:tc>
                <a:tc>
                  <a:txBody>
                    <a:bodyPr/>
                    <a:lstStyle/>
                    <a:p>
                      <a:pPr rtl="1"/>
                      <a:r>
                        <a:rPr lang="ar-SA" dirty="0" smtClean="0"/>
                        <a:t>مجمــــــــــع استهلاك</a:t>
                      </a:r>
                      <a:r>
                        <a:rPr lang="ar-SA" baseline="0" dirty="0" smtClean="0"/>
                        <a:t> أثـــــاث</a:t>
                      </a:r>
                      <a:endParaRPr lang="ar-SA" dirty="0"/>
                    </a:p>
                  </a:txBody>
                  <a:tcPr/>
                </a:tc>
              </a:tr>
              <a:tr h="341882">
                <a:tc>
                  <a:txBody>
                    <a:bodyPr/>
                    <a:lstStyle/>
                    <a:p>
                      <a:pPr rtl="1"/>
                      <a:r>
                        <a:rPr lang="ar-SA" dirty="0" smtClean="0"/>
                        <a:t>75000</a:t>
                      </a:r>
                      <a:endParaRPr lang="ar-SA" dirty="0"/>
                    </a:p>
                  </a:txBody>
                  <a:tcPr/>
                </a:tc>
                <a:tc>
                  <a:txBody>
                    <a:bodyPr/>
                    <a:lstStyle/>
                    <a:p>
                      <a:pPr rtl="1"/>
                      <a:endParaRPr lang="ar-SA" dirty="0"/>
                    </a:p>
                  </a:txBody>
                  <a:tcPr/>
                </a:tc>
                <a:tc>
                  <a:txBody>
                    <a:bodyPr/>
                    <a:lstStyle/>
                    <a:p>
                      <a:pPr rtl="1"/>
                      <a:r>
                        <a:rPr lang="ar-SA" dirty="0" smtClean="0"/>
                        <a:t>النقـــــــــــــــــــــديـــــــــــــــــة</a:t>
                      </a:r>
                      <a:endParaRPr lang="ar-SA" dirty="0"/>
                    </a:p>
                  </a:txBody>
                  <a:tcPr/>
                </a:tc>
              </a:tr>
              <a:tr h="341882">
                <a:tc>
                  <a:txBody>
                    <a:bodyPr/>
                    <a:lstStyle/>
                    <a:p>
                      <a:pPr rtl="1"/>
                      <a:r>
                        <a:rPr lang="ar-SA" dirty="0" smtClean="0"/>
                        <a:t>75000</a:t>
                      </a:r>
                      <a:endParaRPr lang="ar-SA" dirty="0"/>
                    </a:p>
                  </a:txBody>
                  <a:tcPr/>
                </a:tc>
                <a:tc>
                  <a:txBody>
                    <a:bodyPr/>
                    <a:lstStyle/>
                    <a:p>
                      <a:pPr rtl="1"/>
                      <a:endParaRPr lang="ar-SA" dirty="0"/>
                    </a:p>
                  </a:txBody>
                  <a:tcPr/>
                </a:tc>
                <a:tc>
                  <a:txBody>
                    <a:bodyPr/>
                    <a:lstStyle/>
                    <a:p>
                      <a:pPr rtl="1"/>
                      <a:r>
                        <a:rPr lang="ar-SA" dirty="0" smtClean="0"/>
                        <a:t>مصاريف أجـــور ومرتبـــــــات</a:t>
                      </a:r>
                      <a:endParaRPr lang="ar-SA" dirty="0"/>
                    </a:p>
                  </a:txBody>
                  <a:tcPr/>
                </a:tc>
              </a:tr>
              <a:tr h="341882">
                <a:tc>
                  <a:txBody>
                    <a:bodyPr/>
                    <a:lstStyle/>
                    <a:p>
                      <a:pPr rtl="1"/>
                      <a:r>
                        <a:rPr lang="ar-SA" dirty="0" smtClean="0"/>
                        <a:t>66000</a:t>
                      </a:r>
                      <a:endParaRPr lang="ar-SA" dirty="0"/>
                    </a:p>
                  </a:txBody>
                  <a:tcPr/>
                </a:tc>
                <a:tc>
                  <a:txBody>
                    <a:bodyPr/>
                    <a:lstStyle/>
                    <a:p>
                      <a:pPr rtl="1"/>
                      <a:endParaRPr lang="ar-SA" dirty="0"/>
                    </a:p>
                  </a:txBody>
                  <a:tcPr/>
                </a:tc>
                <a:tc>
                  <a:txBody>
                    <a:bodyPr/>
                    <a:lstStyle/>
                    <a:p>
                      <a:pPr rtl="1"/>
                      <a:r>
                        <a:rPr lang="ar-SA" dirty="0" smtClean="0"/>
                        <a:t>المدينـــــــون</a:t>
                      </a:r>
                      <a:endParaRPr lang="ar-SA" dirty="0"/>
                    </a:p>
                  </a:txBody>
                  <a:tcPr/>
                </a:tc>
              </a:tr>
              <a:tr h="341882">
                <a:tc>
                  <a:txBody>
                    <a:bodyPr/>
                    <a:lstStyle/>
                    <a:p>
                      <a:pPr rtl="1"/>
                      <a:r>
                        <a:rPr lang="ar-SA" dirty="0" smtClean="0"/>
                        <a:t>8000</a:t>
                      </a:r>
                      <a:endParaRPr lang="ar-SA" dirty="0"/>
                    </a:p>
                  </a:txBody>
                  <a:tcPr/>
                </a:tc>
                <a:tc>
                  <a:txBody>
                    <a:bodyPr/>
                    <a:lstStyle/>
                    <a:p>
                      <a:pPr rtl="1"/>
                      <a:endParaRPr lang="ar-SA" dirty="0"/>
                    </a:p>
                  </a:txBody>
                  <a:tcPr/>
                </a:tc>
                <a:tc>
                  <a:txBody>
                    <a:bodyPr/>
                    <a:lstStyle/>
                    <a:p>
                      <a:pPr rtl="1"/>
                      <a:r>
                        <a:rPr lang="ar-SA" dirty="0" smtClean="0"/>
                        <a:t>نور وميـــــــــاه وهاتـــــــــــــــــــــف </a:t>
                      </a:r>
                      <a:endParaRPr lang="ar-SA" dirty="0"/>
                    </a:p>
                  </a:txBody>
                  <a:tcPr/>
                </a:tc>
              </a:tr>
              <a:tr h="341882">
                <a:tc>
                  <a:txBody>
                    <a:bodyPr/>
                    <a:lstStyle/>
                    <a:p>
                      <a:pPr rtl="1"/>
                      <a:endParaRPr lang="ar-SA"/>
                    </a:p>
                  </a:txBody>
                  <a:tcPr/>
                </a:tc>
                <a:tc>
                  <a:txBody>
                    <a:bodyPr/>
                    <a:lstStyle/>
                    <a:p>
                      <a:pPr rtl="1"/>
                      <a:r>
                        <a:rPr lang="ar-SA" dirty="0" smtClean="0"/>
                        <a:t>260000</a:t>
                      </a:r>
                      <a:endParaRPr lang="ar-SA" dirty="0"/>
                    </a:p>
                  </a:txBody>
                  <a:tcPr/>
                </a:tc>
                <a:tc>
                  <a:txBody>
                    <a:bodyPr/>
                    <a:lstStyle/>
                    <a:p>
                      <a:pPr rtl="1"/>
                      <a:r>
                        <a:rPr lang="ar-SA" dirty="0" smtClean="0"/>
                        <a:t>إيــــرادات القضــــــــــــــــــــايـــا</a:t>
                      </a:r>
                      <a:endParaRPr lang="ar-SA" dirty="0"/>
                    </a:p>
                  </a:txBody>
                  <a:tcPr/>
                </a:tc>
              </a:tr>
              <a:tr h="341882">
                <a:tc>
                  <a:txBody>
                    <a:bodyPr/>
                    <a:lstStyle/>
                    <a:p>
                      <a:pPr rtl="1"/>
                      <a:endParaRPr lang="ar-SA"/>
                    </a:p>
                  </a:txBody>
                  <a:tcPr/>
                </a:tc>
                <a:tc>
                  <a:txBody>
                    <a:bodyPr/>
                    <a:lstStyle/>
                    <a:p>
                      <a:pPr rtl="1"/>
                      <a:r>
                        <a:rPr lang="ar-SA" dirty="0" smtClean="0"/>
                        <a:t>45000</a:t>
                      </a:r>
                      <a:endParaRPr lang="ar-SA" dirty="0"/>
                    </a:p>
                  </a:txBody>
                  <a:tcPr/>
                </a:tc>
                <a:tc>
                  <a:txBody>
                    <a:bodyPr/>
                    <a:lstStyle/>
                    <a:p>
                      <a:pPr rtl="1"/>
                      <a:r>
                        <a:rPr lang="ar-SA" dirty="0" smtClean="0"/>
                        <a:t>إيــــــرادات</a:t>
                      </a:r>
                      <a:r>
                        <a:rPr lang="ar-SA" baseline="0" dirty="0" smtClean="0"/>
                        <a:t> استشـــــارات</a:t>
                      </a:r>
                      <a:endParaRPr lang="ar-SA" dirty="0"/>
                    </a:p>
                  </a:txBody>
                  <a:tcPr/>
                </a:tc>
              </a:tr>
              <a:tr h="341882">
                <a:tc>
                  <a:txBody>
                    <a:bodyPr/>
                    <a:lstStyle/>
                    <a:p>
                      <a:pPr rtl="1"/>
                      <a:r>
                        <a:rPr lang="ar-SA" dirty="0" smtClean="0"/>
                        <a:t>6000</a:t>
                      </a:r>
                      <a:endParaRPr lang="ar-SA" dirty="0"/>
                    </a:p>
                  </a:txBody>
                  <a:tcPr/>
                </a:tc>
                <a:tc>
                  <a:txBody>
                    <a:bodyPr/>
                    <a:lstStyle/>
                    <a:p>
                      <a:pPr rtl="1"/>
                      <a:endParaRPr lang="ar-SA"/>
                    </a:p>
                  </a:txBody>
                  <a:tcPr/>
                </a:tc>
                <a:tc>
                  <a:txBody>
                    <a:bodyPr/>
                    <a:lstStyle/>
                    <a:p>
                      <a:pPr rtl="1"/>
                      <a:r>
                        <a:rPr lang="ar-SA" dirty="0" smtClean="0"/>
                        <a:t>لوازم مكتــــــــــبية</a:t>
                      </a:r>
                      <a:endParaRPr lang="ar-SA" dirty="0"/>
                    </a:p>
                  </a:txBody>
                  <a:tcPr/>
                </a:tc>
              </a:tr>
              <a:tr h="341882">
                <a:tc>
                  <a:txBody>
                    <a:bodyPr/>
                    <a:lstStyle/>
                    <a:p>
                      <a:pPr rtl="1"/>
                      <a:endParaRPr lang="ar-SA"/>
                    </a:p>
                  </a:txBody>
                  <a:tcPr/>
                </a:tc>
                <a:tc>
                  <a:txBody>
                    <a:bodyPr/>
                    <a:lstStyle/>
                    <a:p>
                      <a:pPr rtl="1"/>
                      <a:r>
                        <a:rPr lang="ar-SA" dirty="0" smtClean="0"/>
                        <a:t>175000</a:t>
                      </a:r>
                      <a:endParaRPr lang="ar-SA" dirty="0"/>
                    </a:p>
                  </a:txBody>
                  <a:tcPr/>
                </a:tc>
                <a:tc>
                  <a:txBody>
                    <a:bodyPr/>
                    <a:lstStyle/>
                    <a:p>
                      <a:pPr rtl="1"/>
                      <a:r>
                        <a:rPr lang="ar-SA" dirty="0" smtClean="0"/>
                        <a:t>رأس</a:t>
                      </a:r>
                      <a:r>
                        <a:rPr lang="ar-SA" baseline="0" dirty="0" smtClean="0"/>
                        <a:t> المـــــــــــــــــــال</a:t>
                      </a:r>
                      <a:endParaRPr lang="ar-SA" dirty="0"/>
                    </a:p>
                  </a:txBody>
                  <a:tcPr/>
                </a:tc>
              </a:tr>
              <a:tr h="341882">
                <a:tc>
                  <a:txBody>
                    <a:bodyPr/>
                    <a:lstStyle/>
                    <a:p>
                      <a:pPr rtl="1"/>
                      <a:r>
                        <a:rPr lang="ar-SA" dirty="0" smtClean="0"/>
                        <a:t>550000</a:t>
                      </a:r>
                      <a:endParaRPr lang="ar-SA" dirty="0"/>
                    </a:p>
                  </a:txBody>
                  <a:tcPr/>
                </a:tc>
                <a:tc>
                  <a:txBody>
                    <a:bodyPr/>
                    <a:lstStyle/>
                    <a:p>
                      <a:pPr rtl="1"/>
                      <a:r>
                        <a:rPr lang="ar-SA" dirty="0" smtClean="0"/>
                        <a:t>550000</a:t>
                      </a:r>
                      <a:endParaRPr lang="ar-SA" dirty="0"/>
                    </a:p>
                  </a:txBody>
                  <a:tcPr/>
                </a:tc>
                <a:tc>
                  <a:txBody>
                    <a:bodyPr/>
                    <a:lstStyle/>
                    <a:p>
                      <a:pPr rtl="1"/>
                      <a:r>
                        <a:rPr lang="ar-SA" dirty="0" smtClean="0"/>
                        <a:t>الإجمـــــــــــــــــــــــالــــي</a:t>
                      </a:r>
                      <a:endParaRPr lang="ar-SA" dirty="0"/>
                    </a:p>
                  </a:txBody>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فإذا علمت </a:t>
            </a:r>
            <a:r>
              <a:rPr lang="ar-SA" dirty="0" err="1" smtClean="0"/>
              <a:t>مايلي</a:t>
            </a:r>
            <a:r>
              <a:rPr lang="ar-SA" dirty="0" smtClean="0"/>
              <a:t>:</a:t>
            </a:r>
            <a:endParaRPr lang="ar-SA" dirty="0"/>
          </a:p>
        </p:txBody>
      </p:sp>
      <p:sp>
        <p:nvSpPr>
          <p:cNvPr id="3" name="عنصر نائب للمحتوى 2"/>
          <p:cNvSpPr>
            <a:spLocks noGrp="1"/>
          </p:cNvSpPr>
          <p:nvPr>
            <p:ph idx="1"/>
          </p:nvPr>
        </p:nvSpPr>
        <p:spPr/>
        <p:txBody>
          <a:bodyPr/>
          <a:lstStyle/>
          <a:p>
            <a:r>
              <a:rPr lang="ar-SA" dirty="0" smtClean="0"/>
              <a:t> مصروف استهلاك المباني عن سنة 1432هـ قدرت بمبلغ 8000 ريال، ومصروف استهلاك الأثاث بمبلغ 6000 ريال.</a:t>
            </a:r>
          </a:p>
          <a:p>
            <a:r>
              <a:rPr lang="ar-SA" dirty="0" smtClean="0"/>
              <a:t>لم تدفع بعد حتى 1432/12/30هـ مرتبات شهري ذي القعدة </a:t>
            </a:r>
            <a:r>
              <a:rPr lang="ar-SA" dirty="0" err="1" smtClean="0"/>
              <a:t>و</a:t>
            </a:r>
            <a:r>
              <a:rPr lang="ar-SA" dirty="0" smtClean="0"/>
              <a:t> ذي الحجة سنة 1432هـ.</a:t>
            </a:r>
          </a:p>
          <a:p>
            <a:r>
              <a:rPr lang="ar-SA" dirty="0" smtClean="0"/>
              <a:t>تبقى من اللوازم المكتبية ما قيمته 2000 ريال في 1432/12/30هـ</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85728"/>
            <a:ext cx="8686800" cy="1380798"/>
          </a:xfrm>
        </p:spPr>
        <p:txBody>
          <a:bodyPr/>
          <a:lstStyle/>
          <a:p>
            <a:pPr algn="r"/>
            <a:r>
              <a:rPr lang="ar-SA" dirty="0" smtClean="0"/>
              <a:t>تسوية حسابات الإيرادات والمصروفات</a:t>
            </a:r>
            <a:endParaRPr lang="ar-SA" dirty="0"/>
          </a:p>
        </p:txBody>
      </p:sp>
      <p:sp>
        <p:nvSpPr>
          <p:cNvPr id="3" name="عنصر نائب للمحتوى 2"/>
          <p:cNvSpPr>
            <a:spLocks noGrp="1"/>
          </p:cNvSpPr>
          <p:nvPr>
            <p:ph idx="1"/>
          </p:nvPr>
        </p:nvSpPr>
        <p:spPr/>
        <p:txBody>
          <a:bodyPr/>
          <a:lstStyle/>
          <a:p>
            <a:r>
              <a:rPr lang="ar-SA" dirty="0" smtClean="0"/>
              <a:t>غالباً ما تنصب التسويات على حسابات الإيرادات والمصروفات، ويمكن حصر هذه التسويات في أربعة بنود هي :</a:t>
            </a:r>
          </a:p>
          <a:p>
            <a:r>
              <a:rPr lang="ar-SA" dirty="0" smtClean="0"/>
              <a:t>الإيرادات المقدمة.</a:t>
            </a:r>
          </a:p>
          <a:p>
            <a:r>
              <a:rPr lang="ar-SA" dirty="0" smtClean="0"/>
              <a:t>الإيرادات المستحقة .</a:t>
            </a:r>
          </a:p>
          <a:p>
            <a:r>
              <a:rPr lang="ar-SA" dirty="0" smtClean="0"/>
              <a:t>المصروفات المقدمة.</a:t>
            </a:r>
          </a:p>
          <a:p>
            <a:r>
              <a:rPr lang="ar-SA" dirty="0" smtClean="0"/>
              <a:t>المصروفات المستحقة.</a:t>
            </a:r>
            <a:endParaRPr lang="ar-S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المطلوب </a:t>
            </a:r>
            <a:endParaRPr lang="ar-SA" dirty="0"/>
          </a:p>
        </p:txBody>
      </p:sp>
      <p:sp>
        <p:nvSpPr>
          <p:cNvPr id="3" name="عنصر نائب للمحتوى 2"/>
          <p:cNvSpPr>
            <a:spLocks noGrp="1"/>
          </p:cNvSpPr>
          <p:nvPr>
            <p:ph idx="1"/>
          </p:nvPr>
        </p:nvSpPr>
        <p:spPr/>
        <p:txBody>
          <a:bodyPr/>
          <a:lstStyle/>
          <a:p>
            <a:r>
              <a:rPr lang="ar-SA" dirty="0" smtClean="0"/>
              <a:t>إعداد ورقة العمل.</a:t>
            </a:r>
          </a:p>
          <a:p>
            <a:r>
              <a:rPr lang="ar-SA" dirty="0" smtClean="0"/>
              <a:t>إعداد قيود التسوية.</a:t>
            </a:r>
          </a:p>
          <a:p>
            <a:r>
              <a:rPr lang="ar-SA" dirty="0" smtClean="0"/>
              <a:t>إعداد قائمة الدخل.</a:t>
            </a:r>
          </a:p>
          <a:p>
            <a:r>
              <a:rPr lang="ar-SA" dirty="0" smtClean="0"/>
              <a:t>إعداد قائمة المركز المالي.</a:t>
            </a:r>
          </a:p>
          <a:p>
            <a:r>
              <a:rPr lang="ar-SA" dirty="0" smtClean="0"/>
              <a:t>إعداد قيود الإقفال اللازمة.</a:t>
            </a:r>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أولاً : قيود التسوية:</a:t>
            </a:r>
            <a:endParaRPr lang="ar-SA" dirty="0"/>
          </a:p>
        </p:txBody>
      </p:sp>
      <p:sp>
        <p:nvSpPr>
          <p:cNvPr id="3" name="عنصر نائب للمحتوى 2"/>
          <p:cNvSpPr>
            <a:spLocks noGrp="1"/>
          </p:cNvSpPr>
          <p:nvPr>
            <p:ph idx="1"/>
          </p:nvPr>
        </p:nvSpPr>
        <p:spPr/>
        <p:txBody>
          <a:bodyPr/>
          <a:lstStyle/>
          <a:p>
            <a:endParaRPr lang="ar-SA" dirty="0" smtClean="0"/>
          </a:p>
          <a:p>
            <a:pPr>
              <a:buNone/>
            </a:pPr>
            <a:r>
              <a:rPr lang="ar-SA" dirty="0" smtClean="0">
                <a:solidFill>
                  <a:schemeClr val="accent2">
                    <a:lumMod val="60000"/>
                    <a:lumOff val="40000"/>
                  </a:schemeClr>
                </a:solidFill>
              </a:rPr>
              <a:t>قيد استهلاك المباني:</a:t>
            </a:r>
            <a:endParaRPr lang="ar-SA" dirty="0" smtClean="0">
              <a:solidFill>
                <a:schemeClr val="accent2">
                  <a:lumMod val="60000"/>
                  <a:lumOff val="40000"/>
                </a:schemeClr>
              </a:solidFill>
            </a:endParaRPr>
          </a:p>
          <a:p>
            <a:r>
              <a:rPr lang="ar-SA" dirty="0" smtClean="0"/>
              <a:t>8000  من </a:t>
            </a:r>
            <a:r>
              <a:rPr lang="ar-SA" dirty="0" err="1" smtClean="0"/>
              <a:t>حـــ</a:t>
            </a:r>
            <a:r>
              <a:rPr lang="ar-SA" dirty="0" smtClean="0"/>
              <a:t> / مصروف استهلاك المباني </a:t>
            </a:r>
          </a:p>
          <a:p>
            <a:pPr>
              <a:buNone/>
            </a:pPr>
            <a:r>
              <a:rPr lang="ar-SA" dirty="0" smtClean="0"/>
              <a:t> </a:t>
            </a:r>
            <a:r>
              <a:rPr lang="ar-SA" dirty="0" smtClean="0"/>
              <a:t>        8000 إلى </a:t>
            </a:r>
            <a:r>
              <a:rPr lang="ar-SA" dirty="0" err="1" smtClean="0"/>
              <a:t>حــ</a:t>
            </a:r>
            <a:r>
              <a:rPr lang="ar-SA" dirty="0" smtClean="0"/>
              <a:t> / مجمع استهلاك المباني</a:t>
            </a:r>
          </a:p>
          <a:p>
            <a:pPr>
              <a:buNone/>
            </a:pPr>
            <a:r>
              <a:rPr lang="ar-SA" dirty="0" smtClean="0">
                <a:solidFill>
                  <a:schemeClr val="accent2">
                    <a:lumMod val="60000"/>
                    <a:lumOff val="40000"/>
                  </a:schemeClr>
                </a:solidFill>
              </a:rPr>
              <a:t>قيد استهلاك الأثاث:</a:t>
            </a:r>
            <a:endParaRPr lang="ar-SA" dirty="0" smtClean="0">
              <a:solidFill>
                <a:schemeClr val="accent2">
                  <a:lumMod val="60000"/>
                  <a:lumOff val="40000"/>
                </a:schemeClr>
              </a:solidFill>
            </a:endParaRPr>
          </a:p>
          <a:p>
            <a:pPr>
              <a:buNone/>
            </a:pPr>
            <a:r>
              <a:rPr lang="ar-SA" dirty="0" smtClean="0"/>
              <a:t>6000 من </a:t>
            </a:r>
            <a:r>
              <a:rPr lang="ar-SA" dirty="0" err="1" smtClean="0"/>
              <a:t>حــ</a:t>
            </a:r>
            <a:r>
              <a:rPr lang="ar-SA" dirty="0" smtClean="0"/>
              <a:t> / مصروف استهلاك الأثاث </a:t>
            </a:r>
          </a:p>
          <a:p>
            <a:pPr>
              <a:buNone/>
            </a:pPr>
            <a:r>
              <a:rPr lang="ar-SA" dirty="0" smtClean="0"/>
              <a:t> </a:t>
            </a:r>
            <a:r>
              <a:rPr lang="ar-SA" dirty="0" smtClean="0"/>
              <a:t>     6000 إلى </a:t>
            </a:r>
            <a:r>
              <a:rPr lang="ar-SA" dirty="0" err="1" smtClean="0"/>
              <a:t>حــ</a:t>
            </a:r>
            <a:r>
              <a:rPr lang="ar-SA" dirty="0" smtClean="0"/>
              <a:t> / مجمع استهلاك الأثاث</a:t>
            </a:r>
            <a:endParaRPr lang="ar-S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قيد تسوية الأجور والمرتبات</a:t>
            </a:r>
            <a:endParaRPr lang="ar-SA" dirty="0"/>
          </a:p>
        </p:txBody>
      </p:sp>
      <p:sp>
        <p:nvSpPr>
          <p:cNvPr id="3" name="عنصر نائب للمحتوى 2"/>
          <p:cNvSpPr>
            <a:spLocks noGrp="1"/>
          </p:cNvSpPr>
          <p:nvPr>
            <p:ph idx="1"/>
          </p:nvPr>
        </p:nvSpPr>
        <p:spPr/>
        <p:txBody>
          <a:bodyPr/>
          <a:lstStyle/>
          <a:p>
            <a:r>
              <a:rPr lang="ar-SA" dirty="0" smtClean="0"/>
              <a:t>75000 \10= 7500 مرتب الشهر الواحد </a:t>
            </a:r>
          </a:p>
          <a:p>
            <a:r>
              <a:rPr lang="ar-SA" dirty="0" smtClean="0"/>
              <a:t>لم تدفع مرتبات شهري ذي القعدة وذي الحجة (7500 *2=15000) إذن هي رواتب مستحقة.</a:t>
            </a:r>
          </a:p>
          <a:p>
            <a:pPr>
              <a:buNone/>
            </a:pPr>
            <a:endParaRPr lang="ar-SA" dirty="0" smtClean="0"/>
          </a:p>
          <a:p>
            <a:r>
              <a:rPr lang="ar-SA" dirty="0" smtClean="0"/>
              <a:t>15000 من </a:t>
            </a:r>
            <a:r>
              <a:rPr lang="ar-SA" dirty="0" err="1" smtClean="0"/>
              <a:t>حــ</a:t>
            </a:r>
            <a:r>
              <a:rPr lang="ar-SA" dirty="0" smtClean="0"/>
              <a:t> / مصاريف الرواتب والأجور</a:t>
            </a:r>
          </a:p>
          <a:p>
            <a:r>
              <a:rPr lang="ar-SA" dirty="0" smtClean="0"/>
              <a:t>15000 إلى </a:t>
            </a:r>
            <a:r>
              <a:rPr lang="ar-SA" dirty="0" err="1" smtClean="0"/>
              <a:t>حــ</a:t>
            </a:r>
            <a:r>
              <a:rPr lang="ar-SA" dirty="0" smtClean="0"/>
              <a:t> / الرواتب والأجور المستحقة.</a:t>
            </a:r>
          </a:p>
          <a:p>
            <a:endParaRPr lang="ar-SA" dirty="0" smtClean="0"/>
          </a:p>
          <a:p>
            <a:endParaRPr lang="ar-SA"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قيد تسوية اللوازم المكتبية:</a:t>
            </a:r>
            <a:endParaRPr lang="ar-SA" dirty="0"/>
          </a:p>
        </p:txBody>
      </p:sp>
      <p:sp>
        <p:nvSpPr>
          <p:cNvPr id="3" name="عنصر نائب للمحتوى 2"/>
          <p:cNvSpPr>
            <a:spLocks noGrp="1"/>
          </p:cNvSpPr>
          <p:nvPr>
            <p:ph idx="1"/>
          </p:nvPr>
        </p:nvSpPr>
        <p:spPr/>
        <p:txBody>
          <a:bodyPr/>
          <a:lstStyle/>
          <a:p>
            <a:r>
              <a:rPr lang="ar-SA" dirty="0" smtClean="0"/>
              <a:t>المستخدم= الموجود – المتبقي</a:t>
            </a:r>
          </a:p>
          <a:p>
            <a:r>
              <a:rPr lang="ar-SA" dirty="0" smtClean="0"/>
              <a:t>المستخدم  = 6000 – 2000 </a:t>
            </a:r>
          </a:p>
          <a:p>
            <a:pPr>
              <a:buNone/>
            </a:pPr>
            <a:r>
              <a:rPr lang="ar-SA" dirty="0" smtClean="0"/>
              <a:t> </a:t>
            </a:r>
            <a:r>
              <a:rPr lang="ar-SA" dirty="0" smtClean="0"/>
              <a:t>                   = 4000 </a:t>
            </a:r>
          </a:p>
          <a:p>
            <a:pPr>
              <a:buNone/>
            </a:pPr>
            <a:endParaRPr lang="ar-SA" dirty="0" smtClean="0"/>
          </a:p>
          <a:p>
            <a:pPr>
              <a:buNone/>
            </a:pPr>
            <a:r>
              <a:rPr lang="ar-SA" dirty="0" smtClean="0"/>
              <a:t>4000 من </a:t>
            </a:r>
            <a:r>
              <a:rPr lang="ar-SA" dirty="0" err="1" smtClean="0"/>
              <a:t>حــ</a:t>
            </a:r>
            <a:r>
              <a:rPr lang="ar-SA" dirty="0" smtClean="0"/>
              <a:t> / مصاريف اللوازم المكتبية </a:t>
            </a:r>
          </a:p>
          <a:p>
            <a:pPr>
              <a:buNone/>
            </a:pPr>
            <a:endParaRPr lang="ar-SA" dirty="0" smtClean="0"/>
          </a:p>
          <a:p>
            <a:pPr>
              <a:buNone/>
            </a:pPr>
            <a:r>
              <a:rPr lang="ar-SA" dirty="0" smtClean="0"/>
              <a:t>       4000 إلى </a:t>
            </a:r>
            <a:r>
              <a:rPr lang="ar-SA" dirty="0" err="1" smtClean="0"/>
              <a:t>حــ</a:t>
            </a:r>
            <a:r>
              <a:rPr lang="ar-SA" dirty="0" smtClean="0"/>
              <a:t> / اللوازم المكتبية</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الإيرادات المقدمة:</a:t>
            </a:r>
            <a:endParaRPr lang="ar-SA" dirty="0"/>
          </a:p>
        </p:txBody>
      </p:sp>
      <p:sp>
        <p:nvSpPr>
          <p:cNvPr id="3" name="عنصر نائب للمحتوى 2"/>
          <p:cNvSpPr>
            <a:spLocks noGrp="1"/>
          </p:cNvSpPr>
          <p:nvPr>
            <p:ph idx="1"/>
          </p:nvPr>
        </p:nvSpPr>
        <p:spPr/>
        <p:txBody>
          <a:bodyPr>
            <a:normAutofit fontScale="92500" lnSpcReduction="10000"/>
          </a:bodyPr>
          <a:lstStyle/>
          <a:p>
            <a:r>
              <a:rPr lang="ar-SA" dirty="0" smtClean="0"/>
              <a:t>الإيرادات المدفوعة مقدماً تظهر عندما تحصل المنشأة على إيراد يخص فترة محاسبية قادمة.</a:t>
            </a:r>
          </a:p>
          <a:p>
            <a:r>
              <a:rPr lang="ar-SA" b="1" dirty="0" smtClean="0">
                <a:solidFill>
                  <a:schemeClr val="accent2">
                    <a:lumMod val="75000"/>
                  </a:schemeClr>
                </a:solidFill>
              </a:rPr>
              <a:t>مثال :</a:t>
            </a:r>
          </a:p>
          <a:p>
            <a:r>
              <a:rPr lang="ar-SA" dirty="0" smtClean="0">
                <a:solidFill>
                  <a:schemeClr val="tx1">
                    <a:lumMod val="95000"/>
                  </a:schemeClr>
                </a:solidFill>
              </a:rPr>
              <a:t>بتاريخ</a:t>
            </a:r>
            <a:r>
              <a:rPr lang="ar-SA" b="1" dirty="0" smtClean="0">
                <a:solidFill>
                  <a:schemeClr val="accent2">
                    <a:lumMod val="75000"/>
                  </a:schemeClr>
                </a:solidFill>
              </a:rPr>
              <a:t> </a:t>
            </a:r>
            <a:r>
              <a:rPr lang="ar-SA" dirty="0" smtClean="0">
                <a:solidFill>
                  <a:schemeClr val="tx1">
                    <a:lumMod val="95000"/>
                  </a:schemeClr>
                </a:solidFill>
              </a:rPr>
              <a:t>1433/11/1هـ وقعت شركة النسيم العقارية عقد مع جامعة الملك سعود يقضي بأن تؤجر شركة النسيم العقارية المجمع السكني للجامعة بإيجار سنوي يبلغ 2400000 ريال يدفع الإيجار مقدماً لكل ستة أشهر . وقد استلمت شركة النسيم شيك بمبلغ 1200000ريال يمثل إيجار الستة أشهر الأولى من العقد علماً بأن السنة المالية لشركة النسيم تنتهي بنهاية شهر ذي الحجة من كل عام. </a:t>
            </a:r>
            <a:endParaRPr lang="ar-SA"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sz="3600" dirty="0" smtClean="0"/>
              <a:t>عند استلام الدفعة الأولى من الإيجار في 1433/11/1هـ يتم عمل القيد التالي في سجلات شركة النسيم</a:t>
            </a:r>
            <a:r>
              <a:rPr lang="ar-SA" sz="4000" dirty="0" smtClean="0"/>
              <a:t>:</a:t>
            </a:r>
            <a:endParaRPr lang="ar-SA" sz="4000" dirty="0"/>
          </a:p>
        </p:txBody>
      </p:sp>
      <p:sp>
        <p:nvSpPr>
          <p:cNvPr id="3" name="عنصر نائب للمحتوى 2"/>
          <p:cNvSpPr>
            <a:spLocks noGrp="1"/>
          </p:cNvSpPr>
          <p:nvPr>
            <p:ph idx="1"/>
          </p:nvPr>
        </p:nvSpPr>
        <p:spPr/>
        <p:txBody>
          <a:bodyPr>
            <a:normAutofit lnSpcReduction="10000"/>
          </a:bodyPr>
          <a:lstStyle/>
          <a:p>
            <a:r>
              <a:rPr lang="ar-SA" dirty="0" smtClean="0"/>
              <a:t>1200000  من </a:t>
            </a:r>
            <a:r>
              <a:rPr lang="ar-SA" dirty="0" err="1" smtClean="0"/>
              <a:t>حــ</a:t>
            </a:r>
            <a:r>
              <a:rPr lang="ar-SA" dirty="0" smtClean="0"/>
              <a:t> / البنك </a:t>
            </a:r>
          </a:p>
          <a:p>
            <a:r>
              <a:rPr lang="ar-SA" dirty="0" smtClean="0"/>
              <a:t>     1200000 إلى </a:t>
            </a:r>
            <a:r>
              <a:rPr lang="ar-SA" dirty="0" err="1" smtClean="0"/>
              <a:t>حــ</a:t>
            </a:r>
            <a:r>
              <a:rPr lang="ar-SA" dirty="0" smtClean="0"/>
              <a:t> / إيراد الإيجار المقدم</a:t>
            </a:r>
          </a:p>
          <a:p>
            <a:pPr>
              <a:buNone/>
            </a:pPr>
            <a:endParaRPr lang="ar-SA" dirty="0" smtClean="0"/>
          </a:p>
          <a:p>
            <a:r>
              <a:rPr lang="ar-SA" sz="3200" dirty="0" smtClean="0">
                <a:solidFill>
                  <a:schemeClr val="accent1">
                    <a:lumMod val="50000"/>
                  </a:schemeClr>
                </a:solidFill>
              </a:rPr>
              <a:t>عند إعداد القوائم المالية في نهاية شهر ذي الحجة تتم إضافة ما يخص عام 1433هـ ممن إيراد الإيجار المقدم إلى إيراد الإيجار  : (2400000|12 شهر = 200000) ما يخص عام 1433هـ من الإيجار المقدم هو : 200000 *2 = 400000 ريال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829708" cy="1399032"/>
          </a:xfrm>
        </p:spPr>
        <p:txBody>
          <a:bodyPr/>
          <a:lstStyle/>
          <a:p>
            <a:pPr algn="r"/>
            <a:r>
              <a:rPr lang="ar-SA" dirty="0" smtClean="0"/>
              <a:t>قيد التسوية في تاريخ 1433/12/30هـ</a:t>
            </a:r>
            <a:endParaRPr lang="ar-SA" dirty="0"/>
          </a:p>
        </p:txBody>
      </p:sp>
      <p:sp>
        <p:nvSpPr>
          <p:cNvPr id="3" name="عنصر نائب للمحتوى 2"/>
          <p:cNvSpPr>
            <a:spLocks noGrp="1"/>
          </p:cNvSpPr>
          <p:nvPr>
            <p:ph idx="1"/>
          </p:nvPr>
        </p:nvSpPr>
        <p:spPr/>
        <p:txBody>
          <a:bodyPr/>
          <a:lstStyle/>
          <a:p>
            <a:r>
              <a:rPr lang="ar-SA" dirty="0" smtClean="0"/>
              <a:t>400000 من </a:t>
            </a:r>
            <a:r>
              <a:rPr lang="ar-SA" dirty="0" err="1" smtClean="0"/>
              <a:t>حــ</a:t>
            </a:r>
            <a:r>
              <a:rPr lang="ar-SA" dirty="0" smtClean="0"/>
              <a:t> / إيراد الإيجار المقدم       </a:t>
            </a:r>
            <a:r>
              <a:rPr lang="ar-SA" dirty="0" smtClean="0">
                <a:solidFill>
                  <a:schemeClr val="accent2">
                    <a:lumMod val="75000"/>
                  </a:schemeClr>
                </a:solidFill>
              </a:rPr>
              <a:t>خصم ويظهر ضمن الخصوم المتداولة في قائمة المركز المالي</a:t>
            </a:r>
          </a:p>
          <a:p>
            <a:pPr>
              <a:buNone/>
            </a:pPr>
            <a:endParaRPr lang="ar-SA" dirty="0" smtClean="0"/>
          </a:p>
          <a:p>
            <a:r>
              <a:rPr lang="ar-SA" dirty="0" smtClean="0"/>
              <a:t>  400000 إلى </a:t>
            </a:r>
            <a:r>
              <a:rPr lang="ar-SA" dirty="0" err="1" smtClean="0"/>
              <a:t>حــ</a:t>
            </a:r>
            <a:r>
              <a:rPr lang="ar-SA" dirty="0" smtClean="0"/>
              <a:t> / إيراد الإيجار         </a:t>
            </a:r>
            <a:r>
              <a:rPr lang="ar-SA" dirty="0" smtClean="0">
                <a:solidFill>
                  <a:schemeClr val="accent2">
                    <a:lumMod val="75000"/>
                  </a:schemeClr>
                </a:solidFill>
              </a:rPr>
              <a:t>إيراد ويظهر ضمن الإيرادات في قائمة الدخل.</a:t>
            </a:r>
            <a:endParaRPr lang="ar-SA" dirty="0">
              <a:solidFill>
                <a:schemeClr val="accent2">
                  <a:lumMod val="75000"/>
                </a:schemeClr>
              </a:solidFill>
            </a:endParaRPr>
          </a:p>
        </p:txBody>
      </p:sp>
      <p:cxnSp>
        <p:nvCxnSpPr>
          <p:cNvPr id="4" name="رابط كسهم مستقيم 3"/>
          <p:cNvCxnSpPr/>
          <p:nvPr/>
        </p:nvCxnSpPr>
        <p:spPr>
          <a:xfrm rot="10800000">
            <a:off x="1714480" y="2285992"/>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رابط كسهم مستقيم 4"/>
          <p:cNvCxnSpPr/>
          <p:nvPr/>
        </p:nvCxnSpPr>
        <p:spPr>
          <a:xfrm rot="10800000">
            <a:off x="2428860" y="4286256"/>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الإيرادات المستحقة :</a:t>
            </a:r>
            <a:endParaRPr lang="ar-SA" dirty="0"/>
          </a:p>
        </p:txBody>
      </p:sp>
      <p:sp>
        <p:nvSpPr>
          <p:cNvPr id="3" name="عنصر نائب للمحتوى 2"/>
          <p:cNvSpPr>
            <a:spLocks noGrp="1"/>
          </p:cNvSpPr>
          <p:nvPr>
            <p:ph idx="1"/>
          </p:nvPr>
        </p:nvSpPr>
        <p:spPr/>
        <p:txBody>
          <a:bodyPr/>
          <a:lstStyle/>
          <a:p>
            <a:r>
              <a:rPr lang="ar-SA" dirty="0" smtClean="0"/>
              <a:t>عندما تنتهي السنة المالية للمنشأة فإنه يندر أن تكون قد سجلت جميع إيراداتها التي تخص السنة المالية التي تعد عنها قوائمها المالية. بل قد يكون هناك إيراد يخص السنة المالية ولم يسجل ، ولم يضف على الإيراد. هذا الإيراد هو ما يعرف بالإيراد المستحق.</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مثال :</a:t>
            </a:r>
            <a:endParaRPr lang="ar-SA" dirty="0"/>
          </a:p>
        </p:txBody>
      </p:sp>
      <p:sp>
        <p:nvSpPr>
          <p:cNvPr id="3" name="عنصر نائب للمحتوى 2"/>
          <p:cNvSpPr>
            <a:spLocks noGrp="1"/>
          </p:cNvSpPr>
          <p:nvPr>
            <p:ph idx="1"/>
          </p:nvPr>
        </p:nvSpPr>
        <p:spPr/>
        <p:txBody>
          <a:bodyPr/>
          <a:lstStyle/>
          <a:p>
            <a:r>
              <a:rPr lang="ar-SA" dirty="0" smtClean="0">
                <a:solidFill>
                  <a:schemeClr val="accent1">
                    <a:lumMod val="50000"/>
                  </a:schemeClr>
                </a:solidFill>
              </a:rPr>
              <a:t>وقعت شركة وادي حنيفة لصيانة السيارات بتاريخ 1433/10/1 هـ عقد مع جامعة الملك سعود تقوم فيه الشركة بصيانة سيارات الجامعة لمدة سنة بمبلغ 1600000 ريال تستحق فقط عندما تنتهي السنة. علماً بأن السنة المالية تنتهي في نهاية شهر ذي الحجة. </a:t>
            </a:r>
          </a:p>
          <a:p>
            <a:r>
              <a:rPr lang="ar-SA" dirty="0" smtClean="0">
                <a:solidFill>
                  <a:schemeClr val="accent1">
                    <a:lumMod val="50000"/>
                  </a:schemeClr>
                </a:solidFill>
              </a:rPr>
              <a:t>وفي نهاية شهر ذي الحجة من عام 1433هـ لم تقبض الشركة من الجامعة أي مبلغ علماً أنها قامت بالصرف على صيانة السيارات لمدة 3 شهور </a:t>
            </a:r>
          </a:p>
          <a:p>
            <a:endParaRPr lang="ar-SA" dirty="0">
              <a:solidFill>
                <a:schemeClr val="accent1">
                  <a:lumMod val="50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الحل :</a:t>
            </a:r>
            <a:endParaRPr lang="ar-SA" dirty="0"/>
          </a:p>
        </p:txBody>
      </p:sp>
      <p:sp>
        <p:nvSpPr>
          <p:cNvPr id="3" name="عنصر نائب للمحتوى 2"/>
          <p:cNvSpPr>
            <a:spLocks noGrp="1"/>
          </p:cNvSpPr>
          <p:nvPr>
            <p:ph idx="1"/>
          </p:nvPr>
        </p:nvSpPr>
        <p:spPr/>
        <p:txBody>
          <a:bodyPr/>
          <a:lstStyle/>
          <a:p>
            <a:pPr>
              <a:buNone/>
            </a:pPr>
            <a:r>
              <a:rPr lang="ar-SA" dirty="0" smtClean="0"/>
              <a:t>لابد من عمل قيد تسوية يتم بموجبه إضافة ما يخص عام 1433هـ من إيراد الصيانة </a:t>
            </a:r>
            <a:r>
              <a:rPr lang="ar-SA" dirty="0" smtClean="0">
                <a:solidFill>
                  <a:schemeClr val="accent1">
                    <a:lumMod val="50000"/>
                  </a:schemeClr>
                </a:solidFill>
              </a:rPr>
              <a:t>(1600000|12 شهر*3= 400000 ريال) </a:t>
            </a:r>
          </a:p>
          <a:p>
            <a:pPr>
              <a:buNone/>
            </a:pPr>
            <a:r>
              <a:rPr lang="ar-SA" dirty="0" smtClean="0"/>
              <a:t>400000 من </a:t>
            </a:r>
            <a:r>
              <a:rPr lang="ar-SA" dirty="0" err="1" smtClean="0"/>
              <a:t>حــ</a:t>
            </a:r>
            <a:r>
              <a:rPr lang="ar-SA" dirty="0" smtClean="0"/>
              <a:t> / إيراد مستحق         </a:t>
            </a:r>
            <a:r>
              <a:rPr lang="ar-SA" dirty="0" smtClean="0">
                <a:solidFill>
                  <a:schemeClr val="accent2">
                    <a:lumMod val="75000"/>
                  </a:schemeClr>
                </a:solidFill>
              </a:rPr>
              <a:t>أصل ويظهر ضمن الأصول المتداولة في قائمة المركز المالي</a:t>
            </a:r>
          </a:p>
          <a:p>
            <a:pPr>
              <a:buNone/>
            </a:pPr>
            <a:r>
              <a:rPr lang="ar-SA" dirty="0" smtClean="0">
                <a:solidFill>
                  <a:schemeClr val="accent2">
                    <a:lumMod val="75000"/>
                  </a:schemeClr>
                </a:solidFill>
              </a:rPr>
              <a:t>   </a:t>
            </a:r>
            <a:r>
              <a:rPr lang="ar-SA" dirty="0" smtClean="0"/>
              <a:t>400000 إلى </a:t>
            </a:r>
            <a:r>
              <a:rPr lang="ar-SA" dirty="0" err="1" smtClean="0"/>
              <a:t>حــ</a:t>
            </a:r>
            <a:r>
              <a:rPr lang="ar-SA" dirty="0" smtClean="0"/>
              <a:t> / إيراد الإيجار        </a:t>
            </a:r>
            <a:r>
              <a:rPr lang="ar-SA" dirty="0" smtClean="0">
                <a:solidFill>
                  <a:schemeClr val="accent2">
                    <a:lumMod val="75000"/>
                  </a:schemeClr>
                </a:solidFill>
              </a:rPr>
              <a:t>إيراد ويظهر ضمن الإيرادات في قائمة الدخل</a:t>
            </a:r>
            <a:endParaRPr lang="ar-SA" dirty="0">
              <a:solidFill>
                <a:schemeClr val="accent2">
                  <a:lumMod val="75000"/>
                </a:schemeClr>
              </a:solidFill>
            </a:endParaRPr>
          </a:p>
        </p:txBody>
      </p:sp>
      <p:cxnSp>
        <p:nvCxnSpPr>
          <p:cNvPr id="6" name="رابط كسهم مستقيم 5"/>
          <p:cNvCxnSpPr/>
          <p:nvPr/>
        </p:nvCxnSpPr>
        <p:spPr>
          <a:xfrm rot="10800000">
            <a:off x="2786050" y="4714884"/>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رابط كسهم مستقيم 6"/>
          <p:cNvCxnSpPr/>
          <p:nvPr/>
        </p:nvCxnSpPr>
        <p:spPr>
          <a:xfrm rot="10800000">
            <a:off x="2786050" y="3786190"/>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حيوية">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211</TotalTime>
  <Words>1633</Words>
  <Application>Microsoft Office PowerPoint</Application>
  <PresentationFormat>عرض على الشاشة (3:4)‏</PresentationFormat>
  <Paragraphs>188</Paragraphs>
  <Slides>33</Slides>
  <Notes>0</Notes>
  <HiddenSlides>0</HiddenSlides>
  <MMClips>0</MMClips>
  <ScaleCrop>false</ScaleCrop>
  <HeadingPairs>
    <vt:vector size="4" baseType="variant">
      <vt:variant>
        <vt:lpstr>سمة</vt:lpstr>
      </vt:variant>
      <vt:variant>
        <vt:i4>1</vt:i4>
      </vt:variant>
      <vt:variant>
        <vt:lpstr>عناوين الشرائح</vt:lpstr>
      </vt:variant>
      <vt:variant>
        <vt:i4>33</vt:i4>
      </vt:variant>
    </vt:vector>
  </HeadingPairs>
  <TitlesOfParts>
    <vt:vector size="34" baseType="lpstr">
      <vt:lpstr>حيوية</vt:lpstr>
      <vt:lpstr>الفصل الرابع </vt:lpstr>
      <vt:lpstr>لماذا الحاجة إلى التسويات ؟</vt:lpstr>
      <vt:lpstr>تسوية حسابات الإيرادات والمصروفات</vt:lpstr>
      <vt:lpstr>الإيرادات المقدمة:</vt:lpstr>
      <vt:lpstr>عند استلام الدفعة الأولى من الإيجار في 1433/11/1هـ يتم عمل القيد التالي في سجلات شركة النسيم:</vt:lpstr>
      <vt:lpstr>قيد التسوية في تاريخ 1433/12/30هـ</vt:lpstr>
      <vt:lpstr>الإيرادات المستحقة :</vt:lpstr>
      <vt:lpstr>مثال :</vt:lpstr>
      <vt:lpstr>الحل :</vt:lpstr>
      <vt:lpstr>المصروفات المقدمة:</vt:lpstr>
      <vt:lpstr>مثال :</vt:lpstr>
      <vt:lpstr>الحل:</vt:lpstr>
      <vt:lpstr>قيد التسوية في 1432/12/30هـ </vt:lpstr>
      <vt:lpstr>المصروفات المستحقة:</vt:lpstr>
      <vt:lpstr>مثــــــال :</vt:lpstr>
      <vt:lpstr> قيد التسوية في 1432/12/30هـ </vt:lpstr>
      <vt:lpstr>اللوازم المكتبية :</vt:lpstr>
      <vt:lpstr>مثــــال:</vt:lpstr>
      <vt:lpstr>القيد عند شراء اللوازم المكتبية نقداً  </vt:lpstr>
      <vt:lpstr>مصروفات الإستهلاك</vt:lpstr>
      <vt:lpstr>أجيبي بصح أو خطأ مع تصحيح الخطأ:</vt:lpstr>
      <vt:lpstr>مثال:</vt:lpstr>
      <vt:lpstr>في نهاية كل سنة سيتم عمل قيد خاص باستهلاك السيارة كالتالي:</vt:lpstr>
      <vt:lpstr>قفل الحسابات وتدويرها :</vt:lpstr>
      <vt:lpstr>يتم الإقفال في حساب الأرباح والخسائر:</vt:lpstr>
      <vt:lpstr>ثانياً : قفل حساب الإيرادات :</vt:lpstr>
      <vt:lpstr>قفل حساب الأرباح والخسائر في المنشآت الفردية </vt:lpstr>
      <vt:lpstr>مثال شامل :فيما يلي ميزان المراجعة المستخرج من دفاتر مكتب المحامي عبدالهادي في 1432/12/30هـ </vt:lpstr>
      <vt:lpstr>فإذا علمت مايلي:</vt:lpstr>
      <vt:lpstr>المطلوب </vt:lpstr>
      <vt:lpstr>أولاً : قيود التسوية:</vt:lpstr>
      <vt:lpstr>قيد تسوية الأجور والمرتبات</vt:lpstr>
      <vt:lpstr>قيد تسوية اللوازم المكتبية: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الرابع </dc:title>
  <dc:creator>samar</dc:creator>
  <cp:lastModifiedBy>samar</cp:lastModifiedBy>
  <cp:revision>5</cp:revision>
  <dcterms:created xsi:type="dcterms:W3CDTF">2012-09-29T19:54:45Z</dcterms:created>
  <dcterms:modified xsi:type="dcterms:W3CDTF">2012-09-30T13:07:14Z</dcterms:modified>
</cp:coreProperties>
</file>