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9"/>
  </p:notesMasterIdLst>
  <p:sldIdLst>
    <p:sldId id="257" r:id="rId2"/>
    <p:sldId id="284" r:id="rId3"/>
    <p:sldId id="285" r:id="rId4"/>
    <p:sldId id="286" r:id="rId5"/>
    <p:sldId id="287" r:id="rId6"/>
    <p:sldId id="288" r:id="rId7"/>
    <p:sldId id="289" r:id="rId8"/>
    <p:sldId id="291" r:id="rId9"/>
    <p:sldId id="258" r:id="rId10"/>
    <p:sldId id="259" r:id="rId11"/>
    <p:sldId id="290" r:id="rId12"/>
    <p:sldId id="260" r:id="rId13"/>
    <p:sldId id="261" r:id="rId14"/>
    <p:sldId id="262" r:id="rId15"/>
    <p:sldId id="263" r:id="rId16"/>
    <p:sldId id="292" r:id="rId17"/>
    <p:sldId id="264" r:id="rId18"/>
    <p:sldId id="293"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2" r:id="rId36"/>
    <p:sldId id="281" r:id="rId37"/>
    <p:sldId id="283"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87E7C4D-BBE0-42DD-B9CF-0DA193CBB824}" type="datetimeFigureOut">
              <a:rPr lang="ar-SA" smtClean="0"/>
              <a:t>02/06/40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095903-C42A-4425-ABCF-EA0DD986F329}" type="slidenum">
              <a:rPr lang="ar-SA" smtClean="0"/>
              <a:t>‹#›</a:t>
            </a:fld>
            <a:endParaRPr lang="ar-SA"/>
          </a:p>
        </p:txBody>
      </p:sp>
    </p:spTree>
    <p:extLst>
      <p:ext uri="{BB962C8B-B14F-4D97-AF65-F5344CB8AC3E}">
        <p14:creationId xmlns:p14="http://schemas.microsoft.com/office/powerpoint/2010/main" val="24290691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E455F7B-F60A-4BDE-A908-C72E683FA413}" type="slidenum">
              <a:rPr lang="ar-SA" smtClean="0"/>
              <a:t>1</a:t>
            </a:fld>
            <a:endParaRPr lang="ar-SA"/>
          </a:p>
        </p:txBody>
      </p:sp>
    </p:spTree>
    <p:extLst>
      <p:ext uri="{BB962C8B-B14F-4D97-AF65-F5344CB8AC3E}">
        <p14:creationId xmlns:p14="http://schemas.microsoft.com/office/powerpoint/2010/main" val="244162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4EF60B9C-5429-44F8-8BF1-AFD81435595A}" type="datetime1">
              <a:rPr lang="ar-SA" smtClean="0"/>
              <a:t>02/06/40</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r>
              <a:rPr lang="ar-SA" smtClean="0"/>
              <a:t>الفصل الرابع: مورد رأس المال و التقنية</a:t>
            </a:r>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BC23659-FBC2-4FD7-89EE-987D9EF31658}" type="datetime1">
              <a:rPr lang="ar-SA" smtClean="0"/>
              <a:t>02/06/40</a:t>
            </a:fld>
            <a:endParaRPr lang="ar-SA"/>
          </a:p>
        </p:txBody>
      </p:sp>
      <p:sp>
        <p:nvSpPr>
          <p:cNvPr id="5" name="عنصر نائب للتذييل 4"/>
          <p:cNvSpPr>
            <a:spLocks noGrp="1"/>
          </p:cNvSpPr>
          <p:nvPr>
            <p:ph type="ftr" sz="quarter" idx="11"/>
          </p:nvPr>
        </p:nvSpPr>
        <p:spPr/>
        <p:txBody>
          <a:bodyPr/>
          <a:lstStyle/>
          <a:p>
            <a:r>
              <a:rPr lang="ar-SA" smtClean="0"/>
              <a:t>الفصل الرابع: مورد رأس المال و التقنية</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AA2803-A9BE-4428-9C71-6B8B485E9320}" type="datetime1">
              <a:rPr lang="ar-SA" smtClean="0"/>
              <a:t>02/06/40</a:t>
            </a:fld>
            <a:endParaRPr lang="ar-SA"/>
          </a:p>
        </p:txBody>
      </p:sp>
      <p:sp>
        <p:nvSpPr>
          <p:cNvPr id="5" name="عنصر نائب للتذييل 4"/>
          <p:cNvSpPr>
            <a:spLocks noGrp="1"/>
          </p:cNvSpPr>
          <p:nvPr>
            <p:ph type="ftr" sz="quarter" idx="11"/>
          </p:nvPr>
        </p:nvSpPr>
        <p:spPr/>
        <p:txBody>
          <a:bodyPr/>
          <a:lstStyle/>
          <a:p>
            <a:r>
              <a:rPr lang="ar-SA" smtClean="0"/>
              <a:t>الفصل الرابع: مورد رأس المال و التقنية</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8AED532-AFFB-4EB4-91DE-D3A8E44CA256}" type="datetime1">
              <a:rPr lang="ar-SA" smtClean="0"/>
              <a:t>02/06/40</a:t>
            </a:fld>
            <a:endParaRPr lang="ar-SA"/>
          </a:p>
        </p:txBody>
      </p:sp>
      <p:sp>
        <p:nvSpPr>
          <p:cNvPr id="5" name="عنصر نائب للتذييل 4"/>
          <p:cNvSpPr>
            <a:spLocks noGrp="1"/>
          </p:cNvSpPr>
          <p:nvPr>
            <p:ph type="ftr" sz="quarter" idx="11"/>
          </p:nvPr>
        </p:nvSpPr>
        <p:spPr/>
        <p:txBody>
          <a:bodyPr/>
          <a:lstStyle/>
          <a:p>
            <a:r>
              <a:rPr lang="ar-SA" smtClean="0"/>
              <a:t>الفصل الرابع: مورد رأس المال و التقنية</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A57738-68AB-4510-A988-2A611506D476}" type="datetime1">
              <a:rPr lang="ar-SA" smtClean="0"/>
              <a:t>02/06/40</a:t>
            </a:fld>
            <a:endParaRPr lang="ar-SA"/>
          </a:p>
        </p:txBody>
      </p:sp>
      <p:sp>
        <p:nvSpPr>
          <p:cNvPr id="5" name="عنصر نائب للتذييل 4"/>
          <p:cNvSpPr>
            <a:spLocks noGrp="1"/>
          </p:cNvSpPr>
          <p:nvPr>
            <p:ph type="ftr" sz="quarter" idx="11"/>
          </p:nvPr>
        </p:nvSpPr>
        <p:spPr/>
        <p:txBody>
          <a:bodyPr/>
          <a:lstStyle/>
          <a:p>
            <a:r>
              <a:rPr lang="ar-SA" smtClean="0"/>
              <a:t>الفصل الرابع: مورد رأس المال و التقنية</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CAEEAF0-D893-4547-AF2A-CDB789B83B1A}" type="datetime1">
              <a:rPr lang="ar-SA" smtClean="0"/>
              <a:t>02/06/40</a:t>
            </a:fld>
            <a:endParaRPr lang="ar-SA"/>
          </a:p>
        </p:txBody>
      </p:sp>
      <p:sp>
        <p:nvSpPr>
          <p:cNvPr id="6" name="عنصر نائب للتذييل 5"/>
          <p:cNvSpPr>
            <a:spLocks noGrp="1"/>
          </p:cNvSpPr>
          <p:nvPr>
            <p:ph type="ftr" sz="quarter" idx="11"/>
          </p:nvPr>
        </p:nvSpPr>
        <p:spPr/>
        <p:txBody>
          <a:bodyPr/>
          <a:lstStyle/>
          <a:p>
            <a:r>
              <a:rPr lang="ar-SA" smtClean="0"/>
              <a:t>الفصل الرابع: مورد رأس المال و التقنية</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4A317CE1-031C-4152-B492-AF44EA384AAF}" type="datetime1">
              <a:rPr lang="ar-SA" smtClean="0"/>
              <a:t>02/06/40</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r>
              <a:rPr lang="ar-SA" smtClean="0"/>
              <a:t>الفصل الرابع: مورد رأس المال و التقنية</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CB313F46-6966-4E80-BAC4-C083EB5A4A87}" type="datetime1">
              <a:rPr lang="ar-SA" smtClean="0"/>
              <a:t>02/06/40</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r>
              <a:rPr lang="ar-SA" smtClean="0"/>
              <a:t>الفصل الرابع: مورد رأس المال و التقنية</a:t>
            </a:r>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1CB4BA-AC51-45FB-8537-0A02917B1DEE}" type="datetime1">
              <a:rPr lang="ar-SA" smtClean="0"/>
              <a:t>02/06/40</a:t>
            </a:fld>
            <a:endParaRPr lang="ar-SA"/>
          </a:p>
        </p:txBody>
      </p:sp>
      <p:sp>
        <p:nvSpPr>
          <p:cNvPr id="3" name="عنصر نائب للتذييل 2"/>
          <p:cNvSpPr>
            <a:spLocks noGrp="1"/>
          </p:cNvSpPr>
          <p:nvPr>
            <p:ph type="ftr" sz="quarter" idx="11"/>
          </p:nvPr>
        </p:nvSpPr>
        <p:spPr/>
        <p:txBody>
          <a:bodyPr/>
          <a:lstStyle/>
          <a:p>
            <a:r>
              <a:rPr lang="ar-SA" smtClean="0"/>
              <a:t>الفصل الرابع: مورد رأس المال و التقنية</a:t>
            </a:r>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924E536-6815-4206-992B-32C8F74F0AA4}" type="datetime1">
              <a:rPr lang="ar-SA" smtClean="0"/>
              <a:t>02/06/40</a:t>
            </a:fld>
            <a:endParaRPr lang="ar-SA"/>
          </a:p>
        </p:txBody>
      </p:sp>
      <p:sp>
        <p:nvSpPr>
          <p:cNvPr id="6" name="عنصر نائب للتذييل 5"/>
          <p:cNvSpPr>
            <a:spLocks noGrp="1"/>
          </p:cNvSpPr>
          <p:nvPr>
            <p:ph type="ftr" sz="quarter" idx="11"/>
          </p:nvPr>
        </p:nvSpPr>
        <p:spPr/>
        <p:txBody>
          <a:bodyPr/>
          <a:lstStyle/>
          <a:p>
            <a:r>
              <a:rPr lang="ar-SA" smtClean="0"/>
              <a:t>الفصل الرابع: مورد رأس المال و التقنية</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9E7925-084E-4999-BD3B-5C9ABBE56226}" type="datetime1">
              <a:rPr lang="ar-SA" smtClean="0"/>
              <a:t>02/06/40</a:t>
            </a:fld>
            <a:endParaRPr lang="ar-SA"/>
          </a:p>
        </p:txBody>
      </p:sp>
      <p:sp>
        <p:nvSpPr>
          <p:cNvPr id="6" name="عنصر نائب للتذييل 5"/>
          <p:cNvSpPr>
            <a:spLocks noGrp="1"/>
          </p:cNvSpPr>
          <p:nvPr>
            <p:ph type="ftr" sz="quarter" idx="11"/>
          </p:nvPr>
        </p:nvSpPr>
        <p:spPr/>
        <p:txBody>
          <a:bodyPr/>
          <a:lstStyle/>
          <a:p>
            <a:r>
              <a:rPr lang="ar-SA" smtClean="0"/>
              <a:t>الفصل الرابع: مورد رأس المال و التقنية</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A7BC5CC-5DE2-47D4-A802-DE514849636F}" type="datetime1">
              <a:rPr lang="ar-SA" smtClean="0"/>
              <a:t>02/06/40</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ar-SA" smtClean="0"/>
              <a:t>الفصل الرابع: مورد رأس المال و التقنية</a:t>
            </a:r>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556792"/>
            <a:ext cx="6984776" cy="1470025"/>
          </a:xfrm>
        </p:spPr>
        <p:txBody>
          <a:bodyPr/>
          <a:lstStyle/>
          <a:p>
            <a:r>
              <a:rPr lang="ar-SA" u="sng" dirty="0" smtClean="0">
                <a:solidFill>
                  <a:schemeClr val="accent5">
                    <a:lumMod val="20000"/>
                    <a:lumOff val="80000"/>
                  </a:schemeClr>
                </a:solidFill>
              </a:rPr>
              <a:t>اقتصاديات الموارد و البيئة</a:t>
            </a:r>
            <a:endParaRPr lang="ar-SA" u="sng" dirty="0">
              <a:solidFill>
                <a:schemeClr val="accent5">
                  <a:lumMod val="20000"/>
                  <a:lumOff val="80000"/>
                </a:schemeClr>
              </a:solidFill>
            </a:endParaRPr>
          </a:p>
        </p:txBody>
      </p:sp>
      <p:sp>
        <p:nvSpPr>
          <p:cNvPr id="3" name="عنوان فرعي 2"/>
          <p:cNvSpPr>
            <a:spLocks noGrp="1"/>
          </p:cNvSpPr>
          <p:nvPr>
            <p:ph type="subTitle" idx="1"/>
          </p:nvPr>
        </p:nvSpPr>
        <p:spPr/>
        <p:txBody>
          <a:bodyPr/>
          <a:lstStyle/>
          <a:p>
            <a:pPr algn="r"/>
            <a:r>
              <a:rPr lang="ar-SA" sz="2800" b="1" u="sng" dirty="0" smtClean="0">
                <a:effectLst>
                  <a:outerShdw blurRad="38100" dist="38100" dir="2700000" algn="tl">
                    <a:srgbClr val="000000">
                      <a:alpha val="43137"/>
                    </a:srgbClr>
                  </a:outerShdw>
                </a:effectLst>
              </a:rPr>
              <a:t>الفصل الرابع: مورد رأس المال والتقنية</a:t>
            </a:r>
            <a:r>
              <a:rPr lang="ar-SA" dirty="0" smtClean="0"/>
              <a:t/>
            </a:r>
            <a:br>
              <a:rPr lang="ar-SA" dirty="0" smtClean="0"/>
            </a:br>
            <a:r>
              <a:rPr lang="ar-SA" dirty="0" smtClean="0"/>
              <a:t>- التغير في التقنية</a:t>
            </a:r>
            <a:br>
              <a:rPr lang="ar-SA" dirty="0" smtClean="0"/>
            </a:br>
            <a:r>
              <a:rPr lang="ar-SA" dirty="0" smtClean="0"/>
              <a:t>- سلبيات التقنية الحديثة</a:t>
            </a:r>
            <a:br>
              <a:rPr lang="ar-SA" dirty="0" smtClean="0"/>
            </a:br>
            <a:r>
              <a:rPr lang="ar-SA" dirty="0" smtClean="0"/>
              <a:t>- استخدامات رأس المال و التقنية</a:t>
            </a:r>
            <a:endParaRPr lang="ar-SA" dirty="0"/>
          </a:p>
        </p:txBody>
      </p:sp>
      <p:sp>
        <p:nvSpPr>
          <p:cNvPr id="4" name="عنصر نائب للتذييل 3"/>
          <p:cNvSpPr>
            <a:spLocks noGrp="1"/>
          </p:cNvSpPr>
          <p:nvPr>
            <p:ph type="ftr" sz="quarter" idx="11"/>
          </p:nvPr>
        </p:nvSpPr>
        <p:spPr/>
        <p:txBody>
          <a:bodyPr/>
          <a:lstStyle/>
          <a:p>
            <a:endParaRPr lang="ar-SA" dirty="0"/>
          </a:p>
        </p:txBody>
      </p:sp>
    </p:spTree>
    <p:extLst>
      <p:ext uri="{BB962C8B-B14F-4D97-AF65-F5344CB8AC3E}">
        <p14:creationId xmlns:p14="http://schemas.microsoft.com/office/powerpoint/2010/main" val="20598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8864" y="764704"/>
            <a:ext cx="8229600" cy="648072"/>
          </a:xfrm>
        </p:spPr>
        <p:txBody>
          <a:bodyPr>
            <a:normAutofit/>
          </a:bodyPr>
          <a:lstStyle/>
          <a:p>
            <a:pPr algn="ctr"/>
            <a:r>
              <a:rPr lang="ar-SA" sz="2400" b="1" u="sng" dirty="0">
                <a:solidFill>
                  <a:srgbClr val="0070C0"/>
                </a:solidFill>
              </a:rPr>
              <a:t>التغير في مستوى التقنية</a:t>
            </a:r>
            <a:endParaRPr lang="ar-SA" sz="2400"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287016" y="1412776"/>
            <a:ext cx="8856984" cy="3416320"/>
          </a:xfrm>
          <a:prstGeom prst="rect">
            <a:avLst/>
          </a:prstGeom>
        </p:spPr>
        <p:txBody>
          <a:bodyPr wrap="square">
            <a:spAutoFit/>
          </a:bodyPr>
          <a:lstStyle/>
          <a:p>
            <a:pPr marL="457200" lvl="0" indent="-457200">
              <a:spcBef>
                <a:spcPct val="20000"/>
              </a:spcBef>
              <a:buFont typeface="Wingdings" pitchFamily="2" charset="2"/>
              <a:buChar char="v"/>
            </a:pPr>
            <a:r>
              <a:rPr lang="ar-SA" sz="2000" dirty="0" smtClean="0">
                <a:solidFill>
                  <a:srgbClr val="0070C0"/>
                </a:solidFill>
              </a:rPr>
              <a:t>لا يقتصر التغير التقني على التطور التكنولوجي, بل يشمل وسائل التنظيم, التنسيق, و الإدارة و التسويق.</a:t>
            </a:r>
            <a:br>
              <a:rPr lang="ar-SA" sz="2000" dirty="0" smtClean="0">
                <a:solidFill>
                  <a:srgbClr val="0070C0"/>
                </a:solidFill>
              </a:rPr>
            </a:br>
            <a:endParaRPr lang="ar-SA" sz="2000" dirty="0" smtClean="0">
              <a:solidFill>
                <a:srgbClr val="0070C0"/>
              </a:solidFill>
            </a:endParaRPr>
          </a:p>
          <a:p>
            <a:pPr marL="457200" lvl="0" indent="-457200">
              <a:spcBef>
                <a:spcPct val="20000"/>
              </a:spcBef>
              <a:buFont typeface="Wingdings" pitchFamily="2" charset="2"/>
              <a:buChar char="v"/>
            </a:pPr>
            <a:r>
              <a:rPr lang="ar-SA" sz="2000" b="1" dirty="0" smtClean="0">
                <a:solidFill>
                  <a:srgbClr val="0070C0"/>
                </a:solidFill>
                <a:effectLst>
                  <a:outerShdw blurRad="38100" dist="38100" dir="2700000" algn="tl">
                    <a:srgbClr val="000000">
                      <a:alpha val="43137"/>
                    </a:srgbClr>
                  </a:outerShdw>
                </a:effectLst>
              </a:rPr>
              <a:t>أولاً: أثر التقنية على الكفاءة الحدية:</a:t>
            </a:r>
            <a:r>
              <a:rPr lang="ar-SA" sz="2000" dirty="0">
                <a:solidFill>
                  <a:prstClr val="black"/>
                </a:solidFill>
              </a:rPr>
              <a:t/>
            </a:r>
            <a:br>
              <a:rPr lang="ar-SA" sz="2000" dirty="0">
                <a:solidFill>
                  <a:prstClr val="black"/>
                </a:solidFill>
              </a:rPr>
            </a:br>
            <a:r>
              <a:rPr lang="ar-SA" sz="2000" dirty="0" smtClean="0">
                <a:solidFill>
                  <a:prstClr val="black"/>
                </a:solidFill>
              </a:rPr>
              <a:t>- يؤدي التغير في مستوى التقنية إلى رفع الكفاءة الحدية لرأس المال. فلو أن مستوى التقنية قد ارتفع, فإن منحنى الكفاءة الحدية لرأس المال ينتقل إلى أعلى و ذلك لأن عائدات حجم معين من رأس المال ستزداد مما يرفع إنتاجية رأس المال.    </a:t>
            </a:r>
          </a:p>
          <a:p>
            <a:pPr lvl="0">
              <a:spcBef>
                <a:spcPct val="20000"/>
              </a:spcBef>
            </a:pPr>
            <a:r>
              <a:rPr lang="ar-SA" sz="2000" dirty="0" smtClean="0">
                <a:solidFill>
                  <a:prstClr val="black"/>
                </a:solidFill>
              </a:rPr>
              <a:t>                            </a:t>
            </a:r>
          </a:p>
          <a:p>
            <a:pPr lvl="0">
              <a:spcBef>
                <a:spcPct val="20000"/>
              </a:spcBef>
            </a:pPr>
            <a:endParaRPr lang="ar-SA" sz="2000" dirty="0">
              <a:solidFill>
                <a:prstClr val="black"/>
              </a:solidFill>
            </a:endParaRPr>
          </a:p>
          <a:p>
            <a:pPr lvl="0">
              <a:spcBef>
                <a:spcPct val="20000"/>
              </a:spcBef>
            </a:pPr>
            <a:endParaRPr lang="ar-SA" sz="2000" dirty="0" smtClean="0">
              <a:solidFill>
                <a:prstClr val="black"/>
              </a:solidFill>
            </a:endParaRPr>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3717032"/>
            <a:ext cx="5688632" cy="2736304"/>
          </a:xfrm>
          <a:prstGeom prst="rect">
            <a:avLst/>
          </a:prstGeom>
        </p:spPr>
      </p:pic>
    </p:spTree>
    <p:extLst>
      <p:ext uri="{BB962C8B-B14F-4D97-AF65-F5344CB8AC3E}">
        <p14:creationId xmlns:p14="http://schemas.microsoft.com/office/powerpoint/2010/main" val="1537760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30253" y="1046106"/>
            <a:ext cx="9144000" cy="1588127"/>
          </a:xfrm>
          <a:prstGeom prst="rect">
            <a:avLst/>
          </a:prstGeom>
        </p:spPr>
        <p:txBody>
          <a:bodyPr wrap="square">
            <a:spAutoFit/>
          </a:bodyPr>
          <a:lstStyle/>
          <a:p>
            <a:pPr lvl="0">
              <a:spcBef>
                <a:spcPct val="20000"/>
              </a:spcBef>
            </a:pPr>
            <a:r>
              <a:rPr lang="ar-SA" dirty="0">
                <a:solidFill>
                  <a:prstClr val="black"/>
                </a:solidFill>
              </a:rPr>
              <a:t/>
            </a:r>
            <a:br>
              <a:rPr lang="ar-SA" dirty="0">
                <a:solidFill>
                  <a:prstClr val="black"/>
                </a:solidFill>
              </a:rPr>
            </a:br>
            <a:r>
              <a:rPr lang="ar-SA" dirty="0">
                <a:solidFill>
                  <a:prstClr val="black"/>
                </a:solidFill>
              </a:rPr>
              <a:t>- </a:t>
            </a:r>
            <a:r>
              <a:rPr lang="ar-SA" dirty="0" smtClean="0">
                <a:solidFill>
                  <a:prstClr val="black"/>
                </a:solidFill>
              </a:rPr>
              <a:t>مع التقدم في مستوى التقنية  </a:t>
            </a:r>
            <a:r>
              <a:rPr lang="ar-SA" dirty="0">
                <a:solidFill>
                  <a:prstClr val="black"/>
                </a:solidFill>
              </a:rPr>
              <a:t>ينتقل منحنى الناتج الكلي إلى </a:t>
            </a:r>
            <a:r>
              <a:rPr lang="ar-SA" dirty="0" smtClean="0">
                <a:solidFill>
                  <a:prstClr val="black"/>
                </a:solidFill>
              </a:rPr>
              <a:t>أعلى, </a:t>
            </a:r>
            <a:r>
              <a:rPr lang="ar-SA" dirty="0">
                <a:solidFill>
                  <a:prstClr val="black"/>
                </a:solidFill>
              </a:rPr>
              <a:t>و يبدأ قانون تناقص الغلة يظهر بعد حجم أكبر من رأس المال </a:t>
            </a:r>
            <a:r>
              <a:rPr lang="ar-SA" dirty="0" smtClean="0">
                <a:solidFill>
                  <a:prstClr val="black"/>
                </a:solidFill>
              </a:rPr>
              <a:t>مقارنة بما كان عليه الوضع قبل ارتفاع مستوى التقنية (بافتراض </a:t>
            </a:r>
            <a:r>
              <a:rPr lang="ar-SA" dirty="0">
                <a:solidFill>
                  <a:prstClr val="black"/>
                </a:solidFill>
              </a:rPr>
              <a:t>ثبات العوامل الأخرى</a:t>
            </a:r>
            <a:r>
              <a:rPr lang="ar-SA" dirty="0" smtClean="0">
                <a:solidFill>
                  <a:prstClr val="black"/>
                </a:solidFill>
              </a:rPr>
              <a:t>)</a:t>
            </a:r>
          </a:p>
          <a:p>
            <a:pPr lvl="0">
              <a:spcBef>
                <a:spcPct val="20000"/>
              </a:spcBef>
            </a:pPr>
            <a:endParaRPr lang="ar-SA" dirty="0">
              <a:solidFill>
                <a:prstClr val="black"/>
              </a:solidFill>
            </a:endParaRPr>
          </a:p>
          <a:p>
            <a:pPr lvl="0">
              <a:spcBef>
                <a:spcPct val="20000"/>
              </a:spcBef>
            </a:pPr>
            <a:endParaRPr lang="ar-SA" dirty="0">
              <a:solidFill>
                <a:prstClr val="black"/>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3495" y="2060848"/>
            <a:ext cx="4536504" cy="3600400"/>
          </a:xfrm>
          <a:prstGeom prst="rect">
            <a:avLst/>
          </a:prstGeom>
        </p:spPr>
      </p:pic>
    </p:spTree>
    <p:extLst>
      <p:ext uri="{BB962C8B-B14F-4D97-AF65-F5344CB8AC3E}">
        <p14:creationId xmlns:p14="http://schemas.microsoft.com/office/powerpoint/2010/main" val="82004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069848"/>
          </a:xfrm>
        </p:spPr>
        <p:txBody>
          <a:bodyPr>
            <a:normAutofit/>
          </a:bodyPr>
          <a:lstStyle/>
          <a:p>
            <a:pPr algn="ctr"/>
            <a:r>
              <a:rPr lang="ar-SA" sz="2400" b="1" u="sng" dirty="0">
                <a:solidFill>
                  <a:srgbClr val="0070C0"/>
                </a:solidFill>
              </a:rPr>
              <a:t>التغير في مستوى التقنية</a:t>
            </a:r>
            <a:endParaRPr lang="ar-SA" sz="2400" dirty="0"/>
          </a:p>
        </p:txBody>
      </p:sp>
      <p:sp>
        <p:nvSpPr>
          <p:cNvPr id="3" name="عنصر نائب للتذييل 2"/>
          <p:cNvSpPr>
            <a:spLocks noGrp="1"/>
          </p:cNvSpPr>
          <p:nvPr>
            <p:ph type="ftr" sz="quarter" idx="11"/>
          </p:nvPr>
        </p:nvSpPr>
        <p:spPr>
          <a:xfrm>
            <a:off x="5436096" y="620688"/>
            <a:ext cx="158417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159812" y="1628800"/>
            <a:ext cx="8964488" cy="2419124"/>
          </a:xfrm>
          <a:prstGeom prst="rect">
            <a:avLst/>
          </a:prstGeom>
        </p:spPr>
        <p:txBody>
          <a:bodyPr wrap="square">
            <a:spAutoFit/>
          </a:bodyPr>
          <a:lstStyle/>
          <a:p>
            <a:pPr marL="457200" lvl="0" indent="-457200">
              <a:spcBef>
                <a:spcPct val="20000"/>
              </a:spcBef>
              <a:buFont typeface="Wingdings" pitchFamily="2" charset="2"/>
              <a:buChar char="v"/>
            </a:pPr>
            <a:r>
              <a:rPr lang="ar-SA" dirty="0" smtClean="0">
                <a:solidFill>
                  <a:srgbClr val="0070C0"/>
                </a:solidFill>
              </a:rPr>
              <a:t>يؤدي التغير </a:t>
            </a:r>
            <a:r>
              <a:rPr lang="ar-SA" dirty="0">
                <a:solidFill>
                  <a:srgbClr val="0070C0"/>
                </a:solidFill>
              </a:rPr>
              <a:t>التقني </a:t>
            </a:r>
            <a:r>
              <a:rPr lang="ar-SA" dirty="0" smtClean="0">
                <a:solidFill>
                  <a:srgbClr val="0070C0"/>
                </a:solidFill>
              </a:rPr>
              <a:t>إلى زيادة إنتاجية العمل و الموارد الاقتصادية ذات الأصل الطبيعي, مما يعني أن التغير في مستوى التقنية يؤثر على دالة الإنتاج بعواملها المختلفة.</a:t>
            </a:r>
          </a:p>
          <a:p>
            <a:pPr lvl="0" algn="ctr">
              <a:spcBef>
                <a:spcPct val="20000"/>
              </a:spcBef>
            </a:pPr>
            <a:r>
              <a:rPr lang="en-US" dirty="0" smtClean="0">
                <a:solidFill>
                  <a:srgbClr val="FF0000"/>
                </a:solidFill>
              </a:rPr>
              <a:t>Q = f(K, L, ……..)</a:t>
            </a:r>
            <a:r>
              <a:rPr lang="ar-SA" dirty="0">
                <a:solidFill>
                  <a:srgbClr val="0070C0"/>
                </a:solidFill>
              </a:rPr>
              <a:t/>
            </a:r>
            <a:br>
              <a:rPr lang="ar-SA" dirty="0">
                <a:solidFill>
                  <a:srgbClr val="0070C0"/>
                </a:solidFill>
              </a:rPr>
            </a:br>
            <a:endParaRPr lang="ar-SA" dirty="0">
              <a:solidFill>
                <a:srgbClr val="0070C0"/>
              </a:solidFill>
            </a:endParaRPr>
          </a:p>
          <a:p>
            <a:pPr marL="457200" lvl="0" indent="-457200">
              <a:spcBef>
                <a:spcPct val="20000"/>
              </a:spcBef>
              <a:buFont typeface="Wingdings" pitchFamily="2" charset="2"/>
              <a:buChar char="v"/>
            </a:pPr>
            <a:r>
              <a:rPr lang="ar-SA" b="1" dirty="0" smtClean="0">
                <a:solidFill>
                  <a:srgbClr val="0070C0"/>
                </a:solidFill>
                <a:effectLst>
                  <a:outerShdw blurRad="38100" dist="38100" dir="2700000" algn="tl">
                    <a:srgbClr val="000000">
                      <a:alpha val="43137"/>
                    </a:srgbClr>
                  </a:outerShdw>
                </a:effectLst>
              </a:rPr>
              <a:t>ثانياً: أثر </a:t>
            </a:r>
            <a:r>
              <a:rPr lang="ar-SA" b="1" dirty="0">
                <a:solidFill>
                  <a:srgbClr val="0070C0"/>
                </a:solidFill>
                <a:effectLst>
                  <a:outerShdw blurRad="38100" dist="38100" dir="2700000" algn="tl">
                    <a:srgbClr val="000000">
                      <a:alpha val="43137"/>
                    </a:srgbClr>
                  </a:outerShdw>
                </a:effectLst>
              </a:rPr>
              <a:t>التقنية </a:t>
            </a:r>
            <a:r>
              <a:rPr lang="ar-SA" b="1" dirty="0" smtClean="0">
                <a:solidFill>
                  <a:srgbClr val="0070C0"/>
                </a:solidFill>
                <a:effectLst>
                  <a:outerShdw blurRad="38100" dist="38100" dir="2700000" algn="tl">
                    <a:srgbClr val="000000">
                      <a:alpha val="43137"/>
                    </a:srgbClr>
                  </a:outerShdw>
                </a:effectLst>
              </a:rPr>
              <a:t>على إنتاجية العمل:</a:t>
            </a:r>
            <a:r>
              <a:rPr lang="ar-SA" dirty="0">
                <a:solidFill>
                  <a:prstClr val="black"/>
                </a:solidFill>
              </a:rPr>
              <a:t/>
            </a:r>
            <a:br>
              <a:rPr lang="ar-SA" dirty="0">
                <a:solidFill>
                  <a:prstClr val="black"/>
                </a:solidFill>
              </a:rPr>
            </a:br>
            <a:r>
              <a:rPr lang="ar-SA" dirty="0" smtClean="0">
                <a:solidFill>
                  <a:prstClr val="black"/>
                </a:solidFill>
              </a:rPr>
              <a:t>- بارتفاع مستوى التقنية ينتقل منحنى الناتج المتساوي و الذي يوضح توليفة مختلفة من موردين لإنتاج سلعة معينة إلى أعلى , و من ثم يتأثر منحنى العرض من هذه السلعة مما يؤدي إلى تغير سعرها و كمياتها </a:t>
            </a:r>
            <a:r>
              <a:rPr lang="ar-SA" dirty="0" err="1" smtClean="0">
                <a:solidFill>
                  <a:prstClr val="black"/>
                </a:solidFill>
              </a:rPr>
              <a:t>التوازنية</a:t>
            </a:r>
            <a:r>
              <a:rPr lang="ar-SA" dirty="0" smtClean="0">
                <a:solidFill>
                  <a:prstClr val="black"/>
                </a:solidFill>
              </a:rPr>
              <a:t>. و مجموع هذه التأثيرات يؤدي إلى ارتفاع معدلات النمو الاقتصادي و زيادة إنتاج السلع و الخدمات.</a:t>
            </a:r>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5" y="4149080"/>
            <a:ext cx="3528392" cy="2708920"/>
          </a:xfrm>
          <a:prstGeom prst="rect">
            <a:avLst/>
          </a:prstGeom>
        </p:spPr>
      </p:pic>
      <p:cxnSp>
        <p:nvCxnSpPr>
          <p:cNvPr id="7" name="رابط كسهم مستقيم 6"/>
          <p:cNvCxnSpPr/>
          <p:nvPr/>
        </p:nvCxnSpPr>
        <p:spPr>
          <a:xfrm>
            <a:off x="3923928" y="530120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صورة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4306455"/>
            <a:ext cx="3384376" cy="2351519"/>
          </a:xfrm>
          <a:prstGeom prst="rect">
            <a:avLst/>
          </a:prstGeom>
        </p:spPr>
      </p:pic>
    </p:spTree>
    <p:extLst>
      <p:ext uri="{BB962C8B-B14F-4D97-AF65-F5344CB8AC3E}">
        <p14:creationId xmlns:p14="http://schemas.microsoft.com/office/powerpoint/2010/main" val="383810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9306" y="764704"/>
            <a:ext cx="8229600" cy="1069848"/>
          </a:xfrm>
        </p:spPr>
        <p:txBody>
          <a:bodyPr>
            <a:normAutofit/>
          </a:bodyPr>
          <a:lstStyle/>
          <a:p>
            <a:pPr algn="ctr"/>
            <a:r>
              <a:rPr lang="ar-SA" sz="2400" b="1" u="sng" dirty="0">
                <a:solidFill>
                  <a:srgbClr val="0070C0"/>
                </a:solidFill>
              </a:rPr>
              <a:t>التغير في مستوى التقنية</a:t>
            </a:r>
            <a:endParaRPr lang="ar-SA" sz="2400" dirty="0"/>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23528" y="1556792"/>
            <a:ext cx="8568952" cy="5047536"/>
          </a:xfrm>
          <a:prstGeom prst="rect">
            <a:avLst/>
          </a:prstGeom>
        </p:spPr>
        <p:txBody>
          <a:bodyPr wrap="square">
            <a:spAutoFit/>
          </a:bodyPr>
          <a:lstStyle/>
          <a:p>
            <a:pPr marL="342900" lvl="0" indent="-342900">
              <a:spcBef>
                <a:spcPct val="20000"/>
              </a:spcBef>
              <a:buFont typeface="Wingdings" pitchFamily="2" charset="2"/>
              <a:buChar char="v"/>
            </a:pPr>
            <a:r>
              <a:rPr lang="ar-SA" sz="2000" b="1" dirty="0" smtClean="0">
                <a:solidFill>
                  <a:srgbClr val="0070C0"/>
                </a:solidFill>
                <a:effectLst>
                  <a:outerShdw blurRad="38100" dist="38100" dir="2700000" algn="tl">
                    <a:srgbClr val="000000">
                      <a:alpha val="43137"/>
                    </a:srgbClr>
                  </a:outerShdw>
                </a:effectLst>
              </a:rPr>
              <a:t>ثالثاً: أثر التقنية على العمال و رأس المال:</a:t>
            </a:r>
          </a:p>
          <a:p>
            <a:pPr lvl="0">
              <a:spcBef>
                <a:spcPct val="20000"/>
              </a:spcBef>
            </a:pPr>
            <a:r>
              <a:rPr lang="ar-SA" sz="2000" dirty="0" smtClean="0">
                <a:solidFill>
                  <a:srgbClr val="0070C0"/>
                </a:solidFill>
              </a:rPr>
              <a:t> </a:t>
            </a:r>
            <a:r>
              <a:rPr lang="ar-SA" sz="2000" dirty="0" smtClean="0"/>
              <a:t>- إذا أدى التطور التقني إلى </a:t>
            </a:r>
            <a:r>
              <a:rPr lang="ar-SA" sz="2000" u="sng" dirty="0" smtClean="0"/>
              <a:t>تخفيض العمل بنسبة أكبر من تخفيض رأس المال</a:t>
            </a:r>
            <a:r>
              <a:rPr lang="ar-SA" sz="2000" dirty="0" smtClean="0"/>
              <a:t>, يصبح تغيراً تقنياً (</a:t>
            </a:r>
            <a:r>
              <a:rPr lang="ar-SA" sz="2000" b="1" dirty="0" smtClean="0">
                <a:solidFill>
                  <a:srgbClr val="FF0000"/>
                </a:solidFill>
              </a:rPr>
              <a:t>موفراً للعمل</a:t>
            </a:r>
            <a:r>
              <a:rPr lang="ar-SA" sz="2000" dirty="0" smtClean="0"/>
              <a:t>)</a:t>
            </a:r>
            <a:br>
              <a:rPr lang="ar-SA" sz="2000" dirty="0" smtClean="0"/>
            </a:br>
            <a:r>
              <a:rPr lang="ar-SA" sz="2000" dirty="0" smtClean="0"/>
              <a:t/>
            </a:r>
            <a:br>
              <a:rPr lang="ar-SA" sz="2000" dirty="0" smtClean="0"/>
            </a:br>
            <a:r>
              <a:rPr lang="ar-SA" sz="2000" dirty="0" smtClean="0"/>
              <a:t> - أما إذا أدى التطور التقني إلى </a:t>
            </a:r>
            <a:r>
              <a:rPr lang="ar-SA" sz="2000" u="sng" dirty="0" smtClean="0"/>
              <a:t>تخفيض رأس المال بنسبة أكبر من تخفيض العمل </a:t>
            </a:r>
            <a:r>
              <a:rPr lang="ar-SA" sz="2000" dirty="0" smtClean="0"/>
              <a:t>يصبح تغيراً تقنياً (</a:t>
            </a:r>
            <a:r>
              <a:rPr lang="ar-SA" sz="2000" b="1" dirty="0" smtClean="0">
                <a:solidFill>
                  <a:srgbClr val="FF0000"/>
                </a:solidFill>
              </a:rPr>
              <a:t>موفراً لرأس المال</a:t>
            </a:r>
            <a:r>
              <a:rPr lang="ar-SA" sz="2000" dirty="0" smtClean="0"/>
              <a:t>)</a:t>
            </a:r>
            <a:br>
              <a:rPr lang="ar-SA" sz="2000" dirty="0" smtClean="0"/>
            </a:br>
            <a:r>
              <a:rPr lang="ar-SA" sz="2000" dirty="0" smtClean="0"/>
              <a:t/>
            </a:r>
            <a:br>
              <a:rPr lang="ar-SA" sz="2000" dirty="0" smtClean="0"/>
            </a:br>
            <a:r>
              <a:rPr lang="ar-SA" sz="2000" dirty="0" smtClean="0"/>
              <a:t> - و إذا أدى التغير في مستوى التقنية إلى </a:t>
            </a:r>
            <a:r>
              <a:rPr lang="ar-SA" sz="2000" u="sng" dirty="0" smtClean="0"/>
              <a:t>تخفيض العمل و رأس المال بنسب متساوية</a:t>
            </a:r>
            <a:r>
              <a:rPr lang="ar-SA" sz="2000" dirty="0" smtClean="0"/>
              <a:t>, يصبح تغيراً تقنياً (</a:t>
            </a:r>
            <a:r>
              <a:rPr lang="ar-SA" sz="2000" b="1" dirty="0" smtClean="0">
                <a:solidFill>
                  <a:srgbClr val="FF0000"/>
                </a:solidFill>
              </a:rPr>
              <a:t> محايداً</a:t>
            </a:r>
            <a:r>
              <a:rPr lang="ar-SA" sz="2000" dirty="0" smtClean="0"/>
              <a:t>)</a:t>
            </a:r>
          </a:p>
          <a:p>
            <a:pPr lvl="0">
              <a:spcBef>
                <a:spcPct val="20000"/>
              </a:spcBef>
            </a:pPr>
            <a:endParaRPr lang="ar-SA" sz="2000" dirty="0"/>
          </a:p>
          <a:p>
            <a:pPr lvl="0">
              <a:spcBef>
                <a:spcPct val="20000"/>
              </a:spcBef>
            </a:pPr>
            <a:r>
              <a:rPr lang="ar-SA" sz="2000" dirty="0" smtClean="0"/>
              <a:t>بمعنى: أن الدول التي تزداد فيها العمالة و يقل فيها رأس المال يمكن أن تختار التقنية التي توفر رأس المال و تقلل الاعتماد عليه و العكس.</a:t>
            </a:r>
            <a:br>
              <a:rPr lang="ar-SA" sz="2000" dirty="0" smtClean="0"/>
            </a:br>
            <a:r>
              <a:rPr lang="ar-SA" sz="2000" dirty="0" smtClean="0"/>
              <a:t/>
            </a:r>
            <a:br>
              <a:rPr lang="ar-SA" sz="2000" dirty="0" smtClean="0"/>
            </a:br>
            <a:r>
              <a:rPr lang="ar-SA" sz="2000" dirty="0" smtClean="0"/>
              <a:t>  </a:t>
            </a: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49125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229600" cy="1069848"/>
          </a:xfrm>
        </p:spPr>
        <p:txBody>
          <a:bodyPr>
            <a:normAutofit/>
          </a:bodyPr>
          <a:lstStyle/>
          <a:p>
            <a:pPr algn="ctr"/>
            <a:r>
              <a:rPr lang="ar-SA" sz="2400" b="1" u="sng" dirty="0">
                <a:solidFill>
                  <a:srgbClr val="0070C0"/>
                </a:solidFill>
              </a:rPr>
              <a:t>التغير في مستوى التقنية</a:t>
            </a:r>
            <a:endParaRPr lang="ar-SA" sz="2400" dirty="0"/>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208568" y="1844824"/>
            <a:ext cx="8496944" cy="4659737"/>
          </a:xfrm>
          <a:prstGeom prst="rect">
            <a:avLst/>
          </a:prstGeom>
        </p:spPr>
        <p:txBody>
          <a:bodyPr wrap="square">
            <a:spAutoFit/>
          </a:bodyPr>
          <a:lstStyle/>
          <a:p>
            <a:pPr marL="457200" lvl="0" indent="-457200">
              <a:spcBef>
                <a:spcPct val="20000"/>
              </a:spcBef>
              <a:buFont typeface="Wingdings" pitchFamily="2" charset="2"/>
              <a:buChar char="v"/>
            </a:pPr>
            <a:r>
              <a:rPr lang="ar-SA" sz="2800" b="1" dirty="0" smtClean="0">
                <a:solidFill>
                  <a:srgbClr val="0070C0"/>
                </a:solidFill>
                <a:effectLst>
                  <a:outerShdw blurRad="38100" dist="38100" dir="2700000" algn="tl">
                    <a:srgbClr val="000000">
                      <a:alpha val="43137"/>
                    </a:srgbClr>
                  </a:outerShdw>
                </a:effectLst>
              </a:rPr>
              <a:t>عوامل التغير في مستوى التقنية:</a:t>
            </a:r>
            <a:r>
              <a:rPr lang="ar-SA" sz="3000" dirty="0" smtClean="0">
                <a:solidFill>
                  <a:srgbClr val="0070C0"/>
                </a:solidFill>
              </a:rPr>
              <a:t/>
            </a:r>
            <a:br>
              <a:rPr lang="ar-SA" sz="3000" dirty="0" smtClean="0">
                <a:solidFill>
                  <a:srgbClr val="0070C0"/>
                </a:solidFill>
              </a:rPr>
            </a:br>
            <a:r>
              <a:rPr lang="ar-SA" sz="2400" dirty="0" smtClean="0"/>
              <a:t>- هناك عوامل ساهمت في انتشار التغير التقني من أهمها:</a:t>
            </a:r>
            <a:endParaRPr lang="ar-SA" sz="2400" dirty="0" smtClean="0">
              <a:solidFill>
                <a:srgbClr val="0070C0"/>
              </a:solidFill>
            </a:endParaRPr>
          </a:p>
          <a:p>
            <a:pPr lvl="0">
              <a:spcBef>
                <a:spcPct val="20000"/>
              </a:spcBef>
            </a:pPr>
            <a:r>
              <a:rPr lang="ar-SA" sz="2400" dirty="0" smtClean="0"/>
              <a:t>أ) </a:t>
            </a:r>
            <a:r>
              <a:rPr lang="ar-SA" sz="2400" b="1" u="sng" dirty="0" smtClean="0"/>
              <a:t>حافز الربح: </a:t>
            </a:r>
            <a:r>
              <a:rPr lang="ar-SA" sz="2400" dirty="0" smtClean="0"/>
              <a:t>فكلما كان الربح المتوقع من التطور التقني عالياً, ادى ذلك إلى ازدياد معدل التغير في مستوى التقنية ( مثال: الدول الرأسمالية)</a:t>
            </a:r>
            <a:br>
              <a:rPr lang="ar-SA" sz="2400" dirty="0" smtClean="0"/>
            </a:br>
            <a:r>
              <a:rPr lang="ar-SA" sz="2400" dirty="0" smtClean="0"/>
              <a:t/>
            </a:r>
            <a:br>
              <a:rPr lang="ar-SA" sz="2400" dirty="0" smtClean="0"/>
            </a:br>
            <a:r>
              <a:rPr lang="ar-SA" sz="2400" dirty="0" smtClean="0"/>
              <a:t>ب) </a:t>
            </a:r>
            <a:r>
              <a:rPr lang="ar-SA" sz="2400" b="1" u="sng" dirty="0" smtClean="0"/>
              <a:t>الإنفاق على البحوث و التطوير </a:t>
            </a:r>
            <a:r>
              <a:rPr lang="en-US" sz="2400" b="1" u="sng" dirty="0" smtClean="0"/>
              <a:t>R&amp;D</a:t>
            </a:r>
            <a:r>
              <a:rPr lang="ar-SA" sz="2400" b="1" u="sng" dirty="0" smtClean="0"/>
              <a:t> : </a:t>
            </a:r>
            <a:r>
              <a:rPr lang="ar-SA" sz="2400" dirty="0" smtClean="0"/>
              <a:t>تتولاه الحكومات أو القطاع الخاص من أجل زيادة معدل التغير في مستوى التقنية. ( القطاع الخاص ينتج السلع الخاصة, و الحكومات تنتج السلع العامة كالسلاح و الصحة)</a:t>
            </a:r>
            <a:br>
              <a:rPr lang="ar-SA" sz="2400" dirty="0" smtClean="0"/>
            </a:br>
            <a:r>
              <a:rPr lang="ar-SA" sz="2400" dirty="0" smtClean="0"/>
              <a:t/>
            </a:r>
            <a:br>
              <a:rPr lang="ar-SA" sz="2400" dirty="0" smtClean="0"/>
            </a:br>
            <a:r>
              <a:rPr lang="ar-SA" sz="2400" dirty="0" smtClean="0"/>
              <a:t>ج) </a:t>
            </a:r>
            <a:r>
              <a:rPr lang="ar-SA" sz="2400" b="1" u="sng" dirty="0" smtClean="0"/>
              <a:t>الاجتهاد الشخصي: </a:t>
            </a:r>
            <a:r>
              <a:rPr lang="ar-SA" sz="2400" dirty="0" smtClean="0"/>
              <a:t>قد يتم تطوير التقنية نتيجة الاهتمام الشخصي من الباحثين او الهواة.</a:t>
            </a:r>
            <a:r>
              <a:rPr lang="ar-SA" sz="2400" dirty="0">
                <a:solidFill>
                  <a:srgbClr val="0070C0"/>
                </a:solidFill>
              </a:rPr>
              <a:t/>
            </a:r>
            <a:br>
              <a:rPr lang="ar-SA" sz="2400" dirty="0">
                <a:solidFill>
                  <a:srgbClr val="0070C0"/>
                </a:solidFill>
              </a:rPr>
            </a:br>
            <a:endParaRPr lang="ar-SA" sz="2400" dirty="0">
              <a:solidFill>
                <a:srgbClr val="0070C0"/>
              </a:solidFill>
            </a:endParaRPr>
          </a:p>
        </p:txBody>
      </p:sp>
    </p:spTree>
    <p:extLst>
      <p:ext uri="{BB962C8B-B14F-4D97-AF65-F5344CB8AC3E}">
        <p14:creationId xmlns:p14="http://schemas.microsoft.com/office/powerpoint/2010/main" val="82682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04664"/>
            <a:ext cx="5124460" cy="634082"/>
          </a:xfrm>
        </p:spPr>
        <p:txBody>
          <a:bodyPr>
            <a:normAutofit/>
          </a:bodyPr>
          <a:lstStyle/>
          <a:p>
            <a:r>
              <a:rPr lang="ar-SA" sz="2800" b="1" u="sng" dirty="0">
                <a:solidFill>
                  <a:srgbClr val="0070C0"/>
                </a:solidFill>
              </a:rPr>
              <a:t>التغير في مستوى التقنية</a:t>
            </a:r>
            <a:endParaRPr lang="ar-SA" sz="2800"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23528" y="1196752"/>
            <a:ext cx="8496944" cy="6352508"/>
          </a:xfrm>
          <a:prstGeom prst="rect">
            <a:avLst/>
          </a:prstGeom>
        </p:spPr>
        <p:txBody>
          <a:bodyPr wrap="square">
            <a:spAutoFit/>
          </a:bodyPr>
          <a:lstStyle/>
          <a:p>
            <a:pPr marL="457200" lvl="0" indent="-457200">
              <a:spcBef>
                <a:spcPct val="20000"/>
              </a:spcBef>
              <a:buFont typeface="Wingdings" pitchFamily="2" charset="2"/>
              <a:buChar char="v"/>
            </a:pPr>
            <a:r>
              <a:rPr lang="ar-SA" sz="2400" u="sng" dirty="0" smtClean="0">
                <a:solidFill>
                  <a:srgbClr val="0070C0"/>
                </a:solidFill>
                <a:effectLst>
                  <a:outerShdw blurRad="38100" dist="38100" dir="2700000" algn="tl">
                    <a:srgbClr val="000000">
                      <a:alpha val="43137"/>
                    </a:srgbClr>
                  </a:outerShdw>
                </a:effectLst>
              </a:rPr>
              <a:t>سلبيات التقنية الحديثة:</a:t>
            </a:r>
            <a:endParaRPr lang="ar-SA" sz="2400" u="sng" dirty="0">
              <a:solidFill>
                <a:srgbClr val="0070C0"/>
              </a:solidFill>
              <a:effectLst>
                <a:outerShdw blurRad="38100" dist="38100" dir="2700000" algn="tl">
                  <a:srgbClr val="000000">
                    <a:alpha val="43137"/>
                  </a:srgbClr>
                </a:outerShdw>
              </a:effectLst>
            </a:endParaRPr>
          </a:p>
          <a:p>
            <a:pPr marL="514350" lvl="0" indent="-514350">
              <a:spcBef>
                <a:spcPct val="20000"/>
              </a:spcBef>
              <a:buFont typeface="+mj-lt"/>
              <a:buAutoNum type="arabicPeriod"/>
            </a:pPr>
            <a:r>
              <a:rPr lang="ar-SA" sz="2400" b="1" u="sng" dirty="0" smtClean="0">
                <a:solidFill>
                  <a:srgbClr val="FF0000"/>
                </a:solidFill>
                <a:effectLst>
                  <a:outerShdw blurRad="38100" dist="38100" dir="2700000" algn="tl">
                    <a:srgbClr val="000000">
                      <a:alpha val="43137"/>
                    </a:srgbClr>
                  </a:outerShdw>
                </a:effectLst>
              </a:rPr>
              <a:t>البطالة:</a:t>
            </a:r>
            <a:r>
              <a:rPr lang="ar-SA" sz="2400" dirty="0" smtClean="0">
                <a:solidFill>
                  <a:srgbClr val="FF0000"/>
                </a:solidFill>
              </a:rPr>
              <a:t/>
            </a:r>
            <a:br>
              <a:rPr lang="ar-SA" sz="2400" dirty="0" smtClean="0">
                <a:solidFill>
                  <a:srgbClr val="FF0000"/>
                </a:solidFill>
              </a:rPr>
            </a:br>
            <a:r>
              <a:rPr lang="ar-SA" sz="2400" dirty="0" smtClean="0"/>
              <a:t>- بعد الثورة الصناعية بدأ التخوف من ارتفاع معدلات البطالة بسبب انتشار استخدام رأس المال و التقنية (انتشار الذاتية)</a:t>
            </a:r>
            <a:br>
              <a:rPr lang="ar-SA" sz="2400" dirty="0" smtClean="0"/>
            </a:br>
            <a:r>
              <a:rPr lang="ar-SA" sz="2400" dirty="0" smtClean="0"/>
              <a:t>- هذا التخوف </a:t>
            </a:r>
            <a:r>
              <a:rPr lang="ar-SA" sz="2400" u="sng" dirty="0" smtClean="0"/>
              <a:t>مبالغ فيه </a:t>
            </a:r>
            <a:r>
              <a:rPr lang="ar-SA" sz="2400" dirty="0" smtClean="0"/>
              <a:t>لأن العمالة الكلية تعتمد على مستوى الطلب الكلي للسلع و الخدمات. فارتفاع الطلب الكلي بمعدل معقول يؤدي إلى زيادة الطلب على العمال</a:t>
            </a:r>
            <a:br>
              <a:rPr lang="ar-SA" sz="2400" dirty="0" smtClean="0"/>
            </a:br>
            <a:r>
              <a:rPr lang="ar-SA" sz="2400" dirty="0" smtClean="0"/>
              <a:t>-</a:t>
            </a:r>
            <a:r>
              <a:rPr lang="ar-SA" sz="2400" u="sng" dirty="0" smtClean="0">
                <a:solidFill>
                  <a:srgbClr val="FF0000"/>
                </a:solidFill>
              </a:rPr>
              <a:t> يبرر </a:t>
            </a:r>
            <a:r>
              <a:rPr lang="ar-SA" sz="2400" dirty="0" smtClean="0"/>
              <a:t>بأن البطالة الناتجة عن التغير التقني هي بطالة مؤقتة ( بطالة هيكلية؟؟؟), بمعنى أن العمال الذين حلت محلهم التقنية و الآلات الذاتية سيجدون أعمالًا في مجالات أخرى بقليل من التدريب المهني.</a:t>
            </a:r>
            <a:br>
              <a:rPr lang="ar-SA" sz="2400" dirty="0" smtClean="0"/>
            </a:br>
            <a:r>
              <a:rPr lang="ar-SA" sz="2400" dirty="0" smtClean="0"/>
              <a:t>- يمكن القول: بأن التقنية قد تغير نوعية العمل و مكانه لهؤلاء العمال و لكنها لا تقلل بالضرورة من فرص العمل.</a:t>
            </a:r>
            <a:br>
              <a:rPr lang="ar-SA" sz="2400" dirty="0" smtClean="0"/>
            </a:br>
            <a:r>
              <a:rPr lang="ar-SA" sz="2400" dirty="0" smtClean="0"/>
              <a:t>- لعلاج البطالة المؤقتة:</a:t>
            </a:r>
            <a:br>
              <a:rPr lang="ar-SA" sz="2400" dirty="0" smtClean="0"/>
            </a:br>
            <a:r>
              <a:rPr lang="ar-SA" sz="2400" dirty="0" smtClean="0"/>
              <a:t>     1) إعادة تدريب العمال.</a:t>
            </a:r>
            <a:br>
              <a:rPr lang="ar-SA" sz="2400" dirty="0" smtClean="0"/>
            </a:br>
            <a:r>
              <a:rPr lang="ar-SA" sz="2400" dirty="0" smtClean="0"/>
              <a:t>     2) تساعد الحكومات في إيجاد فرص عمل بديلة ملائمة لهم.</a:t>
            </a:r>
          </a:p>
          <a:p>
            <a:pPr lvl="0">
              <a:spcBef>
                <a:spcPct val="20000"/>
              </a:spcBef>
            </a:pP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416925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323528" y="1124744"/>
            <a:ext cx="8568952" cy="4770537"/>
          </a:xfrm>
          <a:prstGeom prst="rect">
            <a:avLst/>
          </a:prstGeom>
        </p:spPr>
        <p:txBody>
          <a:bodyPr wrap="square">
            <a:spAutoFit/>
          </a:bodyPr>
          <a:lstStyle/>
          <a:p>
            <a:r>
              <a:rPr lang="ar-SA" sz="2400" b="1" u="sng" dirty="0" smtClean="0">
                <a:solidFill>
                  <a:srgbClr val="FF0000"/>
                </a:solidFill>
                <a:effectLst>
                  <a:outerShdw blurRad="38100" dist="38100" dir="2700000" algn="tl">
                    <a:srgbClr val="000000">
                      <a:alpha val="43137"/>
                    </a:srgbClr>
                  </a:outerShdw>
                </a:effectLst>
              </a:rPr>
              <a:t>2.التسلح:</a:t>
            </a:r>
            <a:r>
              <a:rPr lang="ar-SA" sz="2000" b="1" dirty="0" smtClean="0">
                <a:solidFill>
                  <a:srgbClr val="FF0000"/>
                </a:solidFill>
                <a:effectLst>
                  <a:outerShdw blurRad="38100" dist="38100" dir="2700000" algn="tl">
                    <a:srgbClr val="000000">
                      <a:alpha val="43137"/>
                    </a:srgbClr>
                  </a:outerShdw>
                </a:effectLst>
              </a:rPr>
              <a:t/>
            </a:r>
            <a:br>
              <a:rPr lang="ar-SA" sz="2000" b="1" dirty="0" smtClean="0">
                <a:solidFill>
                  <a:srgbClr val="FF0000"/>
                </a:solidFill>
                <a:effectLst>
                  <a:outerShdw blurRad="38100" dist="38100" dir="2700000" algn="tl">
                    <a:srgbClr val="000000">
                      <a:alpha val="43137"/>
                    </a:srgbClr>
                  </a:outerShdw>
                </a:effectLst>
              </a:rPr>
            </a:br>
            <a:r>
              <a:rPr lang="ar-SA" sz="2000" dirty="0">
                <a:solidFill>
                  <a:srgbClr val="FF0000"/>
                </a:solidFill>
              </a:rPr>
              <a:t/>
            </a:r>
            <a:br>
              <a:rPr lang="ar-SA" sz="2000" dirty="0">
                <a:solidFill>
                  <a:srgbClr val="FF0000"/>
                </a:solidFill>
              </a:rPr>
            </a:br>
            <a:r>
              <a:rPr lang="ar-SA" sz="2000" dirty="0"/>
              <a:t>- ساهم التقدم </a:t>
            </a:r>
            <a:r>
              <a:rPr lang="ar-SA" sz="2000" dirty="0" smtClean="0"/>
              <a:t>التقني في زيادة إنتاج السلع و الخدمات بالإضافة إلى زيادة أنتاج الأسلحة الحربية وجعلها أكثر دماراً, و قد يعنى بالتقدم التقني أساساً لإنتاج السلاح و الأغراض الحربية.</a:t>
            </a:r>
            <a:br>
              <a:rPr lang="ar-SA" sz="2000" dirty="0" smtClean="0"/>
            </a:br>
            <a:r>
              <a:rPr lang="ar-SA" sz="2000" dirty="0"/>
              <a:t/>
            </a:r>
            <a:br>
              <a:rPr lang="ar-SA" sz="2000" dirty="0"/>
            </a:br>
            <a:r>
              <a:rPr lang="ar-SA" sz="2000" dirty="0"/>
              <a:t>- إنتاج السلاح فيه هدر للموارد البشرية و غير </a:t>
            </a:r>
            <a:r>
              <a:rPr lang="ar-SA" sz="2000" dirty="0" smtClean="0"/>
              <a:t>البشرية لأنه يحتاج إلى كميات كبيرة من الموارد التي لو وجهت إلى قطاعات التنمية الأخرى لتمكن العالم من مواجهة مشكلات الأمراض و الأوبئة و الجوع...الخ.</a:t>
            </a:r>
            <a:br>
              <a:rPr lang="ar-SA" sz="2000" dirty="0" smtClean="0"/>
            </a:br>
            <a:r>
              <a:rPr lang="ar-SA" sz="2000" dirty="0"/>
              <a:t/>
            </a:r>
            <a:br>
              <a:rPr lang="ar-SA" sz="2000" dirty="0"/>
            </a:br>
            <a:r>
              <a:rPr lang="ar-SA" sz="2000" dirty="0"/>
              <a:t>- </a:t>
            </a:r>
            <a:r>
              <a:rPr lang="ar-SA" sz="2000" dirty="0" smtClean="0"/>
              <a:t>قد يكون المبرر من إنتاج السلاح هو حماية الحدود و لكن المشكلة أصبحت في سباق التسلح و في ازدياد التوتر العالمي و الإقليمي مما زاد الحافز إلى تطوير الأسلحة الفتاكة و المدمرة.</a:t>
            </a:r>
            <a:br>
              <a:rPr lang="ar-SA" sz="2000" dirty="0" smtClean="0"/>
            </a:br>
            <a:r>
              <a:rPr lang="ar-SA" sz="2000" dirty="0" smtClean="0"/>
              <a:t/>
            </a:r>
            <a:br>
              <a:rPr lang="ar-SA" sz="2000" dirty="0" smtClean="0"/>
            </a:br>
            <a:r>
              <a:rPr lang="ar-SA" sz="2000" dirty="0" smtClean="0"/>
              <a:t>- حتى الدول النامية أصبحت مشتركة في هذا السباق على الرغم من أن شعوبها تعاني من الجهل و الفقر و المرض, لأنها توجه ميزانياتها إلى الإنفاق على السلاح بدلاً من القطاعات التنموية الأخرى. كما أنها تساعد الدولة الكبرى للحصول على مناطق نفوذ لها في أقاليمها مقابل معونات عسكرية تقدمها دول القوى الكبرى للدول النامية.</a:t>
            </a:r>
            <a:endParaRPr lang="ar-SA" sz="2000" dirty="0"/>
          </a:p>
        </p:txBody>
      </p:sp>
    </p:spTree>
    <p:extLst>
      <p:ext uri="{BB962C8B-B14F-4D97-AF65-F5344CB8AC3E}">
        <p14:creationId xmlns:p14="http://schemas.microsoft.com/office/powerpoint/2010/main" val="141309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23528" y="836712"/>
            <a:ext cx="8496944" cy="6678751"/>
          </a:xfrm>
          <a:prstGeom prst="rect">
            <a:avLst/>
          </a:prstGeom>
        </p:spPr>
        <p:txBody>
          <a:bodyPr wrap="square">
            <a:spAutoFit/>
          </a:bodyPr>
          <a:lstStyle/>
          <a:p>
            <a:pPr lvl="0">
              <a:spcBef>
                <a:spcPct val="20000"/>
              </a:spcBef>
            </a:pPr>
            <a:r>
              <a:rPr lang="ar-SA" sz="2400" b="1" u="sng" dirty="0" smtClean="0">
                <a:solidFill>
                  <a:srgbClr val="FF0000"/>
                </a:solidFill>
                <a:effectLst>
                  <a:outerShdw blurRad="38100" dist="38100" dir="2700000" algn="tl">
                    <a:srgbClr val="000000">
                      <a:alpha val="43137"/>
                    </a:srgbClr>
                  </a:outerShdw>
                </a:effectLst>
              </a:rPr>
              <a:t>3. تلوث البيئة:</a:t>
            </a:r>
            <a:endParaRPr lang="ar-SA" sz="2400" u="sng" dirty="0">
              <a:solidFill>
                <a:srgbClr val="FF0000"/>
              </a:solidFill>
            </a:endParaRPr>
          </a:p>
          <a:p>
            <a:pPr lvl="0">
              <a:spcBef>
                <a:spcPct val="20000"/>
              </a:spcBef>
            </a:pPr>
            <a:r>
              <a:rPr lang="ar-SA" sz="2000" dirty="0" smtClean="0"/>
              <a:t>- يرتبط تلوث البيئة ارتباطاً وثيقاً باستخدام رأس المال و التقنية في مختلف ضروب الإنتاج كما يرتبط بتزايد معدلات الاستهلاك.</a:t>
            </a:r>
            <a:br>
              <a:rPr lang="ar-SA" sz="2000" dirty="0" smtClean="0"/>
            </a:br>
            <a:r>
              <a:rPr lang="ar-SA" sz="2000" dirty="0" smtClean="0"/>
              <a:t/>
            </a:r>
            <a:br>
              <a:rPr lang="ar-SA" sz="2000" dirty="0" smtClean="0"/>
            </a:br>
            <a:r>
              <a:rPr lang="ar-SA" sz="2000" dirty="0" smtClean="0"/>
              <a:t>- العلاقة طردية بين النمو الاقتصادي و تلوث البيئة بمختلف أنواعه (هواء, تربة, مياه).</a:t>
            </a:r>
            <a:br>
              <a:rPr lang="ar-SA" sz="2000" dirty="0" smtClean="0"/>
            </a:br>
            <a:r>
              <a:rPr lang="ar-SA" sz="2000" dirty="0" smtClean="0"/>
              <a:t>    </a:t>
            </a:r>
            <a:r>
              <a:rPr lang="ar-SA" sz="2000" dirty="0" smtClean="0">
                <a:solidFill>
                  <a:schemeClr val="accent2"/>
                </a:solidFill>
              </a:rPr>
              <a:t>مثال: أدى استخدام التقنية إلى زيادة تركيز ثاني أكسيد الكربون في الهواء مما أحدث ما يسمى بـ ثقب الأوزون الخطر.</a:t>
            </a:r>
            <a:br>
              <a:rPr lang="ar-SA" sz="2000" dirty="0" smtClean="0">
                <a:solidFill>
                  <a:schemeClr val="accent2"/>
                </a:solidFill>
              </a:rPr>
            </a:br>
            <a:r>
              <a:rPr lang="ar-SA" sz="2000" dirty="0" smtClean="0">
                <a:solidFill>
                  <a:schemeClr val="accent2"/>
                </a:solidFill>
              </a:rPr>
              <a:t>    مثال: إلقاء النفايات الكيماوية و الذرية في المسطحات المائية.</a:t>
            </a:r>
            <a:br>
              <a:rPr lang="ar-SA" sz="2000" dirty="0" smtClean="0">
                <a:solidFill>
                  <a:schemeClr val="accent2"/>
                </a:solidFill>
              </a:rPr>
            </a:br>
            <a:r>
              <a:rPr lang="ar-SA" sz="2000" dirty="0" smtClean="0"/>
              <a:t/>
            </a:r>
            <a:br>
              <a:rPr lang="ar-SA" sz="2000" dirty="0" smtClean="0"/>
            </a:br>
            <a:r>
              <a:rPr lang="ar-SA" sz="2000" dirty="0" smtClean="0"/>
              <a:t>- من صور التلوث البيئي: </a:t>
            </a:r>
            <a:br>
              <a:rPr lang="ar-SA" sz="2000" dirty="0" smtClean="0"/>
            </a:br>
            <a:r>
              <a:rPr lang="ar-SA" sz="2000" dirty="0" smtClean="0"/>
              <a:t>    </a:t>
            </a:r>
            <a:r>
              <a:rPr lang="ar-SA" sz="2000" dirty="0" smtClean="0">
                <a:solidFill>
                  <a:schemeClr val="accent2"/>
                </a:solidFill>
              </a:rPr>
              <a:t>1. تلوث تعود تكاليفه على المجتمع: فيه مضار و أعباء يتحملها المجتمع</a:t>
            </a:r>
            <a:br>
              <a:rPr lang="ar-SA" sz="2000" dirty="0" smtClean="0">
                <a:solidFill>
                  <a:schemeClr val="accent2"/>
                </a:solidFill>
              </a:rPr>
            </a:br>
            <a:r>
              <a:rPr lang="ar-SA" sz="2000" dirty="0" smtClean="0">
                <a:solidFill>
                  <a:schemeClr val="accent2"/>
                </a:solidFill>
              </a:rPr>
              <a:t>    2. تلوث بيئي بصورة منشأة تضر بمنشأة أخرى: تؤدي المؤثرات الخارجية إلى سوء تخصيص الموارد</a:t>
            </a:r>
            <a:br>
              <a:rPr lang="ar-SA" sz="2000" dirty="0" smtClean="0">
                <a:solidFill>
                  <a:schemeClr val="accent2"/>
                </a:solidFill>
              </a:rPr>
            </a:br>
            <a:r>
              <a:rPr lang="ar-SA" sz="2000" dirty="0" smtClean="0">
                <a:solidFill>
                  <a:schemeClr val="accent2"/>
                </a:solidFill>
              </a:rPr>
              <a:t/>
            </a:r>
            <a:br>
              <a:rPr lang="ar-SA" sz="2000" dirty="0" smtClean="0">
                <a:solidFill>
                  <a:schemeClr val="accent2"/>
                </a:solidFill>
              </a:rPr>
            </a:br>
            <a:r>
              <a:rPr lang="ar-SA" sz="2000" dirty="0" smtClean="0"/>
              <a:t>- تتدخل الحكومات لإيجاد الحلول في مثل هذه الحالات:</a:t>
            </a:r>
            <a:br>
              <a:rPr lang="ar-SA" sz="2000" dirty="0" smtClean="0"/>
            </a:br>
            <a:r>
              <a:rPr lang="ar-SA" sz="2000" dirty="0" smtClean="0"/>
              <a:t>  </a:t>
            </a:r>
            <a:r>
              <a:rPr lang="ar-SA" sz="2000" dirty="0" smtClean="0">
                <a:solidFill>
                  <a:schemeClr val="accent2"/>
                </a:solidFill>
              </a:rPr>
              <a:t>* ففي الحالة الأولى يمكن أن تفرض ضرائب على المنشآت الملوثة للبيئة تعتبر بمثابة تعويض للمجتمع يستخدم عائداتها في نظافة البيئة</a:t>
            </a:r>
            <a:br>
              <a:rPr lang="ar-SA" sz="2000" dirty="0" smtClean="0">
                <a:solidFill>
                  <a:schemeClr val="accent2"/>
                </a:solidFill>
              </a:rPr>
            </a:br>
            <a:r>
              <a:rPr lang="ar-SA" sz="2000" dirty="0" smtClean="0">
                <a:solidFill>
                  <a:schemeClr val="accent2"/>
                </a:solidFill>
              </a:rPr>
              <a:t> * أما في الحالة الثانية تفرض الحكومة تعويضاً للمنشأة المتضررة يؤخذ من المنشأة المضرة</a:t>
            </a:r>
            <a:r>
              <a:rPr lang="ar-SA" sz="2400" dirty="0" smtClean="0"/>
              <a:t/>
            </a:r>
            <a:br>
              <a:rPr lang="ar-SA" sz="2400" dirty="0" smtClean="0"/>
            </a:b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53994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467544" y="1196752"/>
            <a:ext cx="8280920" cy="3323987"/>
          </a:xfrm>
          <a:prstGeom prst="rect">
            <a:avLst/>
          </a:prstGeom>
        </p:spPr>
        <p:txBody>
          <a:bodyPr wrap="square">
            <a:spAutoFit/>
          </a:bodyPr>
          <a:lstStyle/>
          <a:p>
            <a:r>
              <a:rPr lang="ar-SA" sz="2400" b="1" u="sng" dirty="0" smtClean="0">
                <a:solidFill>
                  <a:srgbClr val="FF0000"/>
                </a:solidFill>
                <a:effectLst>
                  <a:outerShdw blurRad="38100" dist="38100" dir="2700000" algn="tl">
                    <a:srgbClr val="000000">
                      <a:alpha val="43137"/>
                    </a:srgbClr>
                  </a:outerShdw>
                </a:effectLst>
              </a:rPr>
              <a:t>4. </a:t>
            </a:r>
            <a:r>
              <a:rPr lang="ar-SA" sz="2400" b="1" u="sng" dirty="0">
                <a:solidFill>
                  <a:srgbClr val="FF0000"/>
                </a:solidFill>
                <a:effectLst>
                  <a:outerShdw blurRad="38100" dist="38100" dir="2700000" algn="tl">
                    <a:srgbClr val="000000">
                      <a:alpha val="43137"/>
                    </a:srgbClr>
                  </a:outerShdw>
                </a:effectLst>
              </a:rPr>
              <a:t>الحوادث:</a:t>
            </a:r>
            <a:r>
              <a:rPr lang="ar-SA" dirty="0">
                <a:solidFill>
                  <a:srgbClr val="FF0000"/>
                </a:solidFill>
              </a:rPr>
              <a:t/>
            </a:r>
            <a:br>
              <a:rPr lang="ar-SA" dirty="0">
                <a:solidFill>
                  <a:srgbClr val="FF0000"/>
                </a:solidFill>
              </a:rPr>
            </a:br>
            <a:r>
              <a:rPr lang="ar-SA" dirty="0"/>
              <a:t>- ساهم التقدم التقني في رفع مستوى الحوادث: حرائق, حوادث سير, سقوط </a:t>
            </a:r>
            <a:r>
              <a:rPr lang="ar-SA" dirty="0" smtClean="0"/>
              <a:t>طائرات, أخطار الأجهزة المنزلية...الخ</a:t>
            </a:r>
            <a:br>
              <a:rPr lang="ar-SA" dirty="0" smtClean="0"/>
            </a:br>
            <a:r>
              <a:rPr lang="ar-SA" dirty="0"/>
              <a:t/>
            </a:r>
            <a:br>
              <a:rPr lang="ar-SA" dirty="0"/>
            </a:br>
            <a:r>
              <a:rPr lang="ar-SA" dirty="0"/>
              <a:t>- قد تؤدي </a:t>
            </a:r>
            <a:r>
              <a:rPr lang="ar-SA" dirty="0" smtClean="0"/>
              <a:t>هذه الحوادث إلى </a:t>
            </a:r>
            <a:r>
              <a:rPr lang="ar-SA" dirty="0"/>
              <a:t>ارتفاع معدلات الإصابات و </a:t>
            </a:r>
            <a:r>
              <a:rPr lang="ar-SA" dirty="0" smtClean="0"/>
              <a:t>الوفيات و تلف كثير من الممتلكات الخاصة أو العامة.</a:t>
            </a:r>
            <a:br>
              <a:rPr lang="ar-SA" dirty="0" smtClean="0"/>
            </a:br>
            <a:r>
              <a:rPr lang="ar-SA" dirty="0"/>
              <a:t/>
            </a:r>
            <a:br>
              <a:rPr lang="ar-SA" dirty="0"/>
            </a:br>
            <a:endParaRPr lang="ar-SA" dirty="0" smtClean="0"/>
          </a:p>
          <a:p>
            <a:r>
              <a:rPr lang="ar-SA" sz="2400" b="1" u="sng" dirty="0" smtClean="0">
                <a:solidFill>
                  <a:srgbClr val="FF0000"/>
                </a:solidFill>
                <a:effectLst>
                  <a:outerShdw blurRad="38100" dist="38100" dir="2700000" algn="tl">
                    <a:srgbClr val="000000">
                      <a:alpha val="43137"/>
                    </a:srgbClr>
                  </a:outerShdw>
                </a:effectLst>
              </a:rPr>
              <a:t>5. ارتفاع معدلات استهلاك الجيل الحالي:</a:t>
            </a:r>
            <a:r>
              <a:rPr lang="ar-SA" dirty="0" smtClean="0"/>
              <a:t/>
            </a:r>
            <a:br>
              <a:rPr lang="ar-SA" dirty="0" smtClean="0"/>
            </a:br>
            <a:r>
              <a:rPr lang="ar-SA" dirty="0" smtClean="0"/>
              <a:t/>
            </a:r>
            <a:br>
              <a:rPr lang="ar-SA" dirty="0" smtClean="0"/>
            </a:br>
            <a:r>
              <a:rPr lang="ar-SA" dirty="0" smtClean="0"/>
              <a:t>- ارتفع استهلاكهم بدرجة تطاول معها و تغول على حقوق الأجيال القادمة</a:t>
            </a:r>
            <a:br>
              <a:rPr lang="ar-SA" dirty="0" smtClean="0"/>
            </a:br>
            <a:r>
              <a:rPr lang="ar-SA" dirty="0" smtClean="0"/>
              <a:t>- زيادة استخدام الموارد الناضبة بدلاً من المتجددة.</a:t>
            </a:r>
            <a:endParaRPr lang="ar-SA" dirty="0"/>
          </a:p>
        </p:txBody>
      </p:sp>
    </p:spTree>
    <p:extLst>
      <p:ext uri="{BB962C8B-B14F-4D97-AF65-F5344CB8AC3E}">
        <p14:creationId xmlns:p14="http://schemas.microsoft.com/office/powerpoint/2010/main" val="4034182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48680"/>
            <a:ext cx="4978896" cy="1069848"/>
          </a:xfrm>
        </p:spPr>
        <p:txBody>
          <a:bodyPr>
            <a:normAutofit/>
          </a:bodyPr>
          <a:lstStyle/>
          <a:p>
            <a:r>
              <a:rPr lang="ar-SA" sz="2800" u="sng" dirty="0" smtClean="0">
                <a:solidFill>
                  <a:schemeClr val="accent1"/>
                </a:solidFill>
              </a:rPr>
              <a:t>استخدامات رأس المال و التقنية</a:t>
            </a:r>
            <a:endParaRPr lang="ar-SA" sz="2800" u="sng" dirty="0">
              <a:solidFill>
                <a:schemeClr val="accent1"/>
              </a:solidFill>
            </a:endParaRPr>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95536" y="1844824"/>
            <a:ext cx="8496944" cy="4136517"/>
          </a:xfrm>
          <a:prstGeom prst="rect">
            <a:avLst/>
          </a:prstGeom>
        </p:spPr>
        <p:txBody>
          <a:bodyPr wrap="square">
            <a:spAutoFit/>
          </a:bodyPr>
          <a:lstStyle/>
          <a:p>
            <a:pPr marL="457200" lvl="0" indent="-457200">
              <a:spcBef>
                <a:spcPct val="20000"/>
              </a:spcBef>
              <a:buFont typeface="Wingdings" pitchFamily="2" charset="2"/>
              <a:buChar char="v"/>
            </a:pPr>
            <a:r>
              <a:rPr lang="ar-SA" sz="2400" dirty="0" smtClean="0">
                <a:solidFill>
                  <a:srgbClr val="0070C0"/>
                </a:solidFill>
              </a:rPr>
              <a:t>يستخدم رأس المال في جميع قطاعات الإنتاج و الأنشطة الاقتصادية, و لكن أهمها هو استخدامه في قطاعي الزراعة و الصناعة:</a:t>
            </a:r>
            <a:br>
              <a:rPr lang="ar-SA" sz="2400" dirty="0" smtClean="0">
                <a:solidFill>
                  <a:srgbClr val="0070C0"/>
                </a:solidFill>
              </a:rPr>
            </a:br>
            <a:r>
              <a:rPr lang="ar-SA" sz="2400" dirty="0" smtClean="0"/>
              <a:t>1) لأن هذين القطاعين أكبر في الحجم و أهم في السلع التي ينتجها القطاعين.</a:t>
            </a:r>
            <a:br>
              <a:rPr lang="ar-SA" sz="2400" dirty="0" smtClean="0"/>
            </a:br>
            <a:r>
              <a:rPr lang="ar-SA" sz="2400" dirty="0" smtClean="0"/>
              <a:t>2) يعتبران من أهم القطاعات الاقتصادية من حيث إنتاج السلع و توفير فرص عمل, كما أنهما يسهمان بشكل كبير في الناتج القومي في أغلب الدول.</a:t>
            </a:r>
            <a:r>
              <a:rPr lang="ar-SA" sz="2400" dirty="0" smtClean="0">
                <a:solidFill>
                  <a:srgbClr val="0070C0"/>
                </a:solidFill>
              </a:rPr>
              <a:t/>
            </a:r>
            <a:br>
              <a:rPr lang="ar-SA" sz="2400" dirty="0" smtClean="0">
                <a:solidFill>
                  <a:srgbClr val="0070C0"/>
                </a:solidFill>
              </a:rPr>
            </a:br>
            <a:endParaRPr lang="ar-SA" sz="2400" dirty="0" smtClean="0">
              <a:solidFill>
                <a:srgbClr val="0070C0"/>
              </a:solidFill>
            </a:endParaRPr>
          </a:p>
          <a:p>
            <a:pPr marL="457200" lvl="0" indent="-457200">
              <a:spcBef>
                <a:spcPct val="20000"/>
              </a:spcBef>
              <a:buFont typeface="Wingdings" pitchFamily="2" charset="2"/>
              <a:buChar char="v"/>
            </a:pPr>
            <a:r>
              <a:rPr lang="ar-SA" sz="2400" dirty="0" smtClean="0">
                <a:solidFill>
                  <a:srgbClr val="0070C0"/>
                </a:solidFill>
              </a:rPr>
              <a:t>سيتم التركيز على هذين القطاعين لأنهما يحتويان على أسس استخدام مورد رأس المال و التقنية و التي تكون متشابهة في جميع القطاعات الأخرى.</a:t>
            </a:r>
          </a:p>
          <a:p>
            <a:pPr lvl="0">
              <a:spcBef>
                <a:spcPct val="20000"/>
              </a:spcBef>
            </a:pP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87270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700808"/>
            <a:ext cx="8229600" cy="3942184"/>
          </a:xfrm>
        </p:spPr>
        <p:txBody>
          <a:bodyPr>
            <a:normAutofit/>
          </a:bodyPr>
          <a:lstStyle/>
          <a:p>
            <a:pPr marL="285750" indent="-285750" algn="r">
              <a:buFont typeface="Arial" pitchFamily="34" charset="0"/>
              <a:buChar char="•"/>
            </a:pPr>
            <a:r>
              <a:rPr lang="ar-SA" sz="1800" dirty="0" smtClean="0"/>
              <a:t> مورد رأس المال و التقنية ينتجه الإنسان باستخدام العلم و المعرفة و الفن و الخبرة, لذلك يسمى بـ </a:t>
            </a:r>
            <a:r>
              <a:rPr lang="ar-SA" sz="1800" dirty="0" smtClean="0">
                <a:solidFill>
                  <a:srgbClr val="FF0000"/>
                </a:solidFill>
              </a:rPr>
              <a:t>مورد الإنتاج المُنتَج</a:t>
            </a:r>
            <a:r>
              <a:rPr lang="ar-SA" sz="1800" dirty="0" smtClean="0"/>
              <a:t>. </a:t>
            </a:r>
            <a:br>
              <a:rPr lang="ar-SA" sz="1800" dirty="0" smtClean="0"/>
            </a:br>
            <a:r>
              <a:rPr lang="ar-SA" sz="1800" dirty="0"/>
              <a:t/>
            </a:r>
            <a:br>
              <a:rPr lang="ar-SA" sz="1800" dirty="0"/>
            </a:br>
            <a:r>
              <a:rPr lang="ar-SA" sz="1800" dirty="0" smtClean="0"/>
              <a:t>- كما يسمى مورد رأس المال و التقنية بـ </a:t>
            </a:r>
            <a:r>
              <a:rPr lang="ar-SA" sz="1800" dirty="0" smtClean="0">
                <a:solidFill>
                  <a:srgbClr val="FF0000"/>
                </a:solidFill>
              </a:rPr>
              <a:t>المورد الوسيط </a:t>
            </a:r>
            <a:r>
              <a:rPr lang="ar-SA" sz="1800" dirty="0" smtClean="0"/>
              <a:t>, لأن كميات رأس المال و التقنية المُنتجة تعتمد على الظروف الاقتصادية </a:t>
            </a:r>
            <a:r>
              <a:rPr lang="ar-SA" sz="1800" smtClean="0"/>
              <a:t>بخلاف </a:t>
            </a:r>
            <a:r>
              <a:rPr lang="ar-SA" sz="1800" smtClean="0"/>
              <a:t>الموارد </a:t>
            </a:r>
            <a:r>
              <a:rPr lang="ar-SA" sz="1800" dirty="0" smtClean="0"/>
              <a:t>الطبيعية و البشرية التي لا تعتمد في حجمها على الظروف الاقتصادية كثيراً و التي تسمى بـ </a:t>
            </a:r>
            <a:r>
              <a:rPr lang="ar-SA" sz="1800" dirty="0" smtClean="0">
                <a:solidFill>
                  <a:srgbClr val="FF0000"/>
                </a:solidFill>
              </a:rPr>
              <a:t>الموارد الأولية</a:t>
            </a:r>
            <a:r>
              <a:rPr lang="ar-SA" sz="1800" dirty="0" smtClean="0"/>
              <a:t>.</a:t>
            </a:r>
            <a:br>
              <a:rPr lang="ar-SA" sz="1800" dirty="0" smtClean="0"/>
            </a:br>
            <a:r>
              <a:rPr lang="ar-SA" sz="1800" dirty="0"/>
              <a:t/>
            </a:r>
            <a:br>
              <a:rPr lang="ar-SA" sz="1800" dirty="0"/>
            </a:br>
            <a:r>
              <a:rPr lang="ar-SA" sz="1800" dirty="0" smtClean="0"/>
              <a:t>- يشمل مورد رأس المال على الآلات و المعدات و الادوات و المباني و المواد الخام و المواد شبه المصنعة و المخزون السلعي لدى المنتجين بالإضافة إلى فنون و طرق الإنتاج و النظم الإدارية التي تستخدم في العمليات الانتاجية.</a:t>
            </a:r>
            <a:br>
              <a:rPr lang="ar-SA" sz="1800" dirty="0" smtClean="0"/>
            </a:br>
            <a:r>
              <a:rPr lang="ar-SA" sz="1800" dirty="0" smtClean="0"/>
              <a:t/>
            </a:r>
            <a:br>
              <a:rPr lang="ar-SA" sz="1800" dirty="0" smtClean="0"/>
            </a:br>
            <a:r>
              <a:rPr lang="ar-SA" sz="1800" dirty="0" smtClean="0"/>
              <a:t>- بعض الاقتصاديون الذين يقسمون الموارد إلى موارد بشرية و غير بشرية, يعتبرون مورد رأس المال و التقنية من الموارد الغير بشرية.</a:t>
            </a:r>
            <a:endParaRPr lang="ar-SA" sz="1800"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smtClean="0"/>
              <a:t>الفصل الرابع: مورد رأس المال و التقنية</a:t>
            </a:r>
            <a:endParaRPr lang="ar-SA"/>
          </a:p>
        </p:txBody>
      </p:sp>
    </p:spTree>
    <p:extLst>
      <p:ext uri="{BB962C8B-B14F-4D97-AF65-F5344CB8AC3E}">
        <p14:creationId xmlns:p14="http://schemas.microsoft.com/office/powerpoint/2010/main" val="411865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3826768" cy="1069848"/>
          </a:xfrm>
        </p:spPr>
        <p:txBody>
          <a:bodyPr>
            <a:normAutofit fontScale="90000"/>
          </a:bodyPr>
          <a:lstStyle/>
          <a:p>
            <a:r>
              <a:rPr lang="ar-SA" sz="3600" u="sng" dirty="0" smtClean="0">
                <a:solidFill>
                  <a:schemeClr val="accent1"/>
                </a:solidFill>
              </a:rPr>
              <a:t>أولاً: القطاع الزراعي</a:t>
            </a:r>
            <a:endParaRPr lang="ar-SA" sz="3600" u="sng" dirty="0">
              <a:solidFill>
                <a:schemeClr val="accent1"/>
              </a:solidFill>
            </a:endParaRPr>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251520" y="1052736"/>
            <a:ext cx="8496944" cy="5256824"/>
          </a:xfrm>
          <a:prstGeom prst="rect">
            <a:avLst/>
          </a:prstGeom>
        </p:spPr>
        <p:txBody>
          <a:bodyPr wrap="square">
            <a:spAutoFit/>
          </a:bodyPr>
          <a:lstStyle/>
          <a:p>
            <a:pPr marL="457200" lvl="0" indent="-457200">
              <a:spcBef>
                <a:spcPct val="20000"/>
              </a:spcBef>
              <a:buFont typeface="Wingdings" pitchFamily="2" charset="2"/>
              <a:buChar char="v"/>
            </a:pPr>
            <a:r>
              <a:rPr lang="ar-SA" sz="2400" dirty="0" smtClean="0">
                <a:solidFill>
                  <a:srgbClr val="0070C0"/>
                </a:solidFill>
              </a:rPr>
              <a:t>قبل اكتشاف الزراعة: </a:t>
            </a:r>
            <a:br>
              <a:rPr lang="ar-SA" sz="2400" dirty="0" smtClean="0">
                <a:solidFill>
                  <a:srgbClr val="0070C0"/>
                </a:solidFill>
              </a:rPr>
            </a:br>
            <a:r>
              <a:rPr lang="ar-SA" sz="2300" dirty="0" smtClean="0"/>
              <a:t>- اعتمد الإنسان على الأساليب البدائية ليستعين بها في الصيد و الاحتطاب و غيرها.</a:t>
            </a:r>
          </a:p>
          <a:p>
            <a:pPr marL="457200" lvl="0" indent="-457200">
              <a:spcBef>
                <a:spcPct val="20000"/>
              </a:spcBef>
              <a:buFont typeface="Wingdings" pitchFamily="2" charset="2"/>
              <a:buChar char="v"/>
            </a:pPr>
            <a:r>
              <a:rPr lang="ar-SA" sz="2400" dirty="0" smtClean="0">
                <a:solidFill>
                  <a:srgbClr val="0070C0"/>
                </a:solidFill>
              </a:rPr>
              <a:t>بعد اكتشاف الزراعة:</a:t>
            </a:r>
            <a:br>
              <a:rPr lang="ar-SA" sz="2400" dirty="0" smtClean="0">
                <a:solidFill>
                  <a:srgbClr val="0070C0"/>
                </a:solidFill>
              </a:rPr>
            </a:br>
            <a:r>
              <a:rPr lang="ar-SA" sz="2300" dirty="0" smtClean="0"/>
              <a:t>- زادت حاجة الإنسان للآلات و الأدوات و السبب هو:</a:t>
            </a:r>
            <a:br>
              <a:rPr lang="ar-SA" sz="2300" dirty="0" smtClean="0"/>
            </a:br>
            <a:r>
              <a:rPr lang="ar-SA" sz="2300" dirty="0" smtClean="0"/>
              <a:t>1) التطور الزمني و تشعب الحياة</a:t>
            </a:r>
            <a:br>
              <a:rPr lang="ar-SA" sz="2300" dirty="0" smtClean="0"/>
            </a:br>
            <a:r>
              <a:rPr lang="ar-SA" sz="2300" dirty="0" smtClean="0"/>
              <a:t>2) ازدياد الطلب على السلع و المنتجات الزراعية</a:t>
            </a:r>
            <a:br>
              <a:rPr lang="ar-SA" sz="2300" dirty="0" smtClean="0"/>
            </a:br>
            <a:r>
              <a:rPr lang="ar-SA" sz="2300" dirty="0" smtClean="0"/>
              <a:t>3) ازدياد الحاجة لمزيد من التخصص و زيادة الفائض من أجل المقايضة ثم النقود</a:t>
            </a:r>
            <a:r>
              <a:rPr lang="ar-SA" sz="2400" dirty="0" smtClean="0">
                <a:solidFill>
                  <a:srgbClr val="0070C0"/>
                </a:solidFill>
              </a:rPr>
              <a:t/>
            </a:r>
            <a:br>
              <a:rPr lang="ar-SA" sz="2400" dirty="0" smtClean="0">
                <a:solidFill>
                  <a:srgbClr val="0070C0"/>
                </a:solidFill>
              </a:rPr>
            </a:br>
            <a:endParaRPr lang="ar-SA" sz="2400" dirty="0" smtClean="0">
              <a:solidFill>
                <a:srgbClr val="0070C0"/>
              </a:solidFill>
            </a:endParaRPr>
          </a:p>
          <a:p>
            <a:pPr marL="457200" lvl="0" indent="-457200">
              <a:spcBef>
                <a:spcPct val="20000"/>
              </a:spcBef>
              <a:buFont typeface="Wingdings" pitchFamily="2" charset="2"/>
              <a:buChar char="v"/>
            </a:pPr>
            <a:r>
              <a:rPr lang="ar-SA" sz="2400" dirty="0" smtClean="0">
                <a:solidFill>
                  <a:srgbClr val="0070C0"/>
                </a:solidFill>
              </a:rPr>
              <a:t>دور التقنية في الزراعة: </a:t>
            </a:r>
            <a:br>
              <a:rPr lang="ar-SA" sz="2400" dirty="0" smtClean="0">
                <a:solidFill>
                  <a:srgbClr val="0070C0"/>
                </a:solidFill>
              </a:rPr>
            </a:br>
            <a:r>
              <a:rPr lang="ar-SA" sz="2300" dirty="0" smtClean="0">
                <a:solidFill>
                  <a:srgbClr val="0070C0"/>
                </a:solidFill>
              </a:rPr>
              <a:t>  </a:t>
            </a:r>
            <a:r>
              <a:rPr lang="ar-SA" sz="2300" dirty="0" smtClean="0"/>
              <a:t>1) ساهمت في </a:t>
            </a:r>
            <a:r>
              <a:rPr lang="ar-SA" sz="2300" dirty="0" err="1" smtClean="0"/>
              <a:t>ميكنة</a:t>
            </a:r>
            <a:r>
              <a:rPr lang="ar-SA" sz="2300" dirty="0" smtClean="0"/>
              <a:t> جميع العمليات الزراعية و زيادة الإنتاج الزراعي بتكاليف أقل</a:t>
            </a:r>
            <a:r>
              <a:rPr lang="ar-SA" sz="2300" dirty="0" smtClean="0">
                <a:solidFill>
                  <a:prstClr val="black"/>
                </a:solidFill>
              </a:rPr>
              <a:t>.</a:t>
            </a:r>
            <a:br>
              <a:rPr lang="ar-SA" sz="2300" dirty="0" smtClean="0">
                <a:solidFill>
                  <a:prstClr val="black"/>
                </a:solidFill>
              </a:rPr>
            </a:br>
            <a:r>
              <a:rPr lang="ar-SA" sz="2300" dirty="0" smtClean="0">
                <a:solidFill>
                  <a:prstClr val="black"/>
                </a:solidFill>
              </a:rPr>
              <a:t>  2) توفير الأيدي العاملة في الزراعة و تحويلها من أجل تطوير </a:t>
            </a:r>
            <a:r>
              <a:rPr lang="ar-SA" sz="2300" dirty="0">
                <a:solidFill>
                  <a:prstClr val="black"/>
                </a:solidFill>
              </a:rPr>
              <a:t>الأنشطة الاقتصادية </a:t>
            </a:r>
            <a:r>
              <a:rPr lang="ar-SA" sz="2300" dirty="0" smtClean="0">
                <a:solidFill>
                  <a:prstClr val="black"/>
                </a:solidFill>
              </a:rPr>
              <a:t>الأخرى.</a:t>
            </a:r>
            <a:br>
              <a:rPr lang="ar-SA" sz="2300" dirty="0" smtClean="0">
                <a:solidFill>
                  <a:prstClr val="black"/>
                </a:solidFill>
              </a:rPr>
            </a:br>
            <a:r>
              <a:rPr lang="ar-SA" sz="2300" dirty="0" smtClean="0">
                <a:solidFill>
                  <a:prstClr val="black"/>
                </a:solidFill>
              </a:rPr>
              <a:t> 3) مساهمة قطاع الزراعة في مساعدة القطاع الصناعي بكثير من المواد الخام.</a:t>
            </a:r>
            <a:endParaRPr lang="ar-SA" sz="2300" dirty="0">
              <a:solidFill>
                <a:srgbClr val="0070C0"/>
              </a:solidFill>
            </a:endParaRPr>
          </a:p>
        </p:txBody>
      </p:sp>
    </p:spTree>
    <p:extLst>
      <p:ext uri="{BB962C8B-B14F-4D97-AF65-F5344CB8AC3E}">
        <p14:creationId xmlns:p14="http://schemas.microsoft.com/office/powerpoint/2010/main" val="1739720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3322712" cy="1069848"/>
          </a:xfrm>
        </p:spPr>
        <p:txBody>
          <a:bodyPr>
            <a:normAutofit/>
          </a:bodyPr>
          <a:lstStyle/>
          <a:p>
            <a:r>
              <a:rPr lang="ar-SA" sz="3600" u="sng" dirty="0">
                <a:solidFill>
                  <a:srgbClr val="4F81BD"/>
                </a:solidFill>
              </a:rPr>
              <a:t>القطاع الزراعي</a:t>
            </a:r>
            <a:endParaRPr lang="ar-SA" sz="3600"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467544" y="1412776"/>
            <a:ext cx="8496944" cy="5503045"/>
          </a:xfrm>
          <a:prstGeom prst="rect">
            <a:avLst/>
          </a:prstGeom>
        </p:spPr>
        <p:txBody>
          <a:bodyPr wrap="square">
            <a:spAutoFit/>
          </a:bodyPr>
          <a:lstStyle/>
          <a:p>
            <a:pPr marL="457200" lvl="0" indent="-457200">
              <a:spcBef>
                <a:spcPct val="20000"/>
              </a:spcBef>
              <a:buFont typeface="Wingdings" pitchFamily="2" charset="2"/>
              <a:buChar char="v"/>
            </a:pPr>
            <a:r>
              <a:rPr lang="ar-SA" sz="2400" dirty="0" smtClean="0">
                <a:solidFill>
                  <a:srgbClr val="0070C0"/>
                </a:solidFill>
              </a:rPr>
              <a:t>تفاقم مشكلة المزرعة و المزارعين:</a:t>
            </a:r>
            <a:br>
              <a:rPr lang="ar-SA" sz="2400" dirty="0" smtClean="0">
                <a:solidFill>
                  <a:srgbClr val="0070C0"/>
                </a:solidFill>
              </a:rPr>
            </a:br>
            <a:r>
              <a:rPr lang="ar-SA" sz="2400" dirty="0" smtClean="0"/>
              <a:t>- عندما تطور الإنتاج الزراعي من </a:t>
            </a:r>
            <a:r>
              <a:rPr lang="ar-SA" sz="2400" dirty="0" err="1" smtClean="0"/>
              <a:t>الإعاشي</a:t>
            </a:r>
            <a:r>
              <a:rPr lang="ar-SA" sz="2400" dirty="0" smtClean="0"/>
              <a:t> إلى التجاري, أصبح القطاع الزراعي منافساً للقطاعات الأخرى على موارد الإنتاج (العمل, الأرض, رأس المال), و من هنا تعقدت مشكلات المزارعين لأن:</a:t>
            </a:r>
            <a:br>
              <a:rPr lang="ar-SA" sz="2400" dirty="0" smtClean="0"/>
            </a:br>
            <a:r>
              <a:rPr lang="ar-SA" sz="2400" dirty="0" smtClean="0"/>
              <a:t>تكاليف الانتاج الزراعي ارتفعت, و ازدادت الحاجة إلى استخدام التقنية و المعرفة أسس الاقتصاد و الإدارة في هذا القطاع.</a:t>
            </a:r>
            <a:br>
              <a:rPr lang="ar-SA" sz="2400" dirty="0" smtClean="0"/>
            </a:br>
            <a:endParaRPr lang="ar-SA" sz="2400" dirty="0" smtClean="0"/>
          </a:p>
          <a:p>
            <a:pPr marL="457200" lvl="0" indent="-457200">
              <a:spcBef>
                <a:spcPct val="20000"/>
              </a:spcBef>
              <a:buFont typeface="Wingdings" pitchFamily="2" charset="2"/>
              <a:buChar char="v"/>
            </a:pPr>
            <a:r>
              <a:rPr lang="ar-SA" sz="2400" dirty="0" smtClean="0">
                <a:solidFill>
                  <a:srgbClr val="0070C0"/>
                </a:solidFill>
              </a:rPr>
              <a:t>أصبح القطاع الزراعي بعد التطور التقني يعامل معاملة ضروب الإنتاج الأخرى. فالمزرعة تعد وحدة اقتصادية (منشأة) و المزارع يعد مستثمر يستهدف الربح.</a:t>
            </a:r>
            <a:br>
              <a:rPr lang="ar-SA" sz="2400" dirty="0" smtClean="0">
                <a:solidFill>
                  <a:srgbClr val="0070C0"/>
                </a:solidFill>
              </a:rPr>
            </a:br>
            <a:endParaRPr lang="ar-SA" sz="2400" dirty="0" smtClean="0">
              <a:solidFill>
                <a:srgbClr val="0070C0"/>
              </a:solidFill>
            </a:endParaRPr>
          </a:p>
          <a:p>
            <a:pPr marL="457200" lvl="0" indent="-457200">
              <a:spcBef>
                <a:spcPct val="20000"/>
              </a:spcBef>
              <a:buFont typeface="Wingdings" pitchFamily="2" charset="2"/>
              <a:buChar char="v"/>
            </a:pPr>
            <a:r>
              <a:rPr lang="ar-SA" sz="2400" dirty="0" smtClean="0">
                <a:solidFill>
                  <a:srgbClr val="0070C0"/>
                </a:solidFill>
              </a:rPr>
              <a:t>بما أن القطاع الزراعي يستخدم الموارد الاقتصادية المتاحة, فإن الإنتاج فيه يرتبط بموارد الإنتاج بعلاقات فنية محددة, و ترتبط مدخلات الإنتاج ببعضها كما ترتبط المنتجات ببعضها بعلاقات فنية.</a:t>
            </a: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517175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6856" y="404664"/>
            <a:ext cx="8229600" cy="1069848"/>
          </a:xfrm>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251520" y="1124744"/>
            <a:ext cx="8496944" cy="5521512"/>
          </a:xfrm>
          <a:prstGeom prst="rect">
            <a:avLst/>
          </a:prstGeom>
        </p:spPr>
        <p:txBody>
          <a:bodyPr wrap="square">
            <a:spAutoFit/>
          </a:bodyPr>
          <a:lstStyle/>
          <a:p>
            <a:pPr marL="457200" lvl="0" indent="-457200">
              <a:spcBef>
                <a:spcPct val="20000"/>
              </a:spcBef>
              <a:buFont typeface="Wingdings" pitchFamily="2" charset="2"/>
              <a:buChar char="v"/>
            </a:pPr>
            <a:r>
              <a:rPr lang="ar-SA" sz="2400" b="1" u="sng" dirty="0" smtClean="0">
                <a:solidFill>
                  <a:srgbClr val="0070C0"/>
                </a:solidFill>
                <a:effectLst>
                  <a:outerShdw blurRad="38100" dist="38100" dir="2700000" algn="tl">
                    <a:srgbClr val="000000">
                      <a:alpha val="43137"/>
                    </a:srgbClr>
                  </a:outerShdw>
                </a:effectLst>
              </a:rPr>
              <a:t>الزراعة في الدول النامية:</a:t>
            </a:r>
            <a:br>
              <a:rPr lang="ar-SA" sz="2400" b="1" u="sng" dirty="0" smtClean="0">
                <a:solidFill>
                  <a:srgbClr val="0070C0"/>
                </a:solidFill>
                <a:effectLst>
                  <a:outerShdw blurRad="38100" dist="38100" dir="2700000" algn="tl">
                    <a:srgbClr val="000000">
                      <a:alpha val="43137"/>
                    </a:srgbClr>
                  </a:outerShdw>
                </a:effectLst>
              </a:rPr>
            </a:br>
            <a:r>
              <a:rPr lang="ar-SA" sz="2400" dirty="0" smtClean="0">
                <a:solidFill>
                  <a:srgbClr val="0070C0"/>
                </a:solidFill>
              </a:rPr>
              <a:t/>
            </a:r>
            <a:br>
              <a:rPr lang="ar-SA" sz="2400" dirty="0" smtClean="0">
                <a:solidFill>
                  <a:srgbClr val="0070C0"/>
                </a:solidFill>
              </a:rPr>
            </a:br>
            <a:r>
              <a:rPr lang="ar-SA" sz="2400" dirty="0" smtClean="0"/>
              <a:t>- تشكل الزراعة عمود الناتج المحلي الإجمالي في الدول النامية و تعتبر من أهم القطاعات الاقتصادية فيها .</a:t>
            </a:r>
            <a:br>
              <a:rPr lang="ar-SA" sz="2400" dirty="0" smtClean="0"/>
            </a:br>
            <a:r>
              <a:rPr lang="ar-SA" sz="2400" dirty="0" smtClean="0"/>
              <a:t>- أكثر من 60% من الناتج المحلي مغذى من القطاع الزراعي؟</a:t>
            </a:r>
            <a:br>
              <a:rPr lang="ar-SA" sz="2400" dirty="0" smtClean="0"/>
            </a:br>
            <a:r>
              <a:rPr lang="ar-SA" sz="2400" dirty="0" smtClean="0"/>
              <a:t>- أكثر من 80% من السكان يعتمدون على الزراعة في معيشتهم.</a:t>
            </a:r>
            <a:br>
              <a:rPr lang="ar-SA" sz="2400" dirty="0" smtClean="0"/>
            </a:br>
            <a:r>
              <a:rPr lang="ar-SA" sz="2400" dirty="0" smtClean="0"/>
              <a:t/>
            </a:r>
            <a:br>
              <a:rPr lang="ar-SA" sz="2400" dirty="0" smtClean="0"/>
            </a:br>
            <a:r>
              <a:rPr lang="ar-SA" sz="2400" dirty="0" smtClean="0"/>
              <a:t>لذلك تعتبر تنمية القطاع الزراعي في تلك الدول أساسًا للتنمية الاقتصادية.</a:t>
            </a:r>
            <a:br>
              <a:rPr lang="ar-SA" sz="2400" dirty="0" smtClean="0"/>
            </a:br>
            <a:endParaRPr lang="ar-SA" sz="2400" dirty="0" smtClean="0"/>
          </a:p>
          <a:p>
            <a:pPr marL="457200" lvl="0" indent="-457200">
              <a:spcBef>
                <a:spcPct val="20000"/>
              </a:spcBef>
              <a:buFont typeface="Wingdings" pitchFamily="2" charset="2"/>
              <a:buChar char="v"/>
            </a:pPr>
            <a:r>
              <a:rPr lang="ar-SA" sz="2400" dirty="0" smtClean="0">
                <a:solidFill>
                  <a:srgbClr val="0070C0"/>
                </a:solidFill>
              </a:rPr>
              <a:t>يعتقد </a:t>
            </a:r>
            <a:r>
              <a:rPr lang="ar-SA" sz="2400" dirty="0" err="1" smtClean="0">
                <a:solidFill>
                  <a:srgbClr val="0070C0"/>
                </a:solidFill>
              </a:rPr>
              <a:t>شولز</a:t>
            </a:r>
            <a:r>
              <a:rPr lang="ar-SA" sz="2400" dirty="0" smtClean="0">
                <a:solidFill>
                  <a:srgbClr val="0070C0"/>
                </a:solidFill>
              </a:rPr>
              <a:t> الاقتصادي الشهير أن من أهم معوقات الزراعة في الدول النامية هو انخفاض مستوى التقنية في الإنتاج, حيث أن زيادة استخدام مورد رأس المال و التقنية  من أهم عوامل تنميته.</a:t>
            </a:r>
            <a:br>
              <a:rPr lang="ar-SA" sz="2400" dirty="0" smtClean="0">
                <a:solidFill>
                  <a:srgbClr val="0070C0"/>
                </a:solidFill>
              </a:rPr>
            </a:b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406058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467544" y="1052736"/>
            <a:ext cx="8496944" cy="6355586"/>
          </a:xfrm>
          <a:prstGeom prst="rect">
            <a:avLst/>
          </a:prstGeom>
        </p:spPr>
        <p:txBody>
          <a:bodyPr wrap="square">
            <a:spAutoFit/>
          </a:bodyPr>
          <a:lstStyle/>
          <a:p>
            <a:pPr marL="457200" lvl="0" indent="-457200">
              <a:spcBef>
                <a:spcPct val="20000"/>
              </a:spcBef>
              <a:buFont typeface="Wingdings" pitchFamily="2" charset="2"/>
              <a:buChar char="v"/>
            </a:pPr>
            <a:r>
              <a:rPr lang="ar-SA" sz="2400" b="1" u="sng" dirty="0" smtClean="0">
                <a:solidFill>
                  <a:srgbClr val="FF0000"/>
                </a:solidFill>
                <a:effectLst>
                  <a:outerShdw blurRad="38100" dist="38100" dir="2700000" algn="tl">
                    <a:srgbClr val="000000">
                      <a:alpha val="43137"/>
                    </a:srgbClr>
                  </a:outerShdw>
                </a:effectLst>
              </a:rPr>
              <a:t>الطلب على رأس المال و التقنية في القطاع الزراعي:</a:t>
            </a:r>
            <a:br>
              <a:rPr lang="ar-SA" sz="2400" b="1" u="sng" dirty="0" smtClean="0">
                <a:solidFill>
                  <a:srgbClr val="FF0000"/>
                </a:solidFill>
                <a:effectLst>
                  <a:outerShdw blurRad="38100" dist="38100" dir="2700000" algn="tl">
                    <a:srgbClr val="000000">
                      <a:alpha val="43137"/>
                    </a:srgbClr>
                  </a:outerShdw>
                </a:effectLst>
              </a:rPr>
            </a:br>
            <a:r>
              <a:rPr lang="ar-SA" sz="2400" dirty="0" smtClean="0"/>
              <a:t/>
            </a:r>
            <a:br>
              <a:rPr lang="ar-SA" sz="2400" dirty="0" smtClean="0"/>
            </a:br>
            <a:r>
              <a:rPr lang="ar-SA" sz="2300" dirty="0" smtClean="0"/>
              <a:t>- يعتمد الطلب على رأس المال و التقنية في القطاع الزراعي على عدة عوامل:</a:t>
            </a:r>
            <a:br>
              <a:rPr lang="ar-SA" sz="2300" dirty="0" smtClean="0"/>
            </a:br>
            <a:r>
              <a:rPr lang="ar-SA" sz="2300" dirty="0" smtClean="0"/>
              <a:t/>
            </a:r>
            <a:br>
              <a:rPr lang="ar-SA" sz="2300" dirty="0" smtClean="0"/>
            </a:br>
            <a:r>
              <a:rPr lang="ar-SA" sz="2300" b="1" dirty="0" smtClean="0">
                <a:solidFill>
                  <a:srgbClr val="FF0000"/>
                </a:solidFill>
              </a:rPr>
              <a:t>1) </a:t>
            </a:r>
            <a:r>
              <a:rPr lang="ar-SA" sz="2300" b="1" dirty="0" smtClean="0">
                <a:solidFill>
                  <a:srgbClr val="FF0000"/>
                </a:solidFill>
                <a:effectLst>
                  <a:outerShdw blurRad="38100" dist="38100" dir="2700000" algn="tl">
                    <a:srgbClr val="000000">
                      <a:alpha val="43137"/>
                    </a:srgbClr>
                  </a:outerShdw>
                </a:effectLst>
              </a:rPr>
              <a:t>صافي دخل المزرعة: </a:t>
            </a:r>
            <a:br>
              <a:rPr lang="ar-SA" sz="2300" b="1" dirty="0" smtClean="0">
                <a:solidFill>
                  <a:srgbClr val="FF0000"/>
                </a:solidFill>
                <a:effectLst>
                  <a:outerShdw blurRad="38100" dist="38100" dir="2700000" algn="tl">
                    <a:srgbClr val="000000">
                      <a:alpha val="43137"/>
                    </a:srgbClr>
                  </a:outerShdw>
                </a:effectLst>
              </a:rPr>
            </a:br>
            <a:r>
              <a:rPr lang="ar-SA" sz="2300" b="1" dirty="0" smtClean="0">
                <a:solidFill>
                  <a:srgbClr val="FF0000"/>
                </a:solidFill>
                <a:effectLst>
                  <a:outerShdw blurRad="38100" dist="38100" dir="2700000" algn="tl">
                    <a:srgbClr val="000000">
                      <a:alpha val="43137"/>
                    </a:srgbClr>
                  </a:outerShdw>
                </a:effectLst>
              </a:rPr>
              <a:t> </a:t>
            </a:r>
            <a:r>
              <a:rPr lang="ar-SA" sz="2300" dirty="0" smtClean="0"/>
              <a:t> - هو عبارة عن جملة إيراداتها ناقصاً جملة تكاليف الإنتاج</a:t>
            </a:r>
            <a:br>
              <a:rPr lang="ar-SA" sz="2300" dirty="0" smtClean="0"/>
            </a:br>
            <a:r>
              <a:rPr lang="ar-SA" sz="2300" dirty="0" smtClean="0"/>
              <a:t>  - كلما كان صافي الإيرادات عالياً, كانت مقدرة صاحب المزرعة على شراء المزيد من رأس المال و التقنية عالية خاصةً إذا توقع أن تكون إيراداته باستخدام التقنية أعلى من إيراداته بدونها.</a:t>
            </a:r>
            <a:br>
              <a:rPr lang="ar-SA" sz="2300" dirty="0" smtClean="0"/>
            </a:br>
            <a:r>
              <a:rPr lang="ar-SA" sz="2300" dirty="0" smtClean="0"/>
              <a:t/>
            </a:r>
            <a:br>
              <a:rPr lang="ar-SA" sz="2300" dirty="0" smtClean="0"/>
            </a:br>
            <a:r>
              <a:rPr lang="ar-SA" sz="2300" b="1" dirty="0" smtClean="0">
                <a:solidFill>
                  <a:srgbClr val="FF0000"/>
                </a:solidFill>
                <a:effectLst>
                  <a:outerShdw blurRad="38100" dist="38100" dir="2700000" algn="tl">
                    <a:srgbClr val="000000">
                      <a:alpha val="43137"/>
                    </a:srgbClr>
                  </a:outerShdw>
                </a:effectLst>
              </a:rPr>
              <a:t>2) الأسعار: </a:t>
            </a:r>
            <a:br>
              <a:rPr lang="ar-SA" sz="2300" b="1" dirty="0" smtClean="0">
                <a:solidFill>
                  <a:srgbClr val="FF0000"/>
                </a:solidFill>
                <a:effectLst>
                  <a:outerShdw blurRad="38100" dist="38100" dir="2700000" algn="tl">
                    <a:srgbClr val="000000">
                      <a:alpha val="43137"/>
                    </a:srgbClr>
                  </a:outerShdw>
                </a:effectLst>
              </a:rPr>
            </a:br>
            <a:r>
              <a:rPr lang="ar-SA" sz="2300" b="1" dirty="0" smtClean="0">
                <a:solidFill>
                  <a:srgbClr val="FF0000"/>
                </a:solidFill>
                <a:effectLst>
                  <a:outerShdw blurRad="38100" dist="38100" dir="2700000" algn="tl">
                    <a:srgbClr val="000000">
                      <a:alpha val="43137"/>
                    </a:srgbClr>
                  </a:outerShdw>
                </a:effectLst>
              </a:rPr>
              <a:t> </a:t>
            </a:r>
            <a:r>
              <a:rPr lang="ar-SA" sz="2300" dirty="0" smtClean="0"/>
              <a:t>- كلما كانت أسعار رأس المال و التقنية منخفضة بالنسبة للبدائل, و كان سعر الإنتاج عالي, ازداد الطلب على رأس المال و التقنية</a:t>
            </a:r>
            <a:br>
              <a:rPr lang="ar-SA" sz="2300" dirty="0" smtClean="0"/>
            </a:br>
            <a:r>
              <a:rPr lang="ar-SA" sz="2300" dirty="0" smtClean="0"/>
              <a:t>- ضعف المقدرة المالية للمزارع في الدول النامية تخفض نسبة اقتنائه للمورد</a:t>
            </a:r>
            <a:br>
              <a:rPr lang="ar-SA" sz="2300" dirty="0" smtClean="0"/>
            </a:br>
            <a:r>
              <a:rPr lang="ar-SA" sz="2300" dirty="0" smtClean="0"/>
              <a:t/>
            </a:r>
            <a:br>
              <a:rPr lang="ar-SA" sz="2300" dirty="0" smtClean="0"/>
            </a:b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1697253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mc:AlternateContent xmlns:mc="http://schemas.openxmlformats.org/markup-compatibility/2006" xmlns:a14="http://schemas.microsoft.com/office/drawing/2010/main">
        <mc:Choice Requires="a14">
          <p:sp>
            <p:nvSpPr>
              <p:cNvPr id="4" name="مستطيل 3"/>
              <p:cNvSpPr/>
              <p:nvPr/>
            </p:nvSpPr>
            <p:spPr>
              <a:xfrm>
                <a:off x="337244" y="908720"/>
                <a:ext cx="8496944" cy="5675785"/>
              </a:xfrm>
              <a:prstGeom prst="rect">
                <a:avLst/>
              </a:prstGeom>
            </p:spPr>
            <p:txBody>
              <a:bodyPr wrap="square">
                <a:spAutoFit/>
              </a:bodyPr>
              <a:lstStyle/>
              <a:p>
                <a:pPr lvl="0">
                  <a:spcBef>
                    <a:spcPct val="20000"/>
                  </a:spcBef>
                </a:pPr>
                <a:r>
                  <a:rPr lang="ar-SA" sz="2300" b="1" dirty="0" smtClean="0">
                    <a:solidFill>
                      <a:srgbClr val="FF0000"/>
                    </a:solidFill>
                    <a:effectLst>
                      <a:outerShdw blurRad="38100" dist="38100" dir="2700000" algn="tl">
                        <a:srgbClr val="000000">
                          <a:alpha val="43137"/>
                        </a:srgbClr>
                      </a:outerShdw>
                    </a:effectLst>
                  </a:rPr>
                  <a:t>3) المعجل:</a:t>
                </a:r>
                <a:br>
                  <a:rPr lang="ar-SA" sz="2300" b="1" dirty="0" smtClean="0">
                    <a:solidFill>
                      <a:srgbClr val="FF0000"/>
                    </a:solidFill>
                    <a:effectLst>
                      <a:outerShdw blurRad="38100" dist="38100" dir="2700000" algn="tl">
                        <a:srgbClr val="000000">
                          <a:alpha val="43137"/>
                        </a:srgbClr>
                      </a:outerShdw>
                    </a:effectLst>
                  </a:rPr>
                </a:br>
                <a:r>
                  <a:rPr lang="ar-SA" sz="2300" b="1" dirty="0" smtClean="0">
                    <a:solidFill>
                      <a:srgbClr val="FF0000"/>
                    </a:solidFill>
                    <a:effectLst>
                      <a:outerShdw blurRad="38100" dist="38100" dir="2700000" algn="tl">
                        <a:srgbClr val="000000">
                          <a:alpha val="43137"/>
                        </a:srgbClr>
                      </a:outerShdw>
                    </a:effectLst>
                  </a:rPr>
                  <a:t>   </a:t>
                </a:r>
                <a:r>
                  <a:rPr lang="ar-SA" sz="2300" dirty="0" smtClean="0"/>
                  <a:t>- هو </a:t>
                </a:r>
                <a:r>
                  <a:rPr lang="ar-SA" sz="2300" dirty="0"/>
                  <a:t>نسبة رأس المال </a:t>
                </a:r>
                <a:r>
                  <a:rPr lang="ar-SA" sz="2300" dirty="0" smtClean="0"/>
                  <a:t>للإنتاج: </a:t>
                </a:r>
                <a14:m>
                  <m:oMath xmlns:m="http://schemas.openxmlformats.org/officeDocument/2006/math">
                    <m:f>
                      <m:fPr>
                        <m:ctrlPr>
                          <a:rPr lang="ar-SA" sz="2300" i="1" smtClean="0">
                            <a:latin typeface="Cambria Math" panose="02040503050406030204" pitchFamily="18" charset="0"/>
                          </a:rPr>
                        </m:ctrlPr>
                      </m:fPr>
                      <m:num>
                        <m:r>
                          <a:rPr lang="ar-SA" sz="2300" b="0" i="1" smtClean="0">
                            <a:latin typeface="Cambria Math"/>
                          </a:rPr>
                          <m:t>المال</m:t>
                        </m:r>
                        <m:r>
                          <a:rPr lang="ar-SA" sz="2300" b="0" i="1" smtClean="0">
                            <a:latin typeface="Cambria Math"/>
                          </a:rPr>
                          <m:t> </m:t>
                        </m:r>
                        <m:r>
                          <a:rPr lang="ar-SA" sz="2300" b="0" i="1" smtClean="0">
                            <a:latin typeface="Cambria Math"/>
                          </a:rPr>
                          <m:t>رأس</m:t>
                        </m:r>
                      </m:num>
                      <m:den>
                        <m:r>
                          <a:rPr lang="ar-SA" sz="2300" b="0" i="1" smtClean="0">
                            <a:latin typeface="Cambria Math"/>
                          </a:rPr>
                          <m:t>الإنتاج</m:t>
                        </m:r>
                      </m:den>
                    </m:f>
                  </m:oMath>
                </a14:m>
                <a:r>
                  <a:rPr lang="ar-SA" sz="2300" dirty="0" smtClean="0"/>
                  <a:t/>
                </a:r>
                <a:br>
                  <a:rPr lang="ar-SA" sz="2300" dirty="0" smtClean="0"/>
                </a:br>
                <a:r>
                  <a:rPr lang="ar-SA" sz="2300" dirty="0" smtClean="0"/>
                  <a:t>   -</a:t>
                </a:r>
                <a:r>
                  <a:rPr lang="ar-SA" sz="2300" dirty="0"/>
                  <a:t> </a:t>
                </a:r>
                <a:r>
                  <a:rPr lang="ar-SA" sz="2300" dirty="0" smtClean="0"/>
                  <a:t>و يحاول </a:t>
                </a:r>
                <a:r>
                  <a:rPr lang="ar-SA" sz="2300" dirty="0"/>
                  <a:t>المزارع الذي يرغب في تعظيم ربحه الاحتفاظ بنسبة ثابتة لرأس المال و الإنتاج. فإذا زاد الانتاج </a:t>
                </a:r>
                <a:r>
                  <a:rPr lang="ar-SA" sz="2300" dirty="0" smtClean="0"/>
                  <a:t>الزراعي يزيد </a:t>
                </a:r>
                <a:r>
                  <a:rPr lang="ar-SA" sz="2300" dirty="0"/>
                  <a:t>رأس ماله </a:t>
                </a:r>
                <a:r>
                  <a:rPr lang="ar-SA" sz="2300" dirty="0" smtClean="0"/>
                  <a:t>ليحافظ </a:t>
                </a:r>
                <a:r>
                  <a:rPr lang="ar-SA" sz="2300" dirty="0"/>
                  <a:t>على هذه النسبة باستمرار.</a:t>
                </a:r>
                <a:r>
                  <a:rPr lang="ar-SA" sz="2300" dirty="0">
                    <a:solidFill>
                      <a:srgbClr val="0070C0"/>
                    </a:solidFill>
                  </a:rPr>
                  <a:t/>
                </a:r>
                <a:br>
                  <a:rPr lang="ar-SA" sz="2300" dirty="0">
                    <a:solidFill>
                      <a:srgbClr val="0070C0"/>
                    </a:solidFill>
                  </a:rPr>
                </a:br>
                <a:r>
                  <a:rPr lang="ar-SA" sz="2300" dirty="0" smtClean="0"/>
                  <a:t/>
                </a:r>
                <a:br>
                  <a:rPr lang="ar-SA" sz="2300" dirty="0" smtClean="0"/>
                </a:br>
                <a:r>
                  <a:rPr lang="ar-SA" sz="2300" b="1" dirty="0" smtClean="0">
                    <a:solidFill>
                      <a:srgbClr val="FF0000"/>
                    </a:solidFill>
                    <a:effectLst>
                      <a:outerShdw blurRad="38100" dist="38100" dir="2700000" algn="tl">
                        <a:srgbClr val="000000">
                          <a:alpha val="43137"/>
                        </a:srgbClr>
                      </a:outerShdw>
                    </a:effectLst>
                  </a:rPr>
                  <a:t>4) عائدات رأس المال و التقنية: </a:t>
                </a:r>
                <a:r>
                  <a:rPr lang="ar-SA" sz="2300" dirty="0" smtClean="0"/>
                  <a:t>ارتفاع عائدات رأس المال تؤدي إلى زيادة الاستثمار منه و بالتالي زيادة الطلب عليه.</a:t>
                </a:r>
                <a:br>
                  <a:rPr lang="ar-SA" sz="2300" dirty="0" smtClean="0"/>
                </a:br>
                <a:r>
                  <a:rPr lang="ar-SA" sz="2300" dirty="0" smtClean="0"/>
                  <a:t/>
                </a:r>
                <a:br>
                  <a:rPr lang="ar-SA" sz="2300" dirty="0" smtClean="0"/>
                </a:br>
                <a:r>
                  <a:rPr lang="ar-SA" sz="2300" b="1" dirty="0" smtClean="0">
                    <a:solidFill>
                      <a:srgbClr val="FF0000"/>
                    </a:solidFill>
                    <a:effectLst>
                      <a:outerShdw blurRad="38100" dist="38100" dir="2700000" algn="tl">
                        <a:srgbClr val="000000">
                          <a:alpha val="43137"/>
                        </a:srgbClr>
                      </a:outerShdw>
                    </a:effectLst>
                  </a:rPr>
                  <a:t>5) السياسات النقدية و المالية:</a:t>
                </a:r>
                <a:r>
                  <a:rPr lang="ar-SA" sz="2300" dirty="0" smtClean="0"/>
                  <a:t/>
                </a:r>
                <a:br>
                  <a:rPr lang="ar-SA" sz="2300" dirty="0" smtClean="0"/>
                </a:br>
                <a:r>
                  <a:rPr lang="ar-SA" sz="2300" u="sng" dirty="0" smtClean="0">
                    <a:solidFill>
                      <a:srgbClr val="FF0000"/>
                    </a:solidFill>
                  </a:rPr>
                  <a:t>* السياسات المالية: </a:t>
                </a:r>
                <a:r>
                  <a:rPr lang="ar-SA" sz="2300" dirty="0" smtClean="0"/>
                  <a:t>تؤثر الإعانات ( الدعم ) و الضرائب الحكومية على طلب المزارعين على رأس المال و التقنية. كما أنه قد تتدخل الحكومات في تحديد أسعار السلع الغذائية في المدن مما قد يؤثر بطريقة غير مباشرة على الطلب على رأس المال و التقنية في الأرياف.</a:t>
                </a:r>
                <a:br>
                  <a:rPr lang="ar-SA" sz="2300" dirty="0" smtClean="0"/>
                </a:br>
                <a:r>
                  <a:rPr lang="ar-SA" sz="2300" dirty="0" smtClean="0"/>
                  <a:t/>
                </a:r>
                <a:br>
                  <a:rPr lang="ar-SA" sz="2300" dirty="0" smtClean="0"/>
                </a:br>
                <a:r>
                  <a:rPr lang="ar-SA" sz="2300" u="sng" dirty="0" smtClean="0">
                    <a:solidFill>
                      <a:srgbClr val="FF0000"/>
                    </a:solidFill>
                  </a:rPr>
                  <a:t>* السياسات النقدية: </a:t>
                </a:r>
                <a:r>
                  <a:rPr lang="ar-SA" sz="2300" dirty="0" smtClean="0"/>
                  <a:t>أسعار الفائدة و حجم القروض و سعر صرف العملة و عرض النقود تؤثر جميعها على الطلب على رأس المال و التقنية.</a:t>
                </a:r>
                <a:endParaRPr lang="ar-SA" sz="2300" dirty="0">
                  <a:solidFill>
                    <a:srgbClr val="0070C0"/>
                  </a:solidFill>
                </a:endParaRPr>
              </a:p>
            </p:txBody>
          </p:sp>
        </mc:Choice>
        <mc:Fallback xmlns="">
          <p:sp>
            <p:nvSpPr>
              <p:cNvPr id="4" name="مستطيل 3"/>
              <p:cNvSpPr>
                <a:spLocks noRot="1" noChangeAspect="1" noMove="1" noResize="1" noEditPoints="1" noAdjustHandles="1" noChangeArrowheads="1" noChangeShapeType="1" noTextEdit="1"/>
              </p:cNvSpPr>
              <p:nvPr/>
            </p:nvSpPr>
            <p:spPr>
              <a:xfrm>
                <a:off x="337244" y="908720"/>
                <a:ext cx="8496944" cy="5675785"/>
              </a:xfrm>
              <a:prstGeom prst="rect">
                <a:avLst/>
              </a:prstGeom>
              <a:blipFill rotWithShape="1">
                <a:blip r:embed="rId2"/>
                <a:stretch>
                  <a:fillRect l="-1506" t="-859" r="-1506" b="-1396"/>
                </a:stretch>
              </a:blipFill>
            </p:spPr>
            <p:txBody>
              <a:bodyPr/>
              <a:lstStyle/>
              <a:p>
                <a:r>
                  <a:rPr lang="ar-SA">
                    <a:noFill/>
                  </a:rPr>
                  <a:t> </a:t>
                </a:r>
              </a:p>
            </p:txBody>
          </p:sp>
        </mc:Fallback>
      </mc:AlternateContent>
    </p:spTree>
    <p:extLst>
      <p:ext uri="{BB962C8B-B14F-4D97-AF65-F5344CB8AC3E}">
        <p14:creationId xmlns:p14="http://schemas.microsoft.com/office/powerpoint/2010/main" val="1661742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95536" y="836712"/>
            <a:ext cx="8352928" cy="6340197"/>
          </a:xfrm>
          <a:prstGeom prst="rect">
            <a:avLst/>
          </a:prstGeom>
        </p:spPr>
        <p:txBody>
          <a:bodyPr wrap="square">
            <a:spAutoFit/>
          </a:bodyPr>
          <a:lstStyle/>
          <a:p>
            <a:pPr lvl="0">
              <a:spcBef>
                <a:spcPct val="20000"/>
              </a:spcBef>
            </a:pPr>
            <a:r>
              <a:rPr lang="ar-SA" sz="2400" dirty="0" smtClean="0"/>
              <a:t/>
            </a:r>
            <a:br>
              <a:rPr lang="ar-SA" sz="2400" dirty="0" smtClean="0"/>
            </a:br>
            <a:r>
              <a:rPr lang="ar-SA" sz="2300" b="1" dirty="0" smtClean="0">
                <a:solidFill>
                  <a:srgbClr val="FF0000"/>
                </a:solidFill>
                <a:effectLst>
                  <a:outerShdw blurRad="38100" dist="38100" dir="2700000" algn="tl">
                    <a:srgbClr val="000000">
                      <a:alpha val="43137"/>
                    </a:srgbClr>
                  </a:outerShdw>
                </a:effectLst>
              </a:rPr>
              <a:t>6) حجم المزرعة:</a:t>
            </a:r>
            <a:r>
              <a:rPr lang="ar-SA" sz="2300" dirty="0" smtClean="0"/>
              <a:t/>
            </a:r>
            <a:br>
              <a:rPr lang="ar-SA" sz="2300" dirty="0" smtClean="0"/>
            </a:br>
            <a:r>
              <a:rPr lang="ar-SA" sz="2300" dirty="0" smtClean="0"/>
              <a:t>   - كلما كبر حجم المزرعة, كلما ارتفع الطلب على رأس المال و التقنية.</a:t>
            </a:r>
            <a:br>
              <a:rPr lang="ar-SA" sz="2300" dirty="0" smtClean="0"/>
            </a:br>
            <a:r>
              <a:rPr lang="ar-SA" sz="2300" dirty="0" smtClean="0"/>
              <a:t/>
            </a:r>
            <a:br>
              <a:rPr lang="ar-SA" sz="2300" dirty="0" smtClean="0"/>
            </a:br>
            <a:r>
              <a:rPr lang="ar-SA" sz="2300" b="1" dirty="0" smtClean="0">
                <a:solidFill>
                  <a:srgbClr val="FF0000"/>
                </a:solidFill>
                <a:effectLst>
                  <a:outerShdw blurRad="38100" dist="38100" dir="2700000" algn="tl">
                    <a:srgbClr val="000000">
                      <a:alpha val="43137"/>
                    </a:srgbClr>
                  </a:outerShdw>
                </a:effectLst>
              </a:rPr>
              <a:t>7) نوع الإنتاج الزراعي: </a:t>
            </a:r>
            <a:br>
              <a:rPr lang="ar-SA" sz="2300" b="1" dirty="0" smtClean="0">
                <a:solidFill>
                  <a:srgbClr val="FF0000"/>
                </a:solidFill>
                <a:effectLst>
                  <a:outerShdw blurRad="38100" dist="38100" dir="2700000" algn="tl">
                    <a:srgbClr val="000000">
                      <a:alpha val="43137"/>
                    </a:srgbClr>
                  </a:outerShdw>
                </a:effectLst>
              </a:rPr>
            </a:br>
            <a:r>
              <a:rPr lang="ar-SA" sz="2300" b="1" dirty="0" smtClean="0">
                <a:solidFill>
                  <a:srgbClr val="FF0000"/>
                </a:solidFill>
                <a:effectLst>
                  <a:outerShdw blurRad="38100" dist="38100" dir="2700000" algn="tl">
                    <a:srgbClr val="000000">
                      <a:alpha val="43137"/>
                    </a:srgbClr>
                  </a:outerShdw>
                </a:effectLst>
              </a:rPr>
              <a:t>  </a:t>
            </a:r>
            <a:r>
              <a:rPr lang="ar-SA" sz="2300" dirty="0" smtClean="0"/>
              <a:t> - هناك أنواع من المنتجات الزراعية تتطلب استخدام الآلات و التقنيات الخاصة بها (مثل: تربية الدواجن) مما يزيد الطلب على رأس المال و التقنية.</a:t>
            </a:r>
            <a:br>
              <a:rPr lang="ar-SA" sz="2300" dirty="0" smtClean="0"/>
            </a:br>
            <a:r>
              <a:rPr lang="ar-SA" sz="2300" dirty="0" smtClean="0"/>
              <a:t/>
            </a:r>
            <a:br>
              <a:rPr lang="ar-SA" sz="2300" dirty="0" smtClean="0"/>
            </a:br>
            <a:r>
              <a:rPr lang="ar-SA" sz="2300" b="1" dirty="0" smtClean="0">
                <a:solidFill>
                  <a:srgbClr val="FF0000"/>
                </a:solidFill>
                <a:effectLst>
                  <a:outerShdw blurRad="38100" dist="38100" dir="2700000" algn="tl">
                    <a:srgbClr val="000000">
                      <a:alpha val="43137"/>
                    </a:srgbClr>
                  </a:outerShdw>
                </a:effectLst>
              </a:rPr>
              <a:t>8) أهداف المزارع: </a:t>
            </a:r>
            <a:br>
              <a:rPr lang="ar-SA" sz="2300" b="1" dirty="0" smtClean="0">
                <a:solidFill>
                  <a:srgbClr val="FF0000"/>
                </a:solidFill>
                <a:effectLst>
                  <a:outerShdw blurRad="38100" dist="38100" dir="2700000" algn="tl">
                    <a:srgbClr val="000000">
                      <a:alpha val="43137"/>
                    </a:srgbClr>
                  </a:outerShdw>
                </a:effectLst>
              </a:rPr>
            </a:br>
            <a:r>
              <a:rPr lang="ar-SA" sz="2300" b="1" dirty="0" smtClean="0">
                <a:solidFill>
                  <a:srgbClr val="FF0000"/>
                </a:solidFill>
                <a:effectLst>
                  <a:outerShdw blurRad="38100" dist="38100" dir="2700000" algn="tl">
                    <a:srgbClr val="000000">
                      <a:alpha val="43137"/>
                    </a:srgbClr>
                  </a:outerShdw>
                </a:effectLst>
              </a:rPr>
              <a:t>  </a:t>
            </a:r>
            <a:r>
              <a:rPr lang="ar-SA" sz="2300" dirty="0" smtClean="0"/>
              <a:t> - المزارع الذي يستهدف الربح فقط يتأثر طلبه على رأس المال و التقنية بالعوامل السبع السابقة.</a:t>
            </a:r>
            <a:br>
              <a:rPr lang="ar-SA" sz="2300" dirty="0" smtClean="0"/>
            </a:br>
            <a:r>
              <a:rPr lang="ar-SA" sz="2300" dirty="0" smtClean="0"/>
              <a:t>  - بينما المزارع الذي هدفه الربح و الشهرة و المكانة الاجتماعية و السياسة فطلبه على رأس المال و التقنية عالي جداً بحيث يفوق كثيرًا عن الحجم الأمثل, و يصبح المورد هنا سلعة استهلاكية أكثر من كونه سلعة استثمارية لان الهدف هو الحصول على إشباع ذاتي و ليس الإنتاج.</a:t>
            </a:r>
            <a:r>
              <a:rPr lang="ar-SA" sz="2400" dirty="0" smtClean="0">
                <a:solidFill>
                  <a:srgbClr val="0070C0"/>
                </a:solidFill>
              </a:rPr>
              <a:t/>
            </a:r>
            <a:br>
              <a:rPr lang="ar-SA" sz="2400" dirty="0" smtClean="0">
                <a:solidFill>
                  <a:srgbClr val="0070C0"/>
                </a:solidFill>
              </a:rPr>
            </a:b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3399728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95536" y="1002451"/>
            <a:ext cx="8496944" cy="5798510"/>
          </a:xfrm>
          <a:prstGeom prst="rect">
            <a:avLst/>
          </a:prstGeom>
        </p:spPr>
        <p:txBody>
          <a:bodyPr wrap="square">
            <a:spAutoFit/>
          </a:bodyPr>
          <a:lstStyle/>
          <a:p>
            <a:pPr marL="457200" lvl="0" indent="-457200">
              <a:spcBef>
                <a:spcPct val="20000"/>
              </a:spcBef>
              <a:buFont typeface="Wingdings" pitchFamily="2" charset="2"/>
              <a:buChar char="v"/>
            </a:pPr>
            <a:r>
              <a:rPr lang="ar-SA" sz="2400" b="1" u="sng" dirty="0" smtClean="0">
                <a:solidFill>
                  <a:srgbClr val="0070C0"/>
                </a:solidFill>
                <a:effectLst>
                  <a:outerShdw blurRad="38100" dist="38100" dir="2700000" algn="tl">
                    <a:srgbClr val="000000">
                      <a:alpha val="43137"/>
                    </a:srgbClr>
                  </a:outerShdw>
                </a:effectLst>
              </a:rPr>
              <a:t>تبني التقنيات الحديثة في الزراعة:</a:t>
            </a:r>
            <a:br>
              <a:rPr lang="ar-SA" sz="2400" b="1" u="sng" dirty="0" smtClean="0">
                <a:solidFill>
                  <a:srgbClr val="0070C0"/>
                </a:solidFill>
                <a:effectLst>
                  <a:outerShdw blurRad="38100" dist="38100" dir="2700000" algn="tl">
                    <a:srgbClr val="000000">
                      <a:alpha val="43137"/>
                    </a:srgbClr>
                  </a:outerShdw>
                </a:effectLst>
              </a:rPr>
            </a:br>
            <a:r>
              <a:rPr lang="ar-SA" sz="2400" dirty="0" smtClean="0">
                <a:solidFill>
                  <a:srgbClr val="0070C0"/>
                </a:solidFill>
              </a:rPr>
              <a:t/>
            </a:r>
            <a:br>
              <a:rPr lang="ar-SA" sz="2400" dirty="0" smtClean="0">
                <a:solidFill>
                  <a:srgbClr val="0070C0"/>
                </a:solidFill>
              </a:rPr>
            </a:br>
            <a:r>
              <a:rPr lang="ar-SA" sz="2400" dirty="0" smtClean="0"/>
              <a:t>- إذا كان هناك نوع جديد من التقنية و الذي يساهم في تحقيق أهداف المزارعين, فإن بعض المزارعين قد يتسابقون لاقتنائه لأجل تحقيق أرباح اقتصادية بالإضافة إلى أهدافهم الاقتصادية الاخرى. و</a:t>
            </a:r>
            <a:r>
              <a:rPr lang="ar-SA" sz="2400" dirty="0" smtClean="0">
                <a:solidFill>
                  <a:srgbClr val="FF0000"/>
                </a:solidFill>
              </a:rPr>
              <a:t> لكن </a:t>
            </a:r>
            <a:r>
              <a:rPr lang="ar-SA" sz="2400" dirty="0" smtClean="0"/>
              <a:t>كلما زاد عدد المزارعين لتبني هذه التقنية فإن الطلب عليها سيزداد و ترتفع أسعارها تبعاً لذلك شانها في ذلك كبقية السلع و بالتالي تقل الأرباح عليها.</a:t>
            </a:r>
            <a:r>
              <a:rPr lang="ar-SA" sz="2400" dirty="0"/>
              <a:t/>
            </a:r>
            <a:br>
              <a:rPr lang="ar-SA" sz="2400" dirty="0"/>
            </a:br>
            <a:endParaRPr lang="ar-SA" sz="2400" dirty="0" smtClean="0"/>
          </a:p>
          <a:p>
            <a:pPr marL="457200" lvl="0" indent="-457200">
              <a:spcBef>
                <a:spcPct val="20000"/>
              </a:spcBef>
              <a:buFont typeface="Wingdings" pitchFamily="2" charset="2"/>
              <a:buChar char="v"/>
            </a:pPr>
            <a:r>
              <a:rPr lang="ar-SA" sz="2400" dirty="0" smtClean="0">
                <a:solidFill>
                  <a:srgbClr val="0070C0"/>
                </a:solidFill>
              </a:rPr>
              <a:t>عوامل تبني و استخدام تقنية جديدة في القطاع الزراعي:</a:t>
            </a:r>
            <a:br>
              <a:rPr lang="ar-SA" sz="2400" dirty="0" smtClean="0">
                <a:solidFill>
                  <a:srgbClr val="0070C0"/>
                </a:solidFill>
              </a:rPr>
            </a:br>
            <a:r>
              <a:rPr lang="ar-SA" sz="2400" dirty="0" smtClean="0">
                <a:solidFill>
                  <a:srgbClr val="FF0000"/>
                </a:solidFill>
              </a:rPr>
              <a:t>1) الميزة الاقتصادية للاختراع الجديد</a:t>
            </a:r>
            <a:br>
              <a:rPr lang="ar-SA" sz="2400" dirty="0" smtClean="0">
                <a:solidFill>
                  <a:srgbClr val="FF0000"/>
                </a:solidFill>
              </a:rPr>
            </a:br>
            <a:r>
              <a:rPr lang="ar-SA" sz="2400" dirty="0" smtClean="0">
                <a:solidFill>
                  <a:srgbClr val="FF0000"/>
                </a:solidFill>
              </a:rPr>
              <a:t>2) مدى المخاطرة في استخدام الاختراع الجديد في بداية الأمر</a:t>
            </a:r>
            <a:br>
              <a:rPr lang="ar-SA" sz="2400" dirty="0" smtClean="0">
                <a:solidFill>
                  <a:srgbClr val="FF0000"/>
                </a:solidFill>
              </a:rPr>
            </a:br>
            <a:r>
              <a:rPr lang="ar-SA" sz="2400" dirty="0" smtClean="0">
                <a:solidFill>
                  <a:srgbClr val="FF0000"/>
                </a:solidFill>
              </a:rPr>
              <a:t>3) مدى نجاح تجربة الاختراع قبل بيعه و تسويقه من قبل المنشأة المخترعة</a:t>
            </a:r>
            <a:br>
              <a:rPr lang="ar-SA" sz="2400" dirty="0" smtClean="0">
                <a:solidFill>
                  <a:srgbClr val="FF0000"/>
                </a:solidFill>
              </a:rPr>
            </a:br>
            <a:r>
              <a:rPr lang="ar-SA" sz="2400" dirty="0" smtClean="0">
                <a:solidFill>
                  <a:srgbClr val="FF0000"/>
                </a:solidFill>
              </a:rPr>
              <a:t>4) انخفاض درجة المخاطرة مع مرور الزمن</a:t>
            </a:r>
            <a:br>
              <a:rPr lang="ar-SA" sz="2400" dirty="0" smtClean="0">
                <a:solidFill>
                  <a:srgbClr val="FF0000"/>
                </a:solidFill>
              </a:rPr>
            </a:br>
            <a:r>
              <a:rPr lang="ar-SA" sz="2400" dirty="0" smtClean="0">
                <a:solidFill>
                  <a:srgbClr val="FF0000"/>
                </a:solidFill>
              </a:rPr>
              <a:t>5) سهولة استخدامه</a:t>
            </a: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3596477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04664"/>
            <a:ext cx="3322712" cy="792088"/>
          </a:xfrm>
        </p:spPr>
        <p:txBody>
          <a:bodyPr>
            <a:normAutofit/>
          </a:bodyPr>
          <a:lstStyle/>
          <a:p>
            <a:r>
              <a:rPr lang="ar-SA" sz="3200" u="sng" dirty="0">
                <a:solidFill>
                  <a:srgbClr val="4F81BD"/>
                </a:solidFill>
              </a:rPr>
              <a:t>القطاع الزراعي</a:t>
            </a:r>
            <a:endParaRPr lang="ar-SA" sz="3200"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37386" y="1054987"/>
            <a:ext cx="8496944" cy="5795433"/>
          </a:xfrm>
          <a:prstGeom prst="rect">
            <a:avLst/>
          </a:prstGeom>
        </p:spPr>
        <p:txBody>
          <a:bodyPr wrap="square">
            <a:spAutoFit/>
          </a:bodyPr>
          <a:lstStyle/>
          <a:p>
            <a:pPr marL="457200" lvl="0" indent="-457200">
              <a:spcBef>
                <a:spcPct val="20000"/>
              </a:spcBef>
              <a:buFont typeface="Wingdings" pitchFamily="2" charset="2"/>
              <a:buChar char="v"/>
            </a:pPr>
            <a:r>
              <a:rPr lang="ar-SA" sz="2300" b="1" dirty="0" smtClean="0">
                <a:solidFill>
                  <a:srgbClr val="0070C0"/>
                </a:solidFill>
                <a:effectLst>
                  <a:outerShdw blurRad="38100" dist="38100" dir="2700000" algn="tl">
                    <a:srgbClr val="000000">
                      <a:alpha val="43137"/>
                    </a:srgbClr>
                  </a:outerShdw>
                </a:effectLst>
              </a:rPr>
              <a:t>تبني التقنيات الحديثة في الزراعة:</a:t>
            </a:r>
            <a:r>
              <a:rPr lang="ar-SA" sz="2300" dirty="0" smtClean="0">
                <a:solidFill>
                  <a:srgbClr val="0070C0"/>
                </a:solidFill>
              </a:rPr>
              <a:t/>
            </a:r>
            <a:br>
              <a:rPr lang="ar-SA" sz="2300" dirty="0" smtClean="0">
                <a:solidFill>
                  <a:srgbClr val="0070C0"/>
                </a:solidFill>
              </a:rPr>
            </a:br>
            <a:r>
              <a:rPr lang="ar-SA" sz="2300" b="1" dirty="0"/>
              <a:t>-</a:t>
            </a:r>
            <a:r>
              <a:rPr lang="ar-SA" sz="2300" b="1" dirty="0" smtClean="0"/>
              <a:t> القائد التقني: </a:t>
            </a:r>
            <a:r>
              <a:rPr lang="ar-SA" sz="2300" dirty="0" smtClean="0"/>
              <a:t>المزارع الذي يبادر بتبني التقنية فور اختراعها.</a:t>
            </a:r>
            <a:br>
              <a:rPr lang="ar-SA" sz="2300" dirty="0" smtClean="0"/>
            </a:br>
            <a:r>
              <a:rPr lang="ar-SA" sz="2300" b="1" dirty="0" smtClean="0"/>
              <a:t>- التابع التقني: </a:t>
            </a:r>
            <a:r>
              <a:rPr lang="ar-SA" sz="2300" dirty="0" smtClean="0"/>
              <a:t>المزارع الذي ينتظر نتائج التقنية من القائد التقني قبل تبنيها.</a:t>
            </a:r>
            <a:r>
              <a:rPr lang="ar-SA" sz="2300" dirty="0"/>
              <a:t/>
            </a:r>
            <a:br>
              <a:rPr lang="ar-SA" sz="2300" dirty="0"/>
            </a:br>
            <a:endParaRPr lang="ar-SA" sz="2300" dirty="0" smtClean="0"/>
          </a:p>
          <a:p>
            <a:pPr marL="457200" lvl="0" indent="-457200">
              <a:spcBef>
                <a:spcPct val="20000"/>
              </a:spcBef>
              <a:buFont typeface="Wingdings" pitchFamily="2" charset="2"/>
              <a:buChar char="v"/>
            </a:pPr>
            <a:r>
              <a:rPr lang="ar-SA" sz="2300" b="1" dirty="0" smtClean="0">
                <a:solidFill>
                  <a:srgbClr val="0070C0"/>
                </a:solidFill>
              </a:rPr>
              <a:t>أقسام المزارعين حسب تبنيهم للتقنية الحديثة:</a:t>
            </a:r>
            <a:r>
              <a:rPr lang="ar-SA" sz="2300" dirty="0" smtClean="0">
                <a:solidFill>
                  <a:srgbClr val="0070C0"/>
                </a:solidFill>
              </a:rPr>
              <a:t/>
            </a:r>
            <a:br>
              <a:rPr lang="ar-SA" sz="2300" dirty="0" smtClean="0">
                <a:solidFill>
                  <a:srgbClr val="0070C0"/>
                </a:solidFill>
              </a:rPr>
            </a:br>
            <a:r>
              <a:rPr lang="ar-SA" sz="2300" dirty="0" smtClean="0">
                <a:solidFill>
                  <a:srgbClr val="FF0000"/>
                </a:solidFill>
              </a:rPr>
              <a:t>1) المبتكرون</a:t>
            </a:r>
            <a:br>
              <a:rPr lang="ar-SA" sz="2300" dirty="0" smtClean="0">
                <a:solidFill>
                  <a:srgbClr val="FF0000"/>
                </a:solidFill>
              </a:rPr>
            </a:br>
            <a:r>
              <a:rPr lang="ar-SA" sz="2300" dirty="0" smtClean="0">
                <a:solidFill>
                  <a:srgbClr val="FF0000"/>
                </a:solidFill>
              </a:rPr>
              <a:t>2) </a:t>
            </a:r>
            <a:r>
              <a:rPr lang="ar-SA" sz="2300" dirty="0" err="1" smtClean="0">
                <a:solidFill>
                  <a:srgbClr val="FF0000"/>
                </a:solidFill>
              </a:rPr>
              <a:t>المتبنون</a:t>
            </a:r>
            <a:r>
              <a:rPr lang="ar-SA" sz="2300" dirty="0" smtClean="0">
                <a:solidFill>
                  <a:srgbClr val="FF0000"/>
                </a:solidFill>
              </a:rPr>
              <a:t> المبكرون</a:t>
            </a:r>
            <a:br>
              <a:rPr lang="ar-SA" sz="2300" dirty="0" smtClean="0">
                <a:solidFill>
                  <a:srgbClr val="FF0000"/>
                </a:solidFill>
              </a:rPr>
            </a:br>
            <a:r>
              <a:rPr lang="ar-SA" sz="2300" dirty="0" smtClean="0">
                <a:solidFill>
                  <a:srgbClr val="FF0000"/>
                </a:solidFill>
              </a:rPr>
              <a:t>3) الأغلبية المبكرة</a:t>
            </a:r>
            <a:br>
              <a:rPr lang="ar-SA" sz="2300" dirty="0" smtClean="0">
                <a:solidFill>
                  <a:srgbClr val="FF0000"/>
                </a:solidFill>
              </a:rPr>
            </a:br>
            <a:r>
              <a:rPr lang="ar-SA" sz="2300" dirty="0" smtClean="0">
                <a:solidFill>
                  <a:srgbClr val="FF0000"/>
                </a:solidFill>
              </a:rPr>
              <a:t>4) الأغلبية المتأخرة</a:t>
            </a:r>
            <a:br>
              <a:rPr lang="ar-SA" sz="2300" dirty="0" smtClean="0">
                <a:solidFill>
                  <a:srgbClr val="FF0000"/>
                </a:solidFill>
              </a:rPr>
            </a:br>
            <a:r>
              <a:rPr lang="ar-SA" sz="2300" dirty="0" smtClean="0">
                <a:solidFill>
                  <a:srgbClr val="FF0000"/>
                </a:solidFill>
              </a:rPr>
              <a:t>5) </a:t>
            </a:r>
            <a:r>
              <a:rPr lang="ar-SA" sz="2300" dirty="0" err="1" smtClean="0">
                <a:solidFill>
                  <a:srgbClr val="FF0000"/>
                </a:solidFill>
              </a:rPr>
              <a:t>المتبنون</a:t>
            </a:r>
            <a:r>
              <a:rPr lang="ar-SA" sz="2300" dirty="0" smtClean="0">
                <a:solidFill>
                  <a:srgbClr val="FF0000"/>
                </a:solidFill>
              </a:rPr>
              <a:t> الأواخر</a:t>
            </a:r>
            <a:br>
              <a:rPr lang="ar-SA" sz="2300" dirty="0" smtClean="0">
                <a:solidFill>
                  <a:srgbClr val="FF0000"/>
                </a:solidFill>
              </a:rPr>
            </a:br>
            <a:r>
              <a:rPr lang="ar-SA" sz="2300" dirty="0" smtClean="0">
                <a:solidFill>
                  <a:srgbClr val="FF0000"/>
                </a:solidFill>
              </a:rPr>
              <a:t/>
            </a:r>
            <a:br>
              <a:rPr lang="ar-SA" sz="2300" dirty="0" smtClean="0">
                <a:solidFill>
                  <a:srgbClr val="FF0000"/>
                </a:solidFill>
              </a:rPr>
            </a:br>
            <a:r>
              <a:rPr lang="ar-SA" sz="2200" dirty="0">
                <a:solidFill>
                  <a:srgbClr val="FF0000"/>
                </a:solidFill>
              </a:rPr>
              <a:t>-</a:t>
            </a:r>
            <a:r>
              <a:rPr lang="ar-SA" sz="2200" dirty="0" smtClean="0">
                <a:solidFill>
                  <a:srgbClr val="FF0000"/>
                </a:solidFill>
              </a:rPr>
              <a:t> تختلف هذه المجموعات فيما بينهم حسب مستوى التعليم, الخبرة, الدخل, حجم المزرعة و غيرها, فكلما كان مستوى التعليم عالي و الدخل كبير و الخبرة كان من المبتكرون.</a:t>
            </a:r>
            <a:r>
              <a:rPr lang="ar-SA" sz="2300" dirty="0" smtClean="0">
                <a:solidFill>
                  <a:srgbClr val="FF0000"/>
                </a:solidFill>
              </a:rPr>
              <a:t/>
            </a:r>
            <a:br>
              <a:rPr lang="ar-SA" sz="2300" dirty="0" smtClean="0">
                <a:solidFill>
                  <a:srgbClr val="FF0000"/>
                </a:solidFill>
              </a:rPr>
            </a:br>
            <a:r>
              <a:rPr lang="ar-SA" sz="2300" dirty="0" smtClean="0">
                <a:solidFill>
                  <a:srgbClr val="0070C0"/>
                </a:solidFill>
              </a:rPr>
              <a:t/>
            </a:r>
            <a:br>
              <a:rPr lang="ar-SA" sz="2300" dirty="0" smtClean="0">
                <a:solidFill>
                  <a:srgbClr val="0070C0"/>
                </a:solidFill>
              </a:rPr>
            </a:br>
            <a:r>
              <a:rPr lang="ar-SA" sz="2300" dirty="0" smtClean="0"/>
              <a:t>- في حال نجاح الاختراع الجديد: فإن المبتكرون يحققون أرباح اقتصادية عالية</a:t>
            </a:r>
            <a:br>
              <a:rPr lang="ar-SA" sz="2300" dirty="0" smtClean="0"/>
            </a:br>
            <a:r>
              <a:rPr lang="ar-SA" sz="2300" dirty="0" smtClean="0"/>
              <a:t>- أما في حال فشل الاختراع: يتحمل المبتكرون تكاليف مجازفتهم.</a:t>
            </a:r>
            <a:endParaRPr lang="ar-SA" sz="2300" dirty="0">
              <a:solidFill>
                <a:srgbClr val="0070C0"/>
              </a:solidFill>
            </a:endParaRPr>
          </a:p>
        </p:txBody>
      </p:sp>
    </p:spTree>
    <p:extLst>
      <p:ext uri="{BB962C8B-B14F-4D97-AF65-F5344CB8AC3E}">
        <p14:creationId xmlns:p14="http://schemas.microsoft.com/office/powerpoint/2010/main" val="498386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64295" y="836712"/>
            <a:ext cx="8496944" cy="6829562"/>
          </a:xfrm>
          <a:prstGeom prst="rect">
            <a:avLst/>
          </a:prstGeom>
        </p:spPr>
        <p:txBody>
          <a:bodyPr wrap="square">
            <a:spAutoFit/>
          </a:bodyPr>
          <a:lstStyle/>
          <a:p>
            <a:pPr marL="457200" lvl="0" indent="-457200">
              <a:spcBef>
                <a:spcPct val="20000"/>
              </a:spcBef>
              <a:buFont typeface="Wingdings" pitchFamily="2" charset="2"/>
              <a:buChar char="v"/>
            </a:pPr>
            <a:r>
              <a:rPr lang="ar-SA" sz="2400" b="1" u="sng" dirty="0" smtClean="0">
                <a:solidFill>
                  <a:srgbClr val="0070C0"/>
                </a:solidFill>
                <a:effectLst>
                  <a:outerShdw blurRad="38100" dist="38100" dir="2700000" algn="tl">
                    <a:srgbClr val="000000">
                      <a:alpha val="43137"/>
                    </a:srgbClr>
                  </a:outerShdw>
                </a:effectLst>
              </a:rPr>
              <a:t>دور الزراعة في التنمية الاقتصادية:</a:t>
            </a:r>
            <a:br>
              <a:rPr lang="ar-SA" sz="2400" b="1" u="sng" dirty="0" smtClean="0">
                <a:solidFill>
                  <a:srgbClr val="0070C0"/>
                </a:solidFill>
                <a:effectLst>
                  <a:outerShdw blurRad="38100" dist="38100" dir="2700000" algn="tl">
                    <a:srgbClr val="000000">
                      <a:alpha val="43137"/>
                    </a:srgbClr>
                  </a:outerShdw>
                </a:effectLst>
              </a:rPr>
            </a:br>
            <a:r>
              <a:rPr lang="ar-SA" sz="2400" dirty="0" smtClean="0">
                <a:solidFill>
                  <a:srgbClr val="0070C0"/>
                </a:solidFill>
              </a:rPr>
              <a:t/>
            </a:r>
            <a:br>
              <a:rPr lang="ar-SA" sz="2400" dirty="0" smtClean="0">
                <a:solidFill>
                  <a:srgbClr val="0070C0"/>
                </a:solidFill>
              </a:rPr>
            </a:br>
            <a:r>
              <a:rPr lang="ar-SA" sz="2300" dirty="0" smtClean="0">
                <a:solidFill>
                  <a:srgbClr val="0070C0"/>
                </a:solidFill>
              </a:rPr>
              <a:t>- </a:t>
            </a:r>
            <a:r>
              <a:rPr lang="ar-SA" sz="2300" dirty="0" smtClean="0"/>
              <a:t>لابد من استخدام المزارعين للتقنية الحديثة لتأدية الدور المنوط بهم في التنمية الاقتصادية و تحقيق الأهداف التالية:</a:t>
            </a:r>
            <a:r>
              <a:rPr lang="ar-SA" sz="2300" dirty="0"/>
              <a:t/>
            </a:r>
            <a:br>
              <a:rPr lang="ar-SA" sz="2300" dirty="0"/>
            </a:br>
            <a:r>
              <a:rPr lang="ar-SA" sz="2300" dirty="0" smtClean="0"/>
              <a:t>- زيادة إنتاج الطعام , توفير العمال للقطاعات الأخرى , إنتاج المواد الخام, زيادة تكوين رأس المال, توسيع السوق, زيادة الصادرات.</a:t>
            </a:r>
            <a:r>
              <a:rPr lang="ar-SA" sz="2400" dirty="0" smtClean="0"/>
              <a:t/>
            </a:r>
            <a:br>
              <a:rPr lang="ar-SA" sz="2400" dirty="0" smtClean="0"/>
            </a:br>
            <a:endParaRPr lang="ar-SA" sz="2400" dirty="0" smtClean="0"/>
          </a:p>
          <a:p>
            <a:pPr marL="457200" lvl="0" indent="-457200">
              <a:spcBef>
                <a:spcPct val="20000"/>
              </a:spcBef>
              <a:buFont typeface="Wingdings" pitchFamily="2" charset="2"/>
              <a:buChar char="v"/>
            </a:pPr>
            <a:r>
              <a:rPr lang="ar-SA" sz="2400" dirty="0" smtClean="0">
                <a:solidFill>
                  <a:srgbClr val="0070C0"/>
                </a:solidFill>
              </a:rPr>
              <a:t>بما أن المجتمع ككل يستفيد من النشاط الزراعي, فإن المجتمع لابد أن يدعم المزارعين و تشجيعهم لتبني التقنيات الحديثة للأسباب التالية:</a:t>
            </a:r>
            <a:br>
              <a:rPr lang="ar-SA" sz="2400" dirty="0" smtClean="0">
                <a:solidFill>
                  <a:srgbClr val="0070C0"/>
                </a:solidFill>
              </a:rPr>
            </a:br>
            <a:r>
              <a:rPr lang="ar-SA" sz="2300" dirty="0" smtClean="0">
                <a:solidFill>
                  <a:srgbClr val="0070C0"/>
                </a:solidFill>
              </a:rPr>
              <a:t/>
            </a:r>
            <a:br>
              <a:rPr lang="ar-SA" sz="2300" dirty="0" smtClean="0">
                <a:solidFill>
                  <a:srgbClr val="0070C0"/>
                </a:solidFill>
              </a:rPr>
            </a:br>
            <a:r>
              <a:rPr lang="ar-SA" sz="2300" dirty="0" smtClean="0"/>
              <a:t>1) يحقق المزارع أرباحاً اقتصادية قليلة نتيجة للمنافسة التامة في سوق المزارعين الذي يتسم بتعدد المنتجين و تجانس السلع الزراعية.</a:t>
            </a:r>
            <a:br>
              <a:rPr lang="ar-SA" sz="2300" dirty="0" smtClean="0"/>
            </a:br>
            <a:r>
              <a:rPr lang="ar-SA" sz="2300" dirty="0" smtClean="0"/>
              <a:t/>
            </a:r>
            <a:br>
              <a:rPr lang="ar-SA" sz="2300" dirty="0" smtClean="0"/>
            </a:br>
            <a:r>
              <a:rPr lang="ar-SA" sz="2300" dirty="0" smtClean="0"/>
              <a:t>2) سرعة تلف المنتجات الزراعية و صعوبة تخزينها مما يجعل المزارع يبيعها تحت أي ظرف و بأي سعر للتخلص منها مما يقلل عائداته و يصعب عليه شراء التقنيات الحديثة.</a:t>
            </a:r>
            <a:r>
              <a:rPr lang="ar-SA" sz="2400" dirty="0" smtClean="0">
                <a:solidFill>
                  <a:srgbClr val="0070C0"/>
                </a:solidFill>
              </a:rPr>
              <a:t/>
            </a:r>
            <a:br>
              <a:rPr lang="ar-SA" sz="2400" dirty="0" smtClean="0">
                <a:solidFill>
                  <a:srgbClr val="0070C0"/>
                </a:solidFill>
              </a:rPr>
            </a:b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3546981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539552" y="980728"/>
            <a:ext cx="8496944" cy="4690515"/>
          </a:xfrm>
          <a:prstGeom prst="rect">
            <a:avLst/>
          </a:prstGeom>
        </p:spPr>
        <p:txBody>
          <a:bodyPr wrap="square">
            <a:spAutoFit/>
          </a:bodyPr>
          <a:lstStyle/>
          <a:p>
            <a:pPr lvl="0">
              <a:spcBef>
                <a:spcPct val="20000"/>
              </a:spcBef>
            </a:pPr>
            <a:r>
              <a:rPr lang="ar-SA" sz="2400" dirty="0" smtClean="0">
                <a:solidFill>
                  <a:srgbClr val="0070C0"/>
                </a:solidFill>
              </a:rPr>
              <a:t/>
            </a:r>
            <a:br>
              <a:rPr lang="ar-SA" sz="2400" dirty="0" smtClean="0">
                <a:solidFill>
                  <a:srgbClr val="0070C0"/>
                </a:solidFill>
              </a:rPr>
            </a:br>
            <a:r>
              <a:rPr lang="ar-SA" sz="2400" dirty="0" smtClean="0"/>
              <a:t>3) المستهلكون هم الأكثر استفادة من الانتاج الزراعي و ذلك لقلة مرونة الطلب على السلع الزراعية من حيث السعر و الدخل. فعندما يزداد الإنتاج الزراعي تقل الأسعار بنسبة أكبر من ازدياد الكميات المطلوبة من السلع الزراعية مما يقلل ايرادات المزارعين.</a:t>
            </a:r>
            <a:r>
              <a:rPr lang="ar-SA" sz="2400" dirty="0" smtClean="0">
                <a:solidFill>
                  <a:srgbClr val="0070C0"/>
                </a:solidFill>
              </a:rPr>
              <a:t/>
            </a:r>
            <a:br>
              <a:rPr lang="ar-SA" sz="2400" dirty="0" smtClean="0">
                <a:solidFill>
                  <a:srgbClr val="0070C0"/>
                </a:solidFill>
              </a:rPr>
            </a:br>
            <a:r>
              <a:rPr lang="ar-SA" sz="2400" dirty="0" smtClean="0">
                <a:solidFill>
                  <a:srgbClr val="0070C0"/>
                </a:solidFill>
              </a:rPr>
              <a:t/>
            </a:r>
            <a:br>
              <a:rPr lang="ar-SA" sz="2400" dirty="0" smtClean="0">
                <a:solidFill>
                  <a:srgbClr val="0070C0"/>
                </a:solidFill>
              </a:rPr>
            </a:br>
            <a:endParaRPr lang="ar-SA" sz="2400" dirty="0" smtClean="0">
              <a:solidFill>
                <a:srgbClr val="0070C0"/>
              </a:solidFill>
            </a:endParaRPr>
          </a:p>
          <a:p>
            <a:pPr marL="342900" lvl="0" indent="-342900">
              <a:spcBef>
                <a:spcPct val="20000"/>
              </a:spcBef>
              <a:buFont typeface="Wingdings" pitchFamily="2" charset="2"/>
              <a:buChar char="v"/>
            </a:pPr>
            <a:r>
              <a:rPr lang="ar-SA" sz="2400" dirty="0" smtClean="0">
                <a:solidFill>
                  <a:srgbClr val="0070C0"/>
                </a:solidFill>
              </a:rPr>
              <a:t>كل هذه الأسباب مجتمعة تقود إلى أنه لابد من دعم أسعار التقنية الزراعية الحديثة لتحفيز المزارعين لتبنيها. إلا انه في الدول النامية فإن السياسات الاقتصادية بصفة عامة تتجه نحو تخفيض تكاليف المعيشة لسكان المدن فتباع السلع الزراعية بأقل الأسعار مما يجعل المزارع يقتني دخلاً أقل يحد من طلبه على مورد رأس المال.</a:t>
            </a:r>
            <a:r>
              <a:rPr lang="ar-SA" sz="3000" dirty="0">
                <a:solidFill>
                  <a:srgbClr val="0070C0"/>
                </a:solidFill>
              </a:rPr>
              <a:t/>
            </a:r>
            <a:br>
              <a:rPr lang="ar-SA" sz="3000" dirty="0">
                <a:solidFill>
                  <a:srgbClr val="0070C0"/>
                </a:solidFill>
              </a:rPr>
            </a:br>
            <a:endParaRPr lang="ar-SA" sz="3000" dirty="0">
              <a:solidFill>
                <a:srgbClr val="0070C0"/>
              </a:solidFill>
            </a:endParaRPr>
          </a:p>
        </p:txBody>
      </p:sp>
    </p:spTree>
    <p:extLst>
      <p:ext uri="{BB962C8B-B14F-4D97-AF65-F5344CB8AC3E}">
        <p14:creationId xmlns:p14="http://schemas.microsoft.com/office/powerpoint/2010/main" val="338700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3" name="مربع نص 2"/>
          <p:cNvSpPr txBox="1"/>
          <p:nvPr/>
        </p:nvSpPr>
        <p:spPr>
          <a:xfrm>
            <a:off x="611560" y="1052736"/>
            <a:ext cx="8064896" cy="4247317"/>
          </a:xfrm>
          <a:prstGeom prst="rect">
            <a:avLst/>
          </a:prstGeom>
          <a:noFill/>
        </p:spPr>
        <p:txBody>
          <a:bodyPr wrap="square" rtlCol="1">
            <a:spAutoFit/>
          </a:bodyPr>
          <a:lstStyle/>
          <a:p>
            <a:pPr marL="285750" indent="-285750">
              <a:buFont typeface="Wingdings" pitchFamily="2" charset="2"/>
              <a:buChar char="v"/>
            </a:pPr>
            <a:r>
              <a:rPr lang="ar-SA" u="sng" dirty="0" smtClean="0">
                <a:solidFill>
                  <a:srgbClr val="FF0000"/>
                </a:solidFill>
              </a:rPr>
              <a:t>استخدامات رأس المال و التقنية:</a:t>
            </a:r>
            <a:r>
              <a:rPr lang="ar-SA" dirty="0" smtClean="0"/>
              <a:t/>
            </a:r>
            <a:br>
              <a:rPr lang="ar-SA" dirty="0" smtClean="0"/>
            </a:br>
            <a:r>
              <a:rPr lang="ar-SA" dirty="0" smtClean="0"/>
              <a:t>  - يستخدم رأس المال و التقنية لزيادة الإنتاج و التوسع فيه رأسياً و أفقياً.</a:t>
            </a:r>
            <a:br>
              <a:rPr lang="ar-SA" dirty="0" smtClean="0"/>
            </a:br>
            <a:r>
              <a:rPr lang="ar-SA" dirty="0" smtClean="0"/>
              <a:t>  - و يستخدم لتخفيض تكاليف الإنتاج.</a:t>
            </a:r>
            <a:br>
              <a:rPr lang="ar-SA" dirty="0" smtClean="0"/>
            </a:br>
            <a:r>
              <a:rPr lang="ar-SA" dirty="0" smtClean="0"/>
              <a:t>  - كما يستخدم في تحسين نوعية الإنتاج مظهراً و جوهراً.</a:t>
            </a:r>
            <a:br>
              <a:rPr lang="ar-SA" dirty="0" smtClean="0"/>
            </a:br>
            <a:r>
              <a:rPr lang="ar-SA" dirty="0" smtClean="0"/>
              <a:t/>
            </a:r>
            <a:br>
              <a:rPr lang="ar-SA" dirty="0" smtClean="0"/>
            </a:br>
            <a:endParaRPr lang="ar-SA" dirty="0" smtClean="0"/>
          </a:p>
          <a:p>
            <a:pPr marL="285750" indent="-285750">
              <a:buFont typeface="Wingdings" pitchFamily="2" charset="2"/>
              <a:buChar char="v"/>
            </a:pPr>
            <a:r>
              <a:rPr lang="ar-SA" dirty="0" smtClean="0"/>
              <a:t>الثورة الصناعية مكنت الإنسان من إنتاج الآلات و المحركات حتى وصل مستوى التقنية إلى ما هو عليه اليوم, و لم يتم التوقف عن البحث و التطوير في مجال التقنية بهدف زيادة إنتاج السلع و الخدمات و تقليل تكاليف إنتاجها لكي تواكب الطلب المتزايد عليها نتيجة تزايد أعداد السكان و معدلات استهلاكهم.</a:t>
            </a:r>
            <a:br>
              <a:rPr lang="ar-SA" dirty="0" smtClean="0"/>
            </a:br>
            <a:r>
              <a:rPr lang="ar-SA" dirty="0" smtClean="0"/>
              <a:t/>
            </a:r>
            <a:br>
              <a:rPr lang="ar-SA" dirty="0" smtClean="0"/>
            </a:br>
            <a:endParaRPr lang="ar-SA" dirty="0" smtClean="0"/>
          </a:p>
          <a:p>
            <a:pPr marL="285750" indent="-285750">
              <a:buFont typeface="Wingdings" pitchFamily="2" charset="2"/>
              <a:buChar char="v"/>
            </a:pPr>
            <a:r>
              <a:rPr lang="ar-SA" dirty="0" smtClean="0">
                <a:solidFill>
                  <a:srgbClr val="FF0000"/>
                </a:solidFill>
              </a:rPr>
              <a:t>يمكن تقسيم مورد رأس المال و التقنية لعدة أقسام متداخلة:</a:t>
            </a:r>
            <a:r>
              <a:rPr lang="ar-SA" dirty="0" smtClean="0"/>
              <a:t/>
            </a:r>
            <a:br>
              <a:rPr lang="ar-SA" dirty="0" smtClean="0"/>
            </a:br>
            <a:r>
              <a:rPr lang="ar-SA" dirty="0" smtClean="0"/>
              <a:t> 1- رأس المال منتجاً نهائياً أو مدخل إنتاج</a:t>
            </a:r>
            <a:br>
              <a:rPr lang="ar-SA" dirty="0" smtClean="0"/>
            </a:br>
            <a:r>
              <a:rPr lang="ar-SA" dirty="0" smtClean="0"/>
              <a:t> 2- رأس مال خاص أو اجتماعي</a:t>
            </a:r>
            <a:br>
              <a:rPr lang="ar-SA" dirty="0" smtClean="0"/>
            </a:br>
            <a:r>
              <a:rPr lang="ar-SA" dirty="0" smtClean="0"/>
              <a:t> 3- رأس المال المعمر أو الغير معمر</a:t>
            </a:r>
            <a:endParaRPr lang="ar-SA" dirty="0"/>
          </a:p>
        </p:txBody>
      </p:sp>
    </p:spTree>
    <p:extLst>
      <p:ext uri="{BB962C8B-B14F-4D97-AF65-F5344CB8AC3E}">
        <p14:creationId xmlns:p14="http://schemas.microsoft.com/office/powerpoint/2010/main" val="93310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20274"/>
            <a:ext cx="4298672" cy="1069848"/>
          </a:xfrm>
        </p:spPr>
        <p:txBody>
          <a:bodyPr>
            <a:normAutofit/>
          </a:bodyPr>
          <a:lstStyle/>
          <a:p>
            <a:r>
              <a:rPr lang="ar-SA" sz="3200" u="sng" dirty="0" smtClean="0">
                <a:solidFill>
                  <a:srgbClr val="4F81BD"/>
                </a:solidFill>
              </a:rPr>
              <a:t>ثانياً: القطاع الصناعي</a:t>
            </a:r>
            <a:endParaRPr lang="ar-SA" sz="3200" dirty="0"/>
          </a:p>
        </p:txBody>
      </p:sp>
      <p:sp>
        <p:nvSpPr>
          <p:cNvPr id="3" name="عنصر نائب للتذييل 2"/>
          <p:cNvSpPr>
            <a:spLocks noGrp="1"/>
          </p:cNvSpPr>
          <p:nvPr>
            <p:ph type="ftr" sz="quarter" idx="11"/>
          </p:nvPr>
        </p:nvSpPr>
        <p:spPr>
          <a:xfrm>
            <a:off x="5257800" y="612648"/>
            <a:ext cx="1762472"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30138" y="1178021"/>
            <a:ext cx="8496944" cy="5995487"/>
          </a:xfrm>
          <a:prstGeom prst="rect">
            <a:avLst/>
          </a:prstGeom>
        </p:spPr>
        <p:txBody>
          <a:bodyPr wrap="square">
            <a:spAutoFit/>
          </a:bodyPr>
          <a:lstStyle/>
          <a:p>
            <a:pPr marL="342900" lvl="0" indent="-342900">
              <a:spcBef>
                <a:spcPct val="20000"/>
              </a:spcBef>
              <a:buFont typeface="Wingdings" pitchFamily="2" charset="2"/>
              <a:buChar char="v"/>
            </a:pPr>
            <a:r>
              <a:rPr lang="ar-SA" sz="2400" dirty="0" smtClean="0">
                <a:solidFill>
                  <a:srgbClr val="0070C0"/>
                </a:solidFill>
              </a:rPr>
              <a:t>يعتبر القطاع الصناعي هو القطاع الاقتصادي الآخر من حيث الأهمية في استخدام مورد رأس المال و التقنية.</a:t>
            </a:r>
          </a:p>
          <a:p>
            <a:pPr marL="342900" lvl="0" indent="-342900">
              <a:spcBef>
                <a:spcPct val="20000"/>
              </a:spcBef>
              <a:buFont typeface="Wingdings" pitchFamily="2" charset="2"/>
              <a:buChar char="v"/>
            </a:pPr>
            <a:r>
              <a:rPr lang="ar-SA" sz="2400" dirty="0" smtClean="0">
                <a:solidFill>
                  <a:srgbClr val="0070C0"/>
                </a:solidFill>
              </a:rPr>
              <a:t>يتميز القطاع الصناعي بأنه </a:t>
            </a:r>
            <a:r>
              <a:rPr lang="ar-SA" sz="2400" dirty="0" smtClean="0">
                <a:solidFill>
                  <a:srgbClr val="FF0000"/>
                </a:solidFill>
              </a:rPr>
              <a:t>يستخدم هذا المورد و أيضاً ينتجه </a:t>
            </a:r>
            <a:r>
              <a:rPr lang="ar-SA" sz="2400" dirty="0" smtClean="0">
                <a:solidFill>
                  <a:srgbClr val="0070C0"/>
                </a:solidFill>
              </a:rPr>
              <a:t>بعد مرحلة البحث و التنمية بعد ثبوت جدواه الاقتصادية. </a:t>
            </a:r>
            <a:r>
              <a:rPr lang="ar-SA" sz="2400" u="sng" dirty="0" smtClean="0">
                <a:solidFill>
                  <a:srgbClr val="0070C0"/>
                </a:solidFill>
              </a:rPr>
              <a:t>يستخدم</a:t>
            </a:r>
            <a:r>
              <a:rPr lang="ar-SA" sz="2400" dirty="0" smtClean="0">
                <a:solidFill>
                  <a:srgbClr val="0070C0"/>
                </a:solidFill>
              </a:rPr>
              <a:t> مورد رأس المال و التقنية في الصناعة كمدخل إنتاج, و </a:t>
            </a:r>
            <a:r>
              <a:rPr lang="ar-SA" sz="2400" u="sng" dirty="0" smtClean="0">
                <a:solidFill>
                  <a:srgbClr val="0070C0"/>
                </a:solidFill>
              </a:rPr>
              <a:t>ينتج</a:t>
            </a:r>
            <a:r>
              <a:rPr lang="ar-SA" sz="2400" dirty="0" smtClean="0">
                <a:solidFill>
                  <a:srgbClr val="0070C0"/>
                </a:solidFill>
              </a:rPr>
              <a:t> فيها كمنتج نهائي.</a:t>
            </a:r>
            <a:br>
              <a:rPr lang="ar-SA" sz="2400" dirty="0" smtClean="0">
                <a:solidFill>
                  <a:srgbClr val="0070C0"/>
                </a:solidFill>
              </a:rPr>
            </a:br>
            <a:endParaRPr lang="ar-SA" sz="2400" dirty="0" smtClean="0">
              <a:solidFill>
                <a:srgbClr val="0070C0"/>
              </a:solidFill>
            </a:endParaRPr>
          </a:p>
          <a:p>
            <a:pPr marL="342900" lvl="0" indent="-342900">
              <a:spcBef>
                <a:spcPct val="20000"/>
              </a:spcBef>
              <a:buFont typeface="Wingdings" pitchFamily="2" charset="2"/>
              <a:buChar char="v"/>
            </a:pPr>
            <a:r>
              <a:rPr lang="ar-SA" sz="2400" dirty="0" smtClean="0">
                <a:solidFill>
                  <a:srgbClr val="0070C0"/>
                </a:solidFill>
              </a:rPr>
              <a:t>يتميز القطاع الصناعي عن القطاع الزراعي في استخدام رأس المال:</a:t>
            </a:r>
            <a:br>
              <a:rPr lang="ar-SA" sz="2400" dirty="0" smtClean="0">
                <a:solidFill>
                  <a:srgbClr val="0070C0"/>
                </a:solidFill>
              </a:rPr>
            </a:br>
            <a:r>
              <a:rPr lang="ar-SA" sz="2200" dirty="0" smtClean="0"/>
              <a:t>1- سهولة الاستخدام.</a:t>
            </a:r>
            <a:br>
              <a:rPr lang="ar-SA" sz="2200" dirty="0" smtClean="0"/>
            </a:br>
            <a:r>
              <a:rPr lang="ar-SA" sz="2200" dirty="0" smtClean="0"/>
              <a:t>2- قلة المشكلات في الاستخدام.</a:t>
            </a:r>
            <a:br>
              <a:rPr lang="ar-SA" sz="2200" dirty="0" smtClean="0"/>
            </a:br>
            <a:r>
              <a:rPr lang="ar-SA" sz="2200" dirty="0" smtClean="0"/>
              <a:t>3- سوق الصناعة يتسم بالمنافسة غير الكاملة أو الاحتكار بنوعيه (تام أو قلة), مما يساعد الصناعيين على تكوين رأس المال و زيادته و بالتالي تحقيق أرباح كبيرة مقارنة بالزراعيين.</a:t>
            </a:r>
            <a:br>
              <a:rPr lang="ar-SA" sz="2200" dirty="0" smtClean="0"/>
            </a:br>
            <a:r>
              <a:rPr lang="ar-SA" sz="2200" dirty="0" smtClean="0"/>
              <a:t>4- الفوائد الخاصة في تبني التقنية كبيرة جداً مما يجعل الصناعيون لا يحتاجون للدعم الحكومي إلا في بعض الدول النامية.</a:t>
            </a:r>
            <a:br>
              <a:rPr lang="ar-SA" sz="2200" dirty="0" smtClean="0"/>
            </a:br>
            <a:r>
              <a:rPr lang="ar-SA" sz="2200" dirty="0" smtClean="0"/>
              <a:t>5- زيادة الإنتاجية بشكل سريع.</a:t>
            </a:r>
            <a:r>
              <a:rPr lang="ar-SA" sz="3000" dirty="0"/>
              <a:t/>
            </a:r>
            <a:br>
              <a:rPr lang="ar-SA" sz="3000" dirty="0"/>
            </a:br>
            <a:endParaRPr lang="ar-SA" sz="3000" dirty="0"/>
          </a:p>
        </p:txBody>
      </p:sp>
    </p:spTree>
    <p:extLst>
      <p:ext uri="{BB962C8B-B14F-4D97-AF65-F5344CB8AC3E}">
        <p14:creationId xmlns:p14="http://schemas.microsoft.com/office/powerpoint/2010/main" val="44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467544" y="908720"/>
            <a:ext cx="8496944" cy="6691062"/>
          </a:xfrm>
          <a:prstGeom prst="rect">
            <a:avLst/>
          </a:prstGeom>
        </p:spPr>
        <p:txBody>
          <a:bodyPr wrap="square">
            <a:spAutoFit/>
          </a:bodyPr>
          <a:lstStyle/>
          <a:p>
            <a:pPr marL="342900" lvl="0" indent="-342900">
              <a:spcBef>
                <a:spcPct val="20000"/>
              </a:spcBef>
              <a:buFont typeface="Wingdings" pitchFamily="2" charset="2"/>
              <a:buChar char="v"/>
            </a:pPr>
            <a:r>
              <a:rPr lang="ar-SA" sz="2400" b="1" u="sng" dirty="0" smtClean="0">
                <a:solidFill>
                  <a:srgbClr val="0070C0"/>
                </a:solidFill>
                <a:effectLst>
                  <a:outerShdw blurRad="38100" dist="38100" dir="2700000" algn="tl">
                    <a:srgbClr val="000000">
                      <a:alpha val="43137"/>
                    </a:srgbClr>
                  </a:outerShdw>
                </a:effectLst>
              </a:rPr>
              <a:t>ملاحظة: </a:t>
            </a:r>
            <a:r>
              <a:rPr lang="ar-SA" sz="2400" b="1" dirty="0" smtClean="0">
                <a:solidFill>
                  <a:srgbClr val="0070C0"/>
                </a:solidFill>
              </a:rPr>
              <a:t>تحقق الصناعة فوائد اجتماعية </a:t>
            </a:r>
            <a:r>
              <a:rPr lang="ar-SA" sz="2400" b="1" u="sng" dirty="0" smtClean="0">
                <a:solidFill>
                  <a:srgbClr val="0070C0"/>
                </a:solidFill>
              </a:rPr>
              <a:t>أقل</a:t>
            </a:r>
            <a:r>
              <a:rPr lang="ar-SA" sz="2400" b="1" dirty="0" smtClean="0">
                <a:solidFill>
                  <a:srgbClr val="0070C0"/>
                </a:solidFill>
              </a:rPr>
              <a:t> من الزراعة و هي:</a:t>
            </a:r>
            <a:br>
              <a:rPr lang="ar-SA" sz="2400" b="1" dirty="0" smtClean="0">
                <a:solidFill>
                  <a:srgbClr val="0070C0"/>
                </a:solidFill>
              </a:rPr>
            </a:br>
            <a:r>
              <a:rPr lang="ar-SA" sz="2400" dirty="0" smtClean="0">
                <a:solidFill>
                  <a:srgbClr val="0070C0"/>
                </a:solidFill>
              </a:rPr>
              <a:t/>
            </a:r>
            <a:br>
              <a:rPr lang="ar-SA" sz="2400" dirty="0" smtClean="0">
                <a:solidFill>
                  <a:srgbClr val="0070C0"/>
                </a:solidFill>
              </a:rPr>
            </a:br>
            <a:r>
              <a:rPr lang="ar-SA" sz="2200" b="1" dirty="0" smtClean="0">
                <a:solidFill>
                  <a:srgbClr val="FF0000"/>
                </a:solidFill>
              </a:rPr>
              <a:t>1- زيادة فرص العمالة</a:t>
            </a:r>
            <a:r>
              <a:rPr lang="ar-SA" sz="2200" b="1" dirty="0">
                <a:solidFill>
                  <a:srgbClr val="FF0000"/>
                </a:solidFill>
              </a:rPr>
              <a:t>:</a:t>
            </a:r>
            <a:r>
              <a:rPr lang="ar-SA" sz="2200" dirty="0" smtClean="0"/>
              <a:t/>
            </a:r>
            <a:br>
              <a:rPr lang="ar-SA" sz="2200" dirty="0" smtClean="0"/>
            </a:br>
            <a:r>
              <a:rPr lang="ar-SA" sz="2200" dirty="0" smtClean="0"/>
              <a:t>       - حيث أن زيادة استخدام رأس المال في الصناعة تؤدي إلى تخفيض تكاليف الإنتاج, و من ثم زيادة الإنتاجية مما يزيد حجم العمالة.</a:t>
            </a:r>
            <a:br>
              <a:rPr lang="ar-SA" sz="2200" dirty="0" smtClean="0"/>
            </a:br>
            <a:r>
              <a:rPr lang="ar-SA" sz="2200" dirty="0" smtClean="0"/>
              <a:t/>
            </a:r>
            <a:br>
              <a:rPr lang="ar-SA" sz="2200" dirty="0" smtClean="0"/>
            </a:br>
            <a:r>
              <a:rPr lang="ar-SA" sz="2200" b="1" dirty="0" smtClean="0">
                <a:solidFill>
                  <a:srgbClr val="FF0000"/>
                </a:solidFill>
              </a:rPr>
              <a:t>2- تخفيض الاستيراد و زيادة الصادرات عندما يفيض الإنتاج عن الطلب المحلي:</a:t>
            </a:r>
            <a:br>
              <a:rPr lang="ar-SA" sz="2200" b="1" dirty="0" smtClean="0">
                <a:solidFill>
                  <a:srgbClr val="FF0000"/>
                </a:solidFill>
              </a:rPr>
            </a:br>
            <a:r>
              <a:rPr lang="ar-SA" sz="2200" b="1" dirty="0" smtClean="0">
                <a:solidFill>
                  <a:srgbClr val="FF0000"/>
                </a:solidFill>
              </a:rPr>
              <a:t>  </a:t>
            </a:r>
            <a:r>
              <a:rPr lang="ar-SA" sz="2200" dirty="0" smtClean="0"/>
              <a:t>    - عندما تتجه الدولة إلى استخدام رأس المال و التقنية و ينتعش القطاع الصناعي فيها, يقل استيرادها من الدول الأخرى و يرتفع معدل الصادرات في حال وجود زيادة في الإنتاج.</a:t>
            </a:r>
            <a:r>
              <a:rPr lang="ar-SA" sz="2200" b="1" dirty="0" smtClean="0">
                <a:solidFill>
                  <a:srgbClr val="FF0000"/>
                </a:solidFill>
              </a:rPr>
              <a:t/>
            </a:r>
            <a:br>
              <a:rPr lang="ar-SA" sz="2200" b="1" dirty="0" smtClean="0">
                <a:solidFill>
                  <a:srgbClr val="FF0000"/>
                </a:solidFill>
              </a:rPr>
            </a:br>
            <a:r>
              <a:rPr lang="ar-SA" sz="2200" dirty="0" smtClean="0"/>
              <a:t/>
            </a:r>
            <a:br>
              <a:rPr lang="ar-SA" sz="2200" dirty="0" smtClean="0"/>
            </a:br>
            <a:r>
              <a:rPr lang="ar-SA" sz="2200" b="1" dirty="0" smtClean="0">
                <a:solidFill>
                  <a:srgbClr val="FF0000"/>
                </a:solidFill>
              </a:rPr>
              <a:t>3- تحسين ميزان المدفوعات و يقلل الطلب على العملات الأجنبية و بالتالي يحافظ على سعر صرف العملة المحلية و يحسن الاقتصاد ككل.</a:t>
            </a:r>
            <a:r>
              <a:rPr lang="ar-SA" sz="2400" dirty="0" smtClean="0"/>
              <a:t/>
            </a:r>
            <a:br>
              <a:rPr lang="ar-SA" sz="2400" dirty="0" smtClean="0"/>
            </a:br>
            <a:r>
              <a:rPr lang="ar-SA" sz="2400" dirty="0" smtClean="0"/>
              <a:t> </a:t>
            </a:r>
          </a:p>
          <a:p>
            <a:pPr marL="342900" lvl="0" indent="-342900">
              <a:spcBef>
                <a:spcPct val="20000"/>
              </a:spcBef>
              <a:buFont typeface="Wingdings" pitchFamily="2" charset="2"/>
              <a:buChar char="v"/>
            </a:pPr>
            <a:r>
              <a:rPr lang="ar-SA" sz="2400" b="1" u="sng" dirty="0" smtClean="0">
                <a:solidFill>
                  <a:srgbClr val="0070C0"/>
                </a:solidFill>
              </a:rPr>
              <a:t>ملاحظة: </a:t>
            </a:r>
            <a:r>
              <a:rPr lang="ar-SA" sz="2400" dirty="0" smtClean="0">
                <a:solidFill>
                  <a:srgbClr val="0070C0"/>
                </a:solidFill>
              </a:rPr>
              <a:t>الطلب على مورد رأس المال و التقنية في القطاع الصناعي يتأثر بنفس العوامل التي تؤثر على الطلب في القطاع الزراعي. </a:t>
            </a:r>
            <a:r>
              <a:rPr lang="ar-SA" sz="2400" u="sng" dirty="0" smtClean="0">
                <a:solidFill>
                  <a:srgbClr val="C00000"/>
                </a:solidFill>
              </a:rPr>
              <a:t>و لكن </a:t>
            </a:r>
            <a:r>
              <a:rPr lang="ar-SA" sz="2400" dirty="0" smtClean="0">
                <a:solidFill>
                  <a:srgbClr val="0070C0"/>
                </a:solidFill>
              </a:rPr>
              <a:t>القطاع الصناعي يتسم بأنه كثيف رأس المال حتى لو استخدم الكثير من العمل.</a:t>
            </a:r>
            <a:br>
              <a:rPr lang="ar-SA" sz="2400" dirty="0" smtClean="0">
                <a:solidFill>
                  <a:srgbClr val="0070C0"/>
                </a:solidFill>
              </a:rPr>
            </a:br>
            <a:r>
              <a:rPr lang="ar-SA" sz="3000" dirty="0"/>
              <a:t/>
            </a:r>
            <a:br>
              <a:rPr lang="ar-SA" sz="3000" dirty="0"/>
            </a:br>
            <a:endParaRPr lang="ar-SA" sz="3000" dirty="0"/>
          </a:p>
        </p:txBody>
      </p:sp>
    </p:spTree>
    <p:extLst>
      <p:ext uri="{BB962C8B-B14F-4D97-AF65-F5344CB8AC3E}">
        <p14:creationId xmlns:p14="http://schemas.microsoft.com/office/powerpoint/2010/main" val="1952819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56839" y="980728"/>
            <a:ext cx="8496944" cy="6260175"/>
          </a:xfrm>
          <a:prstGeom prst="rect">
            <a:avLst/>
          </a:prstGeom>
        </p:spPr>
        <p:txBody>
          <a:bodyPr wrap="square">
            <a:spAutoFit/>
          </a:bodyPr>
          <a:lstStyle/>
          <a:p>
            <a:pPr marL="342900" lvl="0" indent="-342900">
              <a:spcBef>
                <a:spcPct val="20000"/>
              </a:spcBef>
              <a:buFont typeface="Wingdings" pitchFamily="2" charset="2"/>
              <a:buChar char="v"/>
            </a:pPr>
            <a:r>
              <a:rPr lang="ar-SA" sz="2400" b="1" u="sng" dirty="0" smtClean="0">
                <a:solidFill>
                  <a:srgbClr val="C00000"/>
                </a:solidFill>
                <a:effectLst>
                  <a:outerShdw blurRad="38100" dist="38100" dir="2700000" algn="tl">
                    <a:srgbClr val="000000">
                      <a:alpha val="43137"/>
                    </a:srgbClr>
                  </a:outerShdw>
                </a:effectLst>
              </a:rPr>
              <a:t>البحث و التطوير في الصناعة:</a:t>
            </a:r>
            <a:br>
              <a:rPr lang="ar-SA" sz="2400" b="1" u="sng" dirty="0" smtClean="0">
                <a:solidFill>
                  <a:srgbClr val="C00000"/>
                </a:solidFill>
                <a:effectLst>
                  <a:outerShdw blurRad="38100" dist="38100" dir="2700000" algn="tl">
                    <a:srgbClr val="000000">
                      <a:alpha val="43137"/>
                    </a:srgbClr>
                  </a:outerShdw>
                </a:effectLst>
              </a:rPr>
            </a:br>
            <a:r>
              <a:rPr lang="ar-SA" sz="2400" dirty="0" smtClean="0">
                <a:solidFill>
                  <a:srgbClr val="0070C0"/>
                </a:solidFill>
              </a:rPr>
              <a:t/>
            </a:r>
            <a:br>
              <a:rPr lang="ar-SA" sz="2400" dirty="0" smtClean="0">
                <a:solidFill>
                  <a:srgbClr val="0070C0"/>
                </a:solidFill>
              </a:rPr>
            </a:br>
            <a:r>
              <a:rPr lang="ar-SA" sz="2400" dirty="0" smtClean="0">
                <a:solidFill>
                  <a:srgbClr val="0070C0"/>
                </a:solidFill>
              </a:rPr>
              <a:t>- في الماضي كان يجري البحث العلمي بناء على رغبة شخصية من الباحث من أجل تحقيق طموح معين أو شهرة أو هواية او لخدمة إنسانية.</a:t>
            </a:r>
            <a:br>
              <a:rPr lang="ar-SA" sz="2400" dirty="0" smtClean="0">
                <a:solidFill>
                  <a:srgbClr val="0070C0"/>
                </a:solidFill>
              </a:rPr>
            </a:br>
            <a:r>
              <a:rPr lang="ar-SA" sz="2400" dirty="0" smtClean="0">
                <a:solidFill>
                  <a:srgbClr val="0070C0"/>
                </a:solidFill>
              </a:rPr>
              <a:t/>
            </a:r>
            <a:br>
              <a:rPr lang="ar-SA" sz="2400" dirty="0" smtClean="0">
                <a:solidFill>
                  <a:srgbClr val="0070C0"/>
                </a:solidFill>
              </a:rPr>
            </a:br>
            <a:r>
              <a:rPr lang="ar-SA" sz="2400" dirty="0" smtClean="0">
                <a:solidFill>
                  <a:srgbClr val="0070C0"/>
                </a:solidFill>
              </a:rPr>
              <a:t>- أما مؤخراً أصبح البحث العلمي يستهدف تحقيق أهداف محددة من قبل الشركات و المؤسسات الصناعية التي تستهدف الوصول إلى اختراعات معينة لتحقيق اهداف اقتصادية محددة حسب خطط و برامج مستهدفة, كما أن بعض المؤسسات تقوم بتمويل كثير من الأبحاث التي تحقق لها أهدافها الخاصة.</a:t>
            </a:r>
            <a:br>
              <a:rPr lang="ar-SA" sz="2400" dirty="0" smtClean="0">
                <a:solidFill>
                  <a:srgbClr val="0070C0"/>
                </a:solidFill>
              </a:rPr>
            </a:br>
            <a:r>
              <a:rPr lang="ar-SA" sz="2400" dirty="0" smtClean="0">
                <a:solidFill>
                  <a:srgbClr val="0070C0"/>
                </a:solidFill>
              </a:rPr>
              <a:t/>
            </a:r>
            <a:br>
              <a:rPr lang="ar-SA" sz="2400" dirty="0" smtClean="0">
                <a:solidFill>
                  <a:srgbClr val="0070C0"/>
                </a:solidFill>
              </a:rPr>
            </a:br>
            <a:r>
              <a:rPr lang="ar-SA" sz="2400" dirty="0" smtClean="0">
                <a:solidFill>
                  <a:srgbClr val="0070C0"/>
                </a:solidFill>
              </a:rPr>
              <a:t>- مما أدى إلى تحول هائل في مجال الأبحاث و الاختراعات لتحقيق الخطط و البرامج المحددة.</a:t>
            </a:r>
            <a:r>
              <a:rPr lang="ar-SA" sz="2400" dirty="0" smtClean="0"/>
              <a:t/>
            </a:r>
            <a:br>
              <a:rPr lang="ar-SA" sz="2400" dirty="0" smtClean="0"/>
            </a:br>
            <a:r>
              <a:rPr lang="ar-SA" sz="2400" dirty="0" smtClean="0"/>
              <a:t> </a:t>
            </a:r>
          </a:p>
          <a:p>
            <a:pPr marL="342900" lvl="0" indent="-342900">
              <a:spcBef>
                <a:spcPct val="20000"/>
              </a:spcBef>
              <a:buFont typeface="Wingdings" pitchFamily="2" charset="2"/>
              <a:buChar char="v"/>
            </a:pPr>
            <a:r>
              <a:rPr lang="ar-SA" sz="2400" dirty="0" smtClean="0">
                <a:solidFill>
                  <a:srgbClr val="0070C0"/>
                </a:solidFill>
              </a:rPr>
              <a:t>يسمى البحث العلمي في مجال الصناعة بـ </a:t>
            </a:r>
            <a:r>
              <a:rPr lang="ar-SA" sz="2400" dirty="0" smtClean="0">
                <a:solidFill>
                  <a:srgbClr val="C00000"/>
                </a:solidFill>
              </a:rPr>
              <a:t>البحث و التطوير و يرمز له </a:t>
            </a:r>
            <a:r>
              <a:rPr lang="en-US" sz="2400" dirty="0" smtClean="0">
                <a:solidFill>
                  <a:srgbClr val="C00000"/>
                </a:solidFill>
              </a:rPr>
              <a:t>R &amp; D</a:t>
            </a:r>
            <a:r>
              <a:rPr lang="ar-SA" sz="2400" dirty="0" smtClean="0">
                <a:solidFill>
                  <a:srgbClr val="C00000"/>
                </a:solidFill>
              </a:rPr>
              <a:t> .</a:t>
            </a:r>
            <a:br>
              <a:rPr lang="ar-SA" sz="2400" dirty="0" smtClean="0">
                <a:solidFill>
                  <a:srgbClr val="C00000"/>
                </a:solidFill>
              </a:rPr>
            </a:br>
            <a:r>
              <a:rPr lang="ar-SA" sz="3000" dirty="0">
                <a:solidFill>
                  <a:srgbClr val="C00000"/>
                </a:solidFill>
              </a:rPr>
              <a:t/>
            </a:r>
            <a:br>
              <a:rPr lang="ar-SA" sz="3000" dirty="0">
                <a:solidFill>
                  <a:srgbClr val="C00000"/>
                </a:solidFill>
              </a:rPr>
            </a:br>
            <a:endParaRPr lang="ar-SA" sz="3000" dirty="0">
              <a:solidFill>
                <a:srgbClr val="C00000"/>
              </a:solidFill>
            </a:endParaRPr>
          </a:p>
        </p:txBody>
      </p:sp>
    </p:spTree>
    <p:extLst>
      <p:ext uri="{BB962C8B-B14F-4D97-AF65-F5344CB8AC3E}">
        <p14:creationId xmlns:p14="http://schemas.microsoft.com/office/powerpoint/2010/main" val="1520906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45336" y="1124744"/>
            <a:ext cx="8496944" cy="5262979"/>
          </a:xfrm>
          <a:prstGeom prst="rect">
            <a:avLst/>
          </a:prstGeom>
        </p:spPr>
        <p:txBody>
          <a:bodyPr wrap="square">
            <a:spAutoFit/>
          </a:bodyPr>
          <a:lstStyle/>
          <a:p>
            <a:pPr lvl="0">
              <a:spcBef>
                <a:spcPct val="20000"/>
              </a:spcBef>
            </a:pPr>
            <a:r>
              <a:rPr lang="ar-SA" sz="2400" dirty="0" smtClean="0">
                <a:solidFill>
                  <a:srgbClr val="0070C0"/>
                </a:solidFill>
              </a:rPr>
              <a:t/>
            </a:r>
            <a:br>
              <a:rPr lang="ar-SA" sz="2400" dirty="0" smtClean="0">
                <a:solidFill>
                  <a:srgbClr val="0070C0"/>
                </a:solidFill>
              </a:rPr>
            </a:br>
            <a:r>
              <a:rPr lang="ar-SA" sz="2400" dirty="0" smtClean="0">
                <a:solidFill>
                  <a:srgbClr val="0070C0"/>
                </a:solidFill>
              </a:rPr>
              <a:t>- يعتقد الاقتصادي </a:t>
            </a:r>
            <a:r>
              <a:rPr lang="ar-SA" sz="2400" dirty="0" err="1" smtClean="0">
                <a:solidFill>
                  <a:srgbClr val="0070C0"/>
                </a:solidFill>
              </a:rPr>
              <a:t>قالبريث</a:t>
            </a:r>
            <a:r>
              <a:rPr lang="ar-SA" sz="2400" dirty="0" smtClean="0">
                <a:solidFill>
                  <a:srgbClr val="0070C0"/>
                </a:solidFill>
              </a:rPr>
              <a:t> أن الصناعة المكونة من عدد قليل من المنشآت الكبيرة و التي تعمل في ظل الاحتكار هي </a:t>
            </a:r>
            <a:r>
              <a:rPr lang="ar-SA" sz="2400" u="sng" dirty="0" smtClean="0">
                <a:solidFill>
                  <a:srgbClr val="0070C0"/>
                </a:solidFill>
              </a:rPr>
              <a:t>الأكثر</a:t>
            </a:r>
            <a:r>
              <a:rPr lang="ar-SA" sz="2400" dirty="0" smtClean="0">
                <a:solidFill>
                  <a:srgbClr val="0070C0"/>
                </a:solidFill>
              </a:rPr>
              <a:t> تأهيلاً للقيام بالبحث و التطوير من الصناعة المكونة من عدد كبير من المنشآت الصغيرة و التي تعمل في ظل المنافسة التامة.</a:t>
            </a:r>
            <a:br>
              <a:rPr lang="ar-SA" sz="2400" dirty="0" smtClean="0">
                <a:solidFill>
                  <a:srgbClr val="0070C0"/>
                </a:solidFill>
              </a:rPr>
            </a:br>
            <a:r>
              <a:rPr lang="ar-SA" sz="2400" u="sng" dirty="0" smtClean="0">
                <a:solidFill>
                  <a:srgbClr val="C00000"/>
                </a:solidFill>
              </a:rPr>
              <a:t>معللاً ذلك بـ</a:t>
            </a:r>
            <a:r>
              <a:rPr lang="ar-SA" sz="2400" dirty="0" smtClean="0">
                <a:solidFill>
                  <a:srgbClr val="C00000"/>
                </a:solidFill>
              </a:rPr>
              <a:t>: </a:t>
            </a:r>
            <a:r>
              <a:rPr lang="ar-SA" sz="2400" dirty="0" smtClean="0">
                <a:solidFill>
                  <a:srgbClr val="0070C0"/>
                </a:solidFill>
              </a:rPr>
              <a:t>أن القوة المالية للأولى و الحافز للمحافظة على الوضع الاحتكاري لديها أكبر.</a:t>
            </a:r>
            <a:br>
              <a:rPr lang="ar-SA" sz="2400" dirty="0" smtClean="0">
                <a:solidFill>
                  <a:srgbClr val="0070C0"/>
                </a:solidFill>
              </a:rPr>
            </a:br>
            <a:r>
              <a:rPr lang="ar-SA" sz="2400" dirty="0" smtClean="0">
                <a:solidFill>
                  <a:srgbClr val="0070C0"/>
                </a:solidFill>
              </a:rPr>
              <a:t/>
            </a:r>
            <a:br>
              <a:rPr lang="ar-SA" sz="2400" dirty="0" smtClean="0">
                <a:solidFill>
                  <a:srgbClr val="0070C0"/>
                </a:solidFill>
              </a:rPr>
            </a:br>
            <a:r>
              <a:rPr lang="ar-SA" sz="2400" dirty="0" smtClean="0">
                <a:solidFill>
                  <a:srgbClr val="0070C0"/>
                </a:solidFill>
              </a:rPr>
              <a:t>- لكن كثيراً من الاقتصاديين يختلفون معه في ذلك لأن تكاليف الاختراع تعتبر أهم من نوع الصناعة و تعتمد هذه التكاليف على:</a:t>
            </a:r>
            <a:br>
              <a:rPr lang="ar-SA" sz="2400" dirty="0" smtClean="0">
                <a:solidFill>
                  <a:srgbClr val="0070C0"/>
                </a:solidFill>
              </a:rPr>
            </a:br>
            <a:r>
              <a:rPr lang="ar-SA" sz="2400" dirty="0" smtClean="0"/>
              <a:t>1- حجم و مدى تعقيد الاختراع.</a:t>
            </a:r>
            <a:br>
              <a:rPr lang="ar-SA" sz="2400" dirty="0" smtClean="0"/>
            </a:br>
            <a:r>
              <a:rPr lang="ar-SA" sz="2400" dirty="0" smtClean="0"/>
              <a:t>2- مدى التقدم التقني الذي يحدثه الاختراع.</a:t>
            </a:r>
            <a:br>
              <a:rPr lang="ar-SA" sz="2400" dirty="0" smtClean="0"/>
            </a:br>
            <a:r>
              <a:rPr lang="ar-SA" sz="2400" dirty="0" smtClean="0"/>
              <a:t>3- الوقت الذي يحتاجه إنتاج الاختراع و تطويره.</a:t>
            </a:r>
            <a:br>
              <a:rPr lang="ar-SA" sz="2400" dirty="0" smtClean="0"/>
            </a:br>
            <a:r>
              <a:rPr lang="ar-SA" sz="2400" dirty="0" smtClean="0"/>
              <a:t>4- المعرفة و المعلومات السابقة المتاحة للقيام باختراع معين و توافر المعدات و الموارد اللازمة.</a:t>
            </a:r>
            <a:endParaRPr lang="ar-SA" sz="3000" dirty="0"/>
          </a:p>
        </p:txBody>
      </p:sp>
    </p:spTree>
    <p:extLst>
      <p:ext uri="{BB962C8B-B14F-4D97-AF65-F5344CB8AC3E}">
        <p14:creationId xmlns:p14="http://schemas.microsoft.com/office/powerpoint/2010/main" val="4011410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9008" y="332656"/>
            <a:ext cx="8229600" cy="1143000"/>
          </a:xfrm>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345336" y="1988840"/>
            <a:ext cx="8496944" cy="2246769"/>
          </a:xfrm>
          <a:prstGeom prst="rect">
            <a:avLst/>
          </a:prstGeom>
        </p:spPr>
        <p:txBody>
          <a:bodyPr wrap="square">
            <a:spAutoFit/>
          </a:bodyPr>
          <a:lstStyle/>
          <a:p>
            <a:pPr marL="342900" lvl="0" indent="-342900">
              <a:spcBef>
                <a:spcPct val="20000"/>
              </a:spcBef>
              <a:buFont typeface="Wingdings" pitchFamily="2" charset="2"/>
              <a:buChar char="v"/>
            </a:pPr>
            <a:r>
              <a:rPr lang="ar-SA" sz="2800" dirty="0" smtClean="0">
                <a:solidFill>
                  <a:srgbClr val="C00000"/>
                </a:solidFill>
              </a:rPr>
              <a:t>فكلما ارتفعت تكاليف الاختراع , كلما احتاج لتمويل أكبر. و بما ان الاختراعات لها مؤثرات خارجية كبيرة و فوائد اجتماعية عالية فلابد من أن تلاقي دعماً من الحكومات بدلاً من تركها للشركات الاحتكارية التي تسعى لتقوية وضعها الاحتكاري الضار.</a:t>
            </a:r>
            <a:br>
              <a:rPr lang="ar-SA" sz="2800" dirty="0" smtClean="0">
                <a:solidFill>
                  <a:srgbClr val="C00000"/>
                </a:solidFill>
              </a:rPr>
            </a:br>
            <a:endParaRPr lang="ar-SA" sz="2800" dirty="0">
              <a:solidFill>
                <a:srgbClr val="C00000"/>
              </a:solidFill>
            </a:endParaRPr>
          </a:p>
        </p:txBody>
      </p:sp>
      <p:sp>
        <p:nvSpPr>
          <p:cNvPr id="5" name="مستطيل مستدير الزوايا 4"/>
          <p:cNvSpPr/>
          <p:nvPr/>
        </p:nvSpPr>
        <p:spPr>
          <a:xfrm>
            <a:off x="179512" y="1484784"/>
            <a:ext cx="8784976" cy="2535381"/>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330495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5" name="مستطيل 4"/>
          <p:cNvSpPr/>
          <p:nvPr/>
        </p:nvSpPr>
        <p:spPr>
          <a:xfrm>
            <a:off x="344842" y="908720"/>
            <a:ext cx="8496944" cy="5693866"/>
          </a:xfrm>
          <a:prstGeom prst="rect">
            <a:avLst/>
          </a:prstGeom>
        </p:spPr>
        <p:txBody>
          <a:bodyPr wrap="square">
            <a:spAutoFit/>
          </a:bodyPr>
          <a:lstStyle/>
          <a:p>
            <a:pPr marL="342900" lvl="0" indent="-342900">
              <a:spcBef>
                <a:spcPct val="20000"/>
              </a:spcBef>
              <a:buFont typeface="Wingdings" pitchFamily="2" charset="2"/>
              <a:buChar char="v"/>
            </a:pPr>
            <a:r>
              <a:rPr lang="ar-SA" sz="2800" b="1" u="sng" dirty="0" smtClean="0">
                <a:solidFill>
                  <a:srgbClr val="C00000"/>
                </a:solidFill>
                <a:effectLst>
                  <a:outerShdw blurRad="38100" dist="38100" dir="2700000" algn="tl">
                    <a:srgbClr val="000000">
                      <a:alpha val="43137"/>
                    </a:srgbClr>
                  </a:outerShdw>
                </a:effectLst>
              </a:rPr>
              <a:t>الصناعة و الموارد البديلة:</a:t>
            </a:r>
            <a:br>
              <a:rPr lang="ar-SA" sz="2800" b="1" u="sng" dirty="0" smtClean="0">
                <a:solidFill>
                  <a:srgbClr val="C00000"/>
                </a:solidFill>
                <a:effectLst>
                  <a:outerShdw blurRad="38100" dist="38100" dir="2700000" algn="tl">
                    <a:srgbClr val="000000">
                      <a:alpha val="43137"/>
                    </a:srgbClr>
                  </a:outerShdw>
                </a:effectLst>
              </a:rPr>
            </a:br>
            <a:r>
              <a:rPr lang="ar-SA" sz="2400" dirty="0" smtClean="0">
                <a:solidFill>
                  <a:srgbClr val="0070C0"/>
                </a:solidFill>
              </a:rPr>
              <a:t/>
            </a:r>
            <a:br>
              <a:rPr lang="ar-SA" sz="2400" dirty="0" smtClean="0">
                <a:solidFill>
                  <a:srgbClr val="0070C0"/>
                </a:solidFill>
              </a:rPr>
            </a:br>
            <a:r>
              <a:rPr lang="ar-SA" sz="2400" dirty="0" smtClean="0"/>
              <a:t>1) ساهمت الصناعة في </a:t>
            </a:r>
            <a:r>
              <a:rPr lang="ar-SA" sz="2400" dirty="0"/>
              <a:t>إ</a:t>
            </a:r>
            <a:r>
              <a:rPr lang="ar-SA" sz="2400" dirty="0" smtClean="0"/>
              <a:t>نتاج تقنية حديثة و تراكم رأس المال الحقيقي كمدخل </a:t>
            </a:r>
            <a:r>
              <a:rPr lang="ar-SA" sz="2400" dirty="0"/>
              <a:t>إ</a:t>
            </a:r>
            <a:r>
              <a:rPr lang="ar-SA" sz="2400" dirty="0" smtClean="0"/>
              <a:t>نتاجي للصناعة نفسها و لبقية القطاعات, كما أسهمت في </a:t>
            </a:r>
            <a:r>
              <a:rPr lang="ar-SA" sz="2400" dirty="0" smtClean="0">
                <a:solidFill>
                  <a:srgbClr val="0070C0"/>
                </a:solidFill>
              </a:rPr>
              <a:t>تخفيف مشكلة ندرة الموارد الاقتصادية </a:t>
            </a:r>
            <a:r>
              <a:rPr lang="ar-SA" sz="2400" dirty="0" smtClean="0"/>
              <a:t>الناتجة عن شح الموارد نفسها و تزايد أعداد السكان و معدلات استهلاك الأفراد.</a:t>
            </a:r>
            <a:br>
              <a:rPr lang="ar-SA" sz="2400" dirty="0" smtClean="0"/>
            </a:br>
            <a:r>
              <a:rPr lang="ar-SA" sz="2400" dirty="0" smtClean="0"/>
              <a:t>2) تمكنت الصناعة من </a:t>
            </a:r>
            <a:r>
              <a:rPr lang="ar-SA" sz="2400" dirty="0" smtClean="0">
                <a:solidFill>
                  <a:srgbClr val="0070C0"/>
                </a:solidFill>
              </a:rPr>
              <a:t>إنتاج موارد بديلة </a:t>
            </a:r>
            <a:r>
              <a:rPr lang="ar-SA" sz="2400" dirty="0" smtClean="0"/>
              <a:t>و إضافية لكثير من الموارد ذات الأصل الطبيعي الغير كافية لسكان العالم و العالية التكاليف لندرتها.</a:t>
            </a:r>
            <a:br>
              <a:rPr lang="ar-SA" sz="2400" dirty="0" smtClean="0"/>
            </a:br>
            <a:r>
              <a:rPr lang="ar-SA" sz="2400" dirty="0" smtClean="0"/>
              <a:t>مثال: في صناعة الملابس, تمكنت الصناعة من صناعة الألياف لاستخدامها كبديل عن القطن و الحرير و الجلد ذات الأصل الطبيعي. و صناعة المطاط الصناعي كبديل عن المطاط الطبيعي.</a:t>
            </a:r>
            <a:br>
              <a:rPr lang="ar-SA" sz="2400" dirty="0" smtClean="0"/>
            </a:br>
            <a:r>
              <a:rPr lang="ar-SA" sz="2400" dirty="0" smtClean="0"/>
              <a:t>3) تمكنت الصناعة من زيادة فاعلية الموارد الأخرى (كالموارد البشرية) بما تنتجه من تقنية تؤدي إلى تخفيض تكاليف الإنتاج و توفير الجهد و الوقت.</a:t>
            </a:r>
            <a:br>
              <a:rPr lang="ar-SA" sz="2400" dirty="0" smtClean="0"/>
            </a:br>
            <a:r>
              <a:rPr lang="ar-SA" sz="2400" dirty="0" smtClean="0"/>
              <a:t>4) ساهمت الصناعة في </a:t>
            </a:r>
            <a:r>
              <a:rPr lang="ar-SA" sz="2400" dirty="0"/>
              <a:t>إ</a:t>
            </a:r>
            <a:r>
              <a:rPr lang="ar-SA" sz="2400" dirty="0" smtClean="0"/>
              <a:t>نتاج سلع و خدمات بكميات أكبر باستخدام موارد محددة, و هذا ما يسمى </a:t>
            </a:r>
            <a:r>
              <a:rPr lang="ar-SA" sz="2400" u="sng" dirty="0" smtClean="0">
                <a:solidFill>
                  <a:srgbClr val="0070C0"/>
                </a:solidFill>
              </a:rPr>
              <a:t>بكفاءة استخدام الموارد</a:t>
            </a:r>
            <a:r>
              <a:rPr lang="ar-SA" sz="2400" dirty="0" smtClean="0"/>
              <a:t>.</a:t>
            </a:r>
            <a:endParaRPr lang="ar-SA" sz="3000" dirty="0"/>
          </a:p>
        </p:txBody>
      </p:sp>
    </p:spTree>
    <p:extLst>
      <p:ext uri="{BB962C8B-B14F-4D97-AF65-F5344CB8AC3E}">
        <p14:creationId xmlns:p14="http://schemas.microsoft.com/office/powerpoint/2010/main" val="2659832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تذييل 2"/>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4" name="مستطيل 3"/>
          <p:cNvSpPr/>
          <p:nvPr/>
        </p:nvSpPr>
        <p:spPr>
          <a:xfrm>
            <a:off x="260524" y="908720"/>
            <a:ext cx="8496944" cy="5780044"/>
          </a:xfrm>
          <a:prstGeom prst="rect">
            <a:avLst/>
          </a:prstGeom>
        </p:spPr>
        <p:txBody>
          <a:bodyPr wrap="square">
            <a:spAutoFit/>
          </a:bodyPr>
          <a:lstStyle/>
          <a:p>
            <a:pPr marL="342900" lvl="0" indent="-342900">
              <a:spcBef>
                <a:spcPct val="20000"/>
              </a:spcBef>
              <a:buFont typeface="Wingdings" pitchFamily="2" charset="2"/>
              <a:buChar char="v"/>
            </a:pPr>
            <a:r>
              <a:rPr lang="ar-SA" sz="2400" b="1" u="sng" dirty="0">
                <a:solidFill>
                  <a:srgbClr val="C00000"/>
                </a:solidFill>
                <a:effectLst>
                  <a:outerShdw blurRad="38100" dist="38100" dir="2700000" algn="tl">
                    <a:srgbClr val="000000">
                      <a:alpha val="43137"/>
                    </a:srgbClr>
                  </a:outerShdw>
                </a:effectLst>
              </a:rPr>
              <a:t>التصنيع:</a:t>
            </a:r>
            <a:r>
              <a:rPr lang="ar-SA" sz="2400" dirty="0">
                <a:solidFill>
                  <a:srgbClr val="0070C0"/>
                </a:solidFill>
              </a:rPr>
              <a:t/>
            </a:r>
            <a:br>
              <a:rPr lang="ar-SA" sz="2400" dirty="0">
                <a:solidFill>
                  <a:srgbClr val="0070C0"/>
                </a:solidFill>
              </a:rPr>
            </a:br>
            <a:r>
              <a:rPr lang="ar-SA" sz="2400" dirty="0">
                <a:solidFill>
                  <a:srgbClr val="FF0000"/>
                </a:solidFill>
              </a:rPr>
              <a:t>- تنقسم الدول في العالم إلى قسمين رئيسيين من حيث درجة التصنيع:</a:t>
            </a:r>
            <a:r>
              <a:rPr lang="ar-SA" sz="2400" dirty="0"/>
              <a:t/>
            </a:r>
            <a:br>
              <a:rPr lang="ar-SA" sz="2400" dirty="0"/>
            </a:br>
            <a:r>
              <a:rPr lang="ar-SA" sz="2400" dirty="0"/>
              <a:t>1) الدول الصناعية: هي الدول التي تعتمد في أغلب دخلها على الصناعة.</a:t>
            </a:r>
            <a:br>
              <a:rPr lang="ar-SA" sz="2400" dirty="0"/>
            </a:br>
            <a:r>
              <a:rPr lang="ar-SA" sz="2400" dirty="0"/>
              <a:t>2) الدول النامية: هي الدول التي تعتمد في أغلب دخلها على الزراعة.</a:t>
            </a:r>
            <a:br>
              <a:rPr lang="ar-SA" sz="2400" dirty="0"/>
            </a:br>
            <a:endParaRPr lang="ar-SA" sz="2400" dirty="0"/>
          </a:p>
          <a:p>
            <a:pPr lvl="0">
              <a:spcBef>
                <a:spcPct val="20000"/>
              </a:spcBef>
            </a:pPr>
            <a:r>
              <a:rPr lang="ar-SA" sz="2400" dirty="0" smtClean="0">
                <a:solidFill>
                  <a:srgbClr val="0070C0"/>
                </a:solidFill>
              </a:rPr>
              <a:t>  *) ساد </a:t>
            </a:r>
            <a:r>
              <a:rPr lang="ar-SA" sz="2400" dirty="0">
                <a:solidFill>
                  <a:srgbClr val="0070C0"/>
                </a:solidFill>
              </a:rPr>
              <a:t>الاعتقاد لدى الدول النامية بأن التصنيع هو مفتاح التنمية الاقتصادية للحاق بالدول الصناعية و بلوغ مستواها المعيشي, إلا أن هذا التفكير خاطئ:</a:t>
            </a:r>
          </a:p>
          <a:p>
            <a:pPr lvl="0">
              <a:spcBef>
                <a:spcPct val="20000"/>
              </a:spcBef>
            </a:pPr>
            <a:r>
              <a:rPr lang="ar-SA" sz="2400" u="sng" dirty="0">
                <a:solidFill>
                  <a:srgbClr val="FF0000"/>
                </a:solidFill>
              </a:rPr>
              <a:t>السبب: </a:t>
            </a:r>
            <a:r>
              <a:rPr lang="ar-SA" sz="2400" u="sng" dirty="0" smtClean="0">
                <a:solidFill>
                  <a:srgbClr val="FF0000"/>
                </a:solidFill>
              </a:rPr>
              <a:t/>
            </a:r>
            <a:br>
              <a:rPr lang="ar-SA" sz="2400" u="sng" dirty="0" smtClean="0">
                <a:solidFill>
                  <a:srgbClr val="FF0000"/>
                </a:solidFill>
              </a:rPr>
            </a:br>
            <a:r>
              <a:rPr lang="ar-SA" sz="2400" dirty="0" smtClean="0">
                <a:solidFill>
                  <a:srgbClr val="FF0000"/>
                </a:solidFill>
              </a:rPr>
              <a:t>1) </a:t>
            </a:r>
            <a:r>
              <a:rPr lang="ar-SA" sz="2400" dirty="0" smtClean="0"/>
              <a:t>أن </a:t>
            </a:r>
            <a:r>
              <a:rPr lang="ar-SA" sz="2400" dirty="0"/>
              <a:t>النمو الاقتصادي لا يكون بمحاكاة الدول الأكثر نمواً و لا يتحقق بإهمال القطاع الزراعي و التركيز على الصناعة, و لكن العبرة هي الأفضلية النسبية لكل دولة من الدول و التي تعتمد على ما لديها من موارد طبيعية و بشرية</a:t>
            </a:r>
            <a:r>
              <a:rPr lang="ar-SA" sz="2400" dirty="0" smtClean="0"/>
              <a:t>.</a:t>
            </a:r>
            <a:br>
              <a:rPr lang="ar-SA" sz="2400" dirty="0" smtClean="0"/>
            </a:br>
            <a:r>
              <a:rPr lang="ar-SA" sz="2400" dirty="0" smtClean="0"/>
              <a:t/>
            </a:r>
            <a:br>
              <a:rPr lang="ar-SA" sz="2400" dirty="0" smtClean="0"/>
            </a:br>
            <a:r>
              <a:rPr lang="ar-SA" sz="2400" dirty="0" smtClean="0"/>
              <a:t>    - فالصناعة/ التصنيع: له موارده و مواده الخام الخاصة به, و الزراعة لديها مواردها الطبيعية التي تناسبها و تلائمها أكثر. بالإضافة إلى مستوى المعرفة و المؤهلات الخاصة بالأيدي العاملة في كل قطاع.</a:t>
            </a:r>
            <a:endParaRPr lang="ar-SA" sz="2400" dirty="0"/>
          </a:p>
        </p:txBody>
      </p:sp>
    </p:spTree>
    <p:extLst>
      <p:ext uri="{BB962C8B-B14F-4D97-AF65-F5344CB8AC3E}">
        <p14:creationId xmlns:p14="http://schemas.microsoft.com/office/powerpoint/2010/main" val="3936774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762472"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539552" y="1196752"/>
            <a:ext cx="8064896" cy="4487382"/>
          </a:xfrm>
          <a:prstGeom prst="rect">
            <a:avLst/>
          </a:prstGeom>
        </p:spPr>
        <p:txBody>
          <a:bodyPr wrap="square">
            <a:spAutoFit/>
          </a:bodyPr>
          <a:lstStyle/>
          <a:p>
            <a:pPr lvl="0">
              <a:spcBef>
                <a:spcPct val="20000"/>
              </a:spcBef>
            </a:pPr>
            <a:endParaRPr lang="ar-SA" dirty="0" smtClean="0">
              <a:solidFill>
                <a:srgbClr val="0070C0"/>
              </a:solidFill>
            </a:endParaRPr>
          </a:p>
          <a:p>
            <a:pPr lvl="0">
              <a:spcBef>
                <a:spcPct val="20000"/>
              </a:spcBef>
            </a:pPr>
            <a:r>
              <a:rPr lang="ar-SA" sz="2400" dirty="0" smtClean="0">
                <a:solidFill>
                  <a:srgbClr val="FF0000"/>
                </a:solidFill>
              </a:rPr>
              <a:t>2) </a:t>
            </a:r>
            <a:r>
              <a:rPr lang="ar-SA" sz="2400" dirty="0" smtClean="0"/>
              <a:t>التصنيع وحده لم يكن سبباً في ازدهار اقتصاديات الدول الصناعية, بل كان نتيجة لتطوير القطاع الزراعي أولاً و استخدام فوائضه المالية و عمالته الفائضة لتطوير القطاعات الاقتصادية الأخرى.</a:t>
            </a:r>
            <a:endParaRPr lang="ar-SA" sz="2400" dirty="0"/>
          </a:p>
          <a:p>
            <a:pPr lvl="0">
              <a:spcBef>
                <a:spcPct val="20000"/>
              </a:spcBef>
            </a:pPr>
            <a:endParaRPr lang="ar-SA" dirty="0" smtClean="0">
              <a:solidFill>
                <a:srgbClr val="0070C0"/>
              </a:solidFill>
            </a:endParaRPr>
          </a:p>
          <a:p>
            <a:pPr marL="285750" lvl="0" indent="-285750">
              <a:spcBef>
                <a:spcPct val="20000"/>
              </a:spcBef>
              <a:buFont typeface="Wingdings" pitchFamily="2" charset="2"/>
              <a:buChar char="v"/>
            </a:pPr>
            <a:r>
              <a:rPr lang="ar-SA" dirty="0" smtClean="0">
                <a:solidFill>
                  <a:srgbClr val="0070C0"/>
                </a:solidFill>
              </a:rPr>
              <a:t>فوائد التصنيع:</a:t>
            </a:r>
            <a:r>
              <a:rPr lang="ar-SA" dirty="0" smtClean="0"/>
              <a:t/>
            </a:r>
            <a:br>
              <a:rPr lang="ar-SA" dirty="0" smtClean="0"/>
            </a:br>
            <a:r>
              <a:rPr lang="ar-SA" dirty="0" smtClean="0"/>
              <a:t>1) زيادة فرص العمالة.</a:t>
            </a:r>
            <a:br>
              <a:rPr lang="ar-SA" dirty="0" smtClean="0"/>
            </a:br>
            <a:r>
              <a:rPr lang="ar-SA" dirty="0" smtClean="0"/>
              <a:t>2) زيادة الدخل القومي و الفردي بسرعة أكثر من غيره من القطاعات.</a:t>
            </a:r>
            <a:br>
              <a:rPr lang="ar-SA" dirty="0" smtClean="0"/>
            </a:br>
            <a:r>
              <a:rPr lang="ar-SA" dirty="0" smtClean="0"/>
              <a:t>3) زيادة الوعي في المجتمع.</a:t>
            </a:r>
            <a:br>
              <a:rPr lang="ar-SA" dirty="0" smtClean="0"/>
            </a:br>
            <a:r>
              <a:rPr lang="ar-SA" dirty="0" smtClean="0"/>
              <a:t>4) زيادة إيرادات الدولة من العملات الأجنبية إذا استهدفت ما يسمى بـ إحلال الواردات.</a:t>
            </a:r>
            <a:br>
              <a:rPr lang="ar-SA" dirty="0" smtClean="0"/>
            </a:br>
            <a:endParaRPr lang="ar-SA" dirty="0" smtClean="0"/>
          </a:p>
          <a:p>
            <a:pPr marL="285750" lvl="0" indent="-285750">
              <a:spcBef>
                <a:spcPct val="20000"/>
              </a:spcBef>
              <a:buFont typeface="Wingdings" pitchFamily="2" charset="2"/>
              <a:buChar char="v"/>
            </a:pPr>
            <a:r>
              <a:rPr lang="ar-SA" dirty="0" smtClean="0">
                <a:solidFill>
                  <a:srgbClr val="0070C0"/>
                </a:solidFill>
              </a:rPr>
              <a:t>العلاقة بين القطاعين الزراعية و الصناعي لابد أن تكون </a:t>
            </a:r>
            <a:r>
              <a:rPr lang="ar-SA" u="sng" dirty="0" smtClean="0">
                <a:solidFill>
                  <a:srgbClr val="C00000"/>
                </a:solidFill>
              </a:rPr>
              <a:t>علاقة تكامل و ليس علاقة تنافس</a:t>
            </a:r>
            <a:r>
              <a:rPr lang="ar-SA" dirty="0" smtClean="0">
                <a:solidFill>
                  <a:srgbClr val="0070C0"/>
                </a:solidFill>
              </a:rPr>
              <a:t>.</a:t>
            </a:r>
            <a:r>
              <a:rPr lang="ar-SA" dirty="0">
                <a:solidFill>
                  <a:srgbClr val="0070C0"/>
                </a:solidFill>
              </a:rPr>
              <a:t> </a:t>
            </a:r>
            <a:r>
              <a:rPr lang="ar-SA" dirty="0" smtClean="0">
                <a:solidFill>
                  <a:srgbClr val="0070C0"/>
                </a:solidFill>
              </a:rPr>
              <a:t>مما يعني أن التصنيع في الدول المتقدمة هو سمة من سماتها و لكن يجب عدم إهمال القطاع الزراعي في الدول النامية للحاق بالدول المتقدمة في مستواها الاقتصادي.</a:t>
            </a:r>
            <a:endParaRPr lang="ar-SA" dirty="0">
              <a:solidFill>
                <a:srgbClr val="0070C0"/>
              </a:solidFill>
            </a:endParaRPr>
          </a:p>
        </p:txBody>
      </p:sp>
      <p:sp>
        <p:nvSpPr>
          <p:cNvPr id="4" name="مستطيل 3"/>
          <p:cNvSpPr/>
          <p:nvPr/>
        </p:nvSpPr>
        <p:spPr>
          <a:xfrm>
            <a:off x="2267744" y="404664"/>
            <a:ext cx="5400600" cy="923330"/>
          </a:xfrm>
          <a:prstGeom prst="rect">
            <a:avLst/>
          </a:prstGeom>
        </p:spPr>
        <p:txBody>
          <a:bodyPr wrap="square">
            <a:spAutoFit/>
          </a:bodyPr>
          <a:lstStyle/>
          <a:p>
            <a:pPr algn="ctr"/>
            <a:r>
              <a:rPr lang="ar-SA" sz="5400" dirty="0" smtClean="0"/>
              <a:t> </a:t>
            </a:r>
            <a:endParaRPr lang="ar-SA" sz="5400" dirty="0"/>
          </a:p>
        </p:txBody>
      </p:sp>
    </p:spTree>
    <p:extLst>
      <p:ext uri="{BB962C8B-B14F-4D97-AF65-F5344CB8AC3E}">
        <p14:creationId xmlns:p14="http://schemas.microsoft.com/office/powerpoint/2010/main" val="1149270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p:sp>
        <p:nvSpPr>
          <p:cNvPr id="3" name="مربع نص 2"/>
          <p:cNvSpPr txBox="1"/>
          <p:nvPr/>
        </p:nvSpPr>
        <p:spPr>
          <a:xfrm>
            <a:off x="539552" y="1268760"/>
            <a:ext cx="7992888" cy="5355312"/>
          </a:xfrm>
          <a:prstGeom prst="rect">
            <a:avLst/>
          </a:prstGeom>
          <a:noFill/>
        </p:spPr>
        <p:txBody>
          <a:bodyPr wrap="square" rtlCol="1">
            <a:spAutoFit/>
          </a:bodyPr>
          <a:lstStyle/>
          <a:p>
            <a:pPr marL="285750" indent="-285750">
              <a:buFont typeface="Wingdings" pitchFamily="2" charset="2"/>
              <a:buChar char="v"/>
            </a:pPr>
            <a:r>
              <a:rPr lang="ar-SA" b="1" dirty="0" smtClean="0">
                <a:solidFill>
                  <a:schemeClr val="accent3">
                    <a:lumMod val="75000"/>
                  </a:schemeClr>
                </a:solidFill>
              </a:rPr>
              <a:t>رأس المال كـ منتج نهائي:</a:t>
            </a:r>
            <a:r>
              <a:rPr lang="ar-SA" dirty="0" smtClean="0"/>
              <a:t/>
            </a:r>
            <a:br>
              <a:rPr lang="ar-SA" dirty="0" smtClean="0"/>
            </a:br>
            <a:r>
              <a:rPr lang="ar-SA" dirty="0" smtClean="0"/>
              <a:t>عندما تكون الآلات أو المعدات هي المنتج النهائي من النشاط الإنتاج.</a:t>
            </a:r>
            <a:br>
              <a:rPr lang="ar-SA" dirty="0" smtClean="0"/>
            </a:br>
            <a:r>
              <a:rPr lang="ar-SA" dirty="0" smtClean="0"/>
              <a:t>و لكي يتم استخدامه بكفاءة و يحقق أرباح ينطبق عليه شرط التوازن في المنافسة التامة: </a:t>
            </a:r>
            <a:r>
              <a:rPr lang="en-US" dirty="0" smtClean="0">
                <a:solidFill>
                  <a:schemeClr val="accent2">
                    <a:lumMod val="50000"/>
                  </a:schemeClr>
                </a:solidFill>
              </a:rPr>
              <a:t>MC = P</a:t>
            </a:r>
            <a:r>
              <a:rPr lang="ar-SA" dirty="0" smtClean="0"/>
              <a:t/>
            </a:r>
            <a:br>
              <a:rPr lang="ar-SA" dirty="0" smtClean="0"/>
            </a:br>
            <a:endParaRPr lang="ar-SA" dirty="0" smtClean="0"/>
          </a:p>
          <a:p>
            <a:pPr marL="285750" indent="-285750">
              <a:buFont typeface="Wingdings" pitchFamily="2" charset="2"/>
              <a:buChar char="v"/>
            </a:pPr>
            <a:r>
              <a:rPr lang="ar-SA" b="1" dirty="0" smtClean="0">
                <a:solidFill>
                  <a:schemeClr val="accent3">
                    <a:lumMod val="75000"/>
                  </a:schemeClr>
                </a:solidFill>
              </a:rPr>
              <a:t>رأس المال كـ مدخل إنتاج:</a:t>
            </a:r>
            <a:r>
              <a:rPr lang="ar-SA" dirty="0" smtClean="0"/>
              <a:t/>
            </a:r>
            <a:br>
              <a:rPr lang="ar-SA" dirty="0" smtClean="0"/>
            </a:br>
            <a:r>
              <a:rPr lang="ar-SA" dirty="0" smtClean="0"/>
              <a:t>عندما ينتجه الإنسان لكي يستخدمه في عمليات إنتاجية أخرى كإنتاج سلع نهائية أو سلع رأسمالية يمكن استخدامها في إنتاج السلع النهائية.</a:t>
            </a:r>
            <a:br>
              <a:rPr lang="ar-SA" dirty="0" smtClean="0"/>
            </a:br>
            <a:r>
              <a:rPr lang="ar-SA" dirty="0" smtClean="0"/>
              <a:t>و يكون شرط استخدامه بكفاءة: </a:t>
            </a:r>
            <a:r>
              <a:rPr lang="en-US" dirty="0" smtClean="0">
                <a:solidFill>
                  <a:schemeClr val="accent2">
                    <a:lumMod val="50000"/>
                  </a:schemeClr>
                </a:solidFill>
              </a:rPr>
              <a:t>MP = P</a:t>
            </a:r>
            <a:r>
              <a:rPr lang="ar-SA" dirty="0" smtClean="0"/>
              <a:t/>
            </a:r>
            <a:br>
              <a:rPr lang="ar-SA" dirty="0" smtClean="0"/>
            </a:br>
            <a:endParaRPr lang="ar-SA" dirty="0" smtClean="0"/>
          </a:p>
          <a:p>
            <a:r>
              <a:rPr lang="ar-SA" dirty="0" smtClean="0">
                <a:solidFill>
                  <a:srgbClr val="FF0000"/>
                </a:solidFill>
              </a:rPr>
              <a:t>مثال: بالنسبة لمصنع آلات زراعية فإن المحراث  الآلي يعتبر إنتاجاً نهائياً و لكنه بالنسبة للمزرعة يعتبر مدخل إنتاج.</a:t>
            </a:r>
            <a:br>
              <a:rPr lang="ar-SA" dirty="0" smtClean="0">
                <a:solidFill>
                  <a:srgbClr val="FF0000"/>
                </a:solidFill>
              </a:rPr>
            </a:br>
            <a:endParaRPr lang="ar-SA" dirty="0" smtClean="0">
              <a:solidFill>
                <a:srgbClr val="FF0000"/>
              </a:solidFill>
            </a:endParaRPr>
          </a:p>
          <a:p>
            <a:pPr marL="285750" indent="-285750">
              <a:buFont typeface="Wingdings" pitchFamily="2" charset="2"/>
              <a:buChar char="v"/>
            </a:pPr>
            <a:r>
              <a:rPr lang="ar-SA" b="1" dirty="0" smtClean="0">
                <a:solidFill>
                  <a:schemeClr val="accent3">
                    <a:lumMod val="75000"/>
                  </a:schemeClr>
                </a:solidFill>
              </a:rPr>
              <a:t>رأس مال خاص:</a:t>
            </a:r>
            <a:br>
              <a:rPr lang="ar-SA" b="1" dirty="0" smtClean="0">
                <a:solidFill>
                  <a:schemeClr val="accent3">
                    <a:lumMod val="75000"/>
                  </a:schemeClr>
                </a:solidFill>
              </a:rPr>
            </a:br>
            <a:r>
              <a:rPr lang="ar-SA" dirty="0" smtClean="0"/>
              <a:t>يمتلكه و ينتجه و يستخدمه الأفراد و العائلات و الشركات (القطاع الخاص) التي تستهدف الربح كرأس المال المستخدم في الزراعة و الصناعة</a:t>
            </a:r>
            <a:br>
              <a:rPr lang="ar-SA" dirty="0" smtClean="0"/>
            </a:br>
            <a:endParaRPr lang="ar-SA" dirty="0" smtClean="0"/>
          </a:p>
          <a:p>
            <a:pPr marL="285750" indent="-285750">
              <a:buFont typeface="Wingdings" pitchFamily="2" charset="2"/>
              <a:buChar char="v"/>
            </a:pPr>
            <a:r>
              <a:rPr lang="ar-SA" b="1" dirty="0" smtClean="0">
                <a:solidFill>
                  <a:schemeClr val="accent3">
                    <a:lumMod val="75000"/>
                  </a:schemeClr>
                </a:solidFill>
              </a:rPr>
              <a:t>رأس مال عام:</a:t>
            </a:r>
            <a:r>
              <a:rPr lang="ar-SA" dirty="0" smtClean="0">
                <a:solidFill>
                  <a:schemeClr val="accent3">
                    <a:lumMod val="75000"/>
                  </a:schemeClr>
                </a:solidFill>
              </a:rPr>
              <a:t/>
            </a:r>
            <a:br>
              <a:rPr lang="ar-SA" dirty="0" smtClean="0">
                <a:solidFill>
                  <a:schemeClr val="accent3">
                    <a:lumMod val="75000"/>
                  </a:schemeClr>
                </a:solidFill>
              </a:rPr>
            </a:br>
            <a:r>
              <a:rPr lang="ar-SA" dirty="0" smtClean="0"/>
              <a:t>تمتلكه و تنتجه و تستخدمه الدولة لمصلحة كل أفراد المجتمع, و يسمى بـ رأس المال الاجتماعي (البنية التحتية)</a:t>
            </a:r>
          </a:p>
        </p:txBody>
      </p:sp>
    </p:spTree>
    <p:extLst>
      <p:ext uri="{BB962C8B-B14F-4D97-AF65-F5344CB8AC3E}">
        <p14:creationId xmlns:p14="http://schemas.microsoft.com/office/powerpoint/2010/main" val="296956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268475" y="1052736"/>
            <a:ext cx="8424936" cy="5663089"/>
          </a:xfrm>
          <a:prstGeom prst="rect">
            <a:avLst/>
          </a:prstGeom>
        </p:spPr>
        <p:txBody>
          <a:bodyPr wrap="square">
            <a:spAutoFit/>
          </a:bodyPr>
          <a:lstStyle/>
          <a:p>
            <a:pPr marL="285750" indent="-285750">
              <a:buFont typeface="Wingdings" pitchFamily="2" charset="2"/>
              <a:buChar char="v"/>
            </a:pPr>
            <a:r>
              <a:rPr lang="ar-SA" b="1" dirty="0" smtClean="0">
                <a:solidFill>
                  <a:schemeClr val="accent3">
                    <a:lumMod val="75000"/>
                  </a:schemeClr>
                </a:solidFill>
              </a:rPr>
              <a:t>تهتم الدولة بإنتاج رأس المال الاجتماعي (البنية التحتية) حيث أن الجماعات و الأفراد الذين يستهدفون الربح يعجزون عن الاستثمار في مثل هذا النوع من رأس المال:</a:t>
            </a:r>
            <a:br>
              <a:rPr lang="ar-SA" b="1" dirty="0" smtClean="0">
                <a:solidFill>
                  <a:schemeClr val="accent3">
                    <a:lumMod val="75000"/>
                  </a:schemeClr>
                </a:solidFill>
              </a:rPr>
            </a:br>
            <a:r>
              <a:rPr lang="ar-SA" b="1" dirty="0" smtClean="0">
                <a:solidFill>
                  <a:schemeClr val="accent3">
                    <a:lumMod val="75000"/>
                  </a:schemeClr>
                </a:solidFill>
              </a:rPr>
              <a:t/>
            </a:r>
            <a:br>
              <a:rPr lang="ar-SA" b="1" dirty="0" smtClean="0">
                <a:solidFill>
                  <a:schemeClr val="accent3">
                    <a:lumMod val="75000"/>
                  </a:schemeClr>
                </a:solidFill>
              </a:rPr>
            </a:br>
            <a:r>
              <a:rPr lang="ar-SA" b="1" dirty="0" smtClean="0">
                <a:solidFill>
                  <a:schemeClr val="accent3">
                    <a:lumMod val="75000"/>
                  </a:schemeClr>
                </a:solidFill>
              </a:rPr>
              <a:t>  </a:t>
            </a:r>
            <a:r>
              <a:rPr lang="ar-SA" sz="1600" b="1" dirty="0" smtClean="0"/>
              <a:t>1- تكاليف رأس المال الاجتماعي عالية جداً مما يجعل القطاع الخاص يفضل الاستثمار في مجالات أخرى تكلفتها أقل و العائد أكبر.</a:t>
            </a:r>
            <a:br>
              <a:rPr lang="ar-SA" sz="1600" b="1" dirty="0" smtClean="0"/>
            </a:br>
            <a:r>
              <a:rPr lang="ar-SA" sz="1600" b="1" dirty="0" smtClean="0"/>
              <a:t/>
            </a:r>
            <a:br>
              <a:rPr lang="ar-SA" sz="1600" b="1" dirty="0" smtClean="0"/>
            </a:br>
            <a:r>
              <a:rPr lang="ar-SA" sz="1600" b="1" dirty="0" smtClean="0"/>
              <a:t>  2- معدل الربح المتوقع من مثل هذه الاستثمارات بطيء و يحتاج المستثمر سنوات طويلة لاسترداد قيمة الاستثمار و تكاليفه المبدئية.</a:t>
            </a:r>
            <a:br>
              <a:rPr lang="ar-SA" sz="1600" b="1" dirty="0" smtClean="0"/>
            </a:br>
            <a:r>
              <a:rPr lang="ar-SA" sz="1600" b="1" dirty="0" smtClean="0"/>
              <a:t/>
            </a:r>
            <a:br>
              <a:rPr lang="ar-SA" sz="1600" b="1" dirty="0" smtClean="0"/>
            </a:br>
            <a:r>
              <a:rPr lang="ar-SA" sz="1600" b="1" dirty="0" smtClean="0"/>
              <a:t>  3- قد يقلل المستهلكون طلبهم على الخدمات و السلع العامة التي ينتجها رأس المال الاجتماعي أو قد لا يعبرون عن كل رغبتهم فيها لأن المنافع الاجتماعية لمثل هذه السلع عالية جداً و المستهلك قد لا يكون مستعداً لدفع سعر لأية سلعة يزيد عما يجنيه هو شخصياً من منفعة مباشرة من استهلاكه لها.</a:t>
            </a:r>
            <a:br>
              <a:rPr lang="ar-SA" sz="1600" b="1" dirty="0" smtClean="0"/>
            </a:br>
            <a:r>
              <a:rPr lang="ar-SA" sz="1600" b="1" dirty="0" smtClean="0"/>
              <a:t/>
            </a:r>
            <a:br>
              <a:rPr lang="ar-SA" sz="1600" b="1" dirty="0" smtClean="0"/>
            </a:br>
            <a:r>
              <a:rPr lang="ar-SA" sz="1600" b="1" dirty="0" smtClean="0"/>
              <a:t> 4-  بعض أنواع رأس المال الاجتماعي يصعب فيها منع المستهلكين الذين لا يدفعون ثمن استخدامهم لها إلا بتكاليف باهظة جداً تفوق الإيرادات المتوقعة من الاستثمار في رأس المال الاجتماعي.</a:t>
            </a:r>
            <a:br>
              <a:rPr lang="ar-SA" sz="1600" b="1" dirty="0" smtClean="0"/>
            </a:br>
            <a:r>
              <a:rPr lang="ar-SA" sz="1600" b="1" dirty="0" smtClean="0"/>
              <a:t/>
            </a:r>
            <a:br>
              <a:rPr lang="ar-SA" sz="1600" b="1" dirty="0" smtClean="0"/>
            </a:br>
            <a:r>
              <a:rPr lang="ar-SA" sz="1600" b="1" dirty="0" smtClean="0"/>
              <a:t> 5- لا يمكن تجزئة منافع هذه الاستثمارات الاجتماعية إلى وحدات يدفع ثمنها المستهلك حسب كمية استهلاكه, كالسدود و الخزانات لدفع ضرر الفيضانات, و التي تعم فوائدها على الجميع و قد يستفيد منها بعض الأشخاص أكثر من غيرهم.</a:t>
            </a:r>
            <a:br>
              <a:rPr lang="ar-SA" sz="1600" b="1" dirty="0" smtClean="0"/>
            </a:br>
            <a:r>
              <a:rPr lang="ar-SA" sz="1600" b="1" dirty="0" smtClean="0"/>
              <a:t/>
            </a:r>
            <a:br>
              <a:rPr lang="ar-SA" sz="1600" b="1" dirty="0" smtClean="0"/>
            </a:br>
            <a:r>
              <a:rPr lang="ar-SA" sz="1600" b="1" dirty="0" smtClean="0"/>
              <a:t> 6- بعض رأس المال الاجتماعي تقل تكاليفه المتوسطة مما يجعله قابلاً للاحتكار الطبيعي مما يستدعي إنتاجه بواسطة الحكومة.</a:t>
            </a:r>
          </a:p>
          <a:p>
            <a:endParaRPr lang="ar-SA" b="1" dirty="0">
              <a:solidFill>
                <a:schemeClr val="accent3">
                  <a:lumMod val="75000"/>
                </a:schemeClr>
              </a:solidFill>
            </a:endParaRPr>
          </a:p>
        </p:txBody>
      </p:sp>
    </p:spTree>
    <p:extLst>
      <p:ext uri="{BB962C8B-B14F-4D97-AF65-F5344CB8AC3E}">
        <p14:creationId xmlns:p14="http://schemas.microsoft.com/office/powerpoint/2010/main" val="280700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690464"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0" y="980728"/>
            <a:ext cx="8892480" cy="4801314"/>
          </a:xfrm>
          <a:prstGeom prst="rect">
            <a:avLst/>
          </a:prstGeom>
        </p:spPr>
        <p:txBody>
          <a:bodyPr wrap="square">
            <a:spAutoFit/>
          </a:bodyPr>
          <a:lstStyle/>
          <a:p>
            <a:endParaRPr lang="ar-SA" b="1" dirty="0">
              <a:solidFill>
                <a:schemeClr val="accent3">
                  <a:lumMod val="75000"/>
                </a:schemeClr>
              </a:solidFill>
            </a:endParaRPr>
          </a:p>
          <a:p>
            <a:pPr marL="285750" indent="-285750">
              <a:buFont typeface="Wingdings" pitchFamily="2" charset="2"/>
              <a:buChar char="v"/>
            </a:pPr>
            <a:r>
              <a:rPr lang="ar-SA" b="1" dirty="0">
                <a:solidFill>
                  <a:schemeClr val="accent3">
                    <a:lumMod val="75000"/>
                  </a:schemeClr>
                </a:solidFill>
              </a:rPr>
              <a:t>رأس المال المعمر:</a:t>
            </a:r>
            <a:r>
              <a:rPr lang="ar-SA" dirty="0"/>
              <a:t/>
            </a:r>
            <a:br>
              <a:rPr lang="ar-SA" dirty="0"/>
            </a:br>
            <a:r>
              <a:rPr lang="ar-SA" dirty="0" smtClean="0"/>
              <a:t>- يستخدم </a:t>
            </a:r>
            <a:r>
              <a:rPr lang="ar-SA" dirty="0"/>
              <a:t>في عدة عمليات إنتاجية لعدة سنوات لكنه يخضع </a:t>
            </a:r>
            <a:r>
              <a:rPr lang="ar-SA" dirty="0" err="1"/>
              <a:t>للاهتلاك</a:t>
            </a:r>
            <a:r>
              <a:rPr lang="ar-SA" dirty="0"/>
              <a:t> السنوي حتى و إن لم يستخدم كالآلات و المعدات</a:t>
            </a:r>
            <a:r>
              <a:rPr lang="ar-SA" dirty="0" smtClean="0"/>
              <a:t>. و له مضمون اقتصادي لأنه يتعلق بنوعية تكاليف الإنتاج و الحد الأقصى للإنتاج و عامل الزمن و أثره على قرارات الاستثمار.</a:t>
            </a:r>
            <a:br>
              <a:rPr lang="ar-SA" dirty="0" smtClean="0"/>
            </a:br>
            <a:r>
              <a:rPr lang="ar-SA" dirty="0" smtClean="0"/>
              <a:t/>
            </a:r>
            <a:br>
              <a:rPr lang="ar-SA" dirty="0" smtClean="0"/>
            </a:br>
            <a:r>
              <a:rPr lang="ar-SA" dirty="0" smtClean="0"/>
              <a:t>- يحدد حجم المنشأة ( مزرعة او مصنع) و بالتالي يحدد حجم الإنتاج و طاقته القصوى التي تحدد التكاليف الثابتة, فكلما زاد رأس المال المعمر ازدادت كمية الانتاج و العكس.</a:t>
            </a:r>
            <a:br>
              <a:rPr lang="ar-SA" dirty="0" smtClean="0"/>
            </a:br>
            <a:r>
              <a:rPr lang="ar-SA" dirty="0" smtClean="0"/>
              <a:t>- تشمل تكاليف رأس المال الثابت ( المعمر) على تكلفة الفرصة البديلة المتمثلة في الاستغناء عن الاستهلاك في الفترة الحالية من أجل مزيد من الاستهلاك في المستقبل و هذا ما يسمى بـ ( </a:t>
            </a:r>
            <a:r>
              <a:rPr lang="ar-SA" dirty="0" smtClean="0">
                <a:solidFill>
                  <a:srgbClr val="FF0000"/>
                </a:solidFill>
              </a:rPr>
              <a:t>الادخار من أجل الاستثمار في رأس المال</a:t>
            </a:r>
            <a:r>
              <a:rPr lang="ar-SA" dirty="0" smtClean="0"/>
              <a:t>).</a:t>
            </a:r>
            <a:r>
              <a:rPr lang="ar-SA" dirty="0"/>
              <a:t/>
            </a:r>
            <a:br>
              <a:rPr lang="ar-SA" dirty="0"/>
            </a:br>
            <a:r>
              <a:rPr lang="ar-SA" dirty="0" smtClean="0"/>
              <a:t/>
            </a:r>
            <a:br>
              <a:rPr lang="ar-SA" dirty="0" smtClean="0"/>
            </a:br>
            <a:endParaRPr lang="ar-SA" dirty="0"/>
          </a:p>
          <a:p>
            <a:pPr marL="285750" indent="-285750">
              <a:buFont typeface="Wingdings" pitchFamily="2" charset="2"/>
              <a:buChar char="v"/>
            </a:pPr>
            <a:r>
              <a:rPr lang="ar-SA" b="1" dirty="0">
                <a:solidFill>
                  <a:schemeClr val="accent3">
                    <a:lumMod val="75000"/>
                  </a:schemeClr>
                </a:solidFill>
              </a:rPr>
              <a:t>رأس المال غير المعمر:</a:t>
            </a:r>
            <a:r>
              <a:rPr lang="ar-SA" dirty="0"/>
              <a:t/>
            </a:r>
            <a:br>
              <a:rPr lang="ar-SA" dirty="0"/>
            </a:br>
            <a:r>
              <a:rPr lang="ar-SA" dirty="0" smtClean="0"/>
              <a:t>- يستخدم </a:t>
            </a:r>
            <a:r>
              <a:rPr lang="ar-SA" dirty="0"/>
              <a:t>في عملية إنتاجية واحدة فقط كالمواد الخام و الوقود</a:t>
            </a:r>
            <a:r>
              <a:rPr lang="ar-SA" dirty="0" smtClean="0"/>
              <a:t>.</a:t>
            </a:r>
            <a:br>
              <a:rPr lang="ar-SA" dirty="0" smtClean="0"/>
            </a:br>
            <a:r>
              <a:rPr lang="ar-SA" dirty="0" smtClean="0"/>
              <a:t/>
            </a:r>
            <a:br>
              <a:rPr lang="ar-SA" dirty="0" smtClean="0"/>
            </a:br>
            <a:r>
              <a:rPr lang="ar-SA" dirty="0" smtClean="0"/>
              <a:t>- يعتبر من موارد الإنتاج المتغيرة و التي تتغير كمياتها المستخدمة بتغير الإنتاج.</a:t>
            </a:r>
            <a:r>
              <a:rPr lang="ar-SA" dirty="0"/>
              <a:t/>
            </a:r>
            <a:br>
              <a:rPr lang="ar-SA" dirty="0"/>
            </a:br>
            <a:endParaRPr lang="ar-SA" dirty="0"/>
          </a:p>
        </p:txBody>
      </p:sp>
    </p:spTree>
    <p:extLst>
      <p:ext uri="{BB962C8B-B14F-4D97-AF65-F5344CB8AC3E}">
        <p14:creationId xmlns:p14="http://schemas.microsoft.com/office/powerpoint/2010/main" val="317190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546448" cy="457200"/>
          </a:xfrm>
        </p:spPr>
        <p:txBody>
          <a:bodyPr/>
          <a:lstStyle/>
          <a:p>
            <a:r>
              <a:rPr lang="ar-SA" dirty="0" smtClean="0"/>
              <a:t>الفصل الرابع: مورد رأس المال و التقنية</a:t>
            </a:r>
            <a:endParaRPr lang="ar-SA" dirty="0"/>
          </a:p>
        </p:txBody>
      </p:sp>
      <mc:AlternateContent xmlns:mc="http://schemas.openxmlformats.org/markup-compatibility/2006" xmlns:a14="http://schemas.microsoft.com/office/drawing/2010/main">
        <mc:Choice Requires="a14">
          <p:sp>
            <p:nvSpPr>
              <p:cNvPr id="3" name="مستطيل 2"/>
              <p:cNvSpPr/>
              <p:nvPr/>
            </p:nvSpPr>
            <p:spPr>
              <a:xfrm>
                <a:off x="0" y="404664"/>
                <a:ext cx="9144000" cy="6395469"/>
              </a:xfrm>
              <a:prstGeom prst="rect">
                <a:avLst/>
              </a:prstGeom>
            </p:spPr>
            <p:txBody>
              <a:bodyPr wrap="square">
                <a:spAutoFit/>
              </a:bodyPr>
              <a:lstStyle/>
              <a:p>
                <a:endParaRPr lang="ar-SA" b="1" dirty="0" smtClean="0">
                  <a:solidFill>
                    <a:schemeClr val="accent3">
                      <a:lumMod val="75000"/>
                    </a:schemeClr>
                  </a:solidFill>
                </a:endParaRPr>
              </a:p>
              <a:p>
                <a:pPr marL="285750" indent="-285750">
                  <a:buFont typeface="Wingdings" pitchFamily="2" charset="2"/>
                  <a:buChar char="v"/>
                </a:pPr>
                <a:endParaRPr lang="ar-SA" b="1" dirty="0" smtClean="0">
                  <a:solidFill>
                    <a:schemeClr val="accent3">
                      <a:lumMod val="75000"/>
                    </a:schemeClr>
                  </a:solidFill>
                </a:endParaRPr>
              </a:p>
              <a:p>
                <a:pPr marL="285750" indent="-285750">
                  <a:buFont typeface="Wingdings" pitchFamily="2" charset="2"/>
                  <a:buChar char="v"/>
                </a:pPr>
                <a:r>
                  <a:rPr lang="ar-SA" b="1" dirty="0" smtClean="0">
                    <a:solidFill>
                      <a:schemeClr val="accent3">
                        <a:lumMod val="75000"/>
                      </a:schemeClr>
                    </a:solidFill>
                  </a:rPr>
                  <a:t>مكونات إجمالي عائد رأس المال:</a:t>
                </a:r>
                <a:r>
                  <a:rPr lang="ar-SA" dirty="0"/>
                  <a:t/>
                </a:r>
                <a:br>
                  <a:rPr lang="ar-SA" dirty="0"/>
                </a:br>
                <a:r>
                  <a:rPr lang="ar-SA" dirty="0" smtClean="0"/>
                  <a:t>- هو جملة الإيرادات مطروحاً منها جملة تكاليف الإنتاج العائدة للعمل</a:t>
                </a:r>
                <a:r>
                  <a:rPr lang="ar-SA" dirty="0"/>
                  <a:t/>
                </a:r>
                <a:br>
                  <a:rPr lang="ar-SA" dirty="0"/>
                </a:br>
                <a:r>
                  <a:rPr lang="ar-SA" dirty="0"/>
                  <a:t/>
                </a:r>
                <a:br>
                  <a:rPr lang="ar-SA" dirty="0"/>
                </a:br>
                <a:r>
                  <a:rPr lang="ar-SA" dirty="0"/>
                  <a:t>- </a:t>
                </a:r>
                <a:r>
                  <a:rPr lang="ar-SA" dirty="0" smtClean="0"/>
                  <a:t>يتكون إجمالي عائد رأس المال:</a:t>
                </a:r>
                <a:br>
                  <a:rPr lang="ar-SA" dirty="0" smtClean="0"/>
                </a:br>
                <a:r>
                  <a:rPr lang="ar-SA" dirty="0" smtClean="0"/>
                  <a:t> 1) </a:t>
                </a:r>
                <a:r>
                  <a:rPr lang="ar-SA" dirty="0" err="1" smtClean="0"/>
                  <a:t>الاهتلاك</a:t>
                </a:r>
                <a:r>
                  <a:rPr lang="ar-SA" dirty="0" smtClean="0"/>
                  <a:t>: انخفاض قيمة رأس المال نتيجة استخدامه في الإنتاج و تقدر قيمته المالية سنوياً.</a:t>
                </a:r>
                <a:br>
                  <a:rPr lang="ar-SA" dirty="0" smtClean="0"/>
                </a:br>
                <a:r>
                  <a:rPr lang="ar-SA" dirty="0" smtClean="0"/>
                  <a:t> 2) صافي عائد رأس المال: هو عائد رأس المال إذا لم تكن هناك مخاطرة.</a:t>
                </a:r>
                <a:br>
                  <a:rPr lang="ar-SA" dirty="0" smtClean="0"/>
                </a:br>
                <a:r>
                  <a:rPr lang="ar-SA" dirty="0" smtClean="0"/>
                  <a:t> 3) رسوم المخاطرة: تعويض صاحب رأس المال عالي المخاطرة التي تكتنف الاستثمار.</a:t>
                </a:r>
                <a:br>
                  <a:rPr lang="ar-SA" dirty="0" smtClean="0"/>
                </a:br>
                <a:r>
                  <a:rPr lang="ar-SA" dirty="0" smtClean="0"/>
                  <a:t> 4) الربح الاقتصادي: المبلغ المتبقي من إجمالي عائد رأس المال بعد طرح البنود المذكورة أعلاه:</a:t>
                </a:r>
                <a:br>
                  <a:rPr lang="ar-SA" dirty="0" smtClean="0"/>
                </a:br>
                <a:r>
                  <a:rPr lang="ar-SA" dirty="0" smtClean="0"/>
                  <a:t>      </a:t>
                </a:r>
                <a:r>
                  <a:rPr lang="ar-SA" b="1" dirty="0" smtClean="0">
                    <a:solidFill>
                      <a:srgbClr val="FF0000"/>
                    </a:solidFill>
                  </a:rPr>
                  <a:t>- إذا كان الربح الاقتصادي صفر: فإن مثل هذا النوع من الاستثمار قد خصص تخصيصاً أمثل (توازن)</a:t>
                </a:r>
                <a:br>
                  <a:rPr lang="ar-SA" b="1" dirty="0" smtClean="0">
                    <a:solidFill>
                      <a:srgbClr val="FF0000"/>
                    </a:solidFill>
                  </a:rPr>
                </a:br>
                <a:r>
                  <a:rPr lang="ar-SA" b="1" dirty="0" smtClean="0">
                    <a:solidFill>
                      <a:srgbClr val="FF0000"/>
                    </a:solidFill>
                  </a:rPr>
                  <a:t>      - إذا كان موجباً: فهناك حاجة للمزيد من الاستثمار مما يحفز مزيداً من المستثمرين للدخول فيه</a:t>
                </a:r>
                <a:br>
                  <a:rPr lang="ar-SA" b="1" dirty="0" smtClean="0">
                    <a:solidFill>
                      <a:srgbClr val="FF0000"/>
                    </a:solidFill>
                  </a:rPr>
                </a:br>
                <a:r>
                  <a:rPr lang="ar-SA" b="1" dirty="0" smtClean="0">
                    <a:solidFill>
                      <a:srgbClr val="FF0000"/>
                    </a:solidFill>
                  </a:rPr>
                  <a:t>      - إذا كان سالباً: فسوف يقل الاستثمار بخروج بعض المستثمرين منه.</a:t>
                </a:r>
                <a:r>
                  <a:rPr lang="ar-SA" dirty="0"/>
                  <a:t/>
                </a:r>
                <a:br>
                  <a:rPr lang="ar-SA" dirty="0"/>
                </a:br>
                <a:endParaRPr lang="ar-SA" dirty="0"/>
              </a:p>
              <a:p>
                <a:pPr marL="285750" indent="-285750">
                  <a:buFont typeface="Wingdings" pitchFamily="2" charset="2"/>
                  <a:buChar char="v"/>
                </a:pPr>
                <a:r>
                  <a:rPr lang="ar-SA" b="1" dirty="0" smtClean="0">
                    <a:solidFill>
                      <a:schemeClr val="accent3">
                        <a:lumMod val="75000"/>
                      </a:schemeClr>
                    </a:solidFill>
                  </a:rPr>
                  <a:t>محددات صافي عائد رأس المال:</a:t>
                </a:r>
                <a:r>
                  <a:rPr lang="ar-SA" dirty="0"/>
                  <a:t/>
                </a:r>
                <a:br>
                  <a:rPr lang="ar-SA" dirty="0"/>
                </a:br>
                <a:r>
                  <a:rPr lang="ar-SA" dirty="0" smtClean="0"/>
                  <a:t>1) الكفاءة الحدية لرأس المال: العلاقة بين حجم رأس المال و الكفاءة الحدية لرأس المال علاقة عكسية </a:t>
                </a:r>
                <a:r>
                  <a:rPr lang="ar-SA" smtClean="0"/>
                  <a:t>في حال ثبات حجم العمل و المستوى التقني ( </a:t>
                </a:r>
                <a:r>
                  <a:rPr lang="ar-SA" dirty="0" smtClean="0"/>
                  <a:t>كلما زاد حجم مورد رأس المال تقل كفاءته الحدية نتيجة قانون تناقص الغلة).</a:t>
                </a:r>
                <a:r>
                  <a:rPr lang="ar-SA" dirty="0"/>
                  <a:t/>
                </a:r>
                <a:br>
                  <a:rPr lang="ar-SA" dirty="0"/>
                </a:br>
                <a:r>
                  <a:rPr lang="ar-SA" dirty="0"/>
                  <a:t/>
                </a:r>
                <a:br>
                  <a:rPr lang="ar-SA" dirty="0"/>
                </a:br>
                <a:r>
                  <a:rPr lang="ar-SA" dirty="0" smtClean="0"/>
                  <a:t>2) القيمة الحالية للإيرادات: هي قيمة الإيرادات المتوقعة خلال فترة زمنية طويلة بالمنظور الحالي و القيمة الشرائية للنقود. لمعرفة السعر الذي يرغب المستثمر في دفعه الآن لوحدة من وحدات رأس المال لابد من معرفة القيمة الحالية للإيرادات المتوقعة خلال مدة معينة:   </a:t>
                </a:r>
                <a:r>
                  <a:rPr lang="ar-SA" dirty="0" smtClean="0">
                    <a:solidFill>
                      <a:srgbClr val="FF0000"/>
                    </a:solidFill>
                  </a:rPr>
                  <a:t>القيمة الحالية للإيرادات= </a:t>
                </a:r>
                <a14:m>
                  <m:oMath xmlns:m="http://schemas.openxmlformats.org/officeDocument/2006/math">
                    <m:f>
                      <m:fPr>
                        <m:ctrlPr>
                          <a:rPr lang="ar-SA" i="1" smtClean="0">
                            <a:solidFill>
                              <a:srgbClr val="FF0000"/>
                            </a:solidFill>
                            <a:latin typeface="Cambria Math" panose="02040503050406030204" pitchFamily="18" charset="0"/>
                          </a:rPr>
                        </m:ctrlPr>
                      </m:fPr>
                      <m:num>
                        <m:r>
                          <a:rPr lang="ar-SA" b="0" i="1" smtClean="0">
                            <a:solidFill>
                              <a:srgbClr val="FF0000"/>
                            </a:solidFill>
                            <a:latin typeface="Cambria Math"/>
                          </a:rPr>
                          <m:t>المتوقعة</m:t>
                        </m:r>
                        <m:r>
                          <a:rPr lang="ar-SA" b="0" i="1" smtClean="0">
                            <a:solidFill>
                              <a:srgbClr val="FF0000"/>
                            </a:solidFill>
                            <a:latin typeface="Cambria Math"/>
                          </a:rPr>
                          <m:t> </m:t>
                        </m:r>
                        <m:r>
                          <a:rPr lang="ar-SA" b="0" i="1" smtClean="0">
                            <a:solidFill>
                              <a:srgbClr val="FF0000"/>
                            </a:solidFill>
                            <a:latin typeface="Cambria Math"/>
                          </a:rPr>
                          <m:t>الإيرادات</m:t>
                        </m:r>
                      </m:num>
                      <m:den>
                        <m:r>
                          <a:rPr lang="ar-SA" b="0" i="1" smtClean="0">
                            <a:solidFill>
                              <a:srgbClr val="FF0000"/>
                            </a:solidFill>
                            <a:latin typeface="Cambria Math"/>
                          </a:rPr>
                          <m:t>(</m:t>
                        </m:r>
                        <m:r>
                          <a:rPr lang="ar-SA" b="0" i="1" smtClean="0">
                            <a:solidFill>
                              <a:srgbClr val="FF0000"/>
                            </a:solidFill>
                            <a:latin typeface="Cambria Math"/>
                          </a:rPr>
                          <m:t>ر</m:t>
                        </m:r>
                        <m:r>
                          <a:rPr lang="ar-SA" b="0" i="1" smtClean="0">
                            <a:solidFill>
                              <a:srgbClr val="FF0000"/>
                            </a:solidFill>
                            <a:latin typeface="Cambria Math"/>
                          </a:rPr>
                          <m:t>+</m:t>
                        </m:r>
                        <m:r>
                          <a:rPr lang="ar-SA" b="0" i="1" smtClean="0">
                            <a:solidFill>
                              <a:srgbClr val="FF0000"/>
                            </a:solidFill>
                            <a:latin typeface="Cambria Math"/>
                          </a:rPr>
                          <m:t>1</m:t>
                        </m:r>
                        <m:r>
                          <a:rPr lang="ar-SA" b="0" i="1" smtClean="0">
                            <a:solidFill>
                              <a:srgbClr val="FF0000"/>
                            </a:solidFill>
                            <a:latin typeface="Cambria Math"/>
                          </a:rPr>
                          <m:t>)</m:t>
                        </m:r>
                      </m:den>
                    </m:f>
                  </m:oMath>
                </a14:m>
                <a:r>
                  <a:rPr lang="ar-SA" dirty="0"/>
                  <a:t/>
                </a:r>
                <a:br>
                  <a:rPr lang="ar-SA" dirty="0"/>
                </a:br>
                <a:endParaRPr lang="ar-SA" dirty="0"/>
              </a:p>
            </p:txBody>
          </p:sp>
        </mc:Choice>
        <mc:Fallback xmlns="">
          <p:sp>
            <p:nvSpPr>
              <p:cNvPr id="3" name="مستطيل 2"/>
              <p:cNvSpPr>
                <a:spLocks noRot="1" noChangeAspect="1" noMove="1" noResize="1" noEditPoints="1" noAdjustHandles="1" noChangeArrowheads="1" noChangeShapeType="1" noTextEdit="1"/>
              </p:cNvSpPr>
              <p:nvPr/>
            </p:nvSpPr>
            <p:spPr>
              <a:xfrm>
                <a:off x="0" y="404664"/>
                <a:ext cx="9144000" cy="6395469"/>
              </a:xfrm>
              <a:prstGeom prst="rect">
                <a:avLst/>
              </a:prstGeom>
              <a:blipFill rotWithShape="1">
                <a:blip r:embed="rId2"/>
                <a:stretch>
                  <a:fillRect l="-867" r="-467"/>
                </a:stretch>
              </a:blipFill>
            </p:spPr>
            <p:txBody>
              <a:bodyPr/>
              <a:lstStyle/>
              <a:p>
                <a:r>
                  <a:rPr lang="ar-SA">
                    <a:noFill/>
                  </a:rPr>
                  <a:t> </a:t>
                </a:r>
              </a:p>
            </p:txBody>
          </p:sp>
        </mc:Fallback>
      </mc:AlternateContent>
    </p:spTree>
    <p:extLst>
      <p:ext uri="{BB962C8B-B14F-4D97-AF65-F5344CB8AC3E}">
        <p14:creationId xmlns:p14="http://schemas.microsoft.com/office/powerpoint/2010/main" val="145075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5257800" y="612648"/>
            <a:ext cx="1618456" cy="457200"/>
          </a:xfrm>
        </p:spPr>
        <p:txBody>
          <a:bodyPr/>
          <a:lstStyle/>
          <a:p>
            <a:r>
              <a:rPr lang="ar-SA" dirty="0" smtClean="0"/>
              <a:t>الفصل الرابع: مورد رأس المال و التقنية</a:t>
            </a:r>
            <a:endParaRPr lang="ar-SA" dirty="0"/>
          </a:p>
        </p:txBody>
      </p:sp>
      <p:sp>
        <p:nvSpPr>
          <p:cNvPr id="3" name="مستطيل 2"/>
          <p:cNvSpPr/>
          <p:nvPr/>
        </p:nvSpPr>
        <p:spPr>
          <a:xfrm>
            <a:off x="-33597" y="322778"/>
            <a:ext cx="9144000" cy="3970318"/>
          </a:xfrm>
          <a:prstGeom prst="rect">
            <a:avLst/>
          </a:prstGeom>
        </p:spPr>
        <p:txBody>
          <a:bodyPr wrap="square">
            <a:spAutoFit/>
          </a:bodyPr>
          <a:lstStyle/>
          <a:p>
            <a:endParaRPr lang="ar-SA" b="1" dirty="0">
              <a:solidFill>
                <a:schemeClr val="accent3">
                  <a:lumMod val="75000"/>
                </a:schemeClr>
              </a:solidFill>
            </a:endParaRPr>
          </a:p>
          <a:p>
            <a:pPr marL="285750" indent="-285750">
              <a:buFont typeface="Wingdings" pitchFamily="2" charset="2"/>
              <a:buChar char="v"/>
            </a:pPr>
            <a:endParaRPr lang="ar-SA" b="1" dirty="0">
              <a:solidFill>
                <a:schemeClr val="accent3">
                  <a:lumMod val="75000"/>
                </a:schemeClr>
              </a:solidFill>
            </a:endParaRPr>
          </a:p>
          <a:p>
            <a:pPr marL="285750" indent="-285750">
              <a:buFont typeface="Wingdings" pitchFamily="2" charset="2"/>
              <a:buChar char="v"/>
            </a:pPr>
            <a:r>
              <a:rPr lang="ar-SA" b="1" dirty="0" smtClean="0">
                <a:solidFill>
                  <a:schemeClr val="accent3">
                    <a:lumMod val="75000"/>
                  </a:schemeClr>
                </a:solidFill>
              </a:rPr>
              <a:t>التوازن في الاستثمار في رأس المال:</a:t>
            </a:r>
            <a:r>
              <a:rPr lang="ar-SA" dirty="0"/>
              <a:t/>
            </a:r>
            <a:br>
              <a:rPr lang="ar-SA" dirty="0"/>
            </a:br>
            <a:r>
              <a:rPr lang="ar-SA" dirty="0"/>
              <a:t>- </a:t>
            </a:r>
            <a:r>
              <a:rPr lang="ar-SA" dirty="0" smtClean="0"/>
              <a:t>السعر التوازني لأي استثمار هو السعر الذي يساوي القيمة الرأسمالية أو القيمة الحالية للإيرادات المتوقعة خلال فترة زمنية محددة</a:t>
            </a:r>
            <a:br>
              <a:rPr lang="ar-SA" dirty="0" smtClean="0"/>
            </a:br>
            <a:r>
              <a:rPr lang="ar-SA" dirty="0" smtClean="0"/>
              <a:t/>
            </a:r>
            <a:br>
              <a:rPr lang="ar-SA" dirty="0" smtClean="0"/>
            </a:br>
            <a:r>
              <a:rPr lang="ar-SA" dirty="0" smtClean="0"/>
              <a:t>          </a:t>
            </a:r>
            <a:r>
              <a:rPr lang="ar-SA" b="1" dirty="0" smtClean="0">
                <a:solidFill>
                  <a:srgbClr val="FF0000"/>
                </a:solidFill>
              </a:rPr>
              <a:t>السعر التوازني للاستثمار= القيمة الحالية للإيرادات أو القيمة الرأسمالية للاستثمار</a:t>
            </a:r>
            <a:r>
              <a:rPr lang="ar-SA" dirty="0"/>
              <a:t/>
            </a:r>
            <a:br>
              <a:rPr lang="ar-SA" dirty="0"/>
            </a:br>
            <a:endParaRPr lang="ar-SA" dirty="0"/>
          </a:p>
          <a:p>
            <a:r>
              <a:rPr lang="ar-SA" dirty="0" smtClean="0"/>
              <a:t>   - يتحدد الحجم الأمثل لرأس المال ( الاستثمار التوازني) عندما يتساوى معدل الفائدة البنكية السائد في السوق ( في الدول التي تتعامل بسعر الفائدة) مع الكفاءة الحدية لرأس المال لأنه:</a:t>
            </a:r>
            <a:br>
              <a:rPr lang="ar-SA" dirty="0" smtClean="0"/>
            </a:br>
            <a:r>
              <a:rPr lang="ar-SA" dirty="0" smtClean="0"/>
              <a:t>           اذا كانت الكفاءة الحدية </a:t>
            </a:r>
            <a:r>
              <a:rPr lang="en-US" dirty="0" smtClean="0"/>
              <a:t> &lt;</a:t>
            </a:r>
            <a:r>
              <a:rPr lang="ar-SA" dirty="0" smtClean="0"/>
              <a:t>معدل الفائدة : يزداد الطلب على الاستثمار لوجود الحافز</a:t>
            </a:r>
            <a:br>
              <a:rPr lang="ar-SA" dirty="0" smtClean="0"/>
            </a:br>
            <a:r>
              <a:rPr lang="ar-SA" dirty="0" smtClean="0"/>
              <a:t>           اذا كان معدل الفائدة </a:t>
            </a:r>
            <a:r>
              <a:rPr lang="en-US" dirty="0" smtClean="0"/>
              <a:t>&lt;</a:t>
            </a:r>
            <a:r>
              <a:rPr lang="ar-SA" dirty="0" smtClean="0"/>
              <a:t> الكفاءة الحدية : سيقل الطلب على الاستثمار لأن تكلفة الفرصة البديلة ستكون أكبر من عائداته</a:t>
            </a:r>
            <a:r>
              <a:rPr lang="ar-SA" dirty="0"/>
              <a:t/>
            </a:r>
            <a:br>
              <a:rPr lang="ar-SA" dirty="0"/>
            </a:b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3933056"/>
            <a:ext cx="3456384" cy="2808312"/>
          </a:xfrm>
          <a:prstGeom prst="rect">
            <a:avLst/>
          </a:prstGeom>
        </p:spPr>
      </p:pic>
    </p:spTree>
    <p:extLst>
      <p:ext uri="{BB962C8B-B14F-4D97-AF65-F5344CB8AC3E}">
        <p14:creationId xmlns:p14="http://schemas.microsoft.com/office/powerpoint/2010/main" val="56176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229600" cy="1066800"/>
          </a:xfrm>
        </p:spPr>
        <p:txBody>
          <a:bodyPr>
            <a:normAutofit/>
          </a:bodyPr>
          <a:lstStyle/>
          <a:p>
            <a:pPr algn="ctr"/>
            <a:r>
              <a:rPr lang="ar-SA" sz="2400" b="1" u="sng" dirty="0" smtClean="0">
                <a:solidFill>
                  <a:srgbClr val="0070C0"/>
                </a:solidFill>
              </a:rPr>
              <a:t>التغير في مستوى التقنية</a:t>
            </a:r>
            <a:endParaRPr lang="ar-SA" sz="2400" b="1" u="sng" dirty="0">
              <a:solidFill>
                <a:srgbClr val="0070C0"/>
              </a:solidFill>
            </a:endParaRPr>
          </a:p>
        </p:txBody>
      </p:sp>
      <p:sp>
        <p:nvSpPr>
          <p:cNvPr id="3" name="عنصر نائب للمحتوى 2"/>
          <p:cNvSpPr>
            <a:spLocks noGrp="1"/>
          </p:cNvSpPr>
          <p:nvPr>
            <p:ph idx="1"/>
          </p:nvPr>
        </p:nvSpPr>
        <p:spPr>
          <a:xfrm>
            <a:off x="251520" y="1628800"/>
            <a:ext cx="8733656" cy="4608512"/>
          </a:xfrm>
        </p:spPr>
        <p:txBody>
          <a:bodyPr>
            <a:normAutofit fontScale="92500" lnSpcReduction="20000"/>
          </a:bodyPr>
          <a:lstStyle/>
          <a:p>
            <a:pPr marL="0" indent="0">
              <a:buNone/>
            </a:pPr>
            <a:r>
              <a:rPr lang="ar-SA" u="sng" dirty="0" smtClean="0">
                <a:solidFill>
                  <a:srgbClr val="0070C0"/>
                </a:solidFill>
              </a:rPr>
              <a:t>يقصد بالتغير التقني</a:t>
            </a:r>
            <a:r>
              <a:rPr lang="ar-SA" dirty="0" smtClean="0"/>
              <a:t>:</a:t>
            </a:r>
            <a:br>
              <a:rPr lang="ar-SA" dirty="0" smtClean="0"/>
            </a:br>
            <a:r>
              <a:rPr lang="ar-SA" dirty="0" smtClean="0"/>
              <a:t/>
            </a:r>
            <a:br>
              <a:rPr lang="ar-SA" dirty="0" smtClean="0"/>
            </a:br>
            <a:r>
              <a:rPr lang="ar-SA" dirty="0"/>
              <a:t> </a:t>
            </a:r>
            <a:r>
              <a:rPr lang="ar-SA" dirty="0" smtClean="0"/>
              <a:t>- رفع مستوى أداء الآلات و الأجهزة و الأدوات المستخدمة.</a:t>
            </a:r>
          </a:p>
          <a:p>
            <a:pPr>
              <a:buFontTx/>
              <a:buChar char="-"/>
            </a:pPr>
            <a:r>
              <a:rPr lang="ar-SA" dirty="0" smtClean="0"/>
              <a:t>تحسين مستوى كفاءة الآلات و الأجهزة.</a:t>
            </a:r>
            <a:endParaRPr lang="ar-SA" dirty="0"/>
          </a:p>
          <a:p>
            <a:pPr>
              <a:buFontTx/>
              <a:buChar char="-"/>
            </a:pPr>
            <a:r>
              <a:rPr lang="ar-SA" dirty="0" smtClean="0"/>
              <a:t>ابتكار آلات و أجهزة و أدوات جديدة.</a:t>
            </a:r>
          </a:p>
          <a:p>
            <a:pPr>
              <a:buFontTx/>
              <a:buChar char="-"/>
            </a:pPr>
            <a:r>
              <a:rPr lang="ar-SA" dirty="0" smtClean="0"/>
              <a:t>ابتكار طرق جديدة في الإنتاج من أجل زيادته.</a:t>
            </a:r>
            <a:br>
              <a:rPr lang="ar-SA" dirty="0" smtClean="0"/>
            </a:br>
            <a:endParaRPr lang="ar-SA" dirty="0" smtClean="0"/>
          </a:p>
          <a:p>
            <a:pPr marL="0" indent="0">
              <a:buNone/>
            </a:pPr>
            <a:r>
              <a:rPr lang="ar-SA" u="sng" dirty="0" smtClean="0">
                <a:solidFill>
                  <a:srgbClr val="0070C0"/>
                </a:solidFill>
              </a:rPr>
              <a:t>الهدف:</a:t>
            </a:r>
            <a:endParaRPr lang="ar-SA" u="sng" dirty="0">
              <a:solidFill>
                <a:srgbClr val="0070C0"/>
              </a:solidFill>
            </a:endParaRPr>
          </a:p>
          <a:p>
            <a:r>
              <a:rPr lang="ar-SA" dirty="0" smtClean="0"/>
              <a:t>زيادة الإنتاج من السلع الحالية</a:t>
            </a:r>
          </a:p>
          <a:p>
            <a:r>
              <a:rPr lang="ar-SA" dirty="0" smtClean="0"/>
              <a:t>تخفيض تكاليفها</a:t>
            </a:r>
          </a:p>
          <a:p>
            <a:r>
              <a:rPr lang="ar-SA" dirty="0" smtClean="0"/>
              <a:t>تحسين نوعيتها</a:t>
            </a:r>
          </a:p>
          <a:p>
            <a:r>
              <a:rPr lang="ar-SA" dirty="0" smtClean="0"/>
              <a:t>إنتاج سلع جديدة</a:t>
            </a:r>
          </a:p>
          <a:p>
            <a:pPr marL="0" indent="0">
              <a:buNone/>
            </a:pPr>
            <a:endParaRPr lang="ar-SA" dirty="0"/>
          </a:p>
        </p:txBody>
      </p:sp>
      <p:sp>
        <p:nvSpPr>
          <p:cNvPr id="4" name="عنصر نائب للتذييل 3"/>
          <p:cNvSpPr>
            <a:spLocks noGrp="1"/>
          </p:cNvSpPr>
          <p:nvPr>
            <p:ph type="ftr" sz="quarter" idx="11"/>
          </p:nvPr>
        </p:nvSpPr>
        <p:spPr>
          <a:xfrm>
            <a:off x="5257800" y="612648"/>
            <a:ext cx="1762472" cy="457200"/>
          </a:xfrm>
        </p:spPr>
        <p:txBody>
          <a:bodyPr/>
          <a:lstStyle/>
          <a:p>
            <a:r>
              <a:rPr lang="ar-SA" dirty="0" smtClean="0"/>
              <a:t>الفصل الرابع: مورد رأس المال و التقنية</a:t>
            </a:r>
            <a:endParaRPr lang="ar-SA" dirty="0"/>
          </a:p>
        </p:txBody>
      </p:sp>
    </p:spTree>
    <p:extLst>
      <p:ext uri="{BB962C8B-B14F-4D97-AF65-F5344CB8AC3E}">
        <p14:creationId xmlns:p14="http://schemas.microsoft.com/office/powerpoint/2010/main" val="4067315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702</TotalTime>
  <Words>799</Words>
  <Application>Microsoft Office PowerPoint</Application>
  <PresentationFormat>عرض على الشاشة (3:4)‏</PresentationFormat>
  <Paragraphs>156</Paragraphs>
  <Slides>37</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37</vt:i4>
      </vt:variant>
    </vt:vector>
  </HeadingPairs>
  <TitlesOfParts>
    <vt:vector size="46" baseType="lpstr">
      <vt:lpstr>Arial</vt:lpstr>
      <vt:lpstr>Calibri</vt:lpstr>
      <vt:lpstr>Cambria Math</vt:lpstr>
      <vt:lpstr>Georgia</vt:lpstr>
      <vt:lpstr>Tahoma</vt:lpstr>
      <vt:lpstr>Trebuchet MS</vt:lpstr>
      <vt:lpstr>Wingdings</vt:lpstr>
      <vt:lpstr>Wingdings 2</vt:lpstr>
      <vt:lpstr>حضري</vt:lpstr>
      <vt:lpstr>اقتصاديات الموارد و البيئة</vt:lpstr>
      <vt:lpstr> مورد رأس المال و التقنية ينتجه الإنسان باستخدام العلم و المعرفة و الفن و الخبرة, لذلك يسمى بـ مورد الإنتاج المُنتَج.   - كما يسمى مورد رأس المال و التقنية بـ المورد الوسيط , لأن كميات رأس المال و التقنية المُنتجة تعتمد على الظروف الاقتصادية بخلاف الموارد الطبيعية و البشرية التي لا تعتمد في حجمها على الظروف الاقتصادية كثيراً و التي تسمى بـ الموارد الأولية.  - يشمل مورد رأس المال على الآلات و المعدات و الادوات و المباني و المواد الخام و المواد شبه المصنعة و المخزون السلعي لدى المنتجين بالإضافة إلى فنون و طرق الإنتاج و النظم الإدارية التي تستخدم في العمليات الانتاجية.  - بعض الاقتصاديون الذين يقسمون الموارد إلى موارد بشرية و غير بشرية, يعتبرون مورد رأس المال و التقنية من الموارد الغير بشرية.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التغير في مستوى التقنية</vt:lpstr>
      <vt:lpstr>التغير في مستوى التقنية</vt:lpstr>
      <vt:lpstr>عرض تقديمي في PowerPoint</vt:lpstr>
      <vt:lpstr>التغير في مستوى التقنية</vt:lpstr>
      <vt:lpstr>التغير في مستوى التقنية</vt:lpstr>
      <vt:lpstr>التغير في مستوى التقنية</vt:lpstr>
      <vt:lpstr>التغير في مستوى التقنية</vt:lpstr>
      <vt:lpstr>عرض تقديمي في PowerPoint</vt:lpstr>
      <vt:lpstr>  </vt:lpstr>
      <vt:lpstr>عرض تقديمي في PowerPoint</vt:lpstr>
      <vt:lpstr>استخدامات رأس المال و التقنية</vt:lpstr>
      <vt:lpstr>أولاً: القطاع الزراعي</vt:lpstr>
      <vt:lpstr>القطاع الزراعي</vt:lpstr>
      <vt:lpstr> </vt:lpstr>
      <vt:lpstr>  </vt:lpstr>
      <vt:lpstr> </vt:lpstr>
      <vt:lpstr> </vt:lpstr>
      <vt:lpstr> </vt:lpstr>
      <vt:lpstr>القطاع الزراعي</vt:lpstr>
      <vt:lpstr>  </vt:lpstr>
      <vt:lpstr> </vt:lpstr>
      <vt:lpstr>ثانياً: القطاع الصناعي</vt:lpstr>
      <vt:lpstr> </vt:lpstr>
      <vt:lpstr> </vt:lpstr>
      <vt:lpstr> </vt:lpstr>
      <vt:lpstr> </vt:lpstr>
      <vt:lpstr> </vt:lpstr>
      <vt:lpstr>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الموارد و البيئية</dc:title>
  <dc:creator>user</dc:creator>
  <cp:lastModifiedBy>Lolwah Binsaeed</cp:lastModifiedBy>
  <cp:revision>204</cp:revision>
  <dcterms:created xsi:type="dcterms:W3CDTF">2015-10-06T06:11:53Z</dcterms:created>
  <dcterms:modified xsi:type="dcterms:W3CDTF">2019-02-07T05:09:47Z</dcterms:modified>
</cp:coreProperties>
</file>