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59" r:id="rId9"/>
    <p:sldId id="265" r:id="rId10"/>
    <p:sldId id="264"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11/4/2016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611" y="2607235"/>
            <a:ext cx="10599312" cy="1127639"/>
          </a:xfrm>
        </p:spPr>
        <p:txBody>
          <a:bodyPr>
            <a:normAutofit/>
          </a:bodyPr>
          <a:lstStyle/>
          <a:p>
            <a:r>
              <a:rPr lang="ar-SA" sz="7200" dirty="0" smtClean="0">
                <a:latin typeface="Sakkal Majalla" panose="02000000000000000000" pitchFamily="2" charset="-78"/>
                <a:cs typeface="Sakkal Majalla" panose="02000000000000000000" pitchFamily="2" charset="-78"/>
              </a:rPr>
              <a:t>الفصل الرابع-النمو </a:t>
            </a:r>
            <a:r>
              <a:rPr lang="ar-SA" sz="7200" dirty="0">
                <a:latin typeface="Sakkal Majalla" panose="02000000000000000000" pitchFamily="2" charset="-78"/>
                <a:cs typeface="Sakkal Majalla" panose="02000000000000000000" pitchFamily="2" charset="-78"/>
              </a:rPr>
              <a:t>الإنساني</a:t>
            </a:r>
          </a:p>
        </p:txBody>
      </p:sp>
    </p:spTree>
    <p:extLst>
      <p:ext uri="{BB962C8B-B14F-4D97-AF65-F5344CB8AC3E}">
        <p14:creationId xmlns:p14="http://schemas.microsoft.com/office/powerpoint/2010/main" val="3801896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stretch>
            <a:fillRect/>
          </a:stretch>
        </p:blipFill>
        <p:spPr>
          <a:xfrm>
            <a:off x="2446987" y="1867438"/>
            <a:ext cx="6555346" cy="3953813"/>
          </a:xfrm>
          <a:prstGeom prst="rect">
            <a:avLst/>
          </a:prstGeom>
        </p:spPr>
      </p:pic>
      <p:sp>
        <p:nvSpPr>
          <p:cNvPr id="5" name="TextBox 4"/>
          <p:cNvSpPr txBox="1"/>
          <p:nvPr/>
        </p:nvSpPr>
        <p:spPr>
          <a:xfrm>
            <a:off x="1564784" y="606031"/>
            <a:ext cx="8351948" cy="707886"/>
          </a:xfrm>
          <a:prstGeom prst="rect">
            <a:avLst/>
          </a:prstGeom>
          <a:solidFill>
            <a:schemeClr val="accent3">
              <a:lumMod val="20000"/>
              <a:lumOff val="80000"/>
            </a:schemeClr>
          </a:solidFill>
        </p:spPr>
        <p:txBody>
          <a:bodyPr wrap="square" rtlCol="1">
            <a:spAutoFit/>
          </a:bodyPr>
          <a:lstStyle/>
          <a:p>
            <a:pPr algn="ctr"/>
            <a:r>
              <a:rPr lang="ar-SA" sz="4000" dirty="0" smtClean="0">
                <a:latin typeface="Sakkal Majalla" panose="02000000000000000000" pitchFamily="2" charset="-78"/>
                <a:cs typeface="Sakkal Majalla" panose="02000000000000000000" pitchFamily="2" charset="-78"/>
              </a:rPr>
              <a:t>نظرية اريكسون - النمو النفسي-الإجتماعي </a:t>
            </a:r>
            <a:endParaRPr lang="ar-SA" sz="4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39190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06393"/>
            <a:ext cx="10364451" cy="1094373"/>
          </a:xfrm>
          <a:solidFill>
            <a:schemeClr val="accent3">
              <a:lumMod val="20000"/>
              <a:lumOff val="80000"/>
            </a:schemeClr>
          </a:solidFill>
        </p:spPr>
        <p:txBody>
          <a:bodyPr/>
          <a:lstStyle/>
          <a:p>
            <a:r>
              <a:rPr lang="ar-SA" dirty="0" smtClean="0">
                <a:latin typeface="Sakkal Majalla" panose="02000000000000000000" pitchFamily="2" charset="-78"/>
                <a:cs typeface="Sakkal Majalla" panose="02000000000000000000" pitchFamily="2" charset="-78"/>
              </a:rPr>
              <a:t>نظرية النمو النفس الإجتماعي</a:t>
            </a:r>
            <a:endParaRPr lang="ar-SA"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sz="quarter" idx="13"/>
          </p:nvPr>
        </p:nvSpPr>
        <p:spPr>
          <a:xfrm>
            <a:off x="913773" y="1300766"/>
            <a:ext cx="10548423" cy="5396248"/>
          </a:xfrm>
        </p:spPr>
        <p:txBody>
          <a:bodyPr/>
          <a:lstStyle/>
          <a:p>
            <a:pPr marL="0" indent="0">
              <a:buNone/>
            </a:pPr>
            <a:r>
              <a:rPr lang="ar-SA" sz="2800" b="1" dirty="0" smtClean="0">
                <a:solidFill>
                  <a:srgbClr val="0070C0"/>
                </a:solidFill>
                <a:latin typeface="Sakkal Majalla" panose="02000000000000000000" pitchFamily="2" charset="-78"/>
                <a:cs typeface="Sakkal Majalla" panose="02000000000000000000" pitchFamily="2" charset="-78"/>
              </a:rPr>
              <a:t>المرحلة الأولى : </a:t>
            </a:r>
            <a:r>
              <a:rPr lang="ar-SA" sz="2800" i="1" dirty="0" smtClean="0">
                <a:solidFill>
                  <a:srgbClr val="0070C0"/>
                </a:solidFill>
                <a:latin typeface="Sakkal Majalla" panose="02000000000000000000" pitchFamily="2" charset="-78"/>
                <a:cs typeface="Sakkal Majalla" panose="02000000000000000000" pitchFamily="2" charset="-78"/>
              </a:rPr>
              <a:t>الإحساس بالثقة مقابل الإحساس بعد الثقة  </a:t>
            </a:r>
            <a:r>
              <a:rPr lang="ar-SA" sz="2800" dirty="0" smtClean="0">
                <a:solidFill>
                  <a:srgbClr val="0070C0"/>
                </a:solidFill>
                <a:latin typeface="Sakkal Majalla" panose="02000000000000000000" pitchFamily="2" charset="-78"/>
                <a:cs typeface="Sakkal Majalla" panose="02000000000000000000" pitchFamily="2" charset="-78"/>
              </a:rPr>
              <a:t>من الولادة وحتى الشهر الثامن عشر.</a:t>
            </a:r>
          </a:p>
          <a:p>
            <a:pPr marL="0" indent="0">
              <a:buNone/>
            </a:pPr>
            <a:r>
              <a:rPr lang="ar-SA" sz="2800" b="1" dirty="0" smtClean="0">
                <a:latin typeface="Sakkal Majalla" panose="02000000000000000000" pitchFamily="2" charset="-78"/>
                <a:cs typeface="Sakkal Majalla" panose="02000000000000000000" pitchFamily="2" charset="-78"/>
              </a:rPr>
              <a:t>المرحلة الثانية :  </a:t>
            </a:r>
            <a:r>
              <a:rPr lang="ar-SA" sz="2800" i="1" dirty="0" smtClean="0">
                <a:latin typeface="Sakkal Majalla" panose="02000000000000000000" pitchFamily="2" charset="-78"/>
                <a:cs typeface="Sakkal Majalla" panose="02000000000000000000" pitchFamily="2" charset="-78"/>
              </a:rPr>
              <a:t>الإحساس بالاستقلا الذاتي مقابل لإحساس بالخجل والشك من 1.5عام حتى 3 أعوام .</a:t>
            </a:r>
            <a:endParaRPr lang="ar-SA" sz="2800" b="1" i="1" dirty="0" smtClean="0">
              <a:latin typeface="Sakkal Majalla" panose="02000000000000000000" pitchFamily="2" charset="-78"/>
              <a:cs typeface="Sakkal Majalla" panose="02000000000000000000" pitchFamily="2" charset="-78"/>
            </a:endParaRPr>
          </a:p>
          <a:p>
            <a:pPr marL="0" indent="0">
              <a:buNone/>
            </a:pPr>
            <a:r>
              <a:rPr lang="ar-SA" sz="2800" b="1" dirty="0" smtClean="0">
                <a:solidFill>
                  <a:srgbClr val="0070C0"/>
                </a:solidFill>
                <a:latin typeface="Sakkal Majalla" panose="02000000000000000000" pitchFamily="2" charset="-78"/>
                <a:cs typeface="Sakkal Majalla" panose="02000000000000000000" pitchFamily="2" charset="-78"/>
              </a:rPr>
              <a:t>المرحلة الثالثة : </a:t>
            </a:r>
            <a:r>
              <a:rPr lang="ar-SA" sz="2800" i="1" dirty="0" smtClean="0">
                <a:solidFill>
                  <a:srgbClr val="0070C0"/>
                </a:solidFill>
                <a:latin typeface="Sakkal Majalla" panose="02000000000000000000" pitchFamily="2" charset="-78"/>
                <a:cs typeface="Sakkal Majalla" panose="02000000000000000000" pitchFamily="2" charset="-78"/>
              </a:rPr>
              <a:t>الإحساس بالمبادأة مقابل الإحساس بالذنب من 3سنوات إلى 6 سنوات .</a:t>
            </a:r>
            <a:endParaRPr lang="ar-SA" sz="2800" b="1" i="1" dirty="0" smtClean="0">
              <a:solidFill>
                <a:srgbClr val="0070C0"/>
              </a:solidFill>
              <a:latin typeface="Sakkal Majalla" panose="02000000000000000000" pitchFamily="2" charset="-78"/>
              <a:cs typeface="Sakkal Majalla" panose="02000000000000000000" pitchFamily="2" charset="-78"/>
            </a:endParaRPr>
          </a:p>
          <a:p>
            <a:pPr marL="0" indent="0">
              <a:buNone/>
            </a:pPr>
            <a:r>
              <a:rPr lang="ar-SA" sz="2800" b="1" dirty="0" smtClean="0">
                <a:latin typeface="Sakkal Majalla" panose="02000000000000000000" pitchFamily="2" charset="-78"/>
                <a:cs typeface="Sakkal Majalla" panose="02000000000000000000" pitchFamily="2" charset="-78"/>
              </a:rPr>
              <a:t>المرحلة الرابعة : </a:t>
            </a:r>
            <a:r>
              <a:rPr lang="ar-SA" sz="2800" i="1" dirty="0" smtClean="0">
                <a:latin typeface="Sakkal Majalla" panose="02000000000000000000" pitchFamily="2" charset="-78"/>
                <a:cs typeface="Sakkal Majalla" panose="02000000000000000000" pitchFamily="2" charset="-78"/>
              </a:rPr>
              <a:t>الشعور بالجهد والمواضبة مقابل الشعور بالنقص والدونية من 6 سنوات حتى 12 سنة .</a:t>
            </a:r>
            <a:endParaRPr lang="ar-SA" sz="2800" b="1" dirty="0" smtClean="0">
              <a:latin typeface="Sakkal Majalla" panose="02000000000000000000" pitchFamily="2" charset="-78"/>
              <a:cs typeface="Sakkal Majalla" panose="02000000000000000000" pitchFamily="2" charset="-78"/>
            </a:endParaRPr>
          </a:p>
          <a:p>
            <a:pPr marL="0" indent="0">
              <a:buNone/>
            </a:pPr>
            <a:r>
              <a:rPr lang="ar-SA" sz="2800" b="1" dirty="0" smtClean="0">
                <a:solidFill>
                  <a:srgbClr val="0070C0"/>
                </a:solidFill>
                <a:latin typeface="Sakkal Majalla" panose="02000000000000000000" pitchFamily="2" charset="-78"/>
                <a:cs typeface="Sakkal Majalla" panose="02000000000000000000" pitchFamily="2" charset="-78"/>
              </a:rPr>
              <a:t>المرحلة الخامسة :</a:t>
            </a:r>
            <a:r>
              <a:rPr lang="ar-SA" sz="2800" i="1" dirty="0" smtClean="0">
                <a:solidFill>
                  <a:srgbClr val="0070C0"/>
                </a:solidFill>
                <a:latin typeface="Sakkal Majalla" panose="02000000000000000000" pitchFamily="2" charset="-78"/>
                <a:cs typeface="Sakkal Majalla" panose="02000000000000000000" pitchFamily="2" charset="-78"/>
              </a:rPr>
              <a:t> الإحساس بالهوية مقابل الإحساس بغموض الهوية من 12 سنة حتى 18سنة .</a:t>
            </a:r>
            <a:endParaRPr lang="ar-SA" sz="2800" b="1" dirty="0" smtClean="0">
              <a:solidFill>
                <a:srgbClr val="0070C0"/>
              </a:solidFill>
              <a:latin typeface="Sakkal Majalla" panose="02000000000000000000" pitchFamily="2" charset="-78"/>
              <a:cs typeface="Sakkal Majalla" panose="02000000000000000000" pitchFamily="2" charset="-78"/>
            </a:endParaRPr>
          </a:p>
          <a:p>
            <a:pPr marL="0" indent="0">
              <a:buNone/>
            </a:pPr>
            <a:r>
              <a:rPr lang="ar-SA" sz="2800" b="1" dirty="0" smtClean="0">
                <a:latin typeface="Sakkal Majalla" panose="02000000000000000000" pitchFamily="2" charset="-78"/>
                <a:cs typeface="Sakkal Majalla" panose="02000000000000000000" pitchFamily="2" charset="-78"/>
              </a:rPr>
              <a:t>المرحلة السادسة : </a:t>
            </a:r>
            <a:r>
              <a:rPr lang="ar-SA" sz="2800" i="1" dirty="0" smtClean="0">
                <a:latin typeface="Sakkal Majalla" panose="02000000000000000000" pitchFamily="2" charset="-78"/>
                <a:cs typeface="Sakkal Majalla" panose="02000000000000000000" pitchFamily="2" charset="-78"/>
              </a:rPr>
              <a:t>الإحساس بالألفة مقابل الإحساس بالإنعزال من 18 سنة إلى 35 سنة .</a:t>
            </a:r>
            <a:endParaRPr lang="ar-SA" sz="2800" b="1" dirty="0" smtClean="0">
              <a:latin typeface="Sakkal Majalla" panose="02000000000000000000" pitchFamily="2" charset="-78"/>
              <a:cs typeface="Sakkal Majalla" panose="02000000000000000000" pitchFamily="2" charset="-78"/>
            </a:endParaRPr>
          </a:p>
          <a:p>
            <a:pPr marL="0" indent="0">
              <a:buNone/>
            </a:pPr>
            <a:r>
              <a:rPr lang="ar-SA" sz="2800" b="1" dirty="0" smtClean="0">
                <a:solidFill>
                  <a:srgbClr val="0070C0"/>
                </a:solidFill>
                <a:latin typeface="Sakkal Majalla" panose="02000000000000000000" pitchFamily="2" charset="-78"/>
                <a:cs typeface="Sakkal Majalla" panose="02000000000000000000" pitchFamily="2" charset="-78"/>
              </a:rPr>
              <a:t>المرحلة السابعة : </a:t>
            </a:r>
            <a:r>
              <a:rPr lang="ar-SA" sz="2800" i="1" dirty="0" smtClean="0">
                <a:solidFill>
                  <a:srgbClr val="0070C0"/>
                </a:solidFill>
                <a:latin typeface="Sakkal Majalla" panose="02000000000000000000" pitchFamily="2" charset="-78"/>
                <a:cs typeface="Sakkal Majalla" panose="02000000000000000000" pitchFamily="2" charset="-78"/>
              </a:rPr>
              <a:t>الإحساس بالتولدية مقابل الإحساس بإستغراق الذات من 35 حتى سن التقاعد .</a:t>
            </a:r>
            <a:endParaRPr lang="ar-SA" sz="2800" b="1" dirty="0" smtClean="0">
              <a:solidFill>
                <a:srgbClr val="0070C0"/>
              </a:solidFill>
              <a:latin typeface="Sakkal Majalla" panose="02000000000000000000" pitchFamily="2" charset="-78"/>
              <a:cs typeface="Sakkal Majalla" panose="02000000000000000000" pitchFamily="2" charset="-78"/>
            </a:endParaRPr>
          </a:p>
          <a:p>
            <a:pPr marL="0" indent="0">
              <a:buNone/>
            </a:pPr>
            <a:r>
              <a:rPr lang="ar-SA" sz="2800" b="1" dirty="0" smtClean="0">
                <a:latin typeface="Sakkal Majalla" panose="02000000000000000000" pitchFamily="2" charset="-78"/>
                <a:cs typeface="Sakkal Majalla" panose="02000000000000000000" pitchFamily="2" charset="-78"/>
              </a:rPr>
              <a:t>المرحلة الثامنة:  </a:t>
            </a:r>
            <a:r>
              <a:rPr lang="ar-SA" sz="2800" i="1" dirty="0" smtClean="0">
                <a:latin typeface="Sakkal Majalla" panose="02000000000000000000" pitchFamily="2" charset="-78"/>
                <a:cs typeface="Sakkal Majalla" panose="02000000000000000000" pitchFamily="2" charset="-78"/>
              </a:rPr>
              <a:t>الإحساس بالتكامل مقابل الإحساس باليأس من  سنوات التقاعد حتى الممات .</a:t>
            </a:r>
            <a:endParaRPr lang="ar-SA" sz="2800" b="1" dirty="0" smtClean="0">
              <a:latin typeface="Sakkal Majalla" panose="02000000000000000000" pitchFamily="2" charset="-78"/>
              <a:cs typeface="Sakkal Majalla" panose="02000000000000000000" pitchFamily="2" charset="-78"/>
            </a:endParaRPr>
          </a:p>
          <a:p>
            <a:pPr marL="0" indent="0">
              <a:buNone/>
            </a:pPr>
            <a:endParaRPr lang="ar-SA"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79992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stretch>
            <a:fillRect/>
          </a:stretch>
        </p:blipFill>
        <p:spPr>
          <a:xfrm>
            <a:off x="0" y="0"/>
            <a:ext cx="12192000" cy="6748530"/>
          </a:xfrm>
          <a:prstGeom prst="rect">
            <a:avLst/>
          </a:prstGeom>
        </p:spPr>
      </p:pic>
    </p:spTree>
    <p:extLst>
      <p:ext uri="{BB962C8B-B14F-4D97-AF65-F5344CB8AC3E}">
        <p14:creationId xmlns:p14="http://schemas.microsoft.com/office/powerpoint/2010/main" val="2654079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ar-SA" sz="6600" dirty="0" smtClean="0"/>
              <a:t>مفردات المحاضرة</a:t>
            </a:r>
            <a:endParaRPr lang="ar-SA" sz="6600" dirty="0"/>
          </a:p>
        </p:txBody>
      </p:sp>
      <p:sp>
        <p:nvSpPr>
          <p:cNvPr id="3" name="Content Placeholder 2"/>
          <p:cNvSpPr>
            <a:spLocks noGrp="1"/>
          </p:cNvSpPr>
          <p:nvPr>
            <p:ph sz="quarter" idx="13"/>
          </p:nvPr>
        </p:nvSpPr>
        <p:spPr>
          <a:xfrm>
            <a:off x="913774" y="2214694"/>
            <a:ext cx="10363826" cy="4533836"/>
          </a:xfrm>
        </p:spPr>
        <p:txBody>
          <a:bodyPr>
            <a:noAutofit/>
          </a:bodyPr>
          <a:lstStyle/>
          <a:p>
            <a:pPr>
              <a:buFont typeface="Wingdings" panose="05000000000000000000" pitchFamily="2" charset="2"/>
              <a:buChar char="ü"/>
            </a:pPr>
            <a:r>
              <a:rPr lang="ar-SA" sz="3600" dirty="0" smtClean="0">
                <a:latin typeface="Sakkal Majalla" panose="02000000000000000000" pitchFamily="2" charset="-78"/>
                <a:cs typeface="Sakkal Majalla" panose="02000000000000000000" pitchFamily="2" charset="-78"/>
              </a:rPr>
              <a:t>تعريف النمو</a:t>
            </a:r>
          </a:p>
          <a:p>
            <a:pPr>
              <a:buFont typeface="Wingdings" panose="05000000000000000000" pitchFamily="2" charset="2"/>
              <a:buChar char="ü"/>
            </a:pPr>
            <a:r>
              <a:rPr lang="ar-SA" sz="3600" dirty="0" smtClean="0">
                <a:solidFill>
                  <a:schemeClr val="accent6">
                    <a:lumMod val="50000"/>
                  </a:schemeClr>
                </a:solidFill>
                <a:latin typeface="Sakkal Majalla" panose="02000000000000000000" pitchFamily="2" charset="-78"/>
                <a:cs typeface="Sakkal Majalla" panose="02000000000000000000" pitchFamily="2" charset="-78"/>
              </a:rPr>
              <a:t>مظاهر النمو</a:t>
            </a:r>
          </a:p>
          <a:p>
            <a:pPr>
              <a:buFont typeface="Wingdings" panose="05000000000000000000" pitchFamily="2" charset="2"/>
              <a:buChar char="ü"/>
            </a:pPr>
            <a:r>
              <a:rPr lang="ar-SA" sz="3600" dirty="0" smtClean="0">
                <a:latin typeface="Sakkal Majalla" panose="02000000000000000000" pitchFamily="2" charset="-78"/>
                <a:cs typeface="Sakkal Majalla" panose="02000000000000000000" pitchFamily="2" charset="-78"/>
              </a:rPr>
              <a:t>مطالب النمو</a:t>
            </a:r>
          </a:p>
          <a:p>
            <a:pPr>
              <a:buFont typeface="Wingdings" panose="05000000000000000000" pitchFamily="2" charset="2"/>
              <a:buChar char="ü"/>
            </a:pPr>
            <a:r>
              <a:rPr lang="ar-SA" sz="3600" dirty="0" smtClean="0">
                <a:solidFill>
                  <a:schemeClr val="accent6">
                    <a:lumMod val="50000"/>
                  </a:schemeClr>
                </a:solidFill>
                <a:latin typeface="Sakkal Majalla" panose="02000000000000000000" pitchFamily="2" charset="-78"/>
                <a:cs typeface="Sakkal Majalla" panose="02000000000000000000" pitchFamily="2" charset="-78"/>
              </a:rPr>
              <a:t>قوانين النمو</a:t>
            </a:r>
          </a:p>
          <a:p>
            <a:pPr>
              <a:buFont typeface="Wingdings" panose="05000000000000000000" pitchFamily="2" charset="2"/>
              <a:buChar char="ü"/>
            </a:pPr>
            <a:r>
              <a:rPr lang="ar-SA" sz="3600" dirty="0" smtClean="0">
                <a:latin typeface="Sakkal Majalla" panose="02000000000000000000" pitchFamily="2" charset="-78"/>
                <a:cs typeface="Sakkal Majalla" panose="02000000000000000000" pitchFamily="2" charset="-78"/>
              </a:rPr>
              <a:t>العوامل المؤثرة بالنمو</a:t>
            </a:r>
          </a:p>
          <a:p>
            <a:pPr>
              <a:buFont typeface="Wingdings" panose="05000000000000000000" pitchFamily="2" charset="2"/>
              <a:buChar char="ü"/>
            </a:pPr>
            <a:r>
              <a:rPr lang="ar-SA" sz="3600" dirty="0" smtClean="0">
                <a:solidFill>
                  <a:schemeClr val="accent6">
                    <a:lumMod val="50000"/>
                  </a:schemeClr>
                </a:solidFill>
                <a:latin typeface="Sakkal Majalla" panose="02000000000000000000" pitchFamily="2" charset="-78"/>
                <a:cs typeface="Sakkal Majalla" panose="02000000000000000000" pitchFamily="2" charset="-78"/>
              </a:rPr>
              <a:t>نظريات النمو- نظرية أريكسون</a:t>
            </a:r>
            <a:endParaRPr lang="ar-SA" sz="3600" dirty="0">
              <a:solidFill>
                <a:schemeClr val="accent6">
                  <a:lumMod val="50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73955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lstStyle/>
          <a:p>
            <a:r>
              <a:rPr lang="ar-SA" sz="4800" dirty="0" smtClean="0">
                <a:latin typeface="Sakkal Majalla" panose="02000000000000000000" pitchFamily="2" charset="-78"/>
                <a:cs typeface="Sakkal Majalla" panose="02000000000000000000" pitchFamily="2" charset="-78"/>
              </a:rPr>
              <a:t>علم النفس النمو</a:t>
            </a:r>
            <a:r>
              <a:rPr lang="en-US" sz="3200" dirty="0" smtClean="0"/>
              <a:t>Developmental psychology  </a:t>
            </a:r>
            <a:endParaRPr lang="ar-SA" sz="3200" dirty="0"/>
          </a:p>
        </p:txBody>
      </p:sp>
      <p:sp>
        <p:nvSpPr>
          <p:cNvPr id="3" name="Content Placeholder 2"/>
          <p:cNvSpPr>
            <a:spLocks noGrp="1"/>
          </p:cNvSpPr>
          <p:nvPr>
            <p:ph sz="quarter" idx="13"/>
          </p:nvPr>
        </p:nvSpPr>
        <p:spPr>
          <a:xfrm>
            <a:off x="913773" y="2367092"/>
            <a:ext cx="10509787" cy="3763252"/>
          </a:xfrm>
        </p:spPr>
        <p:txBody>
          <a:bodyPr>
            <a:normAutofit/>
          </a:bodyPr>
          <a:lstStyle/>
          <a:p>
            <a:pPr marL="0" indent="0" algn="just">
              <a:buNone/>
            </a:pPr>
            <a:r>
              <a:rPr lang="ar-SA" sz="3200" dirty="0" smtClean="0">
                <a:latin typeface="Sakkal Majalla" panose="02000000000000000000" pitchFamily="2" charset="-78"/>
                <a:cs typeface="Sakkal Majalla" panose="02000000000000000000" pitchFamily="2" charset="-78"/>
              </a:rPr>
              <a:t>أحد ميادين علم النفس العام ويهتم بدراسة سلسلة التغيرات العضوية (كمية ) والتي ينتج عنها سلسلة من التغيرات في الجانب الوظيفي (كيفية) عند الإنسان منذ لحظة الإخصاب وعبر مراحل النمو المتعددة في مظاهره المختلفة بداية من الحمل ومروراً بالمهد والطفولة والمراهقة والشباب والرشد والشيخوخة وانتهاء بالهرم حتى الموت.</a:t>
            </a:r>
          </a:p>
          <a:p>
            <a:pPr marL="0" indent="0" algn="just">
              <a:buNone/>
            </a:pPr>
            <a:r>
              <a:rPr lang="ar-SA" sz="3200" dirty="0" smtClean="0">
                <a:latin typeface="Sakkal Majalla" panose="02000000000000000000" pitchFamily="2" charset="-78"/>
                <a:cs typeface="Sakkal Majalla" panose="02000000000000000000" pitchFamily="2" charset="-78"/>
              </a:rPr>
              <a:t>النمو : «مجموعة التغيرات التي تحدث للإنسان نتيجة لتقدمه في العمر»</a:t>
            </a:r>
            <a:endParaRPr lang="ar-SA"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57624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397" y="167756"/>
            <a:ext cx="10364451" cy="888311"/>
          </a:xfrm>
          <a:solidFill>
            <a:schemeClr val="accent3">
              <a:lumMod val="20000"/>
              <a:lumOff val="80000"/>
            </a:schemeClr>
          </a:solidFill>
        </p:spPr>
        <p:txBody>
          <a:bodyPr>
            <a:normAutofit fontScale="90000"/>
          </a:bodyPr>
          <a:lstStyle/>
          <a:p>
            <a:r>
              <a:rPr lang="ar-SA" sz="6600" dirty="0" smtClean="0">
                <a:latin typeface="Sakkal Majalla" panose="02000000000000000000" pitchFamily="2" charset="-78"/>
                <a:cs typeface="Sakkal Majalla" panose="02000000000000000000" pitchFamily="2" charset="-78"/>
              </a:rPr>
              <a:t>مظاهر النمو</a:t>
            </a:r>
            <a:endParaRPr lang="ar-SA" sz="6600" dirty="0">
              <a:latin typeface="Sakkal Majalla" panose="02000000000000000000" pitchFamily="2" charset="-78"/>
              <a:cs typeface="Sakkal Majalla" panose="02000000000000000000" pitchFamily="2" charset="-78"/>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085801746"/>
              </p:ext>
            </p:extLst>
          </p:nvPr>
        </p:nvGraphicFramePr>
        <p:xfrm>
          <a:off x="914395" y="1056067"/>
          <a:ext cx="10364452" cy="5653823"/>
        </p:xfrm>
        <a:graphic>
          <a:graphicData uri="http://schemas.openxmlformats.org/drawingml/2006/table">
            <a:tbl>
              <a:tblPr rtl="1" firstRow="1" bandRow="1">
                <a:tableStyleId>{5C22544A-7EE6-4342-B048-85BDC9FD1C3A}</a:tableStyleId>
              </a:tblPr>
              <a:tblGrid>
                <a:gridCol w="5182226"/>
                <a:gridCol w="5182226"/>
              </a:tblGrid>
              <a:tr h="675763">
                <a:tc>
                  <a:txBody>
                    <a:bodyPr/>
                    <a:lstStyle/>
                    <a:p>
                      <a:pPr algn="ctr" rtl="1"/>
                      <a:r>
                        <a:rPr lang="ar-SA" sz="3200" dirty="0" smtClean="0">
                          <a:latin typeface="Sakkal Majalla" panose="02000000000000000000" pitchFamily="2" charset="-78"/>
                          <a:cs typeface="Sakkal Majalla" panose="02000000000000000000" pitchFamily="2" charset="-78"/>
                        </a:rPr>
                        <a:t>مظهر النمو</a:t>
                      </a:r>
                      <a:endParaRPr lang="ar-SA" sz="3200" dirty="0">
                        <a:latin typeface="Sakkal Majalla" panose="02000000000000000000" pitchFamily="2" charset="-78"/>
                        <a:cs typeface="Sakkal Majalla" panose="02000000000000000000" pitchFamily="2" charset="-78"/>
                      </a:endParaRPr>
                    </a:p>
                  </a:txBody>
                  <a:tcPr/>
                </a:tc>
                <a:tc>
                  <a:txBody>
                    <a:bodyPr/>
                    <a:lstStyle/>
                    <a:p>
                      <a:pPr algn="ctr" rtl="1"/>
                      <a:r>
                        <a:rPr lang="ar-SA" sz="3200" dirty="0" smtClean="0"/>
                        <a:t>مثال</a:t>
                      </a:r>
                      <a:endParaRPr lang="ar-SA" sz="3200" dirty="0"/>
                    </a:p>
                  </a:txBody>
                  <a:tcPr/>
                </a:tc>
              </a:tr>
              <a:tr h="497806">
                <a:tc>
                  <a:txBody>
                    <a:bodyPr/>
                    <a:lstStyle/>
                    <a:p>
                      <a:pPr algn="ctr" rtl="1"/>
                      <a:r>
                        <a:rPr lang="ar-SA" b="1" dirty="0" smtClean="0">
                          <a:latin typeface="Sakkal Majalla" panose="02000000000000000000" pitchFamily="2" charset="-78"/>
                          <a:cs typeface="Sakkal Majalla" panose="02000000000000000000" pitchFamily="2" charset="-78"/>
                        </a:rPr>
                        <a:t>النمو الجسمي</a:t>
                      </a:r>
                      <a:endParaRPr lang="ar-SA" b="1" dirty="0">
                        <a:latin typeface="Sakkal Majalla" panose="02000000000000000000" pitchFamily="2" charset="-78"/>
                        <a:cs typeface="Sakkal Majalla" panose="02000000000000000000" pitchFamily="2" charset="-78"/>
                      </a:endParaRPr>
                    </a:p>
                  </a:txBody>
                  <a:tcPr/>
                </a:tc>
                <a:tc>
                  <a:txBody>
                    <a:bodyPr/>
                    <a:lstStyle/>
                    <a:p>
                      <a:pPr algn="ctr" rtl="1"/>
                      <a:r>
                        <a:rPr lang="ar-SA" sz="2000" b="1" dirty="0" smtClean="0">
                          <a:latin typeface="Sakkal Majalla" panose="02000000000000000000" pitchFamily="2" charset="-78"/>
                          <a:cs typeface="Sakkal Majalla" panose="02000000000000000000" pitchFamily="2" charset="-78"/>
                        </a:rPr>
                        <a:t>الطو</a:t>
                      </a:r>
                      <a:r>
                        <a:rPr lang="ar-SA" sz="2000" b="1" baseline="0" dirty="0" smtClean="0">
                          <a:latin typeface="Sakkal Majalla" panose="02000000000000000000" pitchFamily="2" charset="-78"/>
                          <a:cs typeface="Sakkal Majalla" panose="02000000000000000000" pitchFamily="2" charset="-78"/>
                        </a:rPr>
                        <a:t>ل، الوزن، الرأس، الأسنان</a:t>
                      </a:r>
                      <a:endParaRPr lang="ar-SA" sz="2000" b="1" dirty="0">
                        <a:latin typeface="Sakkal Majalla" panose="02000000000000000000" pitchFamily="2" charset="-78"/>
                        <a:cs typeface="Sakkal Majalla" panose="02000000000000000000" pitchFamily="2" charset="-78"/>
                      </a:endParaRPr>
                    </a:p>
                  </a:txBody>
                  <a:tcPr/>
                </a:tc>
              </a:tr>
              <a:tr h="497806">
                <a:tc>
                  <a:txBody>
                    <a:bodyPr/>
                    <a:lstStyle/>
                    <a:p>
                      <a:pPr algn="ctr" rtl="1"/>
                      <a:r>
                        <a:rPr lang="ar-SA" b="1" dirty="0" smtClean="0">
                          <a:latin typeface="Sakkal Majalla" panose="02000000000000000000" pitchFamily="2" charset="-78"/>
                          <a:cs typeface="Sakkal Majalla" panose="02000000000000000000" pitchFamily="2" charset="-78"/>
                        </a:rPr>
                        <a:t>اللنموالعقلي</a:t>
                      </a:r>
                      <a:endParaRPr lang="ar-SA" b="1" dirty="0">
                        <a:latin typeface="Sakkal Majalla" panose="02000000000000000000" pitchFamily="2" charset="-78"/>
                        <a:cs typeface="Sakkal Majalla" panose="02000000000000000000" pitchFamily="2" charset="-78"/>
                      </a:endParaRPr>
                    </a:p>
                  </a:txBody>
                  <a:tcPr/>
                </a:tc>
                <a:tc>
                  <a:txBody>
                    <a:bodyPr/>
                    <a:lstStyle/>
                    <a:p>
                      <a:pPr algn="ctr" rtl="1"/>
                      <a:r>
                        <a:rPr lang="ar-SA" sz="2000" b="1" dirty="0" smtClean="0">
                          <a:latin typeface="Sakkal Majalla" panose="02000000000000000000" pitchFamily="2" charset="-78"/>
                          <a:cs typeface="Sakkal Majalla" panose="02000000000000000000" pitchFamily="2" charset="-78"/>
                        </a:rPr>
                        <a:t>الإدراك، التذكر،</a:t>
                      </a:r>
                      <a:r>
                        <a:rPr lang="ar-SA" sz="2000" b="1" baseline="0" dirty="0" smtClean="0">
                          <a:latin typeface="Sakkal Majalla" panose="02000000000000000000" pitchFamily="2" charset="-78"/>
                          <a:cs typeface="Sakkal Majalla" panose="02000000000000000000" pitchFamily="2" charset="-78"/>
                        </a:rPr>
                        <a:t> التخيل، العد، التصنيف، الإستيعاب</a:t>
                      </a:r>
                      <a:endParaRPr lang="ar-SA" sz="2000" b="1" dirty="0">
                        <a:latin typeface="Sakkal Majalla" panose="02000000000000000000" pitchFamily="2" charset="-78"/>
                        <a:cs typeface="Sakkal Majalla" panose="02000000000000000000" pitchFamily="2" charset="-78"/>
                      </a:endParaRPr>
                    </a:p>
                  </a:txBody>
                  <a:tcPr/>
                </a:tc>
              </a:tr>
              <a:tr h="497806">
                <a:tc>
                  <a:txBody>
                    <a:bodyPr/>
                    <a:lstStyle/>
                    <a:p>
                      <a:pPr algn="ctr" rtl="1"/>
                      <a:r>
                        <a:rPr lang="ar-SA" b="1" dirty="0" smtClean="0">
                          <a:latin typeface="Sakkal Majalla" panose="02000000000000000000" pitchFamily="2" charset="-78"/>
                          <a:cs typeface="Sakkal Majalla" panose="02000000000000000000" pitchFamily="2" charset="-78"/>
                        </a:rPr>
                        <a:t>النمو الإنفعالي</a:t>
                      </a:r>
                      <a:endParaRPr lang="ar-SA" b="1" dirty="0">
                        <a:latin typeface="Sakkal Majalla" panose="02000000000000000000" pitchFamily="2" charset="-78"/>
                        <a:cs typeface="Sakkal Majalla" panose="02000000000000000000" pitchFamily="2" charset="-78"/>
                      </a:endParaRPr>
                    </a:p>
                  </a:txBody>
                  <a:tcPr/>
                </a:tc>
                <a:tc>
                  <a:txBody>
                    <a:bodyPr/>
                    <a:lstStyle/>
                    <a:p>
                      <a:pPr algn="ctr" rtl="1"/>
                      <a:r>
                        <a:rPr lang="ar-SA" sz="2000" b="1" dirty="0" smtClean="0">
                          <a:latin typeface="Sakkal Majalla" panose="02000000000000000000" pitchFamily="2" charset="-78"/>
                          <a:cs typeface="Sakkal Majalla" panose="02000000000000000000" pitchFamily="2" charset="-78"/>
                        </a:rPr>
                        <a:t>الخوف</a:t>
                      </a:r>
                      <a:r>
                        <a:rPr lang="ar-SA" sz="2000" b="1" baseline="0" dirty="0" smtClean="0">
                          <a:latin typeface="Sakkal Majalla" panose="02000000000000000000" pitchFamily="2" charset="-78"/>
                          <a:cs typeface="Sakkal Majalla" panose="02000000000000000000" pitchFamily="2" charset="-78"/>
                        </a:rPr>
                        <a:t>، الغضب، الغيرة، التعلق</a:t>
                      </a:r>
                      <a:endParaRPr lang="ar-SA" sz="2000" b="1" dirty="0">
                        <a:latin typeface="Sakkal Majalla" panose="02000000000000000000" pitchFamily="2" charset="-78"/>
                        <a:cs typeface="Sakkal Majalla" panose="02000000000000000000" pitchFamily="2" charset="-78"/>
                      </a:endParaRPr>
                    </a:p>
                  </a:txBody>
                  <a:tcPr/>
                </a:tc>
              </a:tr>
              <a:tr h="497806">
                <a:tc>
                  <a:txBody>
                    <a:bodyPr/>
                    <a:lstStyle/>
                    <a:p>
                      <a:pPr algn="ctr" rtl="1"/>
                      <a:r>
                        <a:rPr lang="ar-SA" b="1" dirty="0" smtClean="0">
                          <a:latin typeface="Sakkal Majalla" panose="02000000000000000000" pitchFamily="2" charset="-78"/>
                          <a:cs typeface="Sakkal Majalla" panose="02000000000000000000" pitchFamily="2" charset="-78"/>
                        </a:rPr>
                        <a:t>النمو الإجتماعي</a:t>
                      </a:r>
                      <a:endParaRPr lang="ar-SA" b="1" dirty="0">
                        <a:latin typeface="Sakkal Majalla" panose="02000000000000000000" pitchFamily="2" charset="-78"/>
                        <a:cs typeface="Sakkal Majalla" panose="02000000000000000000" pitchFamily="2" charset="-78"/>
                      </a:endParaRPr>
                    </a:p>
                  </a:txBody>
                  <a:tcPr/>
                </a:tc>
                <a:tc>
                  <a:txBody>
                    <a:bodyPr/>
                    <a:lstStyle/>
                    <a:p>
                      <a:pPr algn="ctr" rtl="1"/>
                      <a:r>
                        <a:rPr lang="ar-SA" sz="2000" b="1" dirty="0" smtClean="0">
                          <a:latin typeface="Sakkal Majalla" panose="02000000000000000000" pitchFamily="2" charset="-78"/>
                          <a:cs typeface="Sakkal Majalla" panose="02000000000000000000" pitchFamily="2" charset="-78"/>
                        </a:rPr>
                        <a:t>التقليد، علاقة</a:t>
                      </a:r>
                      <a:r>
                        <a:rPr lang="ar-SA" sz="2000" b="1" baseline="0" dirty="0" smtClean="0">
                          <a:latin typeface="Sakkal Majalla" panose="02000000000000000000" pitchFamily="2" charset="-78"/>
                          <a:cs typeface="Sakkal Majalla" panose="02000000000000000000" pitchFamily="2" charset="-78"/>
                        </a:rPr>
                        <a:t> الفرد بالأقران</a:t>
                      </a:r>
                      <a:endParaRPr lang="ar-SA" sz="2000" b="1" dirty="0">
                        <a:latin typeface="Sakkal Majalla" panose="02000000000000000000" pitchFamily="2" charset="-78"/>
                        <a:cs typeface="Sakkal Majalla" panose="02000000000000000000" pitchFamily="2" charset="-78"/>
                      </a:endParaRPr>
                    </a:p>
                  </a:txBody>
                  <a:tcPr/>
                </a:tc>
              </a:tr>
              <a:tr h="497806">
                <a:tc>
                  <a:txBody>
                    <a:bodyPr/>
                    <a:lstStyle/>
                    <a:p>
                      <a:pPr algn="ctr" rtl="1"/>
                      <a:r>
                        <a:rPr lang="ar-SA" b="1" dirty="0" smtClean="0">
                          <a:latin typeface="Sakkal Majalla" panose="02000000000000000000" pitchFamily="2" charset="-78"/>
                          <a:cs typeface="Sakkal Majalla" panose="02000000000000000000" pitchFamily="2" charset="-78"/>
                        </a:rPr>
                        <a:t>النمو اللغوي</a:t>
                      </a:r>
                      <a:endParaRPr lang="ar-SA" b="1" dirty="0">
                        <a:latin typeface="Sakkal Majalla" panose="02000000000000000000" pitchFamily="2" charset="-78"/>
                        <a:cs typeface="Sakkal Majalla" panose="02000000000000000000" pitchFamily="2" charset="-78"/>
                      </a:endParaRPr>
                    </a:p>
                  </a:txBody>
                  <a:tcPr/>
                </a:tc>
                <a:tc>
                  <a:txBody>
                    <a:bodyPr/>
                    <a:lstStyle/>
                    <a:p>
                      <a:pPr algn="ctr" rtl="1"/>
                      <a:r>
                        <a:rPr lang="ar-SA" sz="2000" b="1" dirty="0" smtClean="0">
                          <a:latin typeface="Sakkal Majalla" panose="02000000000000000000" pitchFamily="2" charset="-78"/>
                          <a:cs typeface="Sakkal Majalla" panose="02000000000000000000" pitchFamily="2" charset="-78"/>
                        </a:rPr>
                        <a:t>عدد المفرادات، التراكيب</a:t>
                      </a:r>
                      <a:r>
                        <a:rPr lang="ar-SA" sz="2000" b="1" baseline="0" dirty="0" smtClean="0">
                          <a:latin typeface="Sakkal Majalla" panose="02000000000000000000" pitchFamily="2" charset="-78"/>
                          <a:cs typeface="Sakkal Majalla" panose="02000000000000000000" pitchFamily="2" charset="-78"/>
                        </a:rPr>
                        <a:t> اللغوية، مراحل التطور اللغوي</a:t>
                      </a:r>
                      <a:endParaRPr lang="ar-SA" sz="2000" b="1" dirty="0">
                        <a:latin typeface="Sakkal Majalla" panose="02000000000000000000" pitchFamily="2" charset="-78"/>
                        <a:cs typeface="Sakkal Majalla" panose="02000000000000000000" pitchFamily="2" charset="-78"/>
                      </a:endParaRPr>
                    </a:p>
                  </a:txBody>
                  <a:tcPr/>
                </a:tc>
              </a:tr>
              <a:tr h="497806">
                <a:tc>
                  <a:txBody>
                    <a:bodyPr/>
                    <a:lstStyle/>
                    <a:p>
                      <a:pPr algn="ctr" rtl="1"/>
                      <a:r>
                        <a:rPr lang="ar-SA" b="1" dirty="0" smtClean="0">
                          <a:latin typeface="Sakkal Majalla" panose="02000000000000000000" pitchFamily="2" charset="-78"/>
                          <a:cs typeface="Sakkal Majalla" panose="02000000000000000000" pitchFamily="2" charset="-78"/>
                        </a:rPr>
                        <a:t>النمو الفزيولوجي</a:t>
                      </a:r>
                      <a:endParaRPr lang="ar-SA" b="1" dirty="0">
                        <a:latin typeface="Sakkal Majalla" panose="02000000000000000000" pitchFamily="2" charset="-78"/>
                        <a:cs typeface="Sakkal Majalla" panose="02000000000000000000" pitchFamily="2" charset="-78"/>
                      </a:endParaRPr>
                    </a:p>
                  </a:txBody>
                  <a:tcPr/>
                </a:tc>
                <a:tc>
                  <a:txBody>
                    <a:bodyPr/>
                    <a:lstStyle/>
                    <a:p>
                      <a:pPr algn="ctr" rtl="1"/>
                      <a:r>
                        <a:rPr lang="ar-SA" sz="2000" b="1" dirty="0" smtClean="0">
                          <a:latin typeface="Sakkal Majalla" panose="02000000000000000000" pitchFamily="2" charset="-78"/>
                          <a:cs typeface="Sakkal Majalla" panose="02000000000000000000" pitchFamily="2" charset="-78"/>
                        </a:rPr>
                        <a:t>وظائف</a:t>
                      </a:r>
                      <a:r>
                        <a:rPr lang="ar-SA" sz="2000" b="1" baseline="0" dirty="0" smtClean="0">
                          <a:latin typeface="Sakkal Majalla" panose="02000000000000000000" pitchFamily="2" charset="-78"/>
                          <a:cs typeface="Sakkal Majalla" panose="02000000000000000000" pitchFamily="2" charset="-78"/>
                        </a:rPr>
                        <a:t> الغدد وأجهزة الجسم، أثر التغذية والنوم على سلوك الفرد </a:t>
                      </a:r>
                      <a:endParaRPr lang="ar-SA" sz="2000" b="1" dirty="0">
                        <a:latin typeface="Sakkal Majalla" panose="02000000000000000000" pitchFamily="2" charset="-78"/>
                        <a:cs typeface="Sakkal Majalla" panose="02000000000000000000" pitchFamily="2" charset="-78"/>
                      </a:endParaRPr>
                    </a:p>
                  </a:txBody>
                  <a:tcPr/>
                </a:tc>
              </a:tr>
              <a:tr h="497806">
                <a:tc>
                  <a:txBody>
                    <a:bodyPr/>
                    <a:lstStyle/>
                    <a:p>
                      <a:pPr algn="ctr" rtl="1"/>
                      <a:r>
                        <a:rPr lang="ar-SA" b="1" dirty="0" smtClean="0">
                          <a:latin typeface="Sakkal Majalla" panose="02000000000000000000" pitchFamily="2" charset="-78"/>
                          <a:cs typeface="Sakkal Majalla" panose="02000000000000000000" pitchFamily="2" charset="-78"/>
                        </a:rPr>
                        <a:t>النمو الحركي</a:t>
                      </a:r>
                      <a:endParaRPr lang="ar-SA" b="1" dirty="0">
                        <a:latin typeface="Sakkal Majalla" panose="02000000000000000000" pitchFamily="2" charset="-78"/>
                        <a:cs typeface="Sakkal Majalla" panose="02000000000000000000" pitchFamily="2" charset="-78"/>
                      </a:endParaRPr>
                    </a:p>
                  </a:txBody>
                  <a:tcPr/>
                </a:tc>
                <a:tc>
                  <a:txBody>
                    <a:bodyPr/>
                    <a:lstStyle/>
                    <a:p>
                      <a:pPr algn="ctr" rtl="1"/>
                      <a:r>
                        <a:rPr lang="ar-SA" sz="2000" b="1" dirty="0" smtClean="0">
                          <a:latin typeface="Sakkal Majalla" panose="02000000000000000000" pitchFamily="2" charset="-78"/>
                          <a:cs typeface="Sakkal Majalla" panose="02000000000000000000" pitchFamily="2" charset="-78"/>
                        </a:rPr>
                        <a:t>الحبو، والمشي، التآزر الحركي البصري، الركض</a:t>
                      </a:r>
                      <a:endParaRPr lang="ar-SA" sz="2000" b="1" dirty="0">
                        <a:latin typeface="Sakkal Majalla" panose="02000000000000000000" pitchFamily="2" charset="-78"/>
                        <a:cs typeface="Sakkal Majalla" panose="02000000000000000000" pitchFamily="2" charset="-78"/>
                      </a:endParaRPr>
                    </a:p>
                  </a:txBody>
                  <a:tcPr/>
                </a:tc>
              </a:tr>
              <a:tr h="497806">
                <a:tc>
                  <a:txBody>
                    <a:bodyPr/>
                    <a:lstStyle/>
                    <a:p>
                      <a:pPr algn="ctr" rtl="1"/>
                      <a:r>
                        <a:rPr lang="ar-SA" b="1" dirty="0" smtClean="0">
                          <a:latin typeface="Sakkal Majalla" panose="02000000000000000000" pitchFamily="2" charset="-78"/>
                          <a:cs typeface="Sakkal Majalla" panose="02000000000000000000" pitchFamily="2" charset="-78"/>
                        </a:rPr>
                        <a:t>النمو الحسي</a:t>
                      </a:r>
                      <a:endParaRPr lang="ar-SA" b="1" dirty="0">
                        <a:latin typeface="Sakkal Majalla" panose="02000000000000000000" pitchFamily="2" charset="-78"/>
                        <a:cs typeface="Sakkal Majalla" panose="02000000000000000000" pitchFamily="2" charset="-78"/>
                      </a:endParaRPr>
                    </a:p>
                  </a:txBody>
                  <a:tcPr/>
                </a:tc>
                <a:tc>
                  <a:txBody>
                    <a:bodyPr/>
                    <a:lstStyle/>
                    <a:p>
                      <a:pPr algn="ctr" rtl="1"/>
                      <a:r>
                        <a:rPr lang="ar-SA" sz="2000" b="1" dirty="0" smtClean="0">
                          <a:latin typeface="Sakkal Majalla" panose="02000000000000000000" pitchFamily="2" charset="-78"/>
                          <a:cs typeface="Sakkal Majalla" panose="02000000000000000000" pitchFamily="2" charset="-78"/>
                        </a:rPr>
                        <a:t>الحواس الخمس والإحساسات الحشوية الجوع</a:t>
                      </a:r>
                      <a:r>
                        <a:rPr lang="ar-SA" sz="2000" b="1" baseline="0" dirty="0" smtClean="0">
                          <a:latin typeface="Sakkal Majalla" panose="02000000000000000000" pitchFamily="2" charset="-78"/>
                          <a:cs typeface="Sakkal Majalla" panose="02000000000000000000" pitchFamily="2" charset="-78"/>
                        </a:rPr>
                        <a:t> والعطش وانعاس</a:t>
                      </a:r>
                      <a:endParaRPr lang="ar-SA" sz="2000" b="1" dirty="0">
                        <a:latin typeface="Sakkal Majalla" panose="02000000000000000000" pitchFamily="2" charset="-78"/>
                        <a:cs typeface="Sakkal Majalla" panose="02000000000000000000" pitchFamily="2" charset="-78"/>
                      </a:endParaRPr>
                    </a:p>
                  </a:txBody>
                  <a:tcPr/>
                </a:tc>
              </a:tr>
              <a:tr h="497806">
                <a:tc>
                  <a:txBody>
                    <a:bodyPr/>
                    <a:lstStyle/>
                    <a:p>
                      <a:pPr algn="ctr" rtl="1"/>
                      <a:r>
                        <a:rPr lang="ar-SA" b="1" dirty="0" smtClean="0">
                          <a:latin typeface="Sakkal Majalla" panose="02000000000000000000" pitchFamily="2" charset="-78"/>
                          <a:cs typeface="Sakkal Majalla" panose="02000000000000000000" pitchFamily="2" charset="-78"/>
                        </a:rPr>
                        <a:t>النمو الجنسي</a:t>
                      </a:r>
                      <a:endParaRPr lang="ar-SA" b="1" dirty="0">
                        <a:latin typeface="Sakkal Majalla" panose="02000000000000000000" pitchFamily="2" charset="-78"/>
                        <a:cs typeface="Sakkal Majalla" panose="02000000000000000000" pitchFamily="2" charset="-78"/>
                      </a:endParaRPr>
                    </a:p>
                  </a:txBody>
                  <a:tcPr/>
                </a:tc>
                <a:tc>
                  <a:txBody>
                    <a:bodyPr/>
                    <a:lstStyle/>
                    <a:p>
                      <a:pPr algn="ctr" rtl="1"/>
                      <a:r>
                        <a:rPr lang="ar-SA" sz="2000" b="1" dirty="0" smtClean="0">
                          <a:latin typeface="Sakkal Majalla" panose="02000000000000000000" pitchFamily="2" charset="-78"/>
                          <a:cs typeface="Sakkal Majalla" panose="02000000000000000000" pitchFamily="2" charset="-78"/>
                        </a:rPr>
                        <a:t>نمو الجهاز التناسلي والسلوك الجنسي وتطوره</a:t>
                      </a:r>
                      <a:endParaRPr lang="ar-SA" sz="2000" b="1" dirty="0">
                        <a:latin typeface="Sakkal Majalla" panose="02000000000000000000" pitchFamily="2" charset="-78"/>
                        <a:cs typeface="Sakkal Majalla" panose="02000000000000000000" pitchFamily="2" charset="-78"/>
                      </a:endParaRPr>
                    </a:p>
                  </a:txBody>
                  <a:tcPr/>
                </a:tc>
              </a:tr>
              <a:tr h="497806">
                <a:tc>
                  <a:txBody>
                    <a:bodyPr/>
                    <a:lstStyle/>
                    <a:p>
                      <a:pPr algn="ctr" rtl="1"/>
                      <a:r>
                        <a:rPr lang="ar-SA" b="1" dirty="0" smtClean="0">
                          <a:latin typeface="Sakkal Majalla" panose="02000000000000000000" pitchFamily="2" charset="-78"/>
                          <a:cs typeface="Sakkal Majalla" panose="02000000000000000000" pitchFamily="2" charset="-78"/>
                        </a:rPr>
                        <a:t>النمو الديني</a:t>
                      </a:r>
                      <a:endParaRPr lang="ar-SA" b="1" dirty="0">
                        <a:latin typeface="Sakkal Majalla" panose="02000000000000000000" pitchFamily="2" charset="-78"/>
                        <a:cs typeface="Sakkal Majalla" panose="02000000000000000000" pitchFamily="2" charset="-78"/>
                      </a:endParaRPr>
                    </a:p>
                  </a:txBody>
                  <a:tcPr/>
                </a:tc>
                <a:tc>
                  <a:txBody>
                    <a:bodyPr/>
                    <a:lstStyle/>
                    <a:p>
                      <a:pPr algn="ctr" rtl="1"/>
                      <a:r>
                        <a:rPr lang="ar-SA" sz="2000" b="1" dirty="0" smtClean="0">
                          <a:latin typeface="Sakkal Majalla" panose="02000000000000000000" pitchFamily="2" charset="-78"/>
                          <a:cs typeface="Sakkal Majalla" panose="02000000000000000000" pitchFamily="2" charset="-78"/>
                        </a:rPr>
                        <a:t>معايير السلوك الأخلاقي وتطور المعتقدات</a:t>
                      </a:r>
                      <a:endParaRPr lang="ar-SA" sz="2000" b="1" dirty="0">
                        <a:latin typeface="Sakkal Majalla" panose="02000000000000000000" pitchFamily="2" charset="-78"/>
                        <a:cs typeface="Sakkal Majalla" panose="02000000000000000000" pitchFamily="2" charset="-78"/>
                      </a:endParaRPr>
                    </a:p>
                  </a:txBody>
                  <a:tcPr/>
                </a:tc>
              </a:tr>
            </a:tbl>
          </a:graphicData>
        </a:graphic>
      </p:graphicFrame>
    </p:spTree>
    <p:extLst>
      <p:ext uri="{BB962C8B-B14F-4D97-AF65-F5344CB8AC3E}">
        <p14:creationId xmlns:p14="http://schemas.microsoft.com/office/powerpoint/2010/main" val="221540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74677"/>
          </a:xfrm>
          <a:solidFill>
            <a:schemeClr val="accent3">
              <a:lumMod val="20000"/>
              <a:lumOff val="80000"/>
            </a:schemeClr>
          </a:solidFill>
        </p:spPr>
        <p:txBody>
          <a:bodyPr>
            <a:normAutofit/>
          </a:bodyPr>
          <a:lstStyle/>
          <a:p>
            <a:r>
              <a:rPr lang="ar-SA" sz="5400" dirty="0" smtClean="0">
                <a:latin typeface="Sakkal Majalla" panose="02000000000000000000" pitchFamily="2" charset="-78"/>
                <a:cs typeface="Sakkal Majalla" panose="02000000000000000000" pitchFamily="2" charset="-78"/>
              </a:rPr>
              <a:t>مطالب النمو</a:t>
            </a:r>
            <a:endParaRPr lang="ar-SA" sz="5400"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sz="quarter" idx="13"/>
          </p:nvPr>
        </p:nvSpPr>
        <p:spPr>
          <a:xfrm>
            <a:off x="913775" y="1893194"/>
            <a:ext cx="10364451" cy="4964806"/>
          </a:xfrm>
        </p:spPr>
        <p:txBody>
          <a:bodyPr>
            <a:normAutofit/>
          </a:bodyPr>
          <a:lstStyle/>
          <a:p>
            <a:pPr marL="0" indent="0">
              <a:buNone/>
            </a:pPr>
            <a:r>
              <a:rPr lang="ar-SA" sz="2400" dirty="0" smtClean="0">
                <a:latin typeface="Sakkal Majalla" panose="02000000000000000000" pitchFamily="2" charset="-78"/>
                <a:cs typeface="Sakkal Majalla" panose="02000000000000000000" pitchFamily="2" charset="-78"/>
              </a:rPr>
              <a:t>تعريف مطالب النمو: مدى تحقيق الفرد لحاجاته واشباعه لرغباته وفقاً لمستويات نضجه وتطور خبراته التي تتناسب مع سنه، أو مجموعة السلوكيات المشتركة بين المجموعة الأفراد الذين هم في عمر واحد ومرحلة واحدة .</a:t>
            </a:r>
          </a:p>
          <a:p>
            <a:pPr>
              <a:buFont typeface="Wingdings" panose="05000000000000000000" pitchFamily="2" charset="2"/>
              <a:buChar char="v"/>
            </a:pPr>
            <a:r>
              <a:rPr lang="ar-SA" sz="2800" dirty="0" smtClean="0">
                <a:solidFill>
                  <a:schemeClr val="accent5">
                    <a:lumMod val="50000"/>
                  </a:schemeClr>
                </a:solidFill>
                <a:latin typeface="Sakkal Majalla" panose="02000000000000000000" pitchFamily="2" charset="-78"/>
                <a:cs typeface="Sakkal Majalla" panose="02000000000000000000" pitchFamily="2" charset="-78"/>
              </a:rPr>
              <a:t>مطالب نمو مرحلتي المهد والطفولة المبكرة من (الميلاد- 5سنوات)</a:t>
            </a:r>
          </a:p>
          <a:p>
            <a:pPr>
              <a:buFont typeface="Wingdings" panose="05000000000000000000" pitchFamily="2" charset="2"/>
              <a:buChar char="v"/>
            </a:pPr>
            <a:r>
              <a:rPr lang="ar-SA" sz="2800" dirty="0">
                <a:latin typeface="Sakkal Majalla" panose="02000000000000000000" pitchFamily="2" charset="-78"/>
                <a:cs typeface="Sakkal Majalla" panose="02000000000000000000" pitchFamily="2" charset="-78"/>
              </a:rPr>
              <a:t>مطالب </a:t>
            </a:r>
            <a:r>
              <a:rPr lang="ar-SA" sz="2800" dirty="0" smtClean="0">
                <a:latin typeface="Sakkal Majalla" panose="02000000000000000000" pitchFamily="2" charset="-78"/>
                <a:cs typeface="Sakkal Majalla" panose="02000000000000000000" pitchFamily="2" charset="-78"/>
              </a:rPr>
              <a:t>نمو الطفولة المتوسطة والمتأخرة من (6- 11سنة)</a:t>
            </a:r>
          </a:p>
          <a:p>
            <a:pPr>
              <a:buFont typeface="Wingdings" panose="05000000000000000000" pitchFamily="2" charset="2"/>
              <a:buChar char="v"/>
            </a:pPr>
            <a:r>
              <a:rPr lang="ar-SA" sz="2800" dirty="0">
                <a:solidFill>
                  <a:schemeClr val="accent5">
                    <a:lumMod val="50000"/>
                  </a:schemeClr>
                </a:solidFill>
                <a:latin typeface="Sakkal Majalla" panose="02000000000000000000" pitchFamily="2" charset="-78"/>
                <a:cs typeface="Sakkal Majalla" panose="02000000000000000000" pitchFamily="2" charset="-78"/>
              </a:rPr>
              <a:t>مطالب </a:t>
            </a:r>
            <a:r>
              <a:rPr lang="ar-SA" sz="2800" dirty="0" smtClean="0">
                <a:solidFill>
                  <a:schemeClr val="accent5">
                    <a:lumMod val="50000"/>
                  </a:schemeClr>
                </a:solidFill>
                <a:latin typeface="Sakkal Majalla" panose="02000000000000000000" pitchFamily="2" charset="-78"/>
                <a:cs typeface="Sakkal Majalla" panose="02000000000000000000" pitchFamily="2" charset="-78"/>
              </a:rPr>
              <a:t>نموالبلوغ والمراهقة  من(12- 21سنة)</a:t>
            </a:r>
          </a:p>
          <a:p>
            <a:pPr>
              <a:buFont typeface="Wingdings" panose="05000000000000000000" pitchFamily="2" charset="2"/>
              <a:buChar char="v"/>
            </a:pPr>
            <a:r>
              <a:rPr lang="ar-SA" sz="2800" dirty="0">
                <a:latin typeface="Sakkal Majalla" panose="02000000000000000000" pitchFamily="2" charset="-78"/>
                <a:cs typeface="Sakkal Majalla" panose="02000000000000000000" pitchFamily="2" charset="-78"/>
              </a:rPr>
              <a:t>مطالب </a:t>
            </a:r>
            <a:r>
              <a:rPr lang="ar-SA" sz="2800" dirty="0" smtClean="0">
                <a:latin typeface="Sakkal Majalla" panose="02000000000000000000" pitchFamily="2" charset="-78"/>
                <a:cs typeface="Sakkal Majalla" panose="02000000000000000000" pitchFamily="2" charset="-78"/>
              </a:rPr>
              <a:t>نموالرشد المبكر(الشباب) من (22- 35سنة)</a:t>
            </a:r>
          </a:p>
          <a:p>
            <a:pPr>
              <a:buFont typeface="Wingdings" panose="05000000000000000000" pitchFamily="2" charset="2"/>
              <a:buChar char="v"/>
            </a:pPr>
            <a:r>
              <a:rPr lang="ar-SA" sz="2800" dirty="0">
                <a:solidFill>
                  <a:schemeClr val="accent5">
                    <a:lumMod val="50000"/>
                  </a:schemeClr>
                </a:solidFill>
                <a:latin typeface="Sakkal Majalla" panose="02000000000000000000" pitchFamily="2" charset="-78"/>
                <a:cs typeface="Sakkal Majalla" panose="02000000000000000000" pitchFamily="2" charset="-78"/>
              </a:rPr>
              <a:t>مطالب </a:t>
            </a:r>
            <a:r>
              <a:rPr lang="ar-SA" sz="2800" dirty="0" smtClean="0">
                <a:solidFill>
                  <a:schemeClr val="accent5">
                    <a:lumMod val="50000"/>
                  </a:schemeClr>
                </a:solidFill>
                <a:latin typeface="Sakkal Majalla" panose="02000000000000000000" pitchFamily="2" charset="-78"/>
                <a:cs typeface="Sakkal Majalla" panose="02000000000000000000" pitchFamily="2" charset="-78"/>
              </a:rPr>
              <a:t>نمومرحلة وسط العمر من (36 - 65)</a:t>
            </a:r>
          </a:p>
          <a:p>
            <a:pPr>
              <a:buFont typeface="Wingdings" panose="05000000000000000000" pitchFamily="2" charset="2"/>
              <a:buChar char="v"/>
            </a:pPr>
            <a:r>
              <a:rPr lang="ar-SA" sz="2800" dirty="0">
                <a:latin typeface="Sakkal Majalla" panose="02000000000000000000" pitchFamily="2" charset="-78"/>
                <a:cs typeface="Sakkal Majalla" panose="02000000000000000000" pitchFamily="2" charset="-78"/>
              </a:rPr>
              <a:t>مطالب </a:t>
            </a:r>
            <a:r>
              <a:rPr lang="ar-SA" sz="2800" dirty="0" smtClean="0">
                <a:latin typeface="Sakkal Majalla" panose="02000000000000000000" pitchFamily="2" charset="-78"/>
                <a:cs typeface="Sakkal Majalla" panose="02000000000000000000" pitchFamily="2" charset="-78"/>
              </a:rPr>
              <a:t>نموالشيخوخة من(65 حتى الوفاة)</a:t>
            </a:r>
          </a:p>
          <a:p>
            <a:pPr marL="0" indent="0">
              <a:buNone/>
            </a:pPr>
            <a:endParaRPr lang="ar-SA" dirty="0" smtClean="0"/>
          </a:p>
          <a:p>
            <a:pPr marL="0" indent="0">
              <a:buNone/>
            </a:pPr>
            <a:endParaRPr lang="ar-SA" b="1" dirty="0"/>
          </a:p>
        </p:txBody>
      </p:sp>
    </p:spTree>
    <p:extLst>
      <p:ext uri="{BB962C8B-B14F-4D97-AF65-F5344CB8AC3E}">
        <p14:creationId xmlns:p14="http://schemas.microsoft.com/office/powerpoint/2010/main" val="234822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913774" y="1519707"/>
            <a:ext cx="11089336" cy="5215943"/>
          </a:xfrm>
        </p:spPr>
        <p:txBody>
          <a:bodyPr>
            <a:normAutofit/>
          </a:bodyPr>
          <a:lstStyle/>
          <a:p>
            <a:pPr>
              <a:buFont typeface="Wingdings" panose="05000000000000000000" pitchFamily="2" charset="2"/>
              <a:buChar char="v"/>
            </a:pPr>
            <a:r>
              <a:rPr lang="ar-SA" b="1" dirty="0" smtClean="0">
                <a:solidFill>
                  <a:schemeClr val="accent6">
                    <a:lumMod val="75000"/>
                  </a:schemeClr>
                </a:solidFill>
                <a:latin typeface="Sakkal Majalla" panose="02000000000000000000" pitchFamily="2" charset="-78"/>
                <a:cs typeface="Sakkal Majalla" panose="02000000000000000000" pitchFamily="2" charset="-78"/>
              </a:rPr>
              <a:t>يتم النمو في جانبين تكويني و وظيفي</a:t>
            </a:r>
          </a:p>
          <a:p>
            <a:pPr>
              <a:buFont typeface="Wingdings" panose="05000000000000000000" pitchFamily="2" charset="2"/>
              <a:buChar char="v"/>
            </a:pPr>
            <a:r>
              <a:rPr lang="ar-SA" dirty="0" smtClean="0">
                <a:latin typeface="Sakkal Majalla" panose="02000000000000000000" pitchFamily="2" charset="-78"/>
                <a:cs typeface="Sakkal Majalla" panose="02000000000000000000" pitchFamily="2" charset="-78"/>
              </a:rPr>
              <a:t>يسير النمو عبر مراحل متتابعة</a:t>
            </a:r>
          </a:p>
          <a:p>
            <a:pPr>
              <a:buFont typeface="Wingdings" panose="05000000000000000000" pitchFamily="2" charset="2"/>
              <a:buChar char="v"/>
            </a:pPr>
            <a:r>
              <a:rPr lang="ar-SA" b="1" dirty="0" smtClean="0">
                <a:solidFill>
                  <a:schemeClr val="accent6">
                    <a:lumMod val="75000"/>
                  </a:schemeClr>
                </a:solidFill>
                <a:latin typeface="Sakkal Majalla" panose="02000000000000000000" pitchFamily="2" charset="-78"/>
                <a:cs typeface="Sakkal Majalla" panose="02000000000000000000" pitchFamily="2" charset="-78"/>
              </a:rPr>
              <a:t>لكل مرحلة من النمو خصائصها ومظاهرها</a:t>
            </a:r>
          </a:p>
          <a:p>
            <a:pPr>
              <a:buFont typeface="Wingdings" panose="05000000000000000000" pitchFamily="2" charset="2"/>
              <a:buChar char="v"/>
            </a:pPr>
            <a:r>
              <a:rPr lang="ar-SA" dirty="0" smtClean="0">
                <a:latin typeface="Sakkal Majalla" panose="02000000000000000000" pitchFamily="2" charset="-78"/>
                <a:cs typeface="Sakkal Majalla" panose="02000000000000000000" pitchFamily="2" charset="-78"/>
              </a:rPr>
              <a:t>يسير النمو من العام إلى الخاص</a:t>
            </a:r>
          </a:p>
          <a:p>
            <a:pPr>
              <a:buFont typeface="Wingdings" panose="05000000000000000000" pitchFamily="2" charset="2"/>
              <a:buChar char="v"/>
            </a:pPr>
            <a:r>
              <a:rPr lang="ar-SA" b="1" dirty="0" smtClean="0">
                <a:solidFill>
                  <a:schemeClr val="accent6">
                    <a:lumMod val="75000"/>
                  </a:schemeClr>
                </a:solidFill>
                <a:latin typeface="Sakkal Majalla" panose="02000000000000000000" pitchFamily="2" charset="-78"/>
                <a:cs typeface="Sakkal Majalla" panose="02000000000000000000" pitchFamily="2" charset="-78"/>
              </a:rPr>
              <a:t>يسير النمو من الرأس للقدمين ومن الوسط للأطراف</a:t>
            </a:r>
          </a:p>
          <a:p>
            <a:pPr>
              <a:buFont typeface="Wingdings" panose="05000000000000000000" pitchFamily="2" charset="2"/>
              <a:buChar char="v"/>
            </a:pPr>
            <a:r>
              <a:rPr lang="ar-SA" dirty="0" smtClean="0">
                <a:latin typeface="Sakkal Majalla" panose="02000000000000000000" pitchFamily="2" charset="-78"/>
                <a:cs typeface="Sakkal Majalla" panose="02000000000000000000" pitchFamily="2" charset="-78"/>
              </a:rPr>
              <a:t>سرعة النمو متغيرة بحسب المراحل</a:t>
            </a:r>
          </a:p>
          <a:p>
            <a:pPr>
              <a:buFont typeface="Wingdings" panose="05000000000000000000" pitchFamily="2" charset="2"/>
              <a:buChar char="v"/>
            </a:pPr>
            <a:r>
              <a:rPr lang="ar-SA" b="1" dirty="0" smtClean="0">
                <a:solidFill>
                  <a:schemeClr val="accent6">
                    <a:lumMod val="75000"/>
                  </a:schemeClr>
                </a:solidFill>
                <a:latin typeface="Sakkal Majalla" panose="02000000000000000000" pitchFamily="2" charset="-78"/>
                <a:cs typeface="Sakkal Majalla" panose="02000000000000000000" pitchFamily="2" charset="-78"/>
              </a:rPr>
              <a:t>النمو يتأثر بعوامل داخلية وخارجية والتفاعل فيما بينها</a:t>
            </a:r>
          </a:p>
          <a:p>
            <a:pPr>
              <a:buFont typeface="Wingdings" panose="05000000000000000000" pitchFamily="2" charset="2"/>
              <a:buChar char="v"/>
            </a:pPr>
            <a:r>
              <a:rPr lang="ar-SA" dirty="0" smtClean="0">
                <a:latin typeface="Sakkal Majalla" panose="02000000000000000000" pitchFamily="2" charset="-78"/>
                <a:cs typeface="Sakkal Majalla" panose="02000000000000000000" pitchFamily="2" charset="-78"/>
              </a:rPr>
              <a:t>يمكن التنبؤ باتجاه النمو</a:t>
            </a:r>
          </a:p>
          <a:p>
            <a:pPr>
              <a:buFont typeface="Wingdings" panose="05000000000000000000" pitchFamily="2" charset="2"/>
              <a:buChar char="v"/>
            </a:pPr>
            <a:r>
              <a:rPr lang="ar-SA" b="1" dirty="0" smtClean="0">
                <a:solidFill>
                  <a:schemeClr val="accent6">
                    <a:lumMod val="75000"/>
                  </a:schemeClr>
                </a:solidFill>
                <a:latin typeface="Sakkal Majalla" panose="02000000000000000000" pitchFamily="2" charset="-78"/>
                <a:cs typeface="Sakkal Majalla" panose="02000000000000000000" pitchFamily="2" charset="-78"/>
              </a:rPr>
              <a:t>مظاهر النمو مترابطة ومتداخلة</a:t>
            </a:r>
          </a:p>
          <a:p>
            <a:pPr>
              <a:buFont typeface="Wingdings" panose="05000000000000000000" pitchFamily="2" charset="2"/>
              <a:buChar char="v"/>
            </a:pPr>
            <a:r>
              <a:rPr lang="ar-SA" dirty="0" smtClean="0">
                <a:latin typeface="Sakkal Majalla" panose="02000000000000000000" pitchFamily="2" charset="-78"/>
                <a:cs typeface="Sakkal Majalla" panose="02000000000000000000" pitchFamily="2" charset="-78"/>
              </a:rPr>
              <a:t>يخضع النمو لمبدأ الفروق الفردية</a:t>
            </a:r>
          </a:p>
          <a:p>
            <a:pPr marL="0" indent="0">
              <a:buNone/>
            </a:pPr>
            <a:endParaRPr lang="ar-SA" dirty="0"/>
          </a:p>
        </p:txBody>
      </p:sp>
      <p:sp>
        <p:nvSpPr>
          <p:cNvPr id="8" name="Rectangle 7"/>
          <p:cNvSpPr/>
          <p:nvPr/>
        </p:nvSpPr>
        <p:spPr>
          <a:xfrm>
            <a:off x="669701" y="501134"/>
            <a:ext cx="10934164" cy="830997"/>
          </a:xfrm>
          <a:prstGeom prst="rect">
            <a:avLst/>
          </a:prstGeom>
          <a:solidFill>
            <a:schemeClr val="accent3">
              <a:lumMod val="20000"/>
              <a:lumOff val="80000"/>
            </a:schemeClr>
          </a:solidFill>
        </p:spPr>
        <p:txBody>
          <a:bodyPr wrap="square">
            <a:spAutoFit/>
          </a:bodyPr>
          <a:lstStyle/>
          <a:p>
            <a:pPr algn="ctr"/>
            <a:r>
              <a:rPr lang="ar-SA" sz="4800" dirty="0">
                <a:latin typeface="Sakkal Majalla" panose="02000000000000000000" pitchFamily="2" charset="-78"/>
                <a:cs typeface="Sakkal Majalla" panose="02000000000000000000" pitchFamily="2" charset="-78"/>
              </a:rPr>
              <a:t>قوانين النمو</a:t>
            </a:r>
          </a:p>
        </p:txBody>
      </p:sp>
    </p:spTree>
    <p:extLst>
      <p:ext uri="{BB962C8B-B14F-4D97-AF65-F5344CB8AC3E}">
        <p14:creationId xmlns:p14="http://schemas.microsoft.com/office/powerpoint/2010/main" val="352383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barn(inVertical)">
                                      <p:cBhvr>
                                        <p:cTn id="33" dur="500"/>
                                        <p:tgtEl>
                                          <p:spTgt spid="7">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7">
                                            <p:txEl>
                                              <p:pRg st="4" end="4"/>
                                            </p:txEl>
                                          </p:spTgt>
                                        </p:tgtEl>
                                        <p:attrNameLst>
                                          <p:attrName>style.visibility</p:attrName>
                                        </p:attrNameLst>
                                      </p:cBhvr>
                                      <p:to>
                                        <p:strVal val="visible"/>
                                      </p:to>
                                    </p:set>
                                    <p:animEffect transition="in" filter="fade">
                                      <p:cBhvr>
                                        <p:cTn id="38" dur="1000"/>
                                        <p:tgtEl>
                                          <p:spTgt spid="7">
                                            <p:txEl>
                                              <p:pRg st="4" end="4"/>
                                            </p:txEl>
                                          </p:spTgt>
                                        </p:tgtEl>
                                      </p:cBhvr>
                                    </p:animEffect>
                                    <p:anim calcmode="lin" valueType="num">
                                      <p:cBhvr>
                                        <p:cTn id="3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7">
                                            <p:txEl>
                                              <p:pRg st="5" end="5"/>
                                            </p:txEl>
                                          </p:spTgt>
                                        </p:tgtEl>
                                        <p:attrNameLst>
                                          <p:attrName>style.visibility</p:attrName>
                                        </p:attrNameLst>
                                      </p:cBhvr>
                                      <p:to>
                                        <p:strVal val="visible"/>
                                      </p:to>
                                    </p:set>
                                    <p:animEffect transition="in" filter="fade">
                                      <p:cBhvr>
                                        <p:cTn id="45" dur="1000"/>
                                        <p:tgtEl>
                                          <p:spTgt spid="7">
                                            <p:txEl>
                                              <p:pRg st="5" end="5"/>
                                            </p:txEl>
                                          </p:spTgt>
                                        </p:tgtEl>
                                      </p:cBhvr>
                                    </p:animEffect>
                                    <p:anim calcmode="lin" valueType="num">
                                      <p:cBhvr>
                                        <p:cTn id="46"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7">
                                            <p:txEl>
                                              <p:pRg st="6" end="6"/>
                                            </p:txEl>
                                          </p:spTgt>
                                        </p:tgtEl>
                                        <p:attrNameLst>
                                          <p:attrName>style.visibility</p:attrName>
                                        </p:attrNameLst>
                                      </p:cBhvr>
                                      <p:to>
                                        <p:strVal val="visible"/>
                                      </p:to>
                                    </p:set>
                                    <p:animEffect transition="in" filter="fade">
                                      <p:cBhvr>
                                        <p:cTn id="52" dur="1000"/>
                                        <p:tgtEl>
                                          <p:spTgt spid="7">
                                            <p:txEl>
                                              <p:pRg st="6" end="6"/>
                                            </p:txEl>
                                          </p:spTgt>
                                        </p:tgtEl>
                                      </p:cBhvr>
                                    </p:animEffect>
                                    <p:anim calcmode="lin" valueType="num">
                                      <p:cBhvr>
                                        <p:cTn id="53"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7">
                                            <p:txEl>
                                              <p:pRg st="7" end="7"/>
                                            </p:txEl>
                                          </p:spTgt>
                                        </p:tgtEl>
                                        <p:attrNameLst>
                                          <p:attrName>style.visibility</p:attrName>
                                        </p:attrNameLst>
                                      </p:cBhvr>
                                      <p:to>
                                        <p:strVal val="visible"/>
                                      </p:to>
                                    </p:set>
                                    <p:animEffect transition="in" filter="fade">
                                      <p:cBhvr>
                                        <p:cTn id="59" dur="1000"/>
                                        <p:tgtEl>
                                          <p:spTgt spid="7">
                                            <p:txEl>
                                              <p:pRg st="7" end="7"/>
                                            </p:txEl>
                                          </p:spTgt>
                                        </p:tgtEl>
                                      </p:cBhvr>
                                    </p:animEffect>
                                    <p:anim calcmode="lin" valueType="num">
                                      <p:cBhvr>
                                        <p:cTn id="60"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7">
                                            <p:txEl>
                                              <p:pRg st="8" end="8"/>
                                            </p:txEl>
                                          </p:spTgt>
                                        </p:tgtEl>
                                        <p:attrNameLst>
                                          <p:attrName>style.visibility</p:attrName>
                                        </p:attrNameLst>
                                      </p:cBhvr>
                                      <p:to>
                                        <p:strVal val="visible"/>
                                      </p:to>
                                    </p:set>
                                    <p:animEffect transition="in" filter="fade">
                                      <p:cBhvr>
                                        <p:cTn id="66" dur="1000"/>
                                        <p:tgtEl>
                                          <p:spTgt spid="7">
                                            <p:txEl>
                                              <p:pRg st="8" end="8"/>
                                            </p:txEl>
                                          </p:spTgt>
                                        </p:tgtEl>
                                      </p:cBhvr>
                                    </p:animEffect>
                                    <p:anim calcmode="lin" valueType="num">
                                      <p:cBhvr>
                                        <p:cTn id="67"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7">
                                            <p:txEl>
                                              <p:pRg st="9" end="9"/>
                                            </p:txEl>
                                          </p:spTgt>
                                        </p:tgtEl>
                                        <p:attrNameLst>
                                          <p:attrName>style.visibility</p:attrName>
                                        </p:attrNameLst>
                                      </p:cBhvr>
                                      <p:to>
                                        <p:strVal val="visible"/>
                                      </p:to>
                                    </p:set>
                                    <p:animEffect transition="in" filter="fade">
                                      <p:cBhvr>
                                        <p:cTn id="73" dur="1000"/>
                                        <p:tgtEl>
                                          <p:spTgt spid="7">
                                            <p:txEl>
                                              <p:pRg st="9" end="9"/>
                                            </p:txEl>
                                          </p:spTgt>
                                        </p:tgtEl>
                                      </p:cBhvr>
                                    </p:animEffect>
                                    <p:anim calcmode="lin" valueType="num">
                                      <p:cBhvr>
                                        <p:cTn id="74"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76519"/>
            <a:ext cx="10364451" cy="1326524"/>
          </a:xfrm>
          <a:solidFill>
            <a:schemeClr val="accent3">
              <a:lumMod val="20000"/>
              <a:lumOff val="80000"/>
            </a:schemeClr>
          </a:solidFill>
        </p:spPr>
        <p:txBody>
          <a:bodyPr>
            <a:normAutofit/>
          </a:bodyPr>
          <a:lstStyle/>
          <a:p>
            <a:r>
              <a:rPr lang="ar-SA" sz="5400" dirty="0" smtClean="0">
                <a:latin typeface="Sakkal Majalla" panose="02000000000000000000" pitchFamily="2" charset="-78"/>
                <a:cs typeface="Sakkal Majalla" panose="02000000000000000000" pitchFamily="2" charset="-78"/>
              </a:rPr>
              <a:t>العوامل المؤثرة بالنمو</a:t>
            </a:r>
            <a:endParaRPr lang="ar-SA" sz="5400"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sz="quarter" idx="13"/>
          </p:nvPr>
        </p:nvSpPr>
        <p:spPr>
          <a:xfrm>
            <a:off x="913773" y="2367092"/>
            <a:ext cx="10509787" cy="4020829"/>
          </a:xfrm>
        </p:spPr>
        <p:txBody>
          <a:bodyPr>
            <a:normAutofit/>
          </a:bodyPr>
          <a:lstStyle/>
          <a:p>
            <a:pPr marL="0" indent="0">
              <a:buNone/>
            </a:pPr>
            <a:r>
              <a:rPr lang="ar-SA" sz="3600" dirty="0" smtClean="0"/>
              <a:t>أولأ: الوراثة.</a:t>
            </a:r>
          </a:p>
          <a:p>
            <a:pPr marL="0" indent="0">
              <a:buNone/>
            </a:pPr>
            <a:r>
              <a:rPr lang="ar-SA" sz="3600" dirty="0" smtClean="0"/>
              <a:t>ثانياً:الغدد.</a:t>
            </a:r>
          </a:p>
          <a:p>
            <a:pPr marL="0" indent="0">
              <a:buNone/>
            </a:pPr>
            <a:r>
              <a:rPr lang="ar-SA" sz="3600" dirty="0" smtClean="0"/>
              <a:t>ثالثاً:البيئة الداخلية والخارجية.</a:t>
            </a:r>
          </a:p>
          <a:p>
            <a:pPr marL="0" indent="0">
              <a:buNone/>
            </a:pPr>
            <a:r>
              <a:rPr lang="ar-SA" sz="3600" dirty="0" smtClean="0"/>
              <a:t>رابعاً: التغذية.</a:t>
            </a:r>
            <a:endParaRPr lang="ar-SA" sz="3600" dirty="0"/>
          </a:p>
        </p:txBody>
      </p:sp>
    </p:spTree>
    <p:extLst>
      <p:ext uri="{BB962C8B-B14F-4D97-AF65-F5344CB8AC3E}">
        <p14:creationId xmlns:p14="http://schemas.microsoft.com/office/powerpoint/2010/main" val="407592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74677"/>
          </a:xfrm>
          <a:solidFill>
            <a:schemeClr val="accent3">
              <a:lumMod val="20000"/>
              <a:lumOff val="80000"/>
            </a:schemeClr>
          </a:solidFill>
        </p:spPr>
        <p:txBody>
          <a:bodyPr>
            <a:normAutofit/>
          </a:bodyPr>
          <a:lstStyle/>
          <a:p>
            <a:r>
              <a:rPr lang="ar-SA" sz="6600" dirty="0">
                <a:latin typeface="Sakkal Majalla" panose="02000000000000000000" pitchFamily="2" charset="-78"/>
                <a:cs typeface="Sakkal Majalla" panose="02000000000000000000" pitchFamily="2" charset="-78"/>
              </a:rPr>
              <a:t>نظريات النمو</a:t>
            </a:r>
            <a:endParaRPr lang="ar-SA" sz="6600" dirty="0"/>
          </a:p>
        </p:txBody>
      </p:sp>
      <p:sp>
        <p:nvSpPr>
          <p:cNvPr id="3" name="Content Placeholder 2"/>
          <p:cNvSpPr>
            <a:spLocks noGrp="1"/>
          </p:cNvSpPr>
          <p:nvPr>
            <p:ph sz="quarter" idx="13"/>
          </p:nvPr>
        </p:nvSpPr>
        <p:spPr>
          <a:xfrm>
            <a:off x="913774" y="2047742"/>
            <a:ext cx="10364452" cy="3743458"/>
          </a:xfrm>
        </p:spPr>
        <p:txBody>
          <a:bodyPr>
            <a:normAutofit/>
          </a:bodyPr>
          <a:lstStyle/>
          <a:p>
            <a:r>
              <a:rPr lang="ar-SA" sz="4000" dirty="0" smtClean="0">
                <a:latin typeface="Sakkal Majalla" panose="02000000000000000000" pitchFamily="2" charset="-78"/>
                <a:cs typeface="Sakkal Majalla" panose="02000000000000000000" pitchFamily="2" charset="-78"/>
              </a:rPr>
              <a:t>نظرية التحليل النفسي في النمو لفرويد.</a:t>
            </a:r>
          </a:p>
          <a:p>
            <a:r>
              <a:rPr lang="ar-SA" sz="4000" dirty="0" smtClean="0">
                <a:latin typeface="Sakkal Majalla" panose="02000000000000000000" pitchFamily="2" charset="-78"/>
                <a:cs typeface="Sakkal Majalla" panose="02000000000000000000" pitchFamily="2" charset="-78"/>
              </a:rPr>
              <a:t>نظرية اريكسون النمو النفس اجتماعي.</a:t>
            </a:r>
          </a:p>
          <a:p>
            <a:r>
              <a:rPr lang="ar-SA" sz="4000" dirty="0" smtClean="0">
                <a:latin typeface="Sakkal Majalla" panose="02000000000000000000" pitchFamily="2" charset="-78"/>
                <a:cs typeface="Sakkal Majalla" panose="02000000000000000000" pitchFamily="2" charset="-78"/>
              </a:rPr>
              <a:t>نظرية بياجية للنمو العقلي.</a:t>
            </a:r>
          </a:p>
          <a:p>
            <a:r>
              <a:rPr lang="ar-SA" sz="4000" dirty="0" smtClean="0">
                <a:latin typeface="Sakkal Majalla" panose="02000000000000000000" pitchFamily="2" charset="-78"/>
                <a:cs typeface="Sakkal Majalla" panose="02000000000000000000" pitchFamily="2" charset="-78"/>
              </a:rPr>
              <a:t>نظرية النمو الخلقي لكولبرج.</a:t>
            </a:r>
            <a:endParaRPr lang="ar-SA" sz="4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95667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158</TotalTime>
  <Words>513</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Sakkal Majalla</vt:lpstr>
      <vt:lpstr>Times New Roman</vt:lpstr>
      <vt:lpstr>Tw Cen MT</vt:lpstr>
      <vt:lpstr>Wingdings</vt:lpstr>
      <vt:lpstr>Droplet</vt:lpstr>
      <vt:lpstr>الفصل الرابع-النمو الإنساني</vt:lpstr>
      <vt:lpstr>PowerPoint Presentation</vt:lpstr>
      <vt:lpstr>مفردات المحاضرة</vt:lpstr>
      <vt:lpstr>علم النفس النموDevelopmental psychology  </vt:lpstr>
      <vt:lpstr>مظاهر النمو</vt:lpstr>
      <vt:lpstr>مطالب النمو</vt:lpstr>
      <vt:lpstr>PowerPoint Presentation</vt:lpstr>
      <vt:lpstr>العوامل المؤثرة بالنمو</vt:lpstr>
      <vt:lpstr>نظريات النمو</vt:lpstr>
      <vt:lpstr>PowerPoint Presentation</vt:lpstr>
      <vt:lpstr>نظرية النمو النفس الإجتماعي</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wafa</dc:creator>
  <cp:lastModifiedBy>wafa</cp:lastModifiedBy>
  <cp:revision>17</cp:revision>
  <dcterms:created xsi:type="dcterms:W3CDTF">2016-10-24T17:04:36Z</dcterms:created>
  <dcterms:modified xsi:type="dcterms:W3CDTF">2016-11-04T08:49:18Z</dcterms:modified>
</cp:coreProperties>
</file>