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3" r:id="rId11"/>
    <p:sldId id="265" r:id="rId12"/>
    <p:sldId id="266" r:id="rId13"/>
    <p:sldId id="267" r:id="rId14"/>
    <p:sldId id="269" r:id="rId15"/>
    <p:sldId id="268" r:id="rId16"/>
    <p:sldId id="270" r:id="rId17"/>
    <p:sldId id="271" r:id="rId18"/>
    <p:sldId id="272" r:id="rId19"/>
    <p:sldId id="274" r:id="rId2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15" autoAdjust="0"/>
    <p:restoredTop sz="94660"/>
  </p:normalViewPr>
  <p:slideViewPr>
    <p:cSldViewPr snapToGrid="0">
      <p:cViewPr varScale="1">
        <p:scale>
          <a:sx n="79" d="100"/>
          <a:sy n="79" d="100"/>
        </p:scale>
        <p:origin x="12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FCDDF07-B093-4488-B1F7-FF2ED8CD5B9D}" type="datetimeFigureOut">
              <a:rPr lang="ar-SA" smtClean="0"/>
              <a:t>19/07/38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92957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FCDDF07-B093-4488-B1F7-FF2ED8CD5B9D}" type="datetimeFigureOut">
              <a:rPr lang="ar-SA" smtClean="0"/>
              <a:t>19/07/38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240459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FCDDF07-B093-4488-B1F7-FF2ED8CD5B9D}" type="datetimeFigureOut">
              <a:rPr lang="ar-SA" smtClean="0"/>
              <a:t>19/07/38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18542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FCDDF07-B093-4488-B1F7-FF2ED8CD5B9D}" type="datetimeFigureOut">
              <a:rPr lang="ar-SA" smtClean="0"/>
              <a:t>19/07/38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40976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FCDDF07-B093-4488-B1F7-FF2ED8CD5B9D}" type="datetimeFigureOut">
              <a:rPr lang="ar-SA" smtClean="0"/>
              <a:t>19/07/38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9523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FCDDF07-B093-4488-B1F7-FF2ED8CD5B9D}" type="datetimeFigureOut">
              <a:rPr lang="ar-SA" smtClean="0"/>
              <a:t>19/07/38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1144672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FCDDF07-B093-4488-B1F7-FF2ED8CD5B9D}" type="datetimeFigureOut">
              <a:rPr lang="ar-SA" smtClean="0"/>
              <a:t>19/07/38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3789292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FCDDF07-B093-4488-B1F7-FF2ED8CD5B9D}" type="datetimeFigureOut">
              <a:rPr lang="ar-SA" smtClean="0"/>
              <a:t>19/07/38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2105258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FCDDF07-B093-4488-B1F7-FF2ED8CD5B9D}" type="datetimeFigureOut">
              <a:rPr lang="ar-SA" smtClean="0"/>
              <a:t>19/07/38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4097439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FCDDF07-B093-4488-B1F7-FF2ED8CD5B9D}" type="datetimeFigureOut">
              <a:rPr lang="ar-SA" smtClean="0"/>
              <a:t>19/07/38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385141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FCDDF07-B093-4488-B1F7-FF2ED8CD5B9D}" type="datetimeFigureOut">
              <a:rPr lang="ar-SA" smtClean="0"/>
              <a:t>19/07/38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7D2CB10-9EE4-4FF0-9577-76FAE35643A6}" type="slidenum">
              <a:rPr lang="ar-SA" smtClean="0"/>
              <a:t>‹#›</a:t>
            </a:fld>
            <a:endParaRPr lang="ar-SA"/>
          </a:p>
        </p:txBody>
      </p:sp>
    </p:spTree>
    <p:extLst>
      <p:ext uri="{BB962C8B-B14F-4D97-AF65-F5344CB8AC3E}">
        <p14:creationId xmlns:p14="http://schemas.microsoft.com/office/powerpoint/2010/main" val="3248941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FCDDF07-B093-4488-B1F7-FF2ED8CD5B9D}" type="datetimeFigureOut">
              <a:rPr lang="ar-SA" smtClean="0"/>
              <a:t>19/07/38</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D2CB10-9EE4-4FF0-9577-76FAE35643A6}" type="slidenum">
              <a:rPr lang="ar-SA" smtClean="0"/>
              <a:t>‹#›</a:t>
            </a:fld>
            <a:endParaRPr lang="ar-SA"/>
          </a:p>
        </p:txBody>
      </p:sp>
    </p:spTree>
    <p:extLst>
      <p:ext uri="{BB962C8B-B14F-4D97-AF65-F5344CB8AC3E}">
        <p14:creationId xmlns:p14="http://schemas.microsoft.com/office/powerpoint/2010/main" val="2245985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الفصل الخامس عشر</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1242745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11200" y="2113492"/>
            <a:ext cx="10515600" cy="4351338"/>
          </a:xfrm>
          <a:ln>
            <a:solidFill>
              <a:schemeClr val="accent1"/>
            </a:solidFill>
          </a:ln>
        </p:spPr>
        <p:txBody>
          <a:bodyPr/>
          <a:lstStyle/>
          <a:p>
            <a:endParaRPr lang="en-US" dirty="0"/>
          </a:p>
        </p:txBody>
      </p:sp>
    </p:spTree>
    <p:extLst>
      <p:ext uri="{BB962C8B-B14F-4D97-AF65-F5344CB8AC3E}">
        <p14:creationId xmlns:p14="http://schemas.microsoft.com/office/powerpoint/2010/main" val="2062236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منحنى  </a:t>
            </a:r>
            <a:r>
              <a:rPr lang="en-US" dirty="0"/>
              <a:t>IS  </a:t>
            </a:r>
            <a:r>
              <a:rPr lang="ar-SA" dirty="0" smtClean="0"/>
              <a:t>  </a:t>
            </a:r>
            <a:endParaRPr lang="ar-SA" dirty="0"/>
          </a:p>
        </p:txBody>
      </p:sp>
      <p:sp>
        <p:nvSpPr>
          <p:cNvPr id="3" name="عنصر نائب للمحتوى 2"/>
          <p:cNvSpPr>
            <a:spLocks noGrp="1"/>
          </p:cNvSpPr>
          <p:nvPr>
            <p:ph idx="1"/>
          </p:nvPr>
        </p:nvSpPr>
        <p:spPr/>
        <p:txBody>
          <a:bodyPr/>
          <a:lstStyle/>
          <a:p>
            <a:r>
              <a:rPr lang="ar-SA" dirty="0" err="1" smtClean="0"/>
              <a:t>اثرالتغير</a:t>
            </a:r>
            <a:r>
              <a:rPr lang="ar-SA" dirty="0" smtClean="0"/>
              <a:t> في الاستثمار على دالة الطلب بيانيا ←و اشتقاق منحنى </a:t>
            </a:r>
            <a:r>
              <a:rPr lang="en-US" dirty="0" smtClean="0"/>
              <a:t> IS</a:t>
            </a:r>
            <a:endParaRPr lang="ar-SA" dirty="0"/>
          </a:p>
        </p:txBody>
      </p:sp>
    </p:spTree>
    <p:extLst>
      <p:ext uri="{BB962C8B-B14F-4D97-AF65-F5344CB8AC3E}">
        <p14:creationId xmlns:p14="http://schemas.microsoft.com/office/powerpoint/2010/main" val="3346493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منحنى  </a:t>
            </a:r>
            <a:r>
              <a:rPr lang="en-US" dirty="0"/>
              <a:t>IS  </a:t>
            </a:r>
            <a:r>
              <a:rPr lang="ar-SA" dirty="0" smtClean="0"/>
              <a:t> </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يوضح منحنى </a:t>
            </a:r>
            <a:r>
              <a:rPr lang="en-US" dirty="0" smtClean="0"/>
              <a:t> IS </a:t>
            </a:r>
            <a:r>
              <a:rPr lang="ar-SA" dirty="0" smtClean="0"/>
              <a:t> مجموعات الدخل و معدلات الفائدة التي يتحقق عندها التوازن في سوق السلع و الخدمات ( كل نقطة على منحنى </a:t>
            </a:r>
            <a:r>
              <a:rPr lang="en-US" dirty="0" smtClean="0"/>
              <a:t> IS </a:t>
            </a:r>
            <a:r>
              <a:rPr lang="ar-SA" dirty="0" smtClean="0"/>
              <a:t> هي نقطة توازن )</a:t>
            </a:r>
          </a:p>
          <a:p>
            <a:r>
              <a:rPr lang="ar-SA" dirty="0" smtClean="0"/>
              <a:t>ذا ميل سالب بسبب ان انخفاض معدل الفائدة ←زيادة الاستثمارات ←زيادة </a:t>
            </a:r>
            <a:r>
              <a:rPr lang="en-US" dirty="0" smtClean="0"/>
              <a:t> </a:t>
            </a:r>
            <a:r>
              <a:rPr lang="en-US" dirty="0" err="1" smtClean="0"/>
              <a:t>Yd</a:t>
            </a:r>
            <a:r>
              <a:rPr lang="ar-SA" dirty="0" smtClean="0"/>
              <a:t> </a:t>
            </a:r>
            <a:r>
              <a:rPr lang="en-US" dirty="0" smtClean="0"/>
              <a:t> </a:t>
            </a:r>
            <a:r>
              <a:rPr lang="ar-SA" dirty="0" smtClean="0"/>
              <a:t> ←مستوى توازني اكبر  للناتج   </a:t>
            </a:r>
          </a:p>
          <a:p>
            <a:r>
              <a:rPr lang="ar-SA" dirty="0" smtClean="0"/>
              <a:t>أي نقطة الى اليمين من منحنى </a:t>
            </a:r>
            <a:r>
              <a:rPr lang="en-US" dirty="0" smtClean="0"/>
              <a:t> IS </a:t>
            </a:r>
            <a:r>
              <a:rPr lang="ar-SA" dirty="0" smtClean="0"/>
              <a:t> (</a:t>
            </a:r>
            <a:r>
              <a:rPr lang="en-US" dirty="0" smtClean="0"/>
              <a:t> 5</a:t>
            </a:r>
            <a:r>
              <a:rPr lang="ar-SA" dirty="0" smtClean="0"/>
              <a:t>عند السعر </a:t>
            </a:r>
            <a:r>
              <a:rPr lang="en-US" dirty="0" smtClean="0"/>
              <a:t> r1 </a:t>
            </a:r>
            <a:r>
              <a:rPr lang="ar-SA" dirty="0" smtClean="0"/>
              <a:t> )يحقق فائض عرض  يخفض الأسعار في سوق السلع ( عرض اكبر من الطلب عند التوازن 1في رسم الانفاق و الناتج ) يجعل العرض  الكلي  يتحرك بالانخفاض نحو التوازن  أي عند النقطة </a:t>
            </a:r>
            <a:r>
              <a:rPr lang="en-US" dirty="0" smtClean="0"/>
              <a:t> 1</a:t>
            </a:r>
            <a:endParaRPr lang="ar-SA" dirty="0" smtClean="0"/>
          </a:p>
          <a:p>
            <a:r>
              <a:rPr lang="ar-SA" dirty="0" smtClean="0"/>
              <a:t>أي نقطة الى اليسار من منحنى </a:t>
            </a:r>
            <a:r>
              <a:rPr lang="en-US" dirty="0" smtClean="0"/>
              <a:t> </a:t>
            </a:r>
            <a:r>
              <a:rPr lang="ar-SA" dirty="0" smtClean="0"/>
              <a:t> </a:t>
            </a:r>
            <a:r>
              <a:rPr lang="en-US" dirty="0" smtClean="0"/>
              <a:t>  IS </a:t>
            </a:r>
            <a:r>
              <a:rPr lang="ar-SA" dirty="0" smtClean="0"/>
              <a:t>(</a:t>
            </a:r>
            <a:r>
              <a:rPr lang="en-US" dirty="0" smtClean="0"/>
              <a:t> 4</a:t>
            </a:r>
            <a:r>
              <a:rPr lang="ar-SA" dirty="0" smtClean="0"/>
              <a:t>عند السعر </a:t>
            </a:r>
            <a:r>
              <a:rPr lang="en-US" dirty="0" smtClean="0"/>
              <a:t> r2 </a:t>
            </a:r>
            <a:r>
              <a:rPr lang="ar-SA" dirty="0" smtClean="0"/>
              <a:t> )تحقق فائض طلب في سوق السلع ( الطلب &gt;من العرض عند  التوازن 2 في رسم الانفاق و الناتج اي  عرض اقل من التوازن) &gt;&gt;يرتفع السعر يجعل العرض الكلي يتحرك بالزيادة نحو التوازن عند النقطة </a:t>
            </a:r>
            <a:r>
              <a:rPr lang="en-US" dirty="0" smtClean="0"/>
              <a:t> 2</a:t>
            </a:r>
            <a:endParaRPr lang="ar-SA" dirty="0" smtClean="0"/>
          </a:p>
          <a:p>
            <a:r>
              <a:rPr lang="ar-SA" dirty="0" smtClean="0"/>
              <a:t>التغير في مستوى الفائدة يؤدي الى الانتقال من نقطة الى أخرى على نفس المنحنى </a:t>
            </a:r>
            <a:r>
              <a:rPr lang="en-US" dirty="0" smtClean="0"/>
              <a:t> IS </a:t>
            </a:r>
            <a:r>
              <a:rPr lang="ar-SA" dirty="0" smtClean="0"/>
              <a:t> وهذا يؤدي الى الانتقال الى  مستوى توازني جديد للدخل </a:t>
            </a:r>
          </a:p>
          <a:p>
            <a:r>
              <a:rPr lang="ar-SA" dirty="0" smtClean="0"/>
              <a:t>التغير في الانفاق الاستثماري  التلقائي (بسبب اخر غير سعر الفائدة) و التغير في الانفاق الحكومي و الضرائب و الاستهلاك التلقائي سيؤدي الى انتقال منحنى </a:t>
            </a:r>
            <a:r>
              <a:rPr lang="en-US" dirty="0" smtClean="0"/>
              <a:t> IS </a:t>
            </a:r>
            <a:r>
              <a:rPr lang="ar-SA" dirty="0" smtClean="0"/>
              <a:t> الى اليمين او اليسار </a:t>
            </a:r>
            <a:endParaRPr lang="ar-SA" dirty="0"/>
          </a:p>
        </p:txBody>
      </p:sp>
    </p:spTree>
    <p:extLst>
      <p:ext uri="{BB962C8B-B14F-4D97-AF65-F5344CB8AC3E}">
        <p14:creationId xmlns:p14="http://schemas.microsoft.com/office/powerpoint/2010/main" val="4184016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منحنى  </a:t>
            </a:r>
            <a:r>
              <a:rPr lang="en-US" dirty="0" smtClean="0"/>
              <a:t>LM</a:t>
            </a:r>
            <a:endParaRPr lang="ar-SA" dirty="0"/>
          </a:p>
        </p:txBody>
      </p:sp>
      <p:sp>
        <p:nvSpPr>
          <p:cNvPr id="3" name="عنصر نائب للمحتوى 2"/>
          <p:cNvSpPr>
            <a:spLocks noGrp="1"/>
          </p:cNvSpPr>
          <p:nvPr>
            <p:ph idx="1"/>
          </p:nvPr>
        </p:nvSpPr>
        <p:spPr/>
        <p:txBody>
          <a:bodyPr/>
          <a:lstStyle/>
          <a:p>
            <a:r>
              <a:rPr lang="ar-SA" dirty="0" smtClean="0">
                <a:solidFill>
                  <a:srgbClr val="FF0000"/>
                </a:solidFill>
              </a:rPr>
              <a:t>1 - التوازن في سوق النقود و اشتقاق منحنى </a:t>
            </a:r>
            <a:r>
              <a:rPr lang="en-US" dirty="0" smtClean="0">
                <a:solidFill>
                  <a:srgbClr val="FF0000"/>
                </a:solidFill>
              </a:rPr>
              <a:t> LM</a:t>
            </a:r>
            <a:r>
              <a:rPr lang="en-US" dirty="0" smtClean="0"/>
              <a:t> </a:t>
            </a:r>
            <a:r>
              <a:rPr lang="ar-SA" dirty="0" smtClean="0">
                <a:solidFill>
                  <a:srgbClr val="FF0000"/>
                </a:solidFill>
              </a:rPr>
              <a:t> </a:t>
            </a:r>
          </a:p>
          <a:p>
            <a:r>
              <a:rPr lang="ar-SA" dirty="0" smtClean="0"/>
              <a:t>عرض النقود ثابت </a:t>
            </a:r>
          </a:p>
          <a:p>
            <a:r>
              <a:rPr lang="ar-SA" dirty="0" smtClean="0"/>
              <a:t>يتحقق التوازن بتساوي الكمية المطلوبة من النقود مع الكمية المعروضة منها </a:t>
            </a:r>
          </a:p>
          <a:p>
            <a:r>
              <a:rPr lang="ar-SA" dirty="0" smtClean="0"/>
              <a:t>زيادة الدخل ←زيادة الطلب على النقود </a:t>
            </a:r>
          </a:p>
        </p:txBody>
      </p:sp>
    </p:spTree>
    <p:extLst>
      <p:ext uri="{BB962C8B-B14F-4D97-AF65-F5344CB8AC3E}">
        <p14:creationId xmlns:p14="http://schemas.microsoft.com/office/powerpoint/2010/main" val="1840492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a:t>
            </a:r>
            <a:r>
              <a:rPr lang="ar-SA" dirty="0" smtClean="0"/>
              <a:t> </a:t>
            </a:r>
            <a:r>
              <a:rPr lang="ar-SA" dirty="0"/>
              <a:t>منحنى  </a:t>
            </a:r>
            <a:r>
              <a:rPr lang="en-US" dirty="0"/>
              <a:t>LM</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يوضح منحنى </a:t>
            </a:r>
            <a:r>
              <a:rPr lang="en-US" dirty="0" smtClean="0"/>
              <a:t> LM </a:t>
            </a:r>
            <a:r>
              <a:rPr lang="ar-SA" dirty="0" smtClean="0"/>
              <a:t> مجموعات من الدخل و معدلات الفائدة المحققة للتوازن في سوق النقود ( كل نقطة على منحنى  </a:t>
            </a:r>
            <a:r>
              <a:rPr lang="en-US" dirty="0" smtClean="0"/>
              <a:t>LM </a:t>
            </a:r>
            <a:r>
              <a:rPr lang="ar-SA" smtClean="0"/>
              <a:t> هي نقطة توازن في سوق النقود )</a:t>
            </a:r>
            <a:endParaRPr lang="ar-SA" dirty="0" smtClean="0"/>
          </a:p>
          <a:p>
            <a:r>
              <a:rPr lang="ar-SA" dirty="0" smtClean="0"/>
              <a:t>ذا ميل موجب حيث  زيادة الدخل الى زيادة الطلب على النقود مما يؤدي الى زيادة معدل الفائدة لتحقيق التوازن </a:t>
            </a:r>
          </a:p>
          <a:p>
            <a:r>
              <a:rPr lang="ar-SA" dirty="0"/>
              <a:t>أي نقطة الى اليمين من  </a:t>
            </a:r>
            <a:r>
              <a:rPr lang="en-US" dirty="0"/>
              <a:t>LM  </a:t>
            </a:r>
            <a:r>
              <a:rPr lang="ar-SA" dirty="0" smtClean="0"/>
              <a:t> ( </a:t>
            </a:r>
            <a:r>
              <a:rPr lang="en-US" dirty="0" smtClean="0"/>
              <a:t>4</a:t>
            </a:r>
            <a:r>
              <a:rPr lang="ar-SA" dirty="0" smtClean="0"/>
              <a:t> عند السعر </a:t>
            </a:r>
            <a:r>
              <a:rPr lang="en-US" dirty="0" smtClean="0"/>
              <a:t> r1 </a:t>
            </a:r>
            <a:r>
              <a:rPr lang="ar-SA" dirty="0" smtClean="0"/>
              <a:t> )تحقق </a:t>
            </a:r>
            <a:r>
              <a:rPr lang="ar-SA" dirty="0"/>
              <a:t>فائض طلب </a:t>
            </a:r>
            <a:r>
              <a:rPr lang="ar-SA" dirty="0" smtClean="0"/>
              <a:t>في سوق النقود حيث زيادة الدخل ←زيادة الطلب على النقود ←يتحقق فائض طلب بين 1 و 4 يضغط على أسعار الفائدة بالارتفاع ←زيادة معدل الفائدة الى </a:t>
            </a:r>
            <a:r>
              <a:rPr lang="en-US" dirty="0" smtClean="0"/>
              <a:t> r2 </a:t>
            </a:r>
            <a:r>
              <a:rPr lang="ar-SA" dirty="0" smtClean="0"/>
              <a:t> </a:t>
            </a:r>
          </a:p>
          <a:p>
            <a:r>
              <a:rPr lang="ar-SA" dirty="0" smtClean="0"/>
              <a:t>أي نقطة الى اليسار من </a:t>
            </a:r>
            <a:r>
              <a:rPr lang="en-US" dirty="0" smtClean="0"/>
              <a:t> LM </a:t>
            </a:r>
            <a:r>
              <a:rPr lang="ar-SA" dirty="0" smtClean="0"/>
              <a:t> (5 عند المعدل </a:t>
            </a:r>
            <a:r>
              <a:rPr lang="en-US" dirty="0" smtClean="0"/>
              <a:t> r2 </a:t>
            </a:r>
            <a:r>
              <a:rPr lang="ar-SA" dirty="0" smtClean="0"/>
              <a:t> ) تحقق فائض عرض في سوق النقود  حيث انخفاض الدخل الى </a:t>
            </a:r>
            <a:r>
              <a:rPr lang="en-US" dirty="0" smtClean="0"/>
              <a:t> Y1 </a:t>
            </a:r>
            <a:r>
              <a:rPr lang="ar-SA" dirty="0" smtClean="0"/>
              <a:t> تؤدي الى انخفاض الطلب على النقود ← يتحقق فائض عرض بين 2 و 5 يضغط على معدلات الفائدة بالانخفاض ←انخفاض معدل الفائدة الى </a:t>
            </a:r>
            <a:r>
              <a:rPr lang="en-US" dirty="0" smtClean="0"/>
              <a:t> r1</a:t>
            </a:r>
          </a:p>
          <a:p>
            <a:r>
              <a:rPr lang="ar-SA" dirty="0"/>
              <a:t> </a:t>
            </a:r>
            <a:r>
              <a:rPr lang="ar-SA" dirty="0" smtClean="0"/>
              <a:t>التغير في معدل الفائدة يؤدي الى الانتقال من  نقطة الى أخرى على نفس منحنى </a:t>
            </a:r>
            <a:r>
              <a:rPr lang="en-US" dirty="0" smtClean="0"/>
              <a:t> LM</a:t>
            </a:r>
            <a:r>
              <a:rPr lang="ar-SA" dirty="0" smtClean="0"/>
              <a:t> </a:t>
            </a:r>
          </a:p>
          <a:p>
            <a:r>
              <a:rPr lang="ar-SA" dirty="0" smtClean="0"/>
              <a:t>التغير في عرض النقود (</a:t>
            </a:r>
            <a:r>
              <a:rPr lang="ar-SA" dirty="0" err="1" smtClean="0"/>
              <a:t>بادوات</a:t>
            </a:r>
            <a:r>
              <a:rPr lang="ar-SA" dirty="0" smtClean="0"/>
              <a:t> السياسة النقدية )يؤدي الى انتقال منحنى </a:t>
            </a:r>
            <a:r>
              <a:rPr lang="en-US" dirty="0" smtClean="0"/>
              <a:t> LM </a:t>
            </a:r>
            <a:r>
              <a:rPr lang="ar-SA" dirty="0" smtClean="0"/>
              <a:t> الى اليمين او اليسار </a:t>
            </a:r>
          </a:p>
          <a:p>
            <a:endParaRPr lang="ar-SA" dirty="0"/>
          </a:p>
          <a:p>
            <a:endParaRPr lang="ar-SA" dirty="0" smtClean="0"/>
          </a:p>
          <a:p>
            <a:endParaRPr lang="ar-SA" dirty="0"/>
          </a:p>
        </p:txBody>
      </p:sp>
    </p:spTree>
    <p:extLst>
      <p:ext uri="{BB962C8B-B14F-4D97-AF65-F5344CB8AC3E}">
        <p14:creationId xmlns:p14="http://schemas.microsoft.com/office/powerpoint/2010/main" val="2960781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التوازن في سوق النقود و السلع </a:t>
            </a:r>
            <a:endParaRPr lang="ar-SA" dirty="0"/>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331253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التوازن في سوق النقود و السلع </a:t>
            </a:r>
          </a:p>
        </p:txBody>
      </p:sp>
      <p:sp>
        <p:nvSpPr>
          <p:cNvPr id="3" name="عنصر نائب للمحتوى 2"/>
          <p:cNvSpPr>
            <a:spLocks noGrp="1"/>
          </p:cNvSpPr>
          <p:nvPr>
            <p:ph idx="1"/>
          </p:nvPr>
        </p:nvSpPr>
        <p:spPr/>
        <p:txBody>
          <a:bodyPr/>
          <a:lstStyle/>
          <a:p>
            <a:r>
              <a:rPr lang="ar-SA" dirty="0" smtClean="0"/>
              <a:t>يتحقق التوازن بتقاطع منحنى </a:t>
            </a:r>
            <a:r>
              <a:rPr lang="en-US" dirty="0" smtClean="0"/>
              <a:t> IS</a:t>
            </a:r>
            <a:r>
              <a:rPr lang="ar-SA" dirty="0" smtClean="0"/>
              <a:t> مع منحنى </a:t>
            </a:r>
            <a:r>
              <a:rPr lang="en-US" dirty="0" smtClean="0"/>
              <a:t> LM </a:t>
            </a:r>
            <a:r>
              <a:rPr lang="ar-SA" dirty="0" smtClean="0"/>
              <a:t> عند النقطة </a:t>
            </a:r>
            <a:r>
              <a:rPr lang="en-US" dirty="0" smtClean="0"/>
              <a:t>E </a:t>
            </a:r>
            <a:r>
              <a:rPr lang="ar-SA" dirty="0" smtClean="0"/>
              <a:t> حيث مستوى الناتج التوازني </a:t>
            </a:r>
            <a:r>
              <a:rPr lang="en-US" dirty="0" smtClean="0"/>
              <a:t>Y* ,</a:t>
            </a:r>
            <a:r>
              <a:rPr lang="ar-SA" dirty="0" smtClean="0"/>
              <a:t> و معدل الفائدة التوازني </a:t>
            </a:r>
            <a:r>
              <a:rPr lang="en-US" dirty="0" smtClean="0"/>
              <a:t> r*</a:t>
            </a:r>
            <a:r>
              <a:rPr lang="ar-SA" dirty="0" smtClean="0"/>
              <a:t> </a:t>
            </a:r>
          </a:p>
          <a:p>
            <a:r>
              <a:rPr lang="ar-SA" dirty="0" smtClean="0"/>
              <a:t>جدول ص 262 </a:t>
            </a:r>
            <a:r>
              <a:rPr lang="en-US" dirty="0" smtClean="0"/>
              <a:t> </a:t>
            </a:r>
            <a:r>
              <a:rPr lang="ar-SA" dirty="0" smtClean="0"/>
              <a:t> </a:t>
            </a:r>
            <a:endParaRPr lang="ar-SA" dirty="0"/>
          </a:p>
        </p:txBody>
      </p:sp>
    </p:spTree>
    <p:extLst>
      <p:ext uri="{BB962C8B-B14F-4D97-AF65-F5344CB8AC3E}">
        <p14:creationId xmlns:p14="http://schemas.microsoft.com/office/powerpoint/2010/main" val="2451617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السياسات الاقتصادية و النشاط الاقتصادي </a:t>
            </a:r>
            <a:endParaRPr lang="ar-SA" dirty="0"/>
          </a:p>
        </p:txBody>
      </p:sp>
      <p:sp>
        <p:nvSpPr>
          <p:cNvPr id="3" name="عنصر نائب للمحتوى 2"/>
          <p:cNvSpPr>
            <a:spLocks noGrp="1"/>
          </p:cNvSpPr>
          <p:nvPr>
            <p:ph idx="1"/>
          </p:nvPr>
        </p:nvSpPr>
        <p:spPr/>
        <p:txBody>
          <a:bodyPr/>
          <a:lstStyle/>
          <a:p>
            <a:r>
              <a:rPr lang="ar-SA" dirty="0" smtClean="0"/>
              <a:t>السياسة النقدية </a:t>
            </a:r>
          </a:p>
          <a:p>
            <a:r>
              <a:rPr lang="ar-SA" dirty="0" smtClean="0"/>
              <a:t>أدوات السياسة النقدية ( انتقال لمنحنى </a:t>
            </a:r>
            <a:r>
              <a:rPr lang="en-US" dirty="0" smtClean="0"/>
              <a:t>LM </a:t>
            </a:r>
            <a:r>
              <a:rPr lang="ar-SA" dirty="0" smtClean="0"/>
              <a:t> )</a:t>
            </a:r>
          </a:p>
          <a:p>
            <a:r>
              <a:rPr lang="ar-SA" dirty="0" smtClean="0"/>
              <a:t>تغير سعر الخصم ( علاقة عكسية مع العرض من النقود)</a:t>
            </a:r>
          </a:p>
          <a:p>
            <a:r>
              <a:rPr lang="ar-SA" dirty="0" smtClean="0"/>
              <a:t>تغيير نسبة الاحتياطي النظامي ( علاقة عكسية مع العرض من النقود )</a:t>
            </a:r>
          </a:p>
          <a:p>
            <a:r>
              <a:rPr lang="ar-SA" dirty="0" smtClean="0"/>
              <a:t>عمليات السوق المفتوحة ( بيع و شراء السندات ) (علاقة عكسية بين  بيع البنك المركزي للسندات و العرض من النقود و العكس صحيح ) </a:t>
            </a:r>
          </a:p>
          <a:p>
            <a:r>
              <a:rPr lang="ar-SA" dirty="0" smtClean="0"/>
              <a:t>استخدام أي من الأدوات السابقة ستؤدي الى تغير عرض النقود و انتقال منحنى  </a:t>
            </a:r>
            <a:r>
              <a:rPr lang="en-US" dirty="0" smtClean="0"/>
              <a:t>LM  </a:t>
            </a:r>
            <a:endParaRPr lang="ar-SA" dirty="0"/>
          </a:p>
        </p:txBody>
      </p:sp>
    </p:spTree>
    <p:extLst>
      <p:ext uri="{BB962C8B-B14F-4D97-AF65-F5344CB8AC3E}">
        <p14:creationId xmlns:p14="http://schemas.microsoft.com/office/powerpoint/2010/main" val="282873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السياسات الاقتصادية و النشاط الاقتصادي </a:t>
            </a:r>
          </a:p>
        </p:txBody>
      </p:sp>
      <p:sp>
        <p:nvSpPr>
          <p:cNvPr id="3" name="عنصر نائب للمحتوى 2"/>
          <p:cNvSpPr>
            <a:spLocks noGrp="1"/>
          </p:cNvSpPr>
          <p:nvPr>
            <p:ph idx="1"/>
          </p:nvPr>
        </p:nvSpPr>
        <p:spPr/>
        <p:txBody>
          <a:bodyPr/>
          <a:lstStyle/>
          <a:p>
            <a:r>
              <a:rPr lang="ar-SA" dirty="0" smtClean="0"/>
              <a:t>اثر تخفيض العرض من النقود </a:t>
            </a:r>
          </a:p>
          <a:p>
            <a:r>
              <a:rPr lang="ar-SA" dirty="0" smtClean="0"/>
              <a:t>الاقتصاد في حالة توازن عند 1 </a:t>
            </a:r>
          </a:p>
          <a:p>
            <a:r>
              <a:rPr lang="ar-SA" dirty="0" smtClean="0"/>
              <a:t>الاقتصاد يعاني من تضخم </a:t>
            </a:r>
          </a:p>
          <a:p>
            <a:r>
              <a:rPr lang="ar-SA" dirty="0" smtClean="0"/>
              <a:t>نستخدم سياسة نقدية تخفض من عرض النقود  </a:t>
            </a:r>
          </a:p>
          <a:p>
            <a:r>
              <a:rPr lang="ar-SA" dirty="0" smtClean="0"/>
              <a:t>تخفيض عرض النقود يؤدي الى </a:t>
            </a:r>
            <a:r>
              <a:rPr lang="ar-SA" dirty="0" err="1" smtClean="0"/>
              <a:t>انزحاف</a:t>
            </a:r>
            <a:r>
              <a:rPr lang="ar-SA" dirty="0" smtClean="0"/>
              <a:t> منحنى </a:t>
            </a:r>
            <a:r>
              <a:rPr lang="en-US" dirty="0" smtClean="0"/>
              <a:t> LM </a:t>
            </a:r>
            <a:r>
              <a:rPr lang="ar-SA" dirty="0" smtClean="0"/>
              <a:t> من ( </a:t>
            </a:r>
            <a:r>
              <a:rPr lang="en-US" dirty="0" smtClean="0"/>
              <a:t>LM1 </a:t>
            </a:r>
            <a:r>
              <a:rPr lang="ar-SA" dirty="0" smtClean="0"/>
              <a:t> ) الى (</a:t>
            </a:r>
            <a:r>
              <a:rPr lang="en-US" dirty="0" smtClean="0"/>
              <a:t> LM2</a:t>
            </a:r>
            <a:r>
              <a:rPr lang="ar-SA" dirty="0" smtClean="0"/>
              <a:t> )و نقطة توازن جديدة هي 2 ( انخفاض في </a:t>
            </a:r>
            <a:r>
              <a:rPr lang="en-US" dirty="0" smtClean="0"/>
              <a:t> Y </a:t>
            </a:r>
            <a:r>
              <a:rPr lang="ar-SA" dirty="0" smtClean="0"/>
              <a:t> مما يعني التقليل من التضخم و في نفس الوقت زيادة في سعر الفائدة بسبب خفض العرض من النقود ) </a:t>
            </a:r>
          </a:p>
          <a:p>
            <a:r>
              <a:rPr lang="ar-SA" dirty="0" smtClean="0"/>
              <a:t>تخفيض عرض النقود ←فائض طلب في  سوق النقود ←زيادة سعر الفائدة ←خفض الاستثمار ←انخفاض الطلب الكلي </a:t>
            </a:r>
            <a:r>
              <a:rPr lang="en-US" dirty="0" smtClean="0"/>
              <a:t> Y</a:t>
            </a:r>
            <a:r>
              <a:rPr lang="ar-SA" dirty="0" smtClean="0"/>
              <a:t> </a:t>
            </a:r>
            <a:endParaRPr lang="ar-SA" dirty="0"/>
          </a:p>
        </p:txBody>
      </p:sp>
    </p:spTree>
    <p:extLst>
      <p:ext uri="{BB962C8B-B14F-4D97-AF65-F5344CB8AC3E}">
        <p14:creationId xmlns:p14="http://schemas.microsoft.com/office/powerpoint/2010/main" val="3408469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تمرين</a:t>
            </a:r>
            <a:endParaRPr lang="ar-SA" dirty="0"/>
          </a:p>
        </p:txBody>
      </p:sp>
      <p:sp>
        <p:nvSpPr>
          <p:cNvPr id="3" name="عنصر نائب للمحتوى 2"/>
          <p:cNvSpPr>
            <a:spLocks noGrp="1"/>
          </p:cNvSpPr>
          <p:nvPr>
            <p:ph idx="1"/>
          </p:nvPr>
        </p:nvSpPr>
        <p:spPr/>
        <p:txBody>
          <a:bodyPr/>
          <a:lstStyle/>
          <a:p>
            <a:r>
              <a:rPr lang="ar-SA" dirty="0" smtClean="0"/>
              <a:t>وضحي بيانيا و تحليليا اثر زيادة سعر الفائدة على </a:t>
            </a:r>
          </a:p>
          <a:p>
            <a:r>
              <a:rPr lang="ar-SA" dirty="0" smtClean="0"/>
              <a:t>الاستثمار </a:t>
            </a:r>
          </a:p>
          <a:p>
            <a:r>
              <a:rPr lang="ar-SA" dirty="0" smtClean="0"/>
              <a:t> الانفاق الكلي  و الناتج المحلي الإجمالي </a:t>
            </a:r>
          </a:p>
          <a:p>
            <a:r>
              <a:rPr lang="ar-SA" dirty="0" smtClean="0"/>
              <a:t>توازن سوق السلع و الخدمات </a:t>
            </a:r>
          </a:p>
          <a:p>
            <a:r>
              <a:rPr lang="ar-SA" dirty="0" smtClean="0"/>
              <a:t>بيانيا على منحنى الاستثمار وخط الانفاق و منحنى </a:t>
            </a:r>
            <a:r>
              <a:rPr lang="en-US" dirty="0" smtClean="0"/>
              <a:t>IS </a:t>
            </a:r>
          </a:p>
          <a:p>
            <a:r>
              <a:rPr lang="ar-SA" smtClean="0"/>
              <a:t>تحليليا </a:t>
            </a:r>
            <a:r>
              <a:rPr lang="ar-SA" dirty="0" smtClean="0"/>
              <a:t>الزيادة و النقص في كل ما سبق و توضيح </a:t>
            </a:r>
            <a:r>
              <a:rPr lang="ar-SA" smtClean="0"/>
              <a:t>الانتقالات لكل منحنى وعلى كل منحنى </a:t>
            </a:r>
            <a:endParaRPr lang="en-US" dirty="0" smtClean="0"/>
          </a:p>
        </p:txBody>
      </p:sp>
    </p:spTree>
    <p:extLst>
      <p:ext uri="{BB962C8B-B14F-4D97-AF65-F5344CB8AC3E}">
        <p14:creationId xmlns:p14="http://schemas.microsoft.com/office/powerpoint/2010/main" val="19459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نظرية تفضيل السيولة : العرض و الطلب في سوق النقود </a:t>
            </a:r>
            <a:endParaRPr lang="ar-SA" dirty="0"/>
          </a:p>
        </p:txBody>
      </p:sp>
      <p:sp>
        <p:nvSpPr>
          <p:cNvPr id="3" name="عنصر نائب للمحتوى 2"/>
          <p:cNvSpPr>
            <a:spLocks noGrp="1"/>
          </p:cNvSpPr>
          <p:nvPr>
            <p:ph idx="1"/>
          </p:nvPr>
        </p:nvSpPr>
        <p:spPr/>
        <p:txBody>
          <a:bodyPr/>
          <a:lstStyle/>
          <a:p>
            <a:r>
              <a:rPr lang="ar-SA" dirty="0" smtClean="0"/>
              <a:t>يتحقق معدل الفائدة </a:t>
            </a:r>
            <a:r>
              <a:rPr lang="ar-SA" dirty="0" err="1" smtClean="0"/>
              <a:t>التوازنيه</a:t>
            </a:r>
            <a:r>
              <a:rPr lang="ar-SA" dirty="0" smtClean="0"/>
              <a:t> عند تساوي الكمية المطلوبة من النقود مع الكمية المعروضة منها </a:t>
            </a:r>
          </a:p>
          <a:p>
            <a:r>
              <a:rPr lang="ar-SA" dirty="0" smtClean="0"/>
              <a:t>و تمثل الكمية المطلوبة  الثروة =النقود السائلة ( </a:t>
            </a:r>
            <a:r>
              <a:rPr lang="en-US" dirty="0" smtClean="0"/>
              <a:t> </a:t>
            </a:r>
            <a:r>
              <a:rPr lang="en-US" dirty="0" err="1" smtClean="0"/>
              <a:t>Md</a:t>
            </a:r>
            <a:r>
              <a:rPr lang="en-US" dirty="0" smtClean="0"/>
              <a:t> </a:t>
            </a:r>
            <a:r>
              <a:rPr lang="ar-SA" dirty="0" smtClean="0"/>
              <a:t> ) و السندات المطلوبة ( </a:t>
            </a:r>
            <a:r>
              <a:rPr lang="en-US" dirty="0" smtClean="0"/>
              <a:t> </a:t>
            </a:r>
            <a:r>
              <a:rPr lang="en-US" dirty="0" err="1" smtClean="0"/>
              <a:t>Bd</a:t>
            </a:r>
            <a:r>
              <a:rPr lang="en-US" dirty="0" smtClean="0"/>
              <a:t>  </a:t>
            </a:r>
            <a:r>
              <a:rPr lang="ar-SA" dirty="0" smtClean="0"/>
              <a:t> ) </a:t>
            </a:r>
          </a:p>
          <a:p>
            <a:r>
              <a:rPr lang="ar-SA" dirty="0" smtClean="0"/>
              <a:t>وتمثل الكمية المعروضة  = النقود المعروضة   (</a:t>
            </a:r>
            <a:r>
              <a:rPr lang="en-US" dirty="0" smtClean="0"/>
              <a:t> </a:t>
            </a:r>
            <a:r>
              <a:rPr lang="en-US" dirty="0" err="1" smtClean="0"/>
              <a:t>Ms</a:t>
            </a:r>
            <a:r>
              <a:rPr lang="ar-SA" dirty="0" smtClean="0"/>
              <a:t> ) و السندات المعروضة (</a:t>
            </a:r>
            <a:r>
              <a:rPr lang="en-US" dirty="0" smtClean="0"/>
              <a:t> </a:t>
            </a:r>
            <a:r>
              <a:rPr lang="en-US" dirty="0" err="1" smtClean="0"/>
              <a:t>Bs</a:t>
            </a:r>
            <a:r>
              <a:rPr lang="en-US" dirty="0" smtClean="0"/>
              <a:t> </a:t>
            </a:r>
            <a:r>
              <a:rPr lang="ar-SA" dirty="0" smtClean="0"/>
              <a:t> )</a:t>
            </a:r>
          </a:p>
          <a:p>
            <a:r>
              <a:rPr lang="en-US" dirty="0" err="1" smtClean="0"/>
              <a:t>Bs</a:t>
            </a:r>
            <a:r>
              <a:rPr lang="en-US" dirty="0" smtClean="0"/>
              <a:t> + </a:t>
            </a:r>
            <a:r>
              <a:rPr lang="en-US" dirty="0" err="1" smtClean="0"/>
              <a:t>Ms</a:t>
            </a:r>
            <a:r>
              <a:rPr lang="en-US" dirty="0" smtClean="0"/>
              <a:t> =</a:t>
            </a:r>
            <a:r>
              <a:rPr lang="en-US" dirty="0" err="1" smtClean="0"/>
              <a:t>Bd</a:t>
            </a:r>
            <a:r>
              <a:rPr lang="en-US" dirty="0" smtClean="0"/>
              <a:t> +</a:t>
            </a:r>
            <a:r>
              <a:rPr lang="en-US" dirty="0" err="1" smtClean="0"/>
              <a:t>Md</a:t>
            </a:r>
            <a:r>
              <a:rPr lang="en-US" dirty="0" smtClean="0"/>
              <a:t> </a:t>
            </a:r>
          </a:p>
          <a:p>
            <a:r>
              <a:rPr lang="en-US" dirty="0" err="1" smtClean="0"/>
              <a:t>Bs</a:t>
            </a:r>
            <a:r>
              <a:rPr lang="en-US" dirty="0" smtClean="0"/>
              <a:t> – </a:t>
            </a:r>
            <a:r>
              <a:rPr lang="en-US" dirty="0" err="1" smtClean="0"/>
              <a:t>Bd</a:t>
            </a:r>
            <a:r>
              <a:rPr lang="en-US" dirty="0" smtClean="0"/>
              <a:t> = </a:t>
            </a:r>
            <a:r>
              <a:rPr lang="en-US" dirty="0" err="1" smtClean="0"/>
              <a:t>Md</a:t>
            </a:r>
            <a:r>
              <a:rPr lang="en-US" dirty="0" smtClean="0"/>
              <a:t> -</a:t>
            </a:r>
            <a:r>
              <a:rPr lang="en-US" dirty="0" err="1" smtClean="0"/>
              <a:t>Ms</a:t>
            </a:r>
            <a:endParaRPr lang="ar-SA" dirty="0"/>
          </a:p>
        </p:txBody>
      </p:sp>
    </p:spTree>
    <p:extLst>
      <p:ext uri="{BB962C8B-B14F-4D97-AF65-F5344CB8AC3E}">
        <p14:creationId xmlns:p14="http://schemas.microsoft.com/office/powerpoint/2010/main" val="3233953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سوق النقود </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التوازن في سوق النقود </a:t>
            </a:r>
          </a:p>
          <a:p>
            <a:r>
              <a:rPr lang="ar-SA" dirty="0" smtClean="0"/>
              <a:t>منحنى الطلب من النقود يوضح ان هناك علاقة عكسية بين معدل الفائدة و الكمية المطلوبة من النقود بافتراض ثبات العوامل الأخرى ← منحنى الطلب على النقود سالب الميل و ينحدر من اعلى الى اسفل و من اليسار الى اليمين </a:t>
            </a:r>
          </a:p>
          <a:p>
            <a:r>
              <a:rPr lang="ar-SA" dirty="0" smtClean="0"/>
              <a:t>منحنى العرض من النقود يوضح ان الكمية المعروضة من النقود ثابتة في لحظة زمنية معينة   حيث يتحكم البنك المركزي بشكل تام بالعرض من النقود ← منحى العرض من النقود عديم المرونة و ينحدر بشكل عمودي</a:t>
            </a:r>
          </a:p>
          <a:p>
            <a:r>
              <a:rPr lang="ar-SA" dirty="0" smtClean="0"/>
              <a:t>يتحقق التوازن عند تقاطع منحنى العرض من النقود مع منحنى الطلب عليها عند النقطة 3 حيث الكمية </a:t>
            </a:r>
            <a:r>
              <a:rPr lang="ar-SA" dirty="0" err="1" smtClean="0"/>
              <a:t>التوازنية</a:t>
            </a:r>
            <a:r>
              <a:rPr lang="ar-SA" dirty="0" smtClean="0"/>
              <a:t> 150 و معدل الفائدة التوازني 15</a:t>
            </a:r>
          </a:p>
          <a:p>
            <a:r>
              <a:rPr lang="ar-SA" dirty="0" smtClean="0"/>
              <a:t>عند النقطة 2 الكمية المعروضة اكبر من المطلوبة ← فائض </a:t>
            </a:r>
            <a:r>
              <a:rPr lang="ar-SA" dirty="0" err="1" smtClean="0"/>
              <a:t>عرض←انخفاض</a:t>
            </a:r>
            <a:r>
              <a:rPr lang="ar-SA" dirty="0" smtClean="0"/>
              <a:t> معدل الفائدة نحو التوازني </a:t>
            </a:r>
          </a:p>
          <a:p>
            <a:r>
              <a:rPr lang="ar-SA" dirty="0" smtClean="0"/>
              <a:t>ماذا يعني  ؟ يعني ان الافراد يحتفظون بكمية  اكبر مما يرغبون الاحتفاظ به من النقود وهذا يؤدي الى دفعهم الى شراء السندات وعندما يزيد الطلب على السندات فان هذا يؤدي  الى ارتفاع سعر السند و في المقابل انخفاض معدل الفائدة  نحو المعدل التوازني </a:t>
            </a:r>
          </a:p>
          <a:p>
            <a:endParaRPr lang="ar-SA" dirty="0" smtClean="0"/>
          </a:p>
          <a:p>
            <a:endParaRPr lang="ar-SA" dirty="0"/>
          </a:p>
        </p:txBody>
      </p:sp>
    </p:spTree>
    <p:extLst>
      <p:ext uri="{BB962C8B-B14F-4D97-AF65-F5344CB8AC3E}">
        <p14:creationId xmlns:p14="http://schemas.microsoft.com/office/powerpoint/2010/main" val="2711131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تغير العوامل الأخرى و اثرها على معدل الفائدة التوازني</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1 - </a:t>
            </a:r>
            <a:r>
              <a:rPr lang="ar-SA" dirty="0" err="1" smtClean="0"/>
              <a:t>انزحاف</a:t>
            </a:r>
            <a:r>
              <a:rPr lang="ar-SA" dirty="0" smtClean="0"/>
              <a:t> منحنى الطلب على النقود يكون بسبب</a:t>
            </a:r>
          </a:p>
          <a:p>
            <a:r>
              <a:rPr lang="ar-SA" dirty="0" smtClean="0"/>
              <a:t>أ – تغير الدخل يؤدي الى </a:t>
            </a:r>
            <a:r>
              <a:rPr lang="ar-SA" dirty="0" err="1" smtClean="0"/>
              <a:t>انزحاف</a:t>
            </a:r>
            <a:r>
              <a:rPr lang="ar-SA" dirty="0" smtClean="0"/>
              <a:t> منحنى الطلب الى اليمين او اليسار</a:t>
            </a:r>
          </a:p>
          <a:p>
            <a:r>
              <a:rPr lang="ar-SA" dirty="0" smtClean="0"/>
              <a:t>زيادة الدخل من </a:t>
            </a:r>
            <a:r>
              <a:rPr lang="en-US" dirty="0" smtClean="0"/>
              <a:t> Y1 </a:t>
            </a:r>
            <a:r>
              <a:rPr lang="ar-SA" dirty="0" smtClean="0"/>
              <a:t>  الى </a:t>
            </a:r>
            <a:r>
              <a:rPr lang="en-US" dirty="0" smtClean="0"/>
              <a:t> Y2 </a:t>
            </a:r>
            <a:r>
              <a:rPr lang="ar-SA" dirty="0" smtClean="0"/>
              <a:t>  تزحف بمنحنى الطلب على النقود الى اليمين من </a:t>
            </a:r>
            <a:r>
              <a:rPr lang="en-US" dirty="0" err="1" smtClean="0"/>
              <a:t>Md</a:t>
            </a:r>
            <a:r>
              <a:rPr lang="en-US" dirty="0" smtClean="0"/>
              <a:t> 1 </a:t>
            </a:r>
            <a:r>
              <a:rPr lang="ar-SA" dirty="0" smtClean="0"/>
              <a:t> الى </a:t>
            </a:r>
            <a:r>
              <a:rPr lang="en-US" dirty="0" smtClean="0"/>
              <a:t>Md2</a:t>
            </a:r>
            <a:r>
              <a:rPr lang="ar-SA" dirty="0" smtClean="0"/>
              <a:t> و لكن يتحقق فائض طلب يؤدي الى ارتفاع معدل الفائدة  التوازني من </a:t>
            </a:r>
            <a:r>
              <a:rPr lang="en-US" dirty="0" smtClean="0"/>
              <a:t> r1 </a:t>
            </a:r>
            <a:r>
              <a:rPr lang="ar-SA" dirty="0" smtClean="0"/>
              <a:t> الى </a:t>
            </a:r>
            <a:r>
              <a:rPr lang="en-US" dirty="0" smtClean="0"/>
              <a:t> r2 </a:t>
            </a:r>
            <a:r>
              <a:rPr lang="ar-SA" dirty="0" smtClean="0"/>
              <a:t> و تنتقل نقطة التوازن من 1 الى 2</a:t>
            </a:r>
          </a:p>
          <a:p>
            <a:r>
              <a:rPr lang="ar-SA" dirty="0" smtClean="0"/>
              <a:t>ب – تغير المستوى العام للأسعار </a:t>
            </a:r>
          </a:p>
          <a:p>
            <a:r>
              <a:rPr lang="ar-SA" dirty="0" smtClean="0"/>
              <a:t>عند </a:t>
            </a:r>
            <a:r>
              <a:rPr lang="ar-SA" dirty="0" smtClean="0">
                <a:solidFill>
                  <a:srgbClr val="FF0000"/>
                </a:solidFill>
              </a:rPr>
              <a:t>انخفاض</a:t>
            </a:r>
            <a:r>
              <a:rPr lang="ar-SA" dirty="0" smtClean="0"/>
              <a:t> الأسعار بشكل عام  تزيد  القيمة الحقيقية للنقود (تشتري كمية اكبر من السلع) ←يقلل الافراد طلبهم من النقود← انزحاف منحنى الطلب على النقود الى اليسار</a:t>
            </a:r>
            <a:r>
              <a:rPr lang="en-US" dirty="0" smtClean="0"/>
              <a:t> Md2 </a:t>
            </a:r>
            <a:r>
              <a:rPr lang="ar-SA" dirty="0" smtClean="0"/>
              <a:t> و يتحقق فائض عرض من النقود</a:t>
            </a:r>
            <a:r>
              <a:rPr lang="en-US" dirty="0" smtClean="0"/>
              <a:t>  </a:t>
            </a:r>
            <a:r>
              <a:rPr lang="ar-SA" dirty="0" smtClean="0"/>
              <a:t> يخفض السعر التوازني من </a:t>
            </a:r>
            <a:r>
              <a:rPr lang="en-US" dirty="0" smtClean="0"/>
              <a:t> r1 </a:t>
            </a:r>
            <a:r>
              <a:rPr lang="ar-SA" dirty="0" smtClean="0"/>
              <a:t> الى  </a:t>
            </a:r>
            <a:r>
              <a:rPr lang="en-US" dirty="0" smtClean="0"/>
              <a:t>r2 </a:t>
            </a:r>
            <a:r>
              <a:rPr lang="ar-SA" dirty="0" smtClean="0"/>
              <a:t> وتنتقل نقطة التوازن من 1 الى 2   </a:t>
            </a:r>
            <a:endParaRPr lang="ar-SA" dirty="0"/>
          </a:p>
        </p:txBody>
      </p:sp>
    </p:spTree>
    <p:extLst>
      <p:ext uri="{BB962C8B-B14F-4D97-AF65-F5344CB8AC3E}">
        <p14:creationId xmlns:p14="http://schemas.microsoft.com/office/powerpoint/2010/main" val="1400870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تغير العوامل الأخرى و اثرها على معدل الفائدة التوازني</a:t>
            </a:r>
          </a:p>
        </p:txBody>
      </p:sp>
      <p:sp>
        <p:nvSpPr>
          <p:cNvPr id="3" name="عنصر نائب للمحتوى 2"/>
          <p:cNvSpPr>
            <a:spLocks noGrp="1"/>
          </p:cNvSpPr>
          <p:nvPr>
            <p:ph idx="1"/>
          </p:nvPr>
        </p:nvSpPr>
        <p:spPr/>
        <p:txBody>
          <a:bodyPr/>
          <a:lstStyle/>
          <a:p>
            <a:r>
              <a:rPr lang="ar-SA" dirty="0" err="1" smtClean="0"/>
              <a:t>انزحاف</a:t>
            </a:r>
            <a:r>
              <a:rPr lang="ar-SA" dirty="0" smtClean="0"/>
              <a:t> منحنى العرض من النقود </a:t>
            </a:r>
          </a:p>
          <a:p>
            <a:r>
              <a:rPr lang="ar-SA" dirty="0" smtClean="0"/>
              <a:t>ا</a:t>
            </a:r>
            <a:r>
              <a:rPr lang="ar-SA" dirty="0" smtClean="0">
                <a:solidFill>
                  <a:srgbClr val="FF0000"/>
                </a:solidFill>
              </a:rPr>
              <a:t>نخفاض</a:t>
            </a:r>
            <a:r>
              <a:rPr lang="ar-SA" dirty="0" smtClean="0"/>
              <a:t>  العرض من النقود     0(</a:t>
            </a:r>
            <a:r>
              <a:rPr lang="ar-SA" dirty="0" smtClean="0">
                <a:solidFill>
                  <a:srgbClr val="FF0000"/>
                </a:solidFill>
              </a:rPr>
              <a:t>عكسية</a:t>
            </a:r>
            <a:r>
              <a:rPr lang="ar-SA" dirty="0" smtClean="0"/>
              <a:t>)عن طريق البنك المركزي باتباع احد السياسات النقدية ستؤدي الى انزحاف منحنى العرض </a:t>
            </a:r>
            <a:r>
              <a:rPr lang="en-US" dirty="0" smtClean="0"/>
              <a:t> Ms1 </a:t>
            </a:r>
            <a:r>
              <a:rPr lang="ar-SA" dirty="0" smtClean="0"/>
              <a:t> الى اليسار  ليصبح </a:t>
            </a:r>
            <a:r>
              <a:rPr lang="en-US" dirty="0" smtClean="0"/>
              <a:t> Ms2 </a:t>
            </a:r>
            <a:r>
              <a:rPr lang="ar-SA" dirty="0" smtClean="0"/>
              <a:t> و عندها يتحقق  فائض طلب  يؤدي الى ارتفاع المعدل التوازني للفائدة من </a:t>
            </a:r>
            <a:r>
              <a:rPr lang="en-US" dirty="0" smtClean="0"/>
              <a:t> r1 </a:t>
            </a:r>
            <a:r>
              <a:rPr lang="ar-SA" dirty="0" smtClean="0"/>
              <a:t> الى  </a:t>
            </a:r>
            <a:r>
              <a:rPr lang="en-US" dirty="0" smtClean="0"/>
              <a:t> r2 </a:t>
            </a:r>
            <a:r>
              <a:rPr lang="ar-SA" dirty="0" smtClean="0"/>
              <a:t> و تنتقل نقطة التوازن من </a:t>
            </a:r>
            <a:r>
              <a:rPr lang="en-US" dirty="0" smtClean="0"/>
              <a:t> </a:t>
            </a:r>
            <a:r>
              <a:rPr lang="ar-SA" dirty="0" smtClean="0"/>
              <a:t>1 الى 2</a:t>
            </a:r>
            <a:r>
              <a:rPr lang="en-US" dirty="0" smtClean="0"/>
              <a:t> </a:t>
            </a:r>
            <a:endParaRPr lang="ar-SA" dirty="0"/>
          </a:p>
        </p:txBody>
      </p:sp>
    </p:spTree>
    <p:extLst>
      <p:ext uri="{BB962C8B-B14F-4D97-AF65-F5344CB8AC3E}">
        <p14:creationId xmlns:p14="http://schemas.microsoft.com/office/powerpoint/2010/main" val="338839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اشتقاق منحنى </a:t>
            </a:r>
            <a:r>
              <a:rPr lang="en-US" dirty="0" smtClean="0"/>
              <a:t> IS </a:t>
            </a:r>
            <a:r>
              <a:rPr lang="ar-SA" dirty="0" smtClean="0"/>
              <a:t> و منحنى </a:t>
            </a:r>
            <a:r>
              <a:rPr lang="en-US" dirty="0" smtClean="0"/>
              <a:t> LM</a:t>
            </a:r>
            <a:endParaRPr lang="ar-SA" dirty="0"/>
          </a:p>
        </p:txBody>
      </p:sp>
      <p:sp>
        <p:nvSpPr>
          <p:cNvPr id="3" name="عنصر نائب للمحتوى 2"/>
          <p:cNvSpPr>
            <a:spLocks noGrp="1"/>
          </p:cNvSpPr>
          <p:nvPr>
            <p:ph idx="1"/>
          </p:nvPr>
        </p:nvSpPr>
        <p:spPr/>
        <p:txBody>
          <a:bodyPr/>
          <a:lstStyle/>
          <a:p>
            <a:endParaRPr lang="ar-SA" dirty="0" smtClean="0"/>
          </a:p>
          <a:p>
            <a:r>
              <a:rPr lang="ar-SA" dirty="0" smtClean="0"/>
              <a:t> يمثل منحنى </a:t>
            </a:r>
            <a:r>
              <a:rPr lang="en-US" dirty="0" smtClean="0"/>
              <a:t> IS </a:t>
            </a:r>
            <a:r>
              <a:rPr lang="ar-SA" dirty="0" smtClean="0"/>
              <a:t> التوازن في سوق السلع و الخدمات و يمثل منحنى </a:t>
            </a:r>
            <a:r>
              <a:rPr lang="en-US" dirty="0" smtClean="0"/>
              <a:t> LM</a:t>
            </a:r>
            <a:r>
              <a:rPr lang="ar-SA" dirty="0" smtClean="0"/>
              <a:t> التوازن في سوق النقود </a:t>
            </a:r>
          </a:p>
          <a:p>
            <a:r>
              <a:rPr lang="ar-SA" i="1" u="sng" dirty="0" smtClean="0">
                <a:solidFill>
                  <a:srgbClr val="FF0000"/>
                </a:solidFill>
              </a:rPr>
              <a:t>1 –التوازن في سوق السلع و اشتقاق منحنى </a:t>
            </a:r>
            <a:r>
              <a:rPr lang="en-US" i="1" u="sng" dirty="0" smtClean="0">
                <a:solidFill>
                  <a:srgbClr val="FF0000"/>
                </a:solidFill>
              </a:rPr>
              <a:t> IS </a:t>
            </a:r>
            <a:endParaRPr lang="ar-SA" i="1" u="sng" dirty="0" smtClean="0">
              <a:solidFill>
                <a:srgbClr val="FF0000"/>
              </a:solidFill>
            </a:endParaRPr>
          </a:p>
          <a:p>
            <a:r>
              <a:rPr lang="ar-SA" dirty="0" smtClean="0"/>
              <a:t>أ – </a:t>
            </a:r>
            <a:r>
              <a:rPr lang="ar-SA" dirty="0" smtClean="0">
                <a:solidFill>
                  <a:srgbClr val="00B050"/>
                </a:solidFill>
              </a:rPr>
              <a:t>يتحقق التوازن في الاقتصاد ذو الثلاث قطاعات بتساوي الطلب الكلي (</a:t>
            </a:r>
            <a:r>
              <a:rPr lang="en-US" dirty="0" smtClean="0">
                <a:solidFill>
                  <a:srgbClr val="00B050"/>
                </a:solidFill>
              </a:rPr>
              <a:t> </a:t>
            </a:r>
            <a:r>
              <a:rPr lang="en-US" dirty="0" err="1" smtClean="0">
                <a:solidFill>
                  <a:srgbClr val="00B050"/>
                </a:solidFill>
              </a:rPr>
              <a:t>Yd</a:t>
            </a:r>
            <a:r>
              <a:rPr lang="en-US" dirty="0" smtClean="0">
                <a:solidFill>
                  <a:srgbClr val="00B050"/>
                </a:solidFill>
              </a:rPr>
              <a:t> </a:t>
            </a:r>
            <a:r>
              <a:rPr lang="ar-SA" dirty="0" smtClean="0">
                <a:solidFill>
                  <a:srgbClr val="00B050"/>
                </a:solidFill>
              </a:rPr>
              <a:t> ) مع العرض الكلي (</a:t>
            </a:r>
            <a:r>
              <a:rPr lang="en-US" dirty="0" smtClean="0">
                <a:solidFill>
                  <a:srgbClr val="00B050"/>
                </a:solidFill>
              </a:rPr>
              <a:t> Ys </a:t>
            </a:r>
            <a:r>
              <a:rPr lang="ar-SA" dirty="0" smtClean="0">
                <a:solidFill>
                  <a:srgbClr val="00B050"/>
                </a:solidFill>
              </a:rPr>
              <a:t> ) </a:t>
            </a:r>
          </a:p>
          <a:p>
            <a:r>
              <a:rPr lang="en-US" dirty="0"/>
              <a:t> </a:t>
            </a:r>
            <a:r>
              <a:rPr lang="en-US" dirty="0" smtClean="0"/>
              <a:t>Y = C+I+G</a:t>
            </a:r>
          </a:p>
          <a:p>
            <a:r>
              <a:rPr lang="en-US" dirty="0" smtClean="0"/>
              <a:t>Ys =</a:t>
            </a:r>
            <a:r>
              <a:rPr lang="en-US" dirty="0" err="1" smtClean="0"/>
              <a:t>Yd</a:t>
            </a:r>
            <a:r>
              <a:rPr lang="en-US" dirty="0" smtClean="0"/>
              <a:t>    </a:t>
            </a:r>
          </a:p>
          <a:p>
            <a:r>
              <a:rPr lang="en-US" dirty="0" err="1" smtClean="0"/>
              <a:t>Yd</a:t>
            </a:r>
            <a:r>
              <a:rPr lang="en-US" dirty="0" smtClean="0"/>
              <a:t> =C+I+G</a:t>
            </a:r>
          </a:p>
        </p:txBody>
      </p:sp>
    </p:spTree>
    <p:extLst>
      <p:ext uri="{BB962C8B-B14F-4D97-AF65-F5344CB8AC3E}">
        <p14:creationId xmlns:p14="http://schemas.microsoft.com/office/powerpoint/2010/main" val="1883075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منحنى  </a:t>
            </a:r>
            <a:r>
              <a:rPr lang="en-US" dirty="0" smtClean="0"/>
              <a:t>IS</a:t>
            </a:r>
            <a:endParaRPr lang="ar-SA" dirty="0"/>
          </a:p>
        </p:txBody>
      </p:sp>
      <p:sp>
        <p:nvSpPr>
          <p:cNvPr id="3" name="عنصر نائب للمحتوى 2"/>
          <p:cNvSpPr>
            <a:spLocks noGrp="1"/>
          </p:cNvSpPr>
          <p:nvPr>
            <p:ph idx="1"/>
          </p:nvPr>
        </p:nvSpPr>
        <p:spPr>
          <a:xfrm>
            <a:off x="838200" y="1856105"/>
            <a:ext cx="10515600" cy="4351338"/>
          </a:xfrm>
        </p:spPr>
        <p:txBody>
          <a:bodyPr/>
          <a:lstStyle/>
          <a:p>
            <a:r>
              <a:rPr lang="ar-SA" dirty="0" smtClean="0"/>
              <a:t>تمثيل دالة الطلب ( الانفاق )بيانيا </a:t>
            </a:r>
          </a:p>
          <a:p>
            <a:endParaRPr lang="ar-SA" dirty="0"/>
          </a:p>
        </p:txBody>
      </p:sp>
    </p:spTree>
    <p:extLst>
      <p:ext uri="{BB962C8B-B14F-4D97-AF65-F5344CB8AC3E}">
        <p14:creationId xmlns:p14="http://schemas.microsoft.com/office/powerpoint/2010/main" val="2678305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منحنى  </a:t>
            </a:r>
            <a:r>
              <a:rPr lang="en-US" dirty="0"/>
              <a:t>IS  </a:t>
            </a:r>
            <a:endParaRPr lang="ar-SA" dirty="0"/>
          </a:p>
        </p:txBody>
      </p:sp>
      <p:sp>
        <p:nvSpPr>
          <p:cNvPr id="3" name="عنصر نائب للمحتوى 2"/>
          <p:cNvSpPr>
            <a:spLocks noGrp="1"/>
          </p:cNvSpPr>
          <p:nvPr>
            <p:ph idx="1"/>
          </p:nvPr>
        </p:nvSpPr>
        <p:spPr/>
        <p:txBody>
          <a:bodyPr>
            <a:normAutofit/>
          </a:bodyPr>
          <a:lstStyle/>
          <a:p>
            <a:r>
              <a:rPr lang="ar-SA" dirty="0" smtClean="0">
                <a:solidFill>
                  <a:srgbClr val="00B050"/>
                </a:solidFill>
              </a:rPr>
              <a:t>2 - اشتقاق منحنى  </a:t>
            </a:r>
            <a:r>
              <a:rPr lang="en-US" dirty="0" smtClean="0">
                <a:solidFill>
                  <a:srgbClr val="00B050"/>
                </a:solidFill>
              </a:rPr>
              <a:t> IS </a:t>
            </a:r>
            <a:endParaRPr lang="ar-SA" dirty="0" smtClean="0">
              <a:solidFill>
                <a:srgbClr val="00B050"/>
              </a:solidFill>
            </a:endParaRPr>
          </a:p>
          <a:p>
            <a:r>
              <a:rPr lang="ar-SA" dirty="0" smtClean="0"/>
              <a:t> </a:t>
            </a:r>
            <a:r>
              <a:rPr lang="en-US" dirty="0" smtClean="0"/>
              <a:t> I</a:t>
            </a:r>
            <a:r>
              <a:rPr lang="ar-SA" dirty="0" smtClean="0"/>
              <a:t> و </a:t>
            </a:r>
            <a:r>
              <a:rPr lang="en-US" dirty="0" smtClean="0"/>
              <a:t> S </a:t>
            </a:r>
            <a:r>
              <a:rPr lang="ar-SA" dirty="0" smtClean="0"/>
              <a:t> الاستثمار و الادخار على التوالي </a:t>
            </a:r>
          </a:p>
          <a:p>
            <a:r>
              <a:rPr lang="ar-SA" dirty="0" smtClean="0"/>
              <a:t>تذكري ان </a:t>
            </a:r>
            <a:r>
              <a:rPr lang="en-US" dirty="0" smtClean="0"/>
              <a:t>Ys=</a:t>
            </a:r>
            <a:r>
              <a:rPr lang="en-US" dirty="0" err="1" smtClean="0"/>
              <a:t>Yd</a:t>
            </a:r>
            <a:r>
              <a:rPr lang="en-US" dirty="0" smtClean="0"/>
              <a:t>= C+I+G </a:t>
            </a:r>
          </a:p>
          <a:p>
            <a:r>
              <a:rPr lang="ar-SA" dirty="0" smtClean="0"/>
              <a:t>إيجاد العلاقة بين الاستثمار( المطلوب) وسعر الفائدة و اثر ذلك على الطلب الكلي بافتراض ثبات كل من </a:t>
            </a:r>
            <a:r>
              <a:rPr lang="en-US" dirty="0" smtClean="0"/>
              <a:t> C </a:t>
            </a:r>
            <a:r>
              <a:rPr lang="ar-SA" dirty="0" smtClean="0"/>
              <a:t> و</a:t>
            </a:r>
            <a:r>
              <a:rPr lang="en-US" dirty="0" smtClean="0"/>
              <a:t>  G </a:t>
            </a:r>
          </a:p>
          <a:p>
            <a:r>
              <a:rPr lang="ar-SA" dirty="0" smtClean="0"/>
              <a:t>هناك علاقة عكسية بين الكمية المطلوبة من  الاستثمار وسعر الفائدة ( ذات ميل سالب )</a:t>
            </a:r>
          </a:p>
          <a:p>
            <a:r>
              <a:rPr lang="ar-SA" dirty="0" smtClean="0"/>
              <a:t>↑↓سعر </a:t>
            </a:r>
            <a:r>
              <a:rPr lang="ar-SA" dirty="0"/>
              <a:t>الفائدة ←↓↑الكمية المطلوبة من الاستثمار(الانفاق الاستثماري )</a:t>
            </a:r>
            <a:endParaRPr lang="ar-SA" dirty="0" smtClean="0"/>
          </a:p>
          <a:p>
            <a:endParaRPr lang="ar-SA" dirty="0" smtClean="0"/>
          </a:p>
          <a:p>
            <a:endParaRPr lang="ar-SA" dirty="0" smtClean="0"/>
          </a:p>
          <a:p>
            <a:endParaRPr lang="ar-SA" dirty="0"/>
          </a:p>
          <a:p>
            <a:endParaRPr lang="ar-SA" dirty="0" smtClean="0"/>
          </a:p>
          <a:p>
            <a:endParaRPr lang="ar-SA" dirty="0"/>
          </a:p>
          <a:p>
            <a:endParaRPr lang="ar-SA" dirty="0" smtClean="0"/>
          </a:p>
        </p:txBody>
      </p:sp>
    </p:spTree>
    <p:extLst>
      <p:ext uri="{BB962C8B-B14F-4D97-AF65-F5344CB8AC3E}">
        <p14:creationId xmlns:p14="http://schemas.microsoft.com/office/powerpoint/2010/main" val="3109016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اشتقاق منحنى  </a:t>
            </a:r>
            <a:r>
              <a:rPr lang="en-US" dirty="0"/>
              <a:t>IS  </a:t>
            </a:r>
            <a:r>
              <a:rPr lang="ar-SA" dirty="0" smtClean="0"/>
              <a:t> </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العلاقة بين سعر الفائدة و الكمية المطلوبة من الاستثمارات بيانيا </a:t>
            </a:r>
          </a:p>
          <a:p>
            <a:endParaRPr lang="ar-SA" dirty="0"/>
          </a:p>
          <a:p>
            <a:endParaRPr lang="ar-SA" dirty="0" smtClean="0"/>
          </a:p>
          <a:p>
            <a:endParaRPr lang="ar-SA" dirty="0"/>
          </a:p>
          <a:p>
            <a:endParaRPr lang="ar-SA" dirty="0" smtClean="0"/>
          </a:p>
          <a:p>
            <a:endParaRPr lang="ar-SA" dirty="0"/>
          </a:p>
          <a:p>
            <a:r>
              <a:rPr lang="ar-SA" dirty="0" smtClean="0"/>
              <a:t>عند </a:t>
            </a:r>
            <a:r>
              <a:rPr lang="en-US" dirty="0" smtClean="0"/>
              <a:t> r1 </a:t>
            </a:r>
            <a:r>
              <a:rPr lang="ar-SA" dirty="0" smtClean="0"/>
              <a:t> يكون حجم الاستثمار المطلوب  </a:t>
            </a:r>
            <a:r>
              <a:rPr lang="en-US" dirty="0" smtClean="0"/>
              <a:t> I1 </a:t>
            </a:r>
            <a:r>
              <a:rPr lang="ar-SA" dirty="0" smtClean="0"/>
              <a:t> </a:t>
            </a:r>
          </a:p>
          <a:p>
            <a:r>
              <a:rPr lang="ar-SA" dirty="0" smtClean="0"/>
              <a:t>عند </a:t>
            </a:r>
            <a:r>
              <a:rPr lang="en-US" dirty="0" smtClean="0"/>
              <a:t> r2 </a:t>
            </a:r>
            <a:r>
              <a:rPr lang="ar-SA" dirty="0" smtClean="0"/>
              <a:t>( ينخفض ) يكون حجم الاستثمار </a:t>
            </a:r>
            <a:r>
              <a:rPr lang="en-US" dirty="0" smtClean="0"/>
              <a:t> I2</a:t>
            </a:r>
            <a:r>
              <a:rPr lang="ar-SA" dirty="0" smtClean="0"/>
              <a:t>( يرتفع)</a:t>
            </a:r>
          </a:p>
          <a:p>
            <a:r>
              <a:rPr lang="ar-SA" dirty="0" smtClean="0"/>
              <a:t>ما </a:t>
            </a:r>
            <a:r>
              <a:rPr lang="ar-SA" dirty="0" err="1" smtClean="0"/>
              <a:t>اثرذلك</a:t>
            </a:r>
            <a:r>
              <a:rPr lang="ar-SA" dirty="0" smtClean="0"/>
              <a:t> على دالة الطلب الكلي </a:t>
            </a:r>
            <a:r>
              <a:rPr lang="en-US" dirty="0" smtClean="0"/>
              <a:t> </a:t>
            </a:r>
            <a:r>
              <a:rPr lang="ar-SA" dirty="0" smtClean="0"/>
              <a:t> ( الانفاق الكلي )</a:t>
            </a:r>
            <a:r>
              <a:rPr lang="en-US" dirty="0" smtClean="0"/>
              <a:t> </a:t>
            </a:r>
            <a:r>
              <a:rPr lang="en-US" dirty="0" err="1" smtClean="0"/>
              <a:t>Yd</a:t>
            </a:r>
            <a:r>
              <a:rPr lang="en-US" dirty="0" smtClean="0"/>
              <a:t>= C+I+G    </a:t>
            </a:r>
            <a:endParaRPr lang="ar-SA" dirty="0" smtClean="0"/>
          </a:p>
        </p:txBody>
      </p:sp>
    </p:spTree>
    <p:extLst>
      <p:ext uri="{BB962C8B-B14F-4D97-AF65-F5344CB8AC3E}">
        <p14:creationId xmlns:p14="http://schemas.microsoft.com/office/powerpoint/2010/main" val="24514863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TotalTime>
  <Words>1296</Words>
  <Application>Microsoft Office PowerPoint</Application>
  <PresentationFormat>ملء الشاشة</PresentationFormat>
  <Paragraphs>101</Paragraphs>
  <Slides>19</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19</vt:i4>
      </vt:variant>
    </vt:vector>
  </HeadingPairs>
  <TitlesOfParts>
    <vt:vector size="24" baseType="lpstr">
      <vt:lpstr>Arial</vt:lpstr>
      <vt:lpstr>Calibri</vt:lpstr>
      <vt:lpstr>Calibri Light</vt:lpstr>
      <vt:lpstr>Times New Roman</vt:lpstr>
      <vt:lpstr>نسق Office</vt:lpstr>
      <vt:lpstr>الفصل الخامس عشر</vt:lpstr>
      <vt:lpstr>نظرية تفضيل السيولة : العرض و الطلب في سوق النقود </vt:lpstr>
      <vt:lpstr>سوق النقود </vt:lpstr>
      <vt:lpstr>تغير العوامل الأخرى و اثرها على معدل الفائدة التوازني</vt:lpstr>
      <vt:lpstr>تغير العوامل الأخرى و اثرها على معدل الفائدة التوازني</vt:lpstr>
      <vt:lpstr>اشتقاق منحنى  IS  و منحنى  LM</vt:lpstr>
      <vt:lpstr>اشتقاق منحنى  IS</vt:lpstr>
      <vt:lpstr>اشتقاق منحنى  IS  </vt:lpstr>
      <vt:lpstr>اشتقاق منحنى  IS   </vt:lpstr>
      <vt:lpstr>عرض تقديمي في PowerPoint</vt:lpstr>
      <vt:lpstr>اشتقاق منحنى  IS    </vt:lpstr>
      <vt:lpstr>اشتقاق منحنى  IS   </vt:lpstr>
      <vt:lpstr>اشتقاق منحنى  LM</vt:lpstr>
      <vt:lpstr>اشتقاق  منحنى  LM</vt:lpstr>
      <vt:lpstr>التوازن في سوق النقود و السلع </vt:lpstr>
      <vt:lpstr>التوازن في سوق النقود و السلع </vt:lpstr>
      <vt:lpstr>السياسات الاقتصادية و النشاط الاقتصادي </vt:lpstr>
      <vt:lpstr>السياسات الاقتصادية و النشاط الاقتصادي </vt:lpstr>
      <vt:lpstr>تمرين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عشر</dc:title>
  <dc:creator>n</dc:creator>
  <cp:lastModifiedBy>n</cp:lastModifiedBy>
  <cp:revision>48</cp:revision>
  <dcterms:created xsi:type="dcterms:W3CDTF">2016-11-21T11:18:47Z</dcterms:created>
  <dcterms:modified xsi:type="dcterms:W3CDTF">2017-04-15T09:06:36Z</dcterms:modified>
</cp:coreProperties>
</file>