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87" r:id="rId4"/>
    <p:sldId id="259" r:id="rId5"/>
    <p:sldId id="317" r:id="rId6"/>
    <p:sldId id="318" r:id="rId7"/>
    <p:sldId id="319" r:id="rId8"/>
    <p:sldId id="338" r:id="rId9"/>
    <p:sldId id="320" r:id="rId10"/>
    <p:sldId id="321" r:id="rId11"/>
    <p:sldId id="261" r:id="rId12"/>
    <p:sldId id="266" r:id="rId13"/>
    <p:sldId id="268" r:id="rId14"/>
    <p:sldId id="272" r:id="rId15"/>
    <p:sldId id="273" r:id="rId16"/>
    <p:sldId id="274" r:id="rId17"/>
    <p:sldId id="275" r:id="rId18"/>
    <p:sldId id="276" r:id="rId19"/>
    <p:sldId id="279" r:id="rId20"/>
    <p:sldId id="280" r:id="rId21"/>
    <p:sldId id="281" r:id="rId22"/>
    <p:sldId id="341" r:id="rId23"/>
    <p:sldId id="284" r:id="rId24"/>
    <p:sldId id="340" r:id="rId25"/>
    <p:sldId id="289" r:id="rId26"/>
    <p:sldId id="290" r:id="rId27"/>
    <p:sldId id="291" r:id="rId28"/>
    <p:sldId id="323" r:id="rId29"/>
    <p:sldId id="325" r:id="rId30"/>
    <p:sldId id="326" r:id="rId31"/>
    <p:sldId id="327" r:id="rId32"/>
    <p:sldId id="328" r:id="rId33"/>
    <p:sldId id="334" r:id="rId34"/>
    <p:sldId id="331" r:id="rId35"/>
    <p:sldId id="330" r:id="rId36"/>
    <p:sldId id="337" r:id="rId37"/>
    <p:sldId id="295" r:id="rId38"/>
    <p:sldId id="297" r:id="rId39"/>
    <p:sldId id="300" r:id="rId40"/>
    <p:sldId id="339"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0" autoAdjust="0"/>
    <p:restoredTop sz="94660"/>
  </p:normalViewPr>
  <p:slideViewPr>
    <p:cSldViewPr snapToGrid="0">
      <p:cViewPr varScale="1">
        <p:scale>
          <a:sx n="72" d="100"/>
          <a:sy n="72" d="100"/>
        </p:scale>
        <p:origin x="504" y="78"/>
      </p:cViewPr>
      <p:guideLst>
        <p:guide orient="horz" pos="2160"/>
        <p:guide pos="3840"/>
      </p:guideLst>
    </p:cSldViewPr>
  </p:slideViewPr>
  <p:notesTextViewPr>
    <p:cViewPr>
      <p:scale>
        <a:sx n="1" d="1"/>
        <a:sy n="1" d="1"/>
      </p:scale>
      <p:origin x="0" y="0"/>
    </p:cViewPr>
  </p:notesTextViewPr>
  <p:sorterViewPr>
    <p:cViewPr>
      <p:scale>
        <a:sx n="100" d="100"/>
        <a:sy n="100" d="100"/>
      </p:scale>
      <p:origin x="0" y="-93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a:t>انقر لتحرير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a:t>انقر لتحرير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2/10/2017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b="1" dirty="0">
                <a:latin typeface="Adobe Arabic" panose="02040503050201020203" pitchFamily="18" charset="-78"/>
                <a:cs typeface="Adobe Arabic" panose="02040503050201020203" pitchFamily="18" charset="-78"/>
              </a:rPr>
              <a:t>الفصل الخامس</a:t>
            </a:r>
          </a:p>
        </p:txBody>
      </p:sp>
      <p:sp>
        <p:nvSpPr>
          <p:cNvPr id="3" name="عنوان فرعي 2"/>
          <p:cNvSpPr>
            <a:spLocks noGrp="1"/>
          </p:cNvSpPr>
          <p:nvPr>
            <p:ph type="subTitle" idx="1"/>
          </p:nvPr>
        </p:nvSpPr>
        <p:spPr/>
        <p:txBody>
          <a:bodyPr>
            <a:normAutofit/>
          </a:bodyPr>
          <a:lstStyle/>
          <a:p>
            <a:pPr algn="ctr"/>
            <a:r>
              <a:rPr lang="ar-SA" sz="2800" dirty="0">
                <a:solidFill>
                  <a:schemeClr val="accent1">
                    <a:lumMod val="50000"/>
                  </a:schemeClr>
                </a:solidFill>
              </a:rPr>
              <a:t>مراحل و خطوات عملية التأهيل</a:t>
            </a:r>
          </a:p>
        </p:txBody>
      </p:sp>
    </p:spTree>
    <p:extLst>
      <p:ext uri="{BB962C8B-B14F-4D97-AF65-F5344CB8AC3E}">
        <p14:creationId xmlns:p14="http://schemas.microsoft.com/office/powerpoint/2010/main" val="741006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122218" y="277091"/>
            <a:ext cx="10889673" cy="6206836"/>
          </a:xfrm>
          <a:ln>
            <a:solidFill>
              <a:schemeClr val="accent1"/>
            </a:solidFill>
          </a:ln>
        </p:spPr>
        <p:txBody>
          <a:bodyPr>
            <a:normAutofit fontScale="85000" lnSpcReduction="20000"/>
          </a:bodyPr>
          <a:lstStyle/>
          <a:p>
            <a:pPr marL="0" indent="0">
              <a:buNone/>
            </a:pPr>
            <a:r>
              <a:rPr lang="ar-SA" sz="2500" b="1" dirty="0"/>
              <a:t>أهداف عملية التشخيص والتقييم:</a:t>
            </a:r>
          </a:p>
          <a:p>
            <a:pPr marL="0" indent="0">
              <a:buNone/>
            </a:pPr>
            <a:r>
              <a:rPr lang="ar-SA" sz="2500" dirty="0"/>
              <a:t>1. التعرف على الحالات التي تستحق الرعاية والتأهيل وتصنيفها حسب نوع ودرجة العجز أو الإعاقة.</a:t>
            </a:r>
          </a:p>
          <a:p>
            <a:pPr marL="0" indent="0">
              <a:buNone/>
            </a:pPr>
            <a:r>
              <a:rPr lang="ar-SA" sz="2500" dirty="0"/>
              <a:t>2.التعرف على أسباب العجز والعوامل المؤثرة فيها سواء كانت عوامل مرضية أو بيئية. </a:t>
            </a:r>
          </a:p>
          <a:p>
            <a:pPr marL="0" indent="0">
              <a:buNone/>
            </a:pPr>
            <a:r>
              <a:rPr lang="ar-SA" sz="2500" dirty="0"/>
              <a:t>3.تحديد نسبة العجز والإعاقة وجوانب القوة والقصور في كل من شخصية الفرد أو الظروف المحيطة.</a:t>
            </a:r>
          </a:p>
          <a:p>
            <a:pPr marL="0" indent="0">
              <a:buNone/>
            </a:pPr>
            <a:r>
              <a:rPr lang="ar-SA" sz="2500" dirty="0"/>
              <a:t>4.تحديد مدى تأثير الإعاقة والعجز على شخصية الفرد والأفراد المحيطين به. </a:t>
            </a:r>
          </a:p>
          <a:p>
            <a:pPr marL="0" indent="0">
              <a:buNone/>
            </a:pPr>
            <a:r>
              <a:rPr lang="ar-SA" sz="2500" dirty="0"/>
              <a:t>5. تقرير مستقبل الحالة بناء على مدى العجز وشدته وإمكانات الفرد المعوق واستعداداته ومدى توفر الخدمات المجتمعية التأهيلية.</a:t>
            </a:r>
          </a:p>
          <a:p>
            <a:pPr marL="0" indent="0">
              <a:buNone/>
            </a:pPr>
            <a:r>
              <a:rPr lang="ar-SA" sz="2500" dirty="0"/>
              <a:t>6. وضع خطة التأهيل والمقترحات المتعلقة بها في ضوء الاحتياجات التأهيلية الخاصة للفرد.</a:t>
            </a:r>
          </a:p>
          <a:p>
            <a:pPr marL="0" indent="0">
              <a:buNone/>
            </a:pPr>
            <a:r>
              <a:rPr lang="ar-SA" sz="2500" dirty="0"/>
              <a:t>7. تحديد البدائل التأهيلية التي تناسب حالة الفرد ودرجة إعاقته وعجزه, وهي إما أن تكون برامج تدخل مبكر أو تربية خاصة أو تأهيل مهني. </a:t>
            </a:r>
          </a:p>
          <a:p>
            <a:pPr marL="0" indent="0">
              <a:buNone/>
            </a:pPr>
            <a:endParaRPr lang="ar-SA" sz="2500" b="1" dirty="0"/>
          </a:p>
          <a:p>
            <a:pPr marL="0" indent="0">
              <a:buNone/>
            </a:pPr>
            <a:r>
              <a:rPr lang="ar-SA" sz="2500" b="1" dirty="0"/>
              <a:t>متطلبات التشخيص: </a:t>
            </a:r>
          </a:p>
          <a:p>
            <a:pPr marL="0" indent="0">
              <a:buNone/>
            </a:pPr>
            <a:r>
              <a:rPr lang="ar-SA" sz="2500" b="1" dirty="0"/>
              <a:t>أولاً: فريق التشخيص </a:t>
            </a:r>
            <a:r>
              <a:rPr lang="en-US" sz="2500" b="1" dirty="0"/>
              <a:t>:</a:t>
            </a:r>
          </a:p>
          <a:p>
            <a:pPr marL="0" indent="0">
              <a:buNone/>
            </a:pPr>
            <a:r>
              <a:rPr lang="ar-SA" sz="2500" dirty="0"/>
              <a:t>من المتعارف عليه في مجال التربية الخاصة فإن التشخيص الدقيق والعلمي يتطلب فريقاً من العاملين المهنيين والمتخصصين الذين يمثل كل واحد منهم مجالاً تخصصياً محدداً, وقد أطلق على هذا الفريق اسم الفريق متعدد التخصصات.</a:t>
            </a:r>
          </a:p>
          <a:p>
            <a:pPr marL="0" indent="0">
              <a:buNone/>
            </a:pPr>
            <a:endParaRPr lang="ar-SA" dirty="0"/>
          </a:p>
        </p:txBody>
      </p:sp>
    </p:spTree>
    <p:extLst>
      <p:ext uri="{BB962C8B-B14F-4D97-AF65-F5344CB8AC3E}">
        <p14:creationId xmlns:p14="http://schemas.microsoft.com/office/powerpoint/2010/main" val="898330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55964" y="346364"/>
            <a:ext cx="11083636" cy="2549235"/>
          </a:xfrm>
          <a:ln>
            <a:solidFill>
              <a:schemeClr val="accent1"/>
            </a:solidFill>
          </a:ln>
        </p:spPr>
        <p:txBody>
          <a:bodyPr>
            <a:noAutofit/>
          </a:bodyPr>
          <a:lstStyle/>
          <a:p>
            <a:pPr marL="0" indent="0">
              <a:buNone/>
            </a:pPr>
            <a:endParaRPr lang="ar-SA" sz="2500" b="1" dirty="0">
              <a:solidFill>
                <a:schemeClr val="accent1">
                  <a:lumMod val="50000"/>
                </a:schemeClr>
              </a:solidFill>
            </a:endParaRPr>
          </a:p>
          <a:p>
            <a:pPr marL="0" indent="0">
              <a:buNone/>
            </a:pPr>
            <a:r>
              <a:rPr lang="ar-SA" sz="2500" b="1" dirty="0">
                <a:solidFill>
                  <a:schemeClr val="accent1">
                    <a:lumMod val="50000"/>
                  </a:schemeClr>
                </a:solidFill>
              </a:rPr>
              <a:t>ثانياً : أدوات التشخيص </a:t>
            </a:r>
            <a:r>
              <a:rPr lang="en-US" sz="2500" b="1" dirty="0">
                <a:solidFill>
                  <a:schemeClr val="accent1">
                    <a:lumMod val="50000"/>
                  </a:schemeClr>
                </a:solidFill>
              </a:rPr>
              <a:t>:</a:t>
            </a:r>
            <a:endParaRPr lang="ar-SA" sz="2500" b="1" dirty="0">
              <a:solidFill>
                <a:schemeClr val="accent1">
                  <a:lumMod val="50000"/>
                </a:schemeClr>
              </a:solidFill>
            </a:endParaRPr>
          </a:p>
          <a:p>
            <a:pPr marL="0" indent="0">
              <a:buNone/>
            </a:pPr>
            <a:r>
              <a:rPr lang="ar-SA" sz="2500" dirty="0"/>
              <a:t>إن ظهور مفهوم الفريق متعدد التخصصات فرض على العاملين في التشخيص استخدام ما يسمى بالاتجاه التكاملي في التشخيص, ويشمل هذا الاتجاه: التشخيص الطبي, والتشخيص النفسي, أو </a:t>
            </a:r>
            <a:r>
              <a:rPr lang="ar-SA" sz="2500" dirty="0" err="1"/>
              <a:t>السيكومتري</a:t>
            </a:r>
            <a:r>
              <a:rPr lang="ar-SA" sz="2500" dirty="0"/>
              <a:t> والتشخيص الاجتماعي والتشخيص التربوي والتشخيص المهني.</a:t>
            </a:r>
          </a:p>
          <a:p>
            <a:pPr marL="0" indent="0">
              <a:buNone/>
            </a:pPr>
            <a:endParaRPr lang="en-US" sz="2500" dirty="0"/>
          </a:p>
        </p:txBody>
      </p:sp>
      <p:sp>
        <p:nvSpPr>
          <p:cNvPr id="4" name="عنصر نائب للمحتوى 2"/>
          <p:cNvSpPr txBox="1">
            <a:spLocks/>
          </p:cNvSpPr>
          <p:nvPr/>
        </p:nvSpPr>
        <p:spPr>
          <a:xfrm>
            <a:off x="955964" y="3268519"/>
            <a:ext cx="11097491" cy="2641602"/>
          </a:xfrm>
          <a:prstGeom prst="rect">
            <a:avLst/>
          </a:prstGeom>
          <a:ln>
            <a:solidFill>
              <a:schemeClr val="accent1"/>
            </a:solidFill>
          </a:ln>
        </p:spPr>
        <p:txBody>
          <a:bodyPr vert="horz" lIns="91440" tIns="45720" rIns="91440" bIns="45720" rtlCol="0" anchor="ctr">
            <a:noAutofit/>
          </a:bodyPr>
          <a:lstStyle/>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500" b="1" i="0" u="none" strike="noStrike" kern="1200" cap="none" spc="0" normalizeH="0" baseline="0" noProof="0" dirty="0">
                <a:ln>
                  <a:noFill/>
                </a:ln>
                <a:solidFill>
                  <a:schemeClr val="accent1">
                    <a:lumMod val="50000"/>
                  </a:schemeClr>
                </a:solidFill>
                <a:effectLst/>
                <a:uLnTx/>
                <a:uFillTx/>
                <a:latin typeface="+mn-lt"/>
                <a:ea typeface="+mn-ea"/>
                <a:cs typeface="+mn-cs"/>
              </a:rPr>
              <a:t>ثالثاً : صفة القرار التشخيصي</a:t>
            </a: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500" b="0" i="0" u="none" strike="noStrike" kern="1200" cap="none" spc="0" normalizeH="0" baseline="0" noProof="0" dirty="0">
                <a:ln>
                  <a:noFill/>
                </a:ln>
                <a:solidFill>
                  <a:schemeClr val="tx1"/>
                </a:solidFill>
                <a:effectLst/>
                <a:uLnTx/>
                <a:uFillTx/>
                <a:latin typeface="+mn-lt"/>
                <a:ea typeface="+mn-ea"/>
                <a:cs typeface="+mn-cs"/>
              </a:rPr>
              <a:t>إن من المهم جداً أن يخضع القرار التشخيصي إلى عدد من المعايير القانونية </a:t>
            </a:r>
            <a:r>
              <a:rPr kumimoji="0" lang="ar-SA" sz="2500" b="0" i="0" u="none" strike="noStrike" kern="1200" cap="none" spc="0" normalizeH="0" baseline="0" noProof="0" dirty="0" err="1">
                <a:ln>
                  <a:noFill/>
                </a:ln>
                <a:solidFill>
                  <a:schemeClr val="tx1"/>
                </a:solidFill>
                <a:effectLst/>
                <a:uLnTx/>
                <a:uFillTx/>
                <a:latin typeface="+mn-lt"/>
                <a:ea typeface="+mn-ea"/>
                <a:cs typeface="+mn-cs"/>
              </a:rPr>
              <a:t>والادارية</a:t>
            </a:r>
            <a:r>
              <a:rPr kumimoji="0" lang="ar-SA" sz="2500" b="0" i="0" u="none" strike="noStrike" kern="1200" cap="none" spc="0" normalizeH="0" baseline="0" noProof="0" dirty="0">
                <a:ln>
                  <a:noFill/>
                </a:ln>
                <a:solidFill>
                  <a:schemeClr val="tx1"/>
                </a:solidFill>
                <a:effectLst/>
                <a:uLnTx/>
                <a:uFillTx/>
                <a:latin typeface="+mn-lt"/>
                <a:ea typeface="+mn-ea"/>
                <a:cs typeface="+mn-cs"/>
              </a:rPr>
              <a:t> والمهنية كونه قرار سيكون له تداعيات مهمة وخطيرة على الفرد المعاق نفسه وعلى أسرته وعلى المجتمع بشكل عام. </a:t>
            </a: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500" b="0" i="0" u="none" strike="noStrike" kern="1200" cap="none" spc="0" normalizeH="0" baseline="0" noProof="0" dirty="0">
                <a:ln>
                  <a:noFill/>
                </a:ln>
                <a:solidFill>
                  <a:schemeClr val="tx1"/>
                </a:solidFill>
                <a:effectLst/>
                <a:uLnTx/>
                <a:uFillTx/>
                <a:latin typeface="+mn-lt"/>
                <a:ea typeface="+mn-ea"/>
                <a:cs typeface="+mn-cs"/>
              </a:rPr>
              <a:t>القرار التشخيصي يجب أن يستند إلى المعايير التالية :</a:t>
            </a:r>
          </a:p>
        </p:txBody>
      </p:sp>
    </p:spTree>
    <p:extLst>
      <p:ext uri="{BB962C8B-B14F-4D97-AF65-F5344CB8AC3E}">
        <p14:creationId xmlns:p14="http://schemas.microsoft.com/office/powerpoint/2010/main" val="35328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4510" y="635000"/>
            <a:ext cx="10668000" cy="2135909"/>
          </a:xfrm>
          <a:ln>
            <a:solidFill>
              <a:schemeClr val="accent1"/>
            </a:solidFill>
          </a:ln>
        </p:spPr>
        <p:txBody>
          <a:bodyPr>
            <a:noAutofit/>
          </a:bodyPr>
          <a:lstStyle/>
          <a:p>
            <a:pPr marL="0" indent="0">
              <a:lnSpc>
                <a:spcPct val="120000"/>
              </a:lnSpc>
              <a:buNone/>
            </a:pPr>
            <a:r>
              <a:rPr lang="ar-SA" sz="2500" b="1" dirty="0">
                <a:solidFill>
                  <a:schemeClr val="accent1">
                    <a:lumMod val="50000"/>
                  </a:schemeClr>
                </a:solidFill>
              </a:rPr>
              <a:t>الصفة المهنية : </a:t>
            </a:r>
          </a:p>
          <a:p>
            <a:pPr marL="457200" indent="-457200">
              <a:lnSpc>
                <a:spcPct val="120000"/>
              </a:lnSpc>
              <a:buNone/>
            </a:pPr>
            <a:r>
              <a:rPr lang="ar-SA" sz="2500" dirty="0"/>
              <a:t>المقصود بالصفة المهنية هو أن القرار التشخيصي يجب أن يستند إلى أشخاص متخصصين ومهنيين قادرين على ممارسة أدوارهم المهنية بشكل علمي وموضوعي. </a:t>
            </a:r>
          </a:p>
        </p:txBody>
      </p:sp>
      <p:sp>
        <p:nvSpPr>
          <p:cNvPr id="4" name="عنصر نائب للمحتوى 2"/>
          <p:cNvSpPr txBox="1">
            <a:spLocks/>
          </p:cNvSpPr>
          <p:nvPr/>
        </p:nvSpPr>
        <p:spPr>
          <a:xfrm>
            <a:off x="1094509" y="3893126"/>
            <a:ext cx="10709564" cy="2050473"/>
          </a:xfrm>
          <a:prstGeom prst="rect">
            <a:avLst/>
          </a:prstGeom>
          <a:ln>
            <a:solidFill>
              <a:schemeClr val="accent1"/>
            </a:solidFill>
          </a:ln>
        </p:spPr>
        <p:txBody>
          <a:bodyPr vert="horz" lIns="91440" tIns="45720" rIns="91440" bIns="45720" rtlCol="0" anchor="ctr">
            <a:noAutofit/>
          </a:bodyPr>
          <a:lstStyle/>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500" b="0" i="0" u="none" strike="noStrike" kern="1200" cap="none" spc="0" normalizeH="0" baseline="0" noProof="0" dirty="0">
                <a:ln>
                  <a:noFill/>
                </a:ln>
                <a:solidFill>
                  <a:schemeClr val="tx1"/>
                </a:solidFill>
                <a:effectLst/>
                <a:uLnTx/>
                <a:uFillTx/>
                <a:latin typeface="+mn-lt"/>
                <a:ea typeface="+mn-ea"/>
                <a:cs typeface="+mn-cs"/>
              </a:rPr>
              <a:t> </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ar-SA" sz="2500" b="1" dirty="0">
                <a:solidFill>
                  <a:schemeClr val="accent1">
                    <a:lumMod val="50000"/>
                  </a:schemeClr>
                </a:solidFill>
              </a:rPr>
              <a:t>ا</a:t>
            </a:r>
            <a:r>
              <a:rPr kumimoji="0" lang="ar-SA" sz="2500" b="1" i="0" u="none" strike="noStrike" kern="1200" cap="none" spc="0" normalizeH="0" baseline="0" noProof="0" dirty="0">
                <a:ln>
                  <a:noFill/>
                </a:ln>
                <a:solidFill>
                  <a:schemeClr val="accent1">
                    <a:lumMod val="50000"/>
                  </a:schemeClr>
                </a:solidFill>
                <a:effectLst/>
                <a:uLnTx/>
                <a:uFillTx/>
                <a:latin typeface="+mn-lt"/>
                <a:ea typeface="+mn-ea"/>
                <a:cs typeface="+mn-cs"/>
              </a:rPr>
              <a:t>لصفة الإدارية:</a:t>
            </a:r>
            <a:endParaRPr kumimoji="0" lang="en-US" sz="2500" b="1" i="0" u="none" strike="noStrike" kern="1200" cap="none" spc="0" normalizeH="0" baseline="0" noProof="0" dirty="0">
              <a:ln>
                <a:noFill/>
              </a:ln>
              <a:solidFill>
                <a:schemeClr val="accent1">
                  <a:lumMod val="50000"/>
                </a:schemeClr>
              </a:solidFill>
              <a:effectLst/>
              <a:uLnTx/>
              <a:uFillTx/>
              <a:latin typeface="+mn-lt"/>
              <a:ea typeface="+mn-ea"/>
              <a:cs typeface="+mn-cs"/>
            </a:endParaRP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500" b="0" i="0" u="none" strike="noStrike" kern="1200" cap="none" spc="0" normalizeH="0" baseline="0" noProof="0" dirty="0">
                <a:ln>
                  <a:noFill/>
                </a:ln>
                <a:solidFill>
                  <a:schemeClr val="tx1"/>
                </a:solidFill>
                <a:effectLst/>
                <a:uLnTx/>
                <a:uFillTx/>
                <a:latin typeface="+mn-lt"/>
                <a:ea typeface="+mn-ea"/>
                <a:cs typeface="+mn-cs"/>
              </a:rPr>
              <a:t>إن المقصود بالصفة الإدارية هو أن يكون لفريق التشخيص السلطة الإدارية التي تخوله من اتخاذ القرار التشخيصي, وتمنح هذه السلطة من خلال التمثيل المؤسسي الرسمي لكل عضو في الفريق. </a:t>
            </a: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endParaRPr kumimoji="0" lang="ar-SA" sz="25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796237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87236" y="983672"/>
            <a:ext cx="10020587" cy="1814945"/>
          </a:xfrm>
          <a:ln>
            <a:solidFill>
              <a:schemeClr val="accent1"/>
            </a:solidFill>
          </a:ln>
        </p:spPr>
        <p:txBody>
          <a:bodyPr>
            <a:noAutofit/>
          </a:bodyPr>
          <a:lstStyle/>
          <a:p>
            <a:pPr marL="0" indent="0">
              <a:buNone/>
            </a:pPr>
            <a:r>
              <a:rPr lang="ar-SA" sz="2500" dirty="0"/>
              <a:t> </a:t>
            </a:r>
            <a:endParaRPr lang="en-US" sz="2500" dirty="0"/>
          </a:p>
          <a:p>
            <a:pPr marL="0" indent="0">
              <a:buNone/>
            </a:pPr>
            <a:r>
              <a:rPr lang="ar-SA" sz="2500" b="1" dirty="0">
                <a:solidFill>
                  <a:schemeClr val="accent1">
                    <a:lumMod val="50000"/>
                  </a:schemeClr>
                </a:solidFill>
              </a:rPr>
              <a:t>الصفة القانونية:</a:t>
            </a:r>
            <a:endParaRPr lang="en-US" sz="2500" b="1" dirty="0">
              <a:solidFill>
                <a:schemeClr val="accent1">
                  <a:lumMod val="50000"/>
                </a:schemeClr>
              </a:solidFill>
            </a:endParaRPr>
          </a:p>
          <a:p>
            <a:pPr marL="0" indent="0">
              <a:lnSpc>
                <a:spcPct val="120000"/>
              </a:lnSpc>
              <a:buNone/>
            </a:pPr>
            <a:r>
              <a:rPr lang="ar-SA" sz="2500" dirty="0"/>
              <a:t>يجب أن يكون لتكوين فريق التشخيص وللقرارات التي يأخذها صفة قانونية وتشريعية حتى تكون لهما صفة الإلزام.</a:t>
            </a:r>
          </a:p>
          <a:p>
            <a:pPr marL="0" indent="0">
              <a:lnSpc>
                <a:spcPct val="120000"/>
              </a:lnSpc>
              <a:buNone/>
            </a:pPr>
            <a:endParaRPr lang="ar-SA" sz="2500" dirty="0"/>
          </a:p>
        </p:txBody>
      </p:sp>
      <p:sp>
        <p:nvSpPr>
          <p:cNvPr id="4" name="عنصر نائب للمحتوى 2"/>
          <p:cNvSpPr txBox="1">
            <a:spLocks/>
          </p:cNvSpPr>
          <p:nvPr/>
        </p:nvSpPr>
        <p:spPr>
          <a:xfrm>
            <a:off x="1800655" y="3504047"/>
            <a:ext cx="10018713" cy="1926935"/>
          </a:xfrm>
          <a:prstGeom prst="rect">
            <a:avLst/>
          </a:prstGeom>
          <a:ln>
            <a:solidFill>
              <a:schemeClr val="accent1"/>
            </a:solidFill>
          </a:ln>
        </p:spPr>
        <p:txBody>
          <a:bodyPr vert="horz" lIns="91440" tIns="45720" rIns="91440" bIns="45720" rtlCol="0" anchor="ctr">
            <a:normAutofit/>
          </a:bodyPr>
          <a:lstStyle/>
          <a:p>
            <a:pPr marL="0" marR="0" lvl="0" indent="0" algn="r" defTabSz="457200" rtl="1" eaLnBrk="1" fontAlgn="auto" latinLnBrk="0" hangingPunct="1">
              <a:lnSpc>
                <a:spcPct val="120000"/>
              </a:lnSpc>
              <a:spcBef>
                <a:spcPct val="20000"/>
              </a:spcBef>
              <a:spcAft>
                <a:spcPts val="600"/>
              </a:spcAft>
              <a:buClr>
                <a:schemeClr val="accent1">
                  <a:lumMod val="75000"/>
                </a:schemeClr>
              </a:buClr>
              <a:buSzPct val="145000"/>
              <a:buFont typeface="Arial"/>
              <a:buNone/>
              <a:tabLst/>
              <a:defRPr/>
            </a:pPr>
            <a:r>
              <a:rPr kumimoji="0" lang="ar-SA" sz="2500" b="1" i="0" u="none" strike="noStrike" kern="1200" cap="none" spc="0" normalizeH="0" baseline="0" noProof="0" dirty="0">
                <a:ln>
                  <a:noFill/>
                </a:ln>
                <a:solidFill>
                  <a:schemeClr val="accent1">
                    <a:lumMod val="50000"/>
                  </a:schemeClr>
                </a:solidFill>
                <a:effectLst/>
                <a:uLnTx/>
                <a:uFillTx/>
                <a:latin typeface="+mn-lt"/>
                <a:ea typeface="+mn-ea"/>
                <a:cs typeface="+mn-cs"/>
              </a:rPr>
              <a:t>مكان أو بيئة التشخيص</a:t>
            </a:r>
            <a:r>
              <a:rPr kumimoji="0" lang="en-US" sz="2500" b="1" i="0" u="none" strike="noStrike" kern="1200" cap="none" spc="0" normalizeH="0" baseline="0" noProof="0" dirty="0">
                <a:ln>
                  <a:noFill/>
                </a:ln>
                <a:solidFill>
                  <a:schemeClr val="accent1">
                    <a:lumMod val="50000"/>
                  </a:schemeClr>
                </a:solidFill>
                <a:effectLst/>
                <a:uLnTx/>
                <a:uFillTx/>
                <a:latin typeface="+mn-lt"/>
                <a:ea typeface="+mn-ea"/>
                <a:cs typeface="+mn-cs"/>
              </a:rPr>
              <a:t>:</a:t>
            </a:r>
            <a:br>
              <a:rPr kumimoji="0" lang="en-US" sz="2500" b="1" i="0" u="none" strike="noStrike" kern="1200" cap="none" spc="0" normalizeH="0" baseline="0" noProof="0" dirty="0">
                <a:ln>
                  <a:noFill/>
                </a:ln>
                <a:solidFill>
                  <a:schemeClr val="accent1">
                    <a:lumMod val="50000"/>
                  </a:schemeClr>
                </a:solidFill>
                <a:effectLst/>
                <a:uLnTx/>
                <a:uFillTx/>
                <a:latin typeface="+mn-lt"/>
                <a:ea typeface="+mn-ea"/>
                <a:cs typeface="+mn-cs"/>
              </a:rPr>
            </a:br>
            <a:r>
              <a:rPr kumimoji="0" lang="ar-SA" sz="2500" b="0" i="0" u="none" strike="noStrike" kern="1200" cap="none" spc="0" normalizeH="0" baseline="0" noProof="0" dirty="0">
                <a:ln>
                  <a:noFill/>
                </a:ln>
                <a:solidFill>
                  <a:schemeClr val="tx1"/>
                </a:solidFill>
                <a:effectLst/>
                <a:uLnTx/>
                <a:uFillTx/>
                <a:latin typeface="+mn-lt"/>
                <a:ea typeface="+mn-ea"/>
                <a:cs typeface="+mn-cs"/>
              </a:rPr>
              <a:t>لقد أشرنا سابقاً إلى ضرورة وجود مركز خاص ومتخصص لأغراض تشخيص المعوقين باسم مركز تشخيص </a:t>
            </a:r>
            <a:r>
              <a:rPr kumimoji="0" lang="ar-SA" sz="2500" b="0" i="0" u="none" strike="noStrike" kern="1200" cap="none" spc="0" normalizeH="0" baseline="0" noProof="0" dirty="0" err="1">
                <a:ln>
                  <a:noFill/>
                </a:ln>
                <a:solidFill>
                  <a:schemeClr val="tx1"/>
                </a:solidFill>
                <a:effectLst/>
                <a:uLnTx/>
                <a:uFillTx/>
                <a:latin typeface="+mn-lt"/>
                <a:ea typeface="+mn-ea"/>
                <a:cs typeface="+mn-cs"/>
              </a:rPr>
              <a:t>الاعاقات</a:t>
            </a:r>
            <a:r>
              <a:rPr kumimoji="0" lang="ar-SA" sz="2500" b="0" i="0" u="none" strike="noStrike" kern="1200" cap="none" spc="0" normalizeH="0" baseline="0" noProof="0" dirty="0">
                <a:ln>
                  <a:noFill/>
                </a:ln>
                <a:solidFill>
                  <a:schemeClr val="tx1"/>
                </a:solidFill>
                <a:effectLst/>
                <a:uLnTx/>
                <a:uFillTx/>
                <a:latin typeface="+mn-lt"/>
                <a:ea typeface="+mn-ea"/>
                <a:cs typeface="+mn-cs"/>
              </a:rPr>
              <a:t>. </a:t>
            </a:r>
          </a:p>
        </p:txBody>
      </p:sp>
    </p:spTree>
    <p:extLst>
      <p:ext uri="{BB962C8B-B14F-4D97-AF65-F5344CB8AC3E}">
        <p14:creationId xmlns:p14="http://schemas.microsoft.com/office/powerpoint/2010/main" val="1254550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67438" y="1364674"/>
            <a:ext cx="10018713" cy="635000"/>
          </a:xfrm>
        </p:spPr>
        <p:txBody>
          <a:bodyPr>
            <a:normAutofit fontScale="90000"/>
          </a:bodyPr>
          <a:lstStyle/>
          <a:p>
            <a:pPr algn="r"/>
            <a:r>
              <a:rPr lang="ar-SA" sz="2700" b="1" dirty="0">
                <a:solidFill>
                  <a:srgbClr val="00B050"/>
                </a:solidFill>
              </a:rPr>
              <a:t>خطوات عملية التشخيص : </a:t>
            </a:r>
            <a:br>
              <a:rPr lang="ar-SA" sz="2700" b="1" dirty="0">
                <a:solidFill>
                  <a:schemeClr val="accent1">
                    <a:lumMod val="50000"/>
                  </a:schemeClr>
                </a:solidFill>
              </a:rPr>
            </a:br>
            <a:endParaRPr lang="ar-SA" sz="2700" b="1" dirty="0">
              <a:solidFill>
                <a:schemeClr val="accent1">
                  <a:lumMod val="50000"/>
                </a:schemeClr>
              </a:solidFill>
            </a:endParaRPr>
          </a:p>
        </p:txBody>
      </p:sp>
      <p:sp>
        <p:nvSpPr>
          <p:cNvPr id="3" name="عنصر نائب للمحتوى 2"/>
          <p:cNvSpPr>
            <a:spLocks noGrp="1"/>
          </p:cNvSpPr>
          <p:nvPr>
            <p:ph idx="1"/>
          </p:nvPr>
        </p:nvSpPr>
        <p:spPr>
          <a:xfrm>
            <a:off x="1288473" y="1967345"/>
            <a:ext cx="10654145" cy="2312555"/>
          </a:xfrm>
          <a:ln>
            <a:solidFill>
              <a:schemeClr val="accent1"/>
            </a:solidFill>
          </a:ln>
        </p:spPr>
        <p:txBody>
          <a:bodyPr>
            <a:normAutofit/>
          </a:bodyPr>
          <a:lstStyle/>
          <a:p>
            <a:pPr marL="0" indent="0">
              <a:buNone/>
            </a:pPr>
            <a:r>
              <a:rPr lang="ar-SA" sz="2600" dirty="0"/>
              <a:t>حتى تكون عملية التشخيص متكاملة وشاملة وتؤدي الأغراض المطلوبة منها فإنها يجب أن تمر في المراحل التالية. </a:t>
            </a:r>
          </a:p>
          <a:p>
            <a:pPr marL="0" indent="0">
              <a:buNone/>
            </a:pPr>
            <a:r>
              <a:rPr lang="ar-SA" sz="2600" dirty="0"/>
              <a:t>ويجب النظر إلى مراحل التشخيص على أساس أنها مراحل متسلسلة ومتتابعة لكل مرحلة خطواتها وآثارها على المراحل التي تليها .</a:t>
            </a:r>
          </a:p>
        </p:txBody>
      </p:sp>
    </p:spTree>
    <p:extLst>
      <p:ext uri="{BB962C8B-B14F-4D97-AF65-F5344CB8AC3E}">
        <p14:creationId xmlns:p14="http://schemas.microsoft.com/office/powerpoint/2010/main" val="3412212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045528" y="1348510"/>
            <a:ext cx="7855527" cy="571500"/>
          </a:xfrm>
        </p:spPr>
        <p:txBody>
          <a:bodyPr>
            <a:normAutofit/>
          </a:bodyPr>
          <a:lstStyle/>
          <a:p>
            <a:pPr algn="r"/>
            <a:r>
              <a:rPr lang="ar-SA" sz="1800" b="1" dirty="0">
                <a:solidFill>
                  <a:schemeClr val="accent1">
                    <a:lumMod val="50000"/>
                  </a:schemeClr>
                </a:solidFill>
              </a:rPr>
              <a:t>المرحلة الأولى : الإحالة </a:t>
            </a:r>
            <a:r>
              <a:rPr lang="ar-SA" sz="1800" b="1" dirty="0" err="1">
                <a:solidFill>
                  <a:schemeClr val="accent1">
                    <a:lumMod val="50000"/>
                  </a:schemeClr>
                </a:solidFill>
              </a:rPr>
              <a:t>و</a:t>
            </a:r>
            <a:r>
              <a:rPr lang="ar-SA" sz="1800" b="1" dirty="0">
                <a:solidFill>
                  <a:schemeClr val="accent1">
                    <a:lumMod val="50000"/>
                  </a:schemeClr>
                </a:solidFill>
              </a:rPr>
              <a:t> الاستقبال</a:t>
            </a:r>
          </a:p>
        </p:txBody>
      </p:sp>
      <p:sp>
        <p:nvSpPr>
          <p:cNvPr id="3" name="عنصر نائب للمحتوى 2"/>
          <p:cNvSpPr>
            <a:spLocks noGrp="1"/>
          </p:cNvSpPr>
          <p:nvPr>
            <p:ph idx="1"/>
          </p:nvPr>
        </p:nvSpPr>
        <p:spPr>
          <a:xfrm>
            <a:off x="1433510" y="498765"/>
            <a:ext cx="10550672" cy="5444836"/>
          </a:xfrm>
          <a:ln>
            <a:solidFill>
              <a:schemeClr val="accent1"/>
            </a:solidFill>
          </a:ln>
        </p:spPr>
        <p:txBody>
          <a:bodyPr>
            <a:normAutofit lnSpcReduction="10000"/>
          </a:bodyPr>
          <a:lstStyle/>
          <a:p>
            <a:pPr marL="0" indent="0">
              <a:buNone/>
            </a:pPr>
            <a:endParaRPr lang="ar-SA" sz="2000" dirty="0"/>
          </a:p>
          <a:p>
            <a:pPr marL="0" indent="0">
              <a:buNone/>
            </a:pPr>
            <a:r>
              <a:rPr lang="ar-SA" sz="2000" b="1" dirty="0">
                <a:solidFill>
                  <a:srgbClr val="00B050"/>
                </a:solidFill>
              </a:rPr>
              <a:t>خطوات عملية التشخيص :</a:t>
            </a:r>
            <a:endParaRPr lang="ar-SA" sz="2000" dirty="0">
              <a:solidFill>
                <a:srgbClr val="00B050"/>
              </a:solidFill>
            </a:endParaRPr>
          </a:p>
          <a:p>
            <a:pPr marL="0" indent="0">
              <a:buNone/>
            </a:pPr>
            <a:endParaRPr lang="ar-SA" sz="2000" dirty="0"/>
          </a:p>
          <a:p>
            <a:pPr marL="0" indent="0">
              <a:buNone/>
            </a:pPr>
            <a:endParaRPr lang="ar-SA" sz="2000" dirty="0"/>
          </a:p>
          <a:p>
            <a:pPr marL="0" indent="0">
              <a:buNone/>
            </a:pPr>
            <a:r>
              <a:rPr lang="ar-SA" sz="2200" dirty="0"/>
              <a:t>الإحالة : هي طلب رسمي يقدم لمركز التشخيص من أجل القيام بتشخيص الحالة المحولة إليه. وقد تتم الإحالة من عدة مصادر منها مصادر رسمية أو مصادر غير رسمية أو عن طريق الأهل.</a:t>
            </a:r>
            <a:endParaRPr lang="en-US" sz="2200" dirty="0"/>
          </a:p>
          <a:p>
            <a:pPr marL="0" indent="0">
              <a:buNone/>
            </a:pPr>
            <a:r>
              <a:rPr lang="ar-SA" sz="2200" dirty="0"/>
              <a:t>أما الإحالة عن طريق المؤسسات الرسمية فتشمل مصادر مثل المستشفيات أو المؤسسات الطبية التي غالباً ما تكون أول من يكشف عن الطفل في مرحلة الحمل أو أثناء مرحلة الولادة, خصوصاً إذا ما كان هناك مظاهر واضحة لإعاقة الطفل أو عوامل وأسباب مقنعة تبين احتمال وقوع الطفل في دائرة خطر الإعاقة.</a:t>
            </a:r>
            <a:endParaRPr lang="en-US" sz="2200" dirty="0"/>
          </a:p>
          <a:p>
            <a:pPr marL="0" indent="0">
              <a:buNone/>
            </a:pPr>
            <a:r>
              <a:rPr lang="ar-SA" sz="2200" dirty="0"/>
              <a:t>وقد يتم التحويل عن طريق المؤسسات التربوية كالحضانات ورياض الأطفال والمدارس وفي هذه الحالة  يكون الأطفال المحولون هم أولئك الذين يظهرون استجابات غير طبيعية أثناء عملية التعلم, وفي هذه الحالة فإن الفئة المستهدفة غالباً ما تكون من الأطفال ذوي الإعاقات النمائية أو التعليمية.</a:t>
            </a:r>
            <a:endParaRPr lang="en-US" sz="2200" dirty="0"/>
          </a:p>
          <a:p>
            <a:pPr marL="0" indent="0">
              <a:buNone/>
            </a:pPr>
            <a:endParaRPr lang="ar-SA" sz="2200" dirty="0"/>
          </a:p>
          <a:p>
            <a:pPr marL="0" indent="0">
              <a:buNone/>
            </a:pPr>
            <a:endParaRPr lang="ar-SA" sz="2200" dirty="0"/>
          </a:p>
        </p:txBody>
      </p:sp>
    </p:spTree>
    <p:extLst>
      <p:ext uri="{BB962C8B-B14F-4D97-AF65-F5344CB8AC3E}">
        <p14:creationId xmlns:p14="http://schemas.microsoft.com/office/powerpoint/2010/main" val="3363040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34847" y="768926"/>
            <a:ext cx="10018713" cy="3124201"/>
          </a:xfrm>
          <a:ln>
            <a:solidFill>
              <a:schemeClr val="accent1"/>
            </a:solidFill>
          </a:ln>
        </p:spPr>
        <p:txBody>
          <a:bodyPr>
            <a:noAutofit/>
          </a:bodyPr>
          <a:lstStyle/>
          <a:p>
            <a:pPr marL="0" indent="0">
              <a:buNone/>
            </a:pPr>
            <a:r>
              <a:rPr lang="ar-SA" sz="2200" dirty="0"/>
              <a:t>وقد يتم التحويل أيضاً عن طريق مؤسسات الرعاية الاجتماعية المسئولة عن رعاية وتنشئة أطفال من ذوي الظروف الخاصة مثل الأيتام, المشردين أو مجهولي النسب.</a:t>
            </a:r>
            <a:endParaRPr lang="en-US" sz="2200" dirty="0"/>
          </a:p>
          <a:p>
            <a:pPr marL="0" indent="0">
              <a:buNone/>
            </a:pPr>
            <a:r>
              <a:rPr lang="ar-SA" sz="2200" dirty="0"/>
              <a:t>أما المصادر غير الرسمية فهي تتمثل في الجمعيات الأهلية والخيرية والمدارس ورياض الأطفال الخاصة والمصانع والشركات وغيرها. وقد يتم التحويل عن طريق الوالدين أنفسهم أو أي فرد من أفراد العائلة.</a:t>
            </a:r>
            <a:endParaRPr lang="en-US" sz="2200" dirty="0"/>
          </a:p>
          <a:p>
            <a:pPr marL="0" indent="0">
              <a:buNone/>
            </a:pPr>
            <a:endParaRPr lang="en-US" sz="2200" dirty="0"/>
          </a:p>
        </p:txBody>
      </p:sp>
      <p:sp>
        <p:nvSpPr>
          <p:cNvPr id="2" name="مستطيل 1"/>
          <p:cNvSpPr/>
          <p:nvPr/>
        </p:nvSpPr>
        <p:spPr>
          <a:xfrm>
            <a:off x="8271577" y="224043"/>
            <a:ext cx="3074881" cy="369332"/>
          </a:xfrm>
          <a:prstGeom prst="rect">
            <a:avLst/>
          </a:prstGeom>
        </p:spPr>
        <p:txBody>
          <a:bodyPr wrap="none">
            <a:spAutoFit/>
          </a:bodyPr>
          <a:lstStyle/>
          <a:p>
            <a:r>
              <a:rPr lang="ar-SA" b="1" dirty="0">
                <a:solidFill>
                  <a:srgbClr val="00B050"/>
                </a:solidFill>
              </a:rPr>
              <a:t>خطوات عملية التشخيص : </a:t>
            </a:r>
            <a:endParaRPr lang="ar-SA" dirty="0">
              <a:solidFill>
                <a:srgbClr val="00B050"/>
              </a:solidFill>
            </a:endParaRPr>
          </a:p>
        </p:txBody>
      </p:sp>
    </p:spTree>
    <p:extLst>
      <p:ext uri="{BB962C8B-B14F-4D97-AF65-F5344CB8AC3E}">
        <p14:creationId xmlns:p14="http://schemas.microsoft.com/office/powerpoint/2010/main" val="4155104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20800" y="508001"/>
            <a:ext cx="10621818" cy="5562600"/>
          </a:xfrm>
          <a:ln>
            <a:solidFill>
              <a:schemeClr val="accent1"/>
            </a:solidFill>
          </a:ln>
        </p:spPr>
        <p:txBody>
          <a:bodyPr>
            <a:noAutofit/>
          </a:bodyPr>
          <a:lstStyle/>
          <a:p>
            <a:pPr marL="0" indent="0">
              <a:lnSpc>
                <a:spcPct val="120000"/>
              </a:lnSpc>
              <a:buNone/>
            </a:pPr>
            <a:r>
              <a:rPr lang="ar-SA" sz="2000" b="1" dirty="0"/>
              <a:t>الاستقبال:</a:t>
            </a:r>
            <a:endParaRPr lang="en-US" sz="2000" dirty="0"/>
          </a:p>
          <a:p>
            <a:pPr marL="0" indent="0">
              <a:lnSpc>
                <a:spcPct val="120000"/>
              </a:lnSpc>
              <a:buNone/>
            </a:pPr>
            <a:r>
              <a:rPr lang="ar-SA" sz="2000" dirty="0"/>
              <a:t>يقوم أخصائي الاستقبال العامل في مركز التشخيص باستقبال طلب تحويل الحالة والمعاق وأسرته كإجراء أولي تمهيدي يهدف إلى:</a:t>
            </a:r>
            <a:endParaRPr lang="en-US" sz="2000" dirty="0"/>
          </a:p>
          <a:p>
            <a:pPr marL="342900" indent="-342900">
              <a:lnSpc>
                <a:spcPct val="120000"/>
              </a:lnSpc>
              <a:buFont typeface="+mj-lt"/>
              <a:buAutoNum type="arabicPeriod"/>
            </a:pPr>
            <a:r>
              <a:rPr lang="ar-SA" sz="2000" dirty="0"/>
              <a:t>استقبال الحالة وتسجيلها في السجلات الخاصة بالحالات الجديدة في المركز.</a:t>
            </a:r>
            <a:endParaRPr lang="en-US" sz="2000" dirty="0"/>
          </a:p>
          <a:p>
            <a:pPr marL="342900" indent="-342900">
              <a:lnSpc>
                <a:spcPct val="120000"/>
              </a:lnSpc>
              <a:buFont typeface="+mj-lt"/>
              <a:buAutoNum type="arabicPeriod"/>
            </a:pPr>
            <a:r>
              <a:rPr lang="ar-SA" sz="2000" dirty="0"/>
              <a:t>الترحيب بالمعاق وأفراد أسرته في خطوة لإدخال الطمأنينة إلى نفوسهم من جهة وتعريفهم بالخطوات التي سوف تتم لاحقاً من جهة أخرى.</a:t>
            </a:r>
            <a:endParaRPr lang="en-US" sz="2000" dirty="0"/>
          </a:p>
          <a:p>
            <a:pPr marL="342900" indent="-342900">
              <a:lnSpc>
                <a:spcPct val="120000"/>
              </a:lnSpc>
              <a:buFont typeface="+mj-lt"/>
              <a:buAutoNum type="arabicPeriod"/>
            </a:pPr>
            <a:r>
              <a:rPr lang="ar-SA" sz="2000" dirty="0"/>
              <a:t>تعريف المعاق وأسرته بأهمية دورهم في عملية التشخيص وضرورة مشاركتهم بفعالية فيها.</a:t>
            </a:r>
            <a:endParaRPr lang="en-US" sz="2000" dirty="0"/>
          </a:p>
          <a:p>
            <a:pPr marL="342900" indent="-342900">
              <a:lnSpc>
                <a:spcPct val="120000"/>
              </a:lnSpc>
              <a:buFont typeface="+mj-lt"/>
              <a:buAutoNum type="arabicPeriod"/>
            </a:pPr>
            <a:r>
              <a:rPr lang="ar-SA" sz="2000" dirty="0"/>
              <a:t>تحديد موعد لاستكمال إجراءات التشخيص.</a:t>
            </a:r>
            <a:endParaRPr lang="en-US" sz="2000" dirty="0"/>
          </a:p>
          <a:p>
            <a:pPr marL="0" indent="0">
              <a:lnSpc>
                <a:spcPct val="120000"/>
              </a:lnSpc>
              <a:buNone/>
            </a:pPr>
            <a:r>
              <a:rPr lang="ar-SA" sz="2000" dirty="0"/>
              <a:t>وتعتبر خطوة الاستقبال من الخطوات المهمة ليس على مستوى مرحلة التشخيص فحسب بل على مستوى جميع مراحل التأهيل, حيث أن هذه الخطوة تمثل أول لقاء رسمي ومهني بين المعاق وأسرته وبين فريق التشخيص الذي يمثل أول خطوة  في خطوات التأهيل.</a:t>
            </a:r>
            <a:endParaRPr lang="en-US" sz="2000" dirty="0"/>
          </a:p>
        </p:txBody>
      </p:sp>
      <p:sp>
        <p:nvSpPr>
          <p:cNvPr id="4" name="مستطيل 3"/>
          <p:cNvSpPr/>
          <p:nvPr/>
        </p:nvSpPr>
        <p:spPr>
          <a:xfrm>
            <a:off x="8271577" y="69456"/>
            <a:ext cx="3074881" cy="369332"/>
          </a:xfrm>
          <a:prstGeom prst="rect">
            <a:avLst/>
          </a:prstGeom>
        </p:spPr>
        <p:txBody>
          <a:bodyPr wrap="none">
            <a:spAutoFit/>
          </a:bodyPr>
          <a:lstStyle/>
          <a:p>
            <a:r>
              <a:rPr lang="ar-SA" b="1" dirty="0">
                <a:solidFill>
                  <a:srgbClr val="00B050"/>
                </a:solidFill>
              </a:rPr>
              <a:t>خطوات عملية التشخيص : </a:t>
            </a:r>
            <a:endParaRPr lang="ar-SA" dirty="0">
              <a:solidFill>
                <a:srgbClr val="00B050"/>
              </a:solidFill>
            </a:endParaRPr>
          </a:p>
        </p:txBody>
      </p:sp>
    </p:spTree>
    <p:extLst>
      <p:ext uri="{BB962C8B-B14F-4D97-AF65-F5344CB8AC3E}">
        <p14:creationId xmlns:p14="http://schemas.microsoft.com/office/powerpoint/2010/main" val="3221892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63782" y="593375"/>
            <a:ext cx="10889673" cy="1443244"/>
          </a:xfrm>
          <a:ln>
            <a:solidFill>
              <a:schemeClr val="accent1"/>
            </a:solidFill>
          </a:ln>
        </p:spPr>
        <p:txBody>
          <a:bodyPr>
            <a:normAutofit/>
          </a:bodyPr>
          <a:lstStyle/>
          <a:p>
            <a:pPr marL="0" indent="0">
              <a:buNone/>
            </a:pPr>
            <a:r>
              <a:rPr lang="ar-SA" sz="2200" b="1" dirty="0">
                <a:solidFill>
                  <a:schemeClr val="accent1">
                    <a:lumMod val="50000"/>
                  </a:schemeClr>
                </a:solidFill>
              </a:rPr>
              <a:t>المرحلة الثانية: مرحلة الاختبار والتقييم</a:t>
            </a:r>
            <a:r>
              <a:rPr lang="en-US" sz="2200" b="1" dirty="0">
                <a:solidFill>
                  <a:schemeClr val="accent1">
                    <a:lumMod val="50000"/>
                  </a:schemeClr>
                </a:solidFill>
              </a:rPr>
              <a:t> : </a:t>
            </a:r>
            <a:endParaRPr lang="ar-SA" sz="2200" b="1" dirty="0">
              <a:solidFill>
                <a:schemeClr val="accent1">
                  <a:lumMod val="50000"/>
                </a:schemeClr>
              </a:solidFill>
            </a:endParaRPr>
          </a:p>
          <a:p>
            <a:pPr marL="0" indent="0">
              <a:buNone/>
            </a:pPr>
            <a:r>
              <a:rPr lang="ar-SA" sz="2200" dirty="0"/>
              <a:t>تعتبر هذه المرحلة هي الخطوة المهنية الأولى في طريق التوصل إلى القرار التشخيصي الصحيح. وفي هذه المرحلة يتم اخضاع الفرد المعوق إلى </a:t>
            </a:r>
            <a:r>
              <a:rPr lang="ar-SA" sz="2200" b="1" dirty="0"/>
              <a:t>ثلاث عمليات أساسية </a:t>
            </a:r>
            <a:r>
              <a:rPr lang="ar-SA" sz="2200" dirty="0"/>
              <a:t>هي :</a:t>
            </a:r>
          </a:p>
        </p:txBody>
      </p:sp>
      <p:sp>
        <p:nvSpPr>
          <p:cNvPr id="4" name="عنصر نائب للمحتوى 2"/>
          <p:cNvSpPr txBox="1">
            <a:spLocks/>
          </p:cNvSpPr>
          <p:nvPr/>
        </p:nvSpPr>
        <p:spPr>
          <a:xfrm>
            <a:off x="1066800" y="2576945"/>
            <a:ext cx="10986655" cy="3920837"/>
          </a:xfrm>
          <a:prstGeom prst="rect">
            <a:avLst/>
          </a:prstGeom>
          <a:ln>
            <a:solidFill>
              <a:schemeClr val="accent1"/>
            </a:solidFill>
          </a:ln>
        </p:spPr>
        <p:txBody>
          <a:bodyPr vert="horz" lIns="91440" tIns="45720" rIns="91440" bIns="45720" rtlCol="0" anchor="ctr">
            <a:noAutofit/>
          </a:bodyPr>
          <a:lstStyle/>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000" b="1" i="0" u="none" strike="noStrike" kern="1200" cap="none" spc="0" normalizeH="0" baseline="0" noProof="0" dirty="0">
                <a:ln>
                  <a:noFill/>
                </a:ln>
                <a:solidFill>
                  <a:schemeClr val="accent1">
                    <a:lumMod val="50000"/>
                  </a:schemeClr>
                </a:solidFill>
                <a:effectLst/>
                <a:uLnTx/>
                <a:uFillTx/>
                <a:latin typeface="+mn-lt"/>
                <a:ea typeface="+mn-ea"/>
                <a:cs typeface="+mn-cs"/>
              </a:rPr>
              <a:t>1-التقييم الشامل  </a:t>
            </a:r>
            <a:r>
              <a:rPr kumimoji="0" lang="en-US" sz="2000" b="1" i="0" u="none" strike="noStrike" kern="1200" cap="none" spc="0" normalizeH="0" baseline="0" noProof="0" dirty="0">
                <a:ln>
                  <a:noFill/>
                </a:ln>
                <a:solidFill>
                  <a:schemeClr val="accent1">
                    <a:lumMod val="50000"/>
                  </a:schemeClr>
                </a:solidFill>
                <a:effectLst/>
                <a:uLnTx/>
                <a:uFillTx/>
                <a:latin typeface="+mn-lt"/>
                <a:ea typeface="+mn-ea"/>
                <a:cs typeface="+mn-cs"/>
              </a:rPr>
              <a:t>:</a:t>
            </a: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000" b="0" i="0" u="none" strike="noStrike" kern="1200" cap="none" spc="0" normalizeH="0" baseline="0" noProof="0" dirty="0">
                <a:ln>
                  <a:noFill/>
                </a:ln>
                <a:solidFill>
                  <a:schemeClr val="tx1"/>
                </a:solidFill>
                <a:effectLst/>
                <a:uLnTx/>
                <a:uFillTx/>
                <a:latin typeface="+mn-lt"/>
                <a:ea typeface="+mn-ea"/>
                <a:cs typeface="+mn-cs"/>
              </a:rPr>
              <a:t>ويقصد بالتقييم الشامل إخضاع الفرد إلى مجموعة من الدراسات </a:t>
            </a:r>
            <a:r>
              <a:rPr kumimoji="0" lang="ar-SA" sz="2000" b="0" i="0" u="none" strike="noStrike" kern="1200" cap="none" spc="0" normalizeH="0" baseline="0" noProof="0" dirty="0" err="1">
                <a:ln>
                  <a:noFill/>
                </a:ln>
                <a:solidFill>
                  <a:schemeClr val="tx1"/>
                </a:solidFill>
                <a:effectLst/>
                <a:uLnTx/>
                <a:uFillTx/>
                <a:latin typeface="+mn-lt"/>
                <a:ea typeface="+mn-ea"/>
                <a:cs typeface="+mn-cs"/>
              </a:rPr>
              <a:t>التقييمية</a:t>
            </a:r>
            <a:r>
              <a:rPr kumimoji="0" lang="ar-SA" sz="2000" b="0" i="0" u="none" strike="noStrike" kern="1200" cap="none" spc="0" normalizeH="0" baseline="0" noProof="0" dirty="0">
                <a:ln>
                  <a:noFill/>
                </a:ln>
                <a:solidFill>
                  <a:schemeClr val="tx1"/>
                </a:solidFill>
                <a:effectLst/>
                <a:uLnTx/>
                <a:uFillTx/>
                <a:latin typeface="+mn-lt"/>
                <a:ea typeface="+mn-ea"/>
                <a:cs typeface="+mn-cs"/>
              </a:rPr>
              <a:t> والتي تشمل دراسات التقييم الطبي حيث تهتم بالوضع الصحي والتاريخ المرضي والتطوري لحالته وتقدير احتياجاته للعلاج سواء عن طريق الأدوية أو عن طريق التدخلات العلاجية الأخرى كالعمليات الجراحية.</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000" b="0" i="0" u="none" strike="noStrike" kern="1200" cap="none" spc="0" normalizeH="0" baseline="0" noProof="0" dirty="0">
                <a:ln>
                  <a:noFill/>
                </a:ln>
                <a:solidFill>
                  <a:schemeClr val="tx1"/>
                </a:solidFill>
                <a:effectLst/>
                <a:uLnTx/>
                <a:uFillTx/>
                <a:latin typeface="+mn-lt"/>
                <a:ea typeface="+mn-ea"/>
                <a:cs typeface="+mn-cs"/>
              </a:rPr>
              <a:t>والنوع الثاني من الدراسات </a:t>
            </a:r>
            <a:r>
              <a:rPr kumimoji="0" lang="ar-SA" sz="2000" b="0" i="0" u="none" strike="noStrike" kern="1200" cap="none" spc="0" normalizeH="0" baseline="0" noProof="0" dirty="0" err="1">
                <a:ln>
                  <a:noFill/>
                </a:ln>
                <a:solidFill>
                  <a:schemeClr val="tx1"/>
                </a:solidFill>
                <a:effectLst/>
                <a:uLnTx/>
                <a:uFillTx/>
                <a:latin typeface="+mn-lt"/>
                <a:ea typeface="+mn-ea"/>
                <a:cs typeface="+mn-cs"/>
              </a:rPr>
              <a:t>التقييمية</a:t>
            </a:r>
            <a:r>
              <a:rPr kumimoji="0" lang="ar-SA" sz="2000" b="0" i="0" u="none" strike="noStrike" kern="1200" cap="none" spc="0" normalizeH="0" baseline="0" noProof="0" dirty="0">
                <a:ln>
                  <a:noFill/>
                </a:ln>
                <a:solidFill>
                  <a:schemeClr val="tx1"/>
                </a:solidFill>
                <a:effectLst/>
                <a:uLnTx/>
                <a:uFillTx/>
                <a:latin typeface="+mn-lt"/>
                <a:ea typeface="+mn-ea"/>
                <a:cs typeface="+mn-cs"/>
              </a:rPr>
              <a:t> هي دراسة التقييم النفسي حيث يتم فيها التعرف على أثر حالة العجز على شخصية المصاب وعلى أفراد أسرته ومدى تقبل حالة العجز والتكيف معها والوصول إلى تحديد أساليب الدعم النفسي التي يحتاج إليها المعاق وأسرته.</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000" b="0" i="0" u="none" strike="noStrike" kern="1200" cap="none" spc="0" normalizeH="0" baseline="0" noProof="0" dirty="0">
                <a:ln>
                  <a:noFill/>
                </a:ln>
                <a:solidFill>
                  <a:schemeClr val="tx1"/>
                </a:solidFill>
                <a:effectLst/>
                <a:uLnTx/>
                <a:uFillTx/>
                <a:latin typeface="+mn-lt"/>
                <a:ea typeface="+mn-ea"/>
                <a:cs typeface="+mn-cs"/>
              </a:rPr>
              <a:t>أما النوع الثالث من الدراسات فهو دراسة التقييم الاجتماعي والتي تهدف إلى التعرف على الأوضاع الاجتماعية والاقتصادية والبيئية التي يعيش في ظلها الفرد المعوق ونمط العلاقات الاجتماعية بين الفرد والأسرة وبين الأسرة وغيرها  من الأسر والأقارب وأثر الإعاقة على هذه العلاقات. </a:t>
            </a:r>
          </a:p>
        </p:txBody>
      </p:sp>
      <p:sp>
        <p:nvSpPr>
          <p:cNvPr id="5" name="مستطيل 4"/>
          <p:cNvSpPr/>
          <p:nvPr/>
        </p:nvSpPr>
        <p:spPr>
          <a:xfrm>
            <a:off x="8839612" y="64899"/>
            <a:ext cx="3074881" cy="369332"/>
          </a:xfrm>
          <a:prstGeom prst="rect">
            <a:avLst/>
          </a:prstGeom>
        </p:spPr>
        <p:txBody>
          <a:bodyPr wrap="none">
            <a:spAutoFit/>
          </a:bodyPr>
          <a:lstStyle/>
          <a:p>
            <a:r>
              <a:rPr lang="ar-SA" b="1" dirty="0">
                <a:solidFill>
                  <a:srgbClr val="00B050"/>
                </a:solidFill>
              </a:rPr>
              <a:t>خطوات عملية التشخيص : </a:t>
            </a:r>
            <a:endParaRPr lang="ar-SA" dirty="0">
              <a:solidFill>
                <a:srgbClr val="00B050"/>
              </a:solidFill>
            </a:endParaRPr>
          </a:p>
        </p:txBody>
      </p:sp>
    </p:spTree>
    <p:extLst>
      <p:ext uri="{BB962C8B-B14F-4D97-AF65-F5344CB8AC3E}">
        <p14:creationId xmlns:p14="http://schemas.microsoft.com/office/powerpoint/2010/main" val="1853601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28364" y="1108364"/>
            <a:ext cx="10018713" cy="4031672"/>
          </a:xfrm>
          <a:ln>
            <a:solidFill>
              <a:schemeClr val="accent1"/>
            </a:solidFill>
          </a:ln>
        </p:spPr>
        <p:txBody>
          <a:bodyPr>
            <a:normAutofit/>
          </a:bodyPr>
          <a:lstStyle/>
          <a:p>
            <a:pPr marL="0" indent="0">
              <a:buNone/>
            </a:pPr>
            <a:r>
              <a:rPr lang="ar-SA" sz="2000" b="1" dirty="0">
                <a:solidFill>
                  <a:schemeClr val="accent1">
                    <a:lumMod val="50000"/>
                  </a:schemeClr>
                </a:solidFill>
              </a:rPr>
              <a:t>2-الملاحظة :</a:t>
            </a:r>
            <a:endParaRPr lang="en-US" sz="2000" b="1" dirty="0">
              <a:solidFill>
                <a:schemeClr val="accent1">
                  <a:lumMod val="50000"/>
                </a:schemeClr>
              </a:solidFill>
            </a:endParaRPr>
          </a:p>
          <a:p>
            <a:pPr marL="0" indent="0">
              <a:buNone/>
            </a:pPr>
            <a:r>
              <a:rPr lang="ar-SA" sz="2000" dirty="0"/>
              <a:t>تعتبر الملاحظة أسلوباً تقييمياً وهي تهدف إلى وصف الفرد من خلال انشغاله في موقف اختياري محدد مسبقاً. وهناك نوعان من الملاحظة هما الملاحظة الإكلينيكية وملاحظة القياس. وتعتبر ملاحظة القياس أكثر رسمية وتنظيماً من الملاحظة الإكلينيكية. والملاحظة مفيدة في الحصول على بيانات لا يمكن الحصول عليها من المقابلات أو الأساليب الأخرى. ويمكن للملاحظة أن تكون فردية أو جماعية, ويمكن استخدام قوائم الشطب لتسجيل المعلومات المطلوبة من الملاحظة .</a:t>
            </a:r>
          </a:p>
        </p:txBody>
      </p:sp>
    </p:spTree>
    <p:extLst>
      <p:ext uri="{BB962C8B-B14F-4D97-AF65-F5344CB8AC3E}">
        <p14:creationId xmlns:p14="http://schemas.microsoft.com/office/powerpoint/2010/main" val="181496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a:spLocks noGrp="1"/>
          </p:cNvSpPr>
          <p:nvPr>
            <p:ph idx="1"/>
          </p:nvPr>
        </p:nvSpPr>
        <p:spPr>
          <a:xfrm>
            <a:off x="1484312" y="457200"/>
            <a:ext cx="10555288" cy="6026727"/>
          </a:xfrm>
          <a:ln>
            <a:solidFill>
              <a:schemeClr val="accent1"/>
            </a:solidFill>
          </a:ln>
        </p:spPr>
        <p:txBody>
          <a:bodyPr>
            <a:noAutofit/>
          </a:bodyPr>
          <a:lstStyle/>
          <a:p>
            <a:pPr marL="0" indent="0">
              <a:buNone/>
            </a:pPr>
            <a:r>
              <a:rPr lang="ar-SA" sz="1600" dirty="0">
                <a:latin typeface="+mj-lt"/>
              </a:rPr>
              <a:t>التأهيل هو عملية منسقة ومستمرة تتضمن مجموعة من المراحل والخطوات المخطط لها والتي تبدأ منذ اللحظة التي يتم فيها التعرف على الحالة وتستمر حتى يتم تحقيق الهدف الرئيسي وهو إدماج المعاق في المجتمع ليمارس حياته بشكل مستقل وأقرب ما تكون إلى الطبيعية, وتتضمن عملية التأهيل المراحل التالية: </a:t>
            </a:r>
          </a:p>
          <a:p>
            <a:pPr marL="0" indent="0">
              <a:buNone/>
            </a:pPr>
            <a:r>
              <a:rPr lang="ar-SA" sz="1600" dirty="0">
                <a:latin typeface="+mj-lt"/>
              </a:rPr>
              <a:t>1- مرحلة التعرف على الحالة</a:t>
            </a:r>
            <a:endParaRPr lang="en-US" sz="1600" dirty="0">
              <a:latin typeface="+mj-lt"/>
            </a:endParaRPr>
          </a:p>
          <a:p>
            <a:pPr marL="0" indent="0">
              <a:buNone/>
            </a:pPr>
            <a:r>
              <a:rPr lang="ar-SA" sz="1600" dirty="0">
                <a:latin typeface="+mj-lt"/>
              </a:rPr>
              <a:t>2- مرحلة التقييم والتشخيص</a:t>
            </a:r>
          </a:p>
          <a:p>
            <a:pPr marL="0" indent="0">
              <a:buNone/>
            </a:pPr>
            <a:r>
              <a:rPr lang="ar-SA" sz="1600" dirty="0">
                <a:latin typeface="+mj-lt"/>
              </a:rPr>
              <a:t>3- مرحلة الإرشاد</a:t>
            </a:r>
          </a:p>
          <a:p>
            <a:pPr marL="0" indent="0">
              <a:buNone/>
            </a:pPr>
            <a:r>
              <a:rPr lang="ar-SA" sz="1600" dirty="0">
                <a:latin typeface="+mj-lt"/>
              </a:rPr>
              <a:t>4- وضع خطة التأهيل</a:t>
            </a:r>
          </a:p>
          <a:p>
            <a:pPr marL="0" indent="0">
              <a:buNone/>
            </a:pPr>
            <a:r>
              <a:rPr lang="ar-SA" sz="1600" dirty="0">
                <a:latin typeface="+mj-lt"/>
              </a:rPr>
              <a:t>5- مرحلة تنفيذ خطة التأهيل</a:t>
            </a:r>
          </a:p>
          <a:p>
            <a:pPr marL="0" indent="0">
              <a:buNone/>
            </a:pPr>
            <a:r>
              <a:rPr lang="ar-SA" sz="1600" dirty="0">
                <a:latin typeface="+mj-lt"/>
              </a:rPr>
              <a:t>6- مرحلة تقييم خطة التأهيل</a:t>
            </a:r>
          </a:p>
          <a:p>
            <a:pPr marL="0" indent="0">
              <a:buNone/>
            </a:pPr>
            <a:r>
              <a:rPr lang="ar-SA" sz="1600" dirty="0">
                <a:latin typeface="+mj-lt"/>
              </a:rPr>
              <a:t>7- مرحلة المتابعة والإنهاء</a:t>
            </a:r>
            <a:endParaRPr lang="en-US" sz="1600" dirty="0">
              <a:latin typeface="+mj-lt"/>
            </a:endParaRPr>
          </a:p>
          <a:p>
            <a:pPr marL="0" indent="0">
              <a:buNone/>
            </a:pPr>
            <a:r>
              <a:rPr lang="en-US" sz="1600" dirty="0">
                <a:latin typeface="+mj-lt"/>
              </a:rPr>
              <a:t> </a:t>
            </a:r>
            <a:r>
              <a:rPr lang="ar-SA" sz="1600" dirty="0">
                <a:latin typeface="+mj-lt"/>
              </a:rPr>
              <a:t>وفيما يلي عرضاً تفصيلياً لهذه المراحل:</a:t>
            </a:r>
          </a:p>
          <a:p>
            <a:pPr marL="0" indent="0">
              <a:buNone/>
            </a:pPr>
            <a:endParaRPr lang="ar-SA" sz="1600" dirty="0">
              <a:latin typeface="+mj-lt"/>
            </a:endParaRPr>
          </a:p>
        </p:txBody>
      </p:sp>
    </p:spTree>
    <p:extLst>
      <p:ext uri="{BB962C8B-B14F-4D97-AF65-F5344CB8AC3E}">
        <p14:creationId xmlns:p14="http://schemas.microsoft.com/office/powerpoint/2010/main" val="1326547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34291" y="886691"/>
            <a:ext cx="11222182" cy="5735782"/>
          </a:xfrm>
          <a:ln>
            <a:solidFill>
              <a:schemeClr val="accent1"/>
            </a:solidFill>
          </a:ln>
        </p:spPr>
        <p:txBody>
          <a:bodyPr>
            <a:normAutofit fontScale="92500" lnSpcReduction="10000"/>
          </a:bodyPr>
          <a:lstStyle/>
          <a:p>
            <a:pPr marL="0" indent="0">
              <a:lnSpc>
                <a:spcPct val="120000"/>
              </a:lnSpc>
              <a:buNone/>
            </a:pPr>
            <a:r>
              <a:rPr lang="ar-SA" sz="2000" b="1" dirty="0">
                <a:solidFill>
                  <a:schemeClr val="accent1">
                    <a:lumMod val="50000"/>
                  </a:schemeClr>
                </a:solidFill>
              </a:rPr>
              <a:t>3-تطبيق الاختبارات والمقاييس :</a:t>
            </a:r>
          </a:p>
          <a:p>
            <a:pPr marL="0" indent="0">
              <a:buNone/>
            </a:pPr>
            <a:r>
              <a:rPr lang="ar-SA" sz="2000" dirty="0"/>
              <a:t>الاختبارات والمقاييس هي الأدوات التي يقر ويعتمدها مركز التشخيص لمساعدة الفريق على اتخاذ القرار التشخيصي الملائم. والاختبارات والمقاييس هي أدوات تقييم تتضمن مجموعات مختارة من السلوكيات والمهارات التي تمثل الصفات المراد قياس. (السرطاوي والسرطاوي 1988). </a:t>
            </a:r>
          </a:p>
          <a:p>
            <a:pPr marL="0" indent="0">
              <a:buNone/>
            </a:pPr>
            <a:endParaRPr lang="ar-SA" sz="2000" dirty="0"/>
          </a:p>
          <a:p>
            <a:pPr marL="0" indent="0">
              <a:buNone/>
            </a:pPr>
            <a:r>
              <a:rPr lang="ar-SA" sz="2000" dirty="0"/>
              <a:t>والاختبارات تقسم إلى نوعين الأولى: </a:t>
            </a:r>
            <a:r>
              <a:rPr lang="ar-SA" sz="2000" b="1" dirty="0"/>
              <a:t>هي مجموعة الاختبارات غير الرسمية ومجموعة الاختبارات الرسمية</a:t>
            </a:r>
            <a:r>
              <a:rPr lang="ar-SA" sz="2000" dirty="0"/>
              <a:t>.</a:t>
            </a:r>
          </a:p>
          <a:p>
            <a:pPr marL="0" indent="0">
              <a:buNone/>
            </a:pPr>
            <a:r>
              <a:rPr lang="ar-SA" sz="2000" dirty="0"/>
              <a:t> كما تقسم الاختبارات إلى: </a:t>
            </a:r>
            <a:r>
              <a:rPr lang="ar-SA" sz="2000" b="1" dirty="0"/>
              <a:t>اختبارات محكية المرجع واختبارات معيارية المرجع</a:t>
            </a:r>
            <a:r>
              <a:rPr lang="ar-SA" sz="2000" dirty="0"/>
              <a:t>. </a:t>
            </a:r>
          </a:p>
          <a:p>
            <a:pPr marL="0" indent="0">
              <a:buNone/>
            </a:pPr>
            <a:endParaRPr lang="ar-SA" sz="2000" dirty="0"/>
          </a:p>
          <a:p>
            <a:pPr marL="0" indent="0">
              <a:buNone/>
            </a:pPr>
            <a:endParaRPr lang="ar-SA" sz="2000" dirty="0"/>
          </a:p>
          <a:p>
            <a:pPr marL="0" indent="0">
              <a:buNone/>
            </a:pPr>
            <a:endParaRPr lang="ar-SA" sz="2000" dirty="0"/>
          </a:p>
          <a:p>
            <a:pPr marL="0" indent="0">
              <a:buNone/>
            </a:pPr>
            <a:r>
              <a:rPr lang="ar-SA" sz="2000" dirty="0"/>
              <a:t>وتجدر الاشارة إلى أن الاختبارات والمقاييس المطبقة تختلف بحسب فئة الاعاقة والمرحلة العمرية والهدف من عملية التقييم, فإذا كان الهدف من عملية التقييم هو التعرف على وجود إعاقة عند الفرد المحول للمركز عندها يتم تطبيق اختبارات مقننة ذات معايير مرجعية من أمثلتها مقاييس الذكاء ومقاييس السلوك التكيفي.</a:t>
            </a:r>
          </a:p>
          <a:p>
            <a:pPr marL="0" indent="0">
              <a:buNone/>
            </a:pPr>
            <a:r>
              <a:rPr lang="ar-SA" sz="2000" dirty="0"/>
              <a:t>أما اذا كان الهدف من التقييم هو التعرف على قدرات الطفل و المهارات التي يتمتع بها و جوانب القصور التي يعاني منها فعندما تستخدم اختبارات محكية المرجع , مثل اختبارات التحصيل الأكاديمي واختبارات القدرات والمهارات .</a:t>
            </a:r>
            <a:endParaRPr lang="en-US" sz="2000" dirty="0"/>
          </a:p>
        </p:txBody>
      </p:sp>
      <p:sp>
        <p:nvSpPr>
          <p:cNvPr id="2" name="وسيلة شرح بيضاوية 1"/>
          <p:cNvSpPr/>
          <p:nvPr/>
        </p:nvSpPr>
        <p:spPr>
          <a:xfrm>
            <a:off x="4405745" y="3962400"/>
            <a:ext cx="7121237" cy="858981"/>
          </a:xfrm>
          <a:prstGeom prst="wedgeEllipseCallout">
            <a:avLst>
              <a:gd name="adj1" fmla="val -68381"/>
              <a:gd name="adj2" fmla="val 4974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rgbClr val="FF0000"/>
                </a:solidFill>
              </a:rPr>
              <a:t>س/ ما الفرق بين الاختبارات محكية المرجع والاختبارات معيارية المرجع؟</a:t>
            </a:r>
          </a:p>
        </p:txBody>
      </p:sp>
    </p:spTree>
    <p:extLst>
      <p:ext uri="{BB962C8B-B14F-4D97-AF65-F5344CB8AC3E}">
        <p14:creationId xmlns:p14="http://schemas.microsoft.com/office/powerpoint/2010/main" val="789512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48692" y="692728"/>
            <a:ext cx="10140658" cy="3366654"/>
          </a:xfrm>
          <a:ln>
            <a:solidFill>
              <a:schemeClr val="accent1"/>
            </a:solidFill>
          </a:ln>
        </p:spPr>
        <p:txBody>
          <a:bodyPr>
            <a:normAutofit/>
          </a:bodyPr>
          <a:lstStyle/>
          <a:p>
            <a:pPr marL="0" indent="0">
              <a:buNone/>
            </a:pPr>
            <a:r>
              <a:rPr lang="ar-SA" sz="2000" b="1" dirty="0">
                <a:solidFill>
                  <a:schemeClr val="accent1">
                    <a:lumMod val="50000"/>
                  </a:schemeClr>
                </a:solidFill>
              </a:rPr>
              <a:t>4- الاستشارات غير الرسمية:</a:t>
            </a:r>
          </a:p>
          <a:p>
            <a:pPr marL="0" indent="0">
              <a:buNone/>
            </a:pPr>
            <a:endParaRPr lang="ar-SA" sz="2000" b="1" dirty="0">
              <a:solidFill>
                <a:schemeClr val="accent1">
                  <a:lumMod val="50000"/>
                </a:schemeClr>
              </a:solidFill>
            </a:endParaRPr>
          </a:p>
          <a:p>
            <a:pPr marL="0" indent="0">
              <a:buNone/>
            </a:pPr>
            <a:r>
              <a:rPr lang="ar-SA" sz="2000" dirty="0"/>
              <a:t>تستخدم الاستشارات غير الرسمية للحصول على معلومات إضافية عن الفرد المحول إلى مركز التشخيص أو عن أفراد أسرته من جهات أخرى إذا ثبتت الحاجة إلى مثل هذه المعلومات, و تشمل أيضا الاستعانة بمحكمين ذوي ثقة و سابق خبرة بالمعاق و بيئته ليقوموا بإصدار أحكام عليه وعلى بيئته . </a:t>
            </a:r>
          </a:p>
        </p:txBody>
      </p:sp>
    </p:spTree>
    <p:extLst>
      <p:ext uri="{BB962C8B-B14F-4D97-AF65-F5344CB8AC3E}">
        <p14:creationId xmlns:p14="http://schemas.microsoft.com/office/powerpoint/2010/main" val="1070754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1704108" y="1413164"/>
            <a:ext cx="10099964" cy="2662382"/>
          </a:xfrm>
          <a:prstGeom prst="rect">
            <a:avLst/>
          </a:prstGeom>
          <a:ln>
            <a:solidFill>
              <a:schemeClr val="accent1"/>
            </a:solidFill>
          </a:ln>
        </p:spPr>
        <p:txBody>
          <a:bodyPr vert="horz" lIns="91440" tIns="45720" rIns="91440" bIns="45720" rtlCol="0" anchor="ctr">
            <a:normAutofit/>
          </a:bodyPr>
          <a:lstStyle/>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000" b="1" i="0" u="none" strike="noStrike" kern="1200" cap="none" spc="0" normalizeH="0" baseline="0" noProof="0" dirty="0">
                <a:ln>
                  <a:noFill/>
                </a:ln>
                <a:solidFill>
                  <a:schemeClr val="accent1">
                    <a:lumMod val="50000"/>
                  </a:schemeClr>
                </a:solidFill>
                <a:effectLst/>
                <a:uLnTx/>
                <a:uFillTx/>
                <a:latin typeface="+mn-lt"/>
                <a:ea typeface="+mn-ea"/>
                <a:cs typeface="+mn-cs"/>
              </a:rPr>
              <a:t>المرحلة الثالثة : اتخاذ القرار الشخصي </a:t>
            </a: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ar-SA" sz="2000" dirty="0"/>
              <a:t>يع</a:t>
            </a:r>
            <a:r>
              <a:rPr kumimoji="0" lang="ar-SA" sz="2000" i="0" u="none" strike="noStrike" kern="1200" cap="none" spc="0" normalizeH="0" baseline="0" noProof="0" dirty="0">
                <a:ln>
                  <a:noFill/>
                </a:ln>
                <a:effectLst/>
                <a:uLnTx/>
                <a:uFillTx/>
                <a:latin typeface="+mn-lt"/>
                <a:ea typeface="+mn-ea"/>
                <a:cs typeface="+mn-cs"/>
              </a:rPr>
              <a:t>تبر</a:t>
            </a:r>
            <a:r>
              <a:rPr kumimoji="0" lang="ar-SA" sz="2000" b="0" i="0" u="none" strike="noStrike" kern="1200" cap="none" spc="0" normalizeH="0" baseline="0" noProof="0" dirty="0">
                <a:ln>
                  <a:noFill/>
                </a:ln>
                <a:solidFill>
                  <a:schemeClr val="tx1"/>
                </a:solidFill>
                <a:effectLst/>
                <a:uLnTx/>
                <a:uFillTx/>
                <a:latin typeface="+mn-lt"/>
                <a:ea typeface="+mn-ea"/>
                <a:cs typeface="+mn-cs"/>
              </a:rPr>
              <a:t> القرار الشخصي هو الرأي المهني الذي يتبلور في ضوء ما تجمع لدى فريق التشخيص من معلومات ودلائل ومؤشرات , واعتماداً على معارف وخبرات ومهارات أعضاء الفريق التشخيصي . ويجب على قرار التشخيص أن يحدد نوع ودرجة الإعاقة والاحتياجات </a:t>
            </a:r>
            <a:r>
              <a:rPr kumimoji="0" lang="ar-SA" sz="2000" b="0" i="0" u="none" strike="noStrike" kern="1200" cap="none" spc="0" normalizeH="0" baseline="0" noProof="0" dirty="0" err="1">
                <a:ln>
                  <a:noFill/>
                </a:ln>
                <a:solidFill>
                  <a:schemeClr val="tx1"/>
                </a:solidFill>
                <a:effectLst/>
                <a:uLnTx/>
                <a:uFillTx/>
                <a:latin typeface="+mn-lt"/>
                <a:ea typeface="+mn-ea"/>
                <a:cs typeface="+mn-cs"/>
              </a:rPr>
              <a:t>التأهيلية</a:t>
            </a:r>
            <a:r>
              <a:rPr kumimoji="0" lang="ar-SA" sz="2000" b="0" i="0" u="none" strike="noStrike" kern="1200" cap="none" spc="0" normalizeH="0" baseline="0" noProof="0" dirty="0">
                <a:ln>
                  <a:noFill/>
                </a:ln>
                <a:solidFill>
                  <a:schemeClr val="tx1"/>
                </a:solidFill>
                <a:effectLst/>
                <a:uLnTx/>
                <a:uFillTx/>
                <a:latin typeface="+mn-lt"/>
                <a:ea typeface="+mn-ea"/>
                <a:cs typeface="+mn-cs"/>
              </a:rPr>
              <a:t> الخاصة </a:t>
            </a:r>
            <a:r>
              <a:rPr kumimoji="0" lang="ar-SA" sz="2000" b="0" i="0" u="none" strike="noStrike" kern="1200" cap="none" spc="0" normalizeH="0" baseline="0" noProof="0" dirty="0" err="1">
                <a:ln>
                  <a:noFill/>
                </a:ln>
                <a:solidFill>
                  <a:schemeClr val="tx1"/>
                </a:solidFill>
                <a:effectLst/>
                <a:uLnTx/>
                <a:uFillTx/>
                <a:latin typeface="+mn-lt"/>
                <a:ea typeface="+mn-ea"/>
                <a:cs typeface="+mn-cs"/>
              </a:rPr>
              <a:t>و</a:t>
            </a:r>
            <a:r>
              <a:rPr kumimoji="0" lang="ar-SA" sz="2000" b="0" i="0" u="none" strike="noStrike" kern="1200" cap="none" spc="0" normalizeH="0" baseline="0" noProof="0" dirty="0">
                <a:ln>
                  <a:noFill/>
                </a:ln>
                <a:solidFill>
                  <a:schemeClr val="tx1"/>
                </a:solidFill>
                <a:effectLst/>
                <a:uLnTx/>
                <a:uFillTx/>
                <a:latin typeface="+mn-lt"/>
                <a:ea typeface="+mn-ea"/>
                <a:cs typeface="+mn-cs"/>
              </a:rPr>
              <a:t> البرنامج </a:t>
            </a:r>
            <a:r>
              <a:rPr kumimoji="0" lang="ar-SA" sz="2000" b="0" i="0" u="none" strike="noStrike" kern="1200" cap="none" spc="0" normalizeH="0" baseline="0" noProof="0" dirty="0" err="1">
                <a:ln>
                  <a:noFill/>
                </a:ln>
                <a:solidFill>
                  <a:schemeClr val="tx1"/>
                </a:solidFill>
                <a:effectLst/>
                <a:uLnTx/>
                <a:uFillTx/>
                <a:latin typeface="+mn-lt"/>
                <a:ea typeface="+mn-ea"/>
                <a:cs typeface="+mn-cs"/>
              </a:rPr>
              <a:t>التأهيلي</a:t>
            </a:r>
            <a:r>
              <a:rPr kumimoji="0" lang="ar-SA" sz="2000" b="0" i="0" u="none" strike="noStrike" kern="1200" cap="none" spc="0" normalizeH="0" baseline="0" noProof="0" dirty="0">
                <a:ln>
                  <a:noFill/>
                </a:ln>
                <a:solidFill>
                  <a:schemeClr val="tx1"/>
                </a:solidFill>
                <a:effectLst/>
                <a:uLnTx/>
                <a:uFillTx/>
                <a:latin typeface="+mn-lt"/>
                <a:ea typeface="+mn-ea"/>
                <a:cs typeface="+mn-cs"/>
              </a:rPr>
              <a:t> المطلوب .</a:t>
            </a:r>
          </a:p>
        </p:txBody>
      </p:sp>
      <p:sp>
        <p:nvSpPr>
          <p:cNvPr id="5" name="مستطيل 4"/>
          <p:cNvSpPr/>
          <p:nvPr/>
        </p:nvSpPr>
        <p:spPr>
          <a:xfrm>
            <a:off x="8271577" y="224043"/>
            <a:ext cx="3074881" cy="369332"/>
          </a:xfrm>
          <a:prstGeom prst="rect">
            <a:avLst/>
          </a:prstGeom>
        </p:spPr>
        <p:txBody>
          <a:bodyPr wrap="none">
            <a:spAutoFit/>
          </a:bodyPr>
          <a:lstStyle/>
          <a:p>
            <a:r>
              <a:rPr lang="ar-SA" b="1" dirty="0">
                <a:solidFill>
                  <a:srgbClr val="00B050"/>
                </a:solidFill>
              </a:rPr>
              <a:t>خطوات عملية التشخيص : </a:t>
            </a:r>
            <a:endParaRPr lang="ar-SA" dirty="0">
              <a:solidFill>
                <a:srgbClr val="00B050"/>
              </a:solidFill>
            </a:endParaRPr>
          </a:p>
        </p:txBody>
      </p:sp>
    </p:spTree>
    <p:extLst>
      <p:ext uri="{BB962C8B-B14F-4D97-AF65-F5344CB8AC3E}">
        <p14:creationId xmlns:p14="http://schemas.microsoft.com/office/powerpoint/2010/main" val="4073016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42109" y="1953491"/>
            <a:ext cx="11042073" cy="3131127"/>
          </a:xfrm>
          <a:ln>
            <a:solidFill>
              <a:schemeClr val="accent1"/>
            </a:solidFill>
          </a:ln>
        </p:spPr>
        <p:txBody>
          <a:bodyPr>
            <a:normAutofit/>
          </a:bodyPr>
          <a:lstStyle/>
          <a:p>
            <a:pPr marL="0" indent="0">
              <a:buNone/>
            </a:pPr>
            <a:r>
              <a:rPr lang="ar-SA" sz="1800" dirty="0"/>
              <a:t>إن عملية التشخيص لا تقف عند حد اتخاذ القرار التشخيصي بل يجب ان يتم تسجيل المعاق في السجلات الرسمية لمركز التشخص إيذانا بالاعتراف بأهلية المعاق للحصول على الخدمات التأهيلية  والاجتماعية والصحية وكل ما تنص علية التشريعات المعتمدة من حقوق المعوقين</a:t>
            </a:r>
            <a:r>
              <a:rPr lang="en-US" sz="1800" dirty="0"/>
              <a:t>.</a:t>
            </a:r>
            <a:r>
              <a:rPr lang="ar-SA" sz="1800" dirty="0"/>
              <a:t> كما يجب تمرير القرار التشخيصي الى جميع الهيئات الرسمية ذات العلاقة بالمعوقين ومن ثم تحويل ملف الحالة الى جهة التأهيل التي تم اعتمادها في قرار التشخيص</a:t>
            </a:r>
            <a:r>
              <a:rPr lang="en-US" sz="1800" dirty="0"/>
              <a:t>.</a:t>
            </a:r>
            <a:r>
              <a:rPr lang="ar-SA" sz="1800" dirty="0"/>
              <a:t> فاذا كان البرنامج التأهيلي المقترح هو برنامج لتدخل المكبر يتم تحويل الحالة الى مراكز التدخل المبكر, اما اذا كان البرنامج المقترح هو برنامج تأهيل تربوي فيتم التحويل الى مؤسسات التربية الخاصة ذات العلاقة حسب نوع ودرجة الاعاقة ,اما اذا كان البرنامج المقترح هو برنامج تأهيلي مهني فيتم تحويل ملف الحلة الى مراكز التأهيل المهني المختصة</a:t>
            </a:r>
            <a:r>
              <a:rPr lang="en-US" sz="1800" dirty="0"/>
              <a:t>.</a:t>
            </a:r>
            <a:r>
              <a:rPr lang="ar-SA" sz="1800" dirty="0"/>
              <a:t> هذا وجب اعلام الاهل بكافة المعلومات المتعلقة بالجهة التي سيتم تحويل الحالة لها من حيث العنوان وأرقام الهواتف وشروط القبول  والبرنامج التي تقدمها هذه الجهات والرد على استفسارات الاهل التي يمكن ان تظهر في هذه المرحلة .</a:t>
            </a:r>
          </a:p>
        </p:txBody>
      </p:sp>
      <p:sp>
        <p:nvSpPr>
          <p:cNvPr id="4" name="مستطيل 3"/>
          <p:cNvSpPr/>
          <p:nvPr/>
        </p:nvSpPr>
        <p:spPr>
          <a:xfrm>
            <a:off x="8867323" y="408709"/>
            <a:ext cx="3074881" cy="369332"/>
          </a:xfrm>
          <a:prstGeom prst="rect">
            <a:avLst/>
          </a:prstGeom>
        </p:spPr>
        <p:txBody>
          <a:bodyPr wrap="none">
            <a:spAutoFit/>
          </a:bodyPr>
          <a:lstStyle/>
          <a:p>
            <a:r>
              <a:rPr lang="ar-SA" b="1" dirty="0">
                <a:solidFill>
                  <a:srgbClr val="00B050"/>
                </a:solidFill>
              </a:rPr>
              <a:t>خطوات عملية التشخيص : </a:t>
            </a:r>
            <a:endParaRPr lang="ar-SA" dirty="0">
              <a:solidFill>
                <a:srgbClr val="00B050"/>
              </a:solidFill>
            </a:endParaRPr>
          </a:p>
        </p:txBody>
      </p:sp>
      <p:sp>
        <p:nvSpPr>
          <p:cNvPr id="2" name="مستطيل 1"/>
          <p:cNvSpPr/>
          <p:nvPr/>
        </p:nvSpPr>
        <p:spPr>
          <a:xfrm>
            <a:off x="7945597" y="1318552"/>
            <a:ext cx="3996607" cy="369332"/>
          </a:xfrm>
          <a:prstGeom prst="rect">
            <a:avLst/>
          </a:prstGeom>
        </p:spPr>
        <p:txBody>
          <a:bodyPr wrap="none">
            <a:spAutoFit/>
          </a:bodyPr>
          <a:lstStyle/>
          <a:p>
            <a:r>
              <a:rPr lang="ar-SA" b="1" dirty="0">
                <a:solidFill>
                  <a:schemeClr val="accent1">
                    <a:lumMod val="50000"/>
                  </a:schemeClr>
                </a:solidFill>
              </a:rPr>
              <a:t>المرحلة الرابعة :</a:t>
            </a:r>
            <a:r>
              <a:rPr lang="en-US" b="1" dirty="0">
                <a:solidFill>
                  <a:schemeClr val="accent1">
                    <a:lumMod val="50000"/>
                  </a:schemeClr>
                </a:solidFill>
              </a:rPr>
              <a:t> </a:t>
            </a:r>
            <a:r>
              <a:rPr lang="ar-SA" b="1" dirty="0">
                <a:solidFill>
                  <a:schemeClr val="accent1">
                    <a:lumMod val="50000"/>
                  </a:schemeClr>
                </a:solidFill>
              </a:rPr>
              <a:t>التسجيل والإحالة :</a:t>
            </a:r>
          </a:p>
        </p:txBody>
      </p:sp>
    </p:spTree>
    <p:extLst>
      <p:ext uri="{BB962C8B-B14F-4D97-AF65-F5344CB8AC3E}">
        <p14:creationId xmlns:p14="http://schemas.microsoft.com/office/powerpoint/2010/main" val="3303922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على شكل سحابة 3"/>
          <p:cNvSpPr/>
          <p:nvPr/>
        </p:nvSpPr>
        <p:spPr>
          <a:xfrm>
            <a:off x="2355272" y="1094511"/>
            <a:ext cx="8257309" cy="2770908"/>
          </a:xfrm>
          <a:prstGeom prst="cloudCallout">
            <a:avLst>
              <a:gd name="adj1" fmla="val -39583"/>
              <a:gd name="adj2" fmla="val 9700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a:solidFill>
                  <a:srgbClr val="7030A0"/>
                </a:solidFill>
              </a:rPr>
              <a:t>الجزء الثاني</a:t>
            </a:r>
          </a:p>
          <a:p>
            <a:pPr algn="ct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44528" y="2230582"/>
            <a:ext cx="9973399" cy="3913909"/>
          </a:xfrm>
          <a:ln>
            <a:solidFill>
              <a:schemeClr val="accent1"/>
            </a:solidFill>
          </a:ln>
        </p:spPr>
        <p:txBody>
          <a:bodyPr>
            <a:normAutofit/>
          </a:bodyPr>
          <a:lstStyle/>
          <a:p>
            <a:pPr marL="0" indent="0">
              <a:buNone/>
            </a:pPr>
            <a:r>
              <a:rPr lang="ar-SA" sz="1800" b="1" dirty="0">
                <a:solidFill>
                  <a:schemeClr val="accent1">
                    <a:lumMod val="50000"/>
                  </a:schemeClr>
                </a:solidFill>
              </a:rPr>
              <a:t>أهداف الإرشاد التأهيلي :</a:t>
            </a:r>
          </a:p>
          <a:p>
            <a:pPr marL="0" indent="0">
              <a:buNone/>
            </a:pPr>
            <a:r>
              <a:rPr lang="ar-SA" sz="1400" dirty="0"/>
              <a:t>عند الحديث عن أهداف الإرشاد التأهيلي يجب أن نفرق بين الأهداف الموجهة نحو المعاق ة الأهداف الموجهة نحو أسرة المعاق .</a:t>
            </a:r>
          </a:p>
          <a:p>
            <a:pPr marL="0" indent="0">
              <a:buNone/>
            </a:pPr>
            <a:r>
              <a:rPr lang="ar-SA" sz="1800" b="1" dirty="0">
                <a:solidFill>
                  <a:schemeClr val="accent1">
                    <a:lumMod val="50000"/>
                  </a:schemeClr>
                </a:solidFill>
              </a:rPr>
              <a:t>الأهداف الموجهة نحو الفرد المعاق :</a:t>
            </a:r>
          </a:p>
          <a:p>
            <a:pPr marL="457200" indent="-457200">
              <a:buFont typeface="+mj-lt"/>
              <a:buAutoNum type="arabicPeriod"/>
            </a:pPr>
            <a:r>
              <a:rPr lang="ar-SA" sz="1500" dirty="0"/>
              <a:t>مساعدة الأفراد المعوقين على فهم أنفسهم فهما دقيقا و واقعيا . ويشمل ذلك مساعدتهم على فهم حقيقة قدراتهم واتجاهاتهم و ميولهم واستعداداتهم .</a:t>
            </a:r>
          </a:p>
          <a:p>
            <a:pPr marL="457200" indent="-457200">
              <a:buFont typeface="+mj-lt"/>
              <a:buAutoNum type="arabicPeriod"/>
            </a:pPr>
            <a:r>
              <a:rPr lang="ar-SA" sz="1500" dirty="0"/>
              <a:t>مساعدة الأفراد المعوقين على تطوير مهاراتهم الذاتية لمواجهة </a:t>
            </a:r>
            <a:r>
              <a:rPr lang="ar-SA" sz="1500" dirty="0" err="1"/>
              <a:t>تلمشكلات</a:t>
            </a:r>
            <a:r>
              <a:rPr lang="ar-SA" sz="1500" dirty="0"/>
              <a:t> التي سوف تواجههم و حلها .</a:t>
            </a:r>
          </a:p>
          <a:p>
            <a:pPr marL="457200" indent="-457200">
              <a:buFont typeface="+mj-lt"/>
              <a:buAutoNum type="arabicPeriod"/>
            </a:pPr>
            <a:r>
              <a:rPr lang="ar-SA" sz="1500" dirty="0"/>
              <a:t>مساعدة الأفراد المعوقين على فهم البيئة التي يعيشون فيها بأبعادها المختلفة .</a:t>
            </a:r>
          </a:p>
          <a:p>
            <a:pPr marL="457200" indent="-457200">
              <a:buFont typeface="+mj-lt"/>
              <a:buAutoNum type="arabicPeriod"/>
            </a:pPr>
            <a:r>
              <a:rPr lang="ar-SA" sz="1500" dirty="0"/>
              <a:t>مساعدة الأفراد المعوقين على التخطيط لمستقبلهم التعليمي و المهني و الاجتماعي .</a:t>
            </a:r>
          </a:p>
          <a:p>
            <a:pPr marL="457200" indent="-457200">
              <a:buFont typeface="+mj-lt"/>
              <a:buAutoNum type="arabicPeriod"/>
            </a:pPr>
            <a:r>
              <a:rPr lang="ar-SA" sz="1500" dirty="0"/>
              <a:t>مساعدة الأفراد على تقبل العجز و الإعاقة و تدعيم شخصياتهم ليصبحوا قادرين على الاندماج في المواقف و البيئات الاجتماعية المختلفة .</a:t>
            </a:r>
          </a:p>
        </p:txBody>
      </p:sp>
      <p:sp>
        <p:nvSpPr>
          <p:cNvPr id="4" name="عنصر نائب للمحتوى 2"/>
          <p:cNvSpPr txBox="1">
            <a:spLocks/>
          </p:cNvSpPr>
          <p:nvPr/>
        </p:nvSpPr>
        <p:spPr>
          <a:xfrm>
            <a:off x="1843373" y="457200"/>
            <a:ext cx="10018713" cy="1413164"/>
          </a:xfrm>
          <a:prstGeom prst="rect">
            <a:avLst/>
          </a:prstGeom>
          <a:ln>
            <a:solidFill>
              <a:schemeClr val="accent1"/>
            </a:solidFill>
          </a:ln>
        </p:spPr>
        <p:txBody>
          <a:bodyPr vert="horz" lIns="91440" tIns="45720" rIns="91440" bIns="45720" rtlCol="0" anchor="ctr">
            <a:noAutofit/>
          </a:bodyPr>
          <a:lstStyle/>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endParaRPr kumimoji="0" lang="ar-SA" sz="2800" b="0" i="0" u="none" strike="noStrike" kern="1200" cap="none" spc="0" normalizeH="0" baseline="0" noProof="0" dirty="0">
              <a:ln>
                <a:noFill/>
              </a:ln>
              <a:solidFill>
                <a:srgbClr val="FF0000"/>
              </a:solidFill>
              <a:effectLst/>
              <a:uLnTx/>
              <a:uFillTx/>
              <a:latin typeface="+mn-lt"/>
              <a:ea typeface="+mn-ea"/>
              <a:cs typeface="+mn-cs"/>
            </a:endParaRP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800" b="1" i="0" u="none" strike="noStrike" kern="1200" cap="none" spc="0" normalizeH="0" baseline="0" noProof="0" dirty="0">
                <a:ln>
                  <a:noFill/>
                </a:ln>
                <a:solidFill>
                  <a:srgbClr val="FF0000"/>
                </a:solidFill>
                <a:effectLst/>
                <a:uLnTx/>
                <a:uFillTx/>
                <a:latin typeface="+mn-lt"/>
                <a:ea typeface="+mn-ea"/>
                <a:cs typeface="+mn-cs"/>
              </a:rPr>
              <a:t>ثالثا : مرحلة الإرشاد :</a:t>
            </a: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1600" b="0" i="0" u="none" strike="noStrike" kern="1200" cap="none" spc="0" normalizeH="0" baseline="0" noProof="0" dirty="0">
                <a:ln>
                  <a:noFill/>
                </a:ln>
                <a:solidFill>
                  <a:schemeClr val="tx1"/>
                </a:solidFill>
                <a:effectLst/>
                <a:uLnTx/>
                <a:uFillTx/>
                <a:latin typeface="+mn-lt"/>
                <a:ea typeface="+mn-ea"/>
                <a:cs typeface="+mn-cs"/>
              </a:rPr>
              <a:t>الإرشاد هو عملية مهنية تخصصية تهدف إلى تسهيل تكيف الفرد و تفاعله مع البيئة , ويتطلب من القائم على هذه العملية أن يكون لديه خصائص شخصية و </a:t>
            </a:r>
            <a:r>
              <a:rPr kumimoji="0" lang="ar-SA" sz="1600" b="0" i="0" u="none" strike="noStrike" kern="1200" cap="none" spc="0" normalizeH="0" baseline="0" noProof="0" dirty="0" err="1">
                <a:ln>
                  <a:noFill/>
                </a:ln>
                <a:solidFill>
                  <a:schemeClr val="tx1"/>
                </a:solidFill>
                <a:effectLst/>
                <a:uLnTx/>
                <a:uFillTx/>
                <a:latin typeface="+mn-lt"/>
                <a:ea typeface="+mn-ea"/>
                <a:cs typeface="+mn-cs"/>
              </a:rPr>
              <a:t>مهارية</a:t>
            </a:r>
            <a:r>
              <a:rPr kumimoji="0" lang="ar-SA" sz="1600" b="0" i="0" u="none" strike="noStrike" kern="1200" cap="none" spc="0" normalizeH="0" baseline="0" noProof="0" dirty="0">
                <a:ln>
                  <a:noFill/>
                </a:ln>
                <a:solidFill>
                  <a:schemeClr val="tx1"/>
                </a:solidFill>
                <a:effectLst/>
                <a:uLnTx/>
                <a:uFillTx/>
                <a:latin typeface="+mn-lt"/>
                <a:ea typeface="+mn-ea"/>
                <a:cs typeface="+mn-cs"/>
              </a:rPr>
              <a:t> و علمية بمستوى جيد.</a:t>
            </a: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endParaRPr kumimoji="0" lang="ar-SA" sz="1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endParaRPr kumimoji="0" lang="ar-SA" sz="16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815692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93274" y="279401"/>
            <a:ext cx="10432472" cy="6315363"/>
          </a:xfrm>
          <a:ln>
            <a:solidFill>
              <a:schemeClr val="accent1"/>
            </a:solidFill>
          </a:ln>
        </p:spPr>
        <p:txBody>
          <a:bodyPr>
            <a:normAutofit fontScale="92500" lnSpcReduction="10000"/>
          </a:bodyPr>
          <a:lstStyle/>
          <a:p>
            <a:pPr marL="0" indent="0">
              <a:buNone/>
            </a:pPr>
            <a:r>
              <a:rPr lang="ar-SA" sz="2100" b="1" dirty="0">
                <a:solidFill>
                  <a:schemeClr val="accent1">
                    <a:lumMod val="50000"/>
                  </a:schemeClr>
                </a:solidFill>
              </a:rPr>
              <a:t>الأهداف الموجهة نحو أسر المعوقين :</a:t>
            </a:r>
          </a:p>
          <a:p>
            <a:pPr marL="457200" indent="-457200">
              <a:buFont typeface="+mj-lt"/>
              <a:buAutoNum type="arabicPeriod"/>
            </a:pPr>
            <a:r>
              <a:rPr lang="ar-SA" sz="1400" dirty="0"/>
              <a:t>مساعدة الأسر على التغلب على الآثار النفسية التي يمكن أن تترتب على قرار التشخيص و التعامل بإيجابية مع ردود الفعل و الضغوط النفسية و الاجتماعية المتوقعة .</a:t>
            </a:r>
          </a:p>
          <a:p>
            <a:pPr marL="457200" indent="-457200">
              <a:buFont typeface="+mj-lt"/>
              <a:buAutoNum type="arabicPeriod"/>
            </a:pPr>
            <a:r>
              <a:rPr lang="ar-SA" sz="1400" dirty="0"/>
              <a:t>مساعدة الأسر على تقبل الإعاقة و الطفل المعاق و المشاركة في متطلبات خطة و برنامج التأهيل .</a:t>
            </a:r>
          </a:p>
          <a:p>
            <a:pPr marL="457200" indent="-457200">
              <a:buFont typeface="+mj-lt"/>
              <a:buAutoNum type="arabicPeriod"/>
            </a:pPr>
            <a:r>
              <a:rPr lang="ar-SA" sz="1400" dirty="0"/>
              <a:t>مساعدة الأسر على التعامل الإيجابي مع ردود فعل و اتجاهات المجتمع و باقي أفراد الأسرة .</a:t>
            </a:r>
          </a:p>
          <a:p>
            <a:pPr marL="457200" indent="-457200">
              <a:buFont typeface="+mj-lt"/>
              <a:buAutoNum type="arabicPeriod"/>
            </a:pPr>
            <a:r>
              <a:rPr lang="ar-SA" sz="1400" dirty="0"/>
              <a:t>مساعدة الأسر على فهم العوامل و الـأسباب التي أدت إلى الإعاقة و تزويدهم بالمعلومات و الأساليب و الطرق المناسبة للتعامل مع الإعاقة و مصادر المعلومات و الخدمات المتوفرة في المجتمع .</a:t>
            </a:r>
          </a:p>
          <a:p>
            <a:pPr marL="0" indent="0">
              <a:buNone/>
            </a:pPr>
            <a:endParaRPr lang="ar-SA" sz="1700" b="1" dirty="0">
              <a:solidFill>
                <a:schemeClr val="accent1">
                  <a:lumMod val="50000"/>
                </a:schemeClr>
              </a:solidFill>
            </a:endParaRPr>
          </a:p>
          <a:p>
            <a:pPr marL="0" indent="0">
              <a:buNone/>
            </a:pPr>
            <a:r>
              <a:rPr lang="ar-SA" sz="1700" b="1" dirty="0">
                <a:solidFill>
                  <a:schemeClr val="accent1">
                    <a:lumMod val="50000"/>
                  </a:schemeClr>
                </a:solidFill>
              </a:rPr>
              <a:t>أنواع الإرشاد : </a:t>
            </a:r>
          </a:p>
          <a:p>
            <a:pPr marL="0" indent="0">
              <a:buNone/>
            </a:pPr>
            <a:r>
              <a:rPr lang="ar-SA" sz="1700" dirty="0"/>
              <a:t>هناك أنواع مختلفة للإرشاد التأهيلي نلخصها في التالي :</a:t>
            </a:r>
          </a:p>
          <a:p>
            <a:pPr marL="0" indent="0">
              <a:buNone/>
            </a:pPr>
            <a:r>
              <a:rPr lang="ar-SA" sz="1700" b="1" dirty="0">
                <a:solidFill>
                  <a:schemeClr val="accent1">
                    <a:lumMod val="50000"/>
                  </a:schemeClr>
                </a:solidFill>
              </a:rPr>
              <a:t>أنواع الإرشاد من حيث طبيعة المسترشد هناك ثلاثة أنواع هي :</a:t>
            </a:r>
          </a:p>
          <a:p>
            <a:pPr marL="457200" indent="-457200">
              <a:buFont typeface="+mj-cs"/>
              <a:buAutoNum type="arabic1Minus"/>
            </a:pPr>
            <a:r>
              <a:rPr lang="ar-SA" sz="1400" b="1" dirty="0"/>
              <a:t>الإرشاد الفردي:</a:t>
            </a:r>
            <a:endParaRPr lang="en-US" sz="1400" b="1" dirty="0"/>
          </a:p>
          <a:p>
            <a:pPr marL="0" indent="0">
              <a:buNone/>
            </a:pPr>
            <a:r>
              <a:rPr lang="ar-SA" sz="1400" dirty="0"/>
              <a:t>وهي العملية التي تجمع بين مرشد التأهيل و الفرد المعاق يتم فيها إقامة علاقة مهنية تفاعلية بهدف مساعدة الفرد على تفهم احتياجاته و مشكلاته و تدعيم شخصيته .</a:t>
            </a:r>
            <a:endParaRPr lang="en-US" sz="1400" dirty="0"/>
          </a:p>
          <a:p>
            <a:pPr marL="457200" indent="-457200">
              <a:buFont typeface="+mj-cs"/>
              <a:buAutoNum type="arabic1Minus" startAt="2"/>
            </a:pPr>
            <a:r>
              <a:rPr lang="ar-SA" sz="1400" b="1" dirty="0"/>
              <a:t>الإرشاد الجمعي :</a:t>
            </a:r>
          </a:p>
          <a:p>
            <a:pPr marL="0" indent="0">
              <a:buNone/>
            </a:pPr>
            <a:r>
              <a:rPr lang="ar-SA" sz="1400" dirty="0"/>
              <a:t>وهي العملية التي تجمع بين المرشد ومجموعة من المسترشدين تجمعهم اهتمامات و مشاكل مشتركة تهدف إلى إتاحة الفرصة لأعضاء المجموعة للتعبير عن مشاعرهم و تبادل الأفكار و البحث في الحلول في جو يتميز بالتقبل و التفهم .</a:t>
            </a:r>
            <a:endParaRPr lang="en-US" sz="1400" dirty="0"/>
          </a:p>
          <a:p>
            <a:pPr marL="457200" indent="-457200">
              <a:buFont typeface="+mj-cs"/>
              <a:buAutoNum type="arabic1Minus" startAt="3"/>
            </a:pPr>
            <a:r>
              <a:rPr lang="ar-SA" sz="1400" b="1" dirty="0"/>
              <a:t>الإرشاد الأسري :</a:t>
            </a:r>
          </a:p>
          <a:p>
            <a:pPr marL="0" indent="0">
              <a:buNone/>
            </a:pPr>
            <a:r>
              <a:rPr lang="ar-SA" sz="1400" dirty="0"/>
              <a:t>يهتم الإرشاد الأسري بدعم الأسرة و مساعدتها على تفهم حاجاتها و حاجات أطفالها و تقبل الإعاقة و التكيف معها و مواجهة المشكلات المتوقعة . وتركز عملية الإرشاد على جميع أفراد الأسرة وليس على الوالدين فقط .</a:t>
            </a:r>
            <a:endParaRPr lang="en-US" sz="1400" dirty="0"/>
          </a:p>
          <a:p>
            <a:pPr marL="0" indent="0">
              <a:buNone/>
            </a:pPr>
            <a:r>
              <a:rPr lang="en-US" dirty="0"/>
              <a:t> </a:t>
            </a:r>
          </a:p>
        </p:txBody>
      </p:sp>
    </p:spTree>
    <p:extLst>
      <p:ext uri="{BB962C8B-B14F-4D97-AF65-F5344CB8AC3E}">
        <p14:creationId xmlns:p14="http://schemas.microsoft.com/office/powerpoint/2010/main" val="165234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88900"/>
            <a:ext cx="10361326" cy="6273799"/>
          </a:xfrm>
          <a:ln>
            <a:solidFill>
              <a:schemeClr val="accent1"/>
            </a:solidFill>
          </a:ln>
        </p:spPr>
        <p:txBody>
          <a:bodyPr>
            <a:normAutofit/>
          </a:bodyPr>
          <a:lstStyle/>
          <a:p>
            <a:pPr marL="0" indent="0">
              <a:buNone/>
            </a:pPr>
            <a:r>
              <a:rPr lang="ar-SA" sz="1800" b="1" dirty="0">
                <a:solidFill>
                  <a:schemeClr val="accent1">
                    <a:lumMod val="50000"/>
                  </a:schemeClr>
                </a:solidFill>
              </a:rPr>
              <a:t>أنواع الإرشاد من حيث الطرق الإرشادية المستخدمة :</a:t>
            </a:r>
          </a:p>
          <a:p>
            <a:pPr>
              <a:buNone/>
            </a:pPr>
            <a:r>
              <a:rPr lang="ar-SA" sz="1400" dirty="0">
                <a:solidFill>
                  <a:schemeClr val="accent1">
                    <a:lumMod val="50000"/>
                  </a:schemeClr>
                </a:solidFill>
              </a:rPr>
              <a:t>أ. الإرشاد المتمركز حول المسترشد </a:t>
            </a:r>
            <a:r>
              <a:rPr lang="en-US" sz="1400" dirty="0">
                <a:solidFill>
                  <a:schemeClr val="accent1">
                    <a:lumMod val="50000"/>
                  </a:schemeClr>
                </a:solidFill>
              </a:rPr>
              <a:t>:</a:t>
            </a:r>
            <a:endParaRPr lang="ar-SA" sz="1400" dirty="0">
              <a:solidFill>
                <a:schemeClr val="accent1">
                  <a:lumMod val="50000"/>
                </a:schemeClr>
              </a:solidFill>
            </a:endParaRPr>
          </a:p>
          <a:p>
            <a:pPr marL="0" indent="0">
              <a:buNone/>
            </a:pPr>
            <a:r>
              <a:rPr lang="ar-SA" sz="1400" dirty="0"/>
              <a:t>و تتركز هذه الطريقة على مساعدة المسترشد على الاستبصار و تحقيق الذات و تقبلها و التوصل إلى فهم المشكلات بشكل أفضل و الاعتماد على مصادره الذاتية في مواجهتها و تحمل المسؤولية . وتعمد هذه الطريقة على نظرية العلاج المتمركز حول العميل لكارل روجرز .</a:t>
            </a:r>
            <a:endParaRPr lang="en-US" sz="1400" dirty="0"/>
          </a:p>
          <a:p>
            <a:pPr>
              <a:buNone/>
            </a:pPr>
            <a:r>
              <a:rPr lang="ar-SA" sz="1400" dirty="0">
                <a:solidFill>
                  <a:schemeClr val="accent1">
                    <a:lumMod val="50000"/>
                  </a:schemeClr>
                </a:solidFill>
              </a:rPr>
              <a:t>ب. الإرشاد السلوكي </a:t>
            </a:r>
            <a:r>
              <a:rPr lang="en-US" sz="1400" dirty="0">
                <a:solidFill>
                  <a:schemeClr val="accent1">
                    <a:lumMod val="50000"/>
                  </a:schemeClr>
                </a:solidFill>
              </a:rPr>
              <a:t>:</a:t>
            </a:r>
          </a:p>
          <a:p>
            <a:pPr marL="0" indent="0">
              <a:buNone/>
            </a:pPr>
            <a:r>
              <a:rPr lang="ar-SA" sz="1400" dirty="0"/>
              <a:t>تستند هذه الطريقة على نظريات العلاج السلوكي التي تركز على تغيير و تعديل السلوك باستخدام الأساليب المنبثقة عن مبادئ الاشراط الكلاسيكي و الاشراط الإجرائي و مبادئ التعلم الاجتماعي </a:t>
            </a:r>
            <a:r>
              <a:rPr lang="en-US" sz="1400" dirty="0"/>
              <a:t>social learning</a:t>
            </a:r>
          </a:p>
          <a:p>
            <a:pPr>
              <a:buNone/>
            </a:pPr>
            <a:r>
              <a:rPr lang="ar-SA" sz="1400" dirty="0">
                <a:solidFill>
                  <a:schemeClr val="accent1">
                    <a:lumMod val="50000"/>
                  </a:schemeClr>
                </a:solidFill>
              </a:rPr>
              <a:t>ج. الإرشاد باستخدام التحليل النفسي :</a:t>
            </a:r>
            <a:endParaRPr lang="en-US" sz="1400" dirty="0">
              <a:solidFill>
                <a:schemeClr val="accent1">
                  <a:lumMod val="50000"/>
                </a:schemeClr>
              </a:solidFill>
            </a:endParaRPr>
          </a:p>
          <a:p>
            <a:pPr marL="0" indent="0">
              <a:buNone/>
            </a:pPr>
            <a:r>
              <a:rPr lang="ar-SA" sz="1400" dirty="0"/>
              <a:t>تتم هذه الطريقة بدور اللاشعور في الحياة النفسية للفرد وتهدف الى تمكين العميل من فهم و وعي ما هو في اللاشعور و إخراج ما هو مخزن في اللاشعور إلى منطقة الشعور على افتراض أن ذلك سيسهل على المسترشد التعامل معها بطريقة عقلانية , مستخدما مجموعة من الوسائل من أهمها التداعي الحر و تفسير الأحلام.</a:t>
            </a:r>
          </a:p>
          <a:p>
            <a:pPr>
              <a:buNone/>
            </a:pPr>
            <a:r>
              <a:rPr lang="ar-SA" sz="1400" dirty="0">
                <a:solidFill>
                  <a:schemeClr val="accent1">
                    <a:lumMod val="50000"/>
                  </a:schemeClr>
                </a:solidFill>
              </a:rPr>
              <a:t>د. الإرشاد العقلاني – الانفعالي </a:t>
            </a:r>
            <a:r>
              <a:rPr lang="en-US" sz="1400" dirty="0">
                <a:solidFill>
                  <a:schemeClr val="accent1">
                    <a:lumMod val="50000"/>
                  </a:schemeClr>
                </a:solidFill>
              </a:rPr>
              <a:t>:</a:t>
            </a:r>
            <a:endParaRPr lang="ar-SA" sz="1400" dirty="0">
              <a:solidFill>
                <a:schemeClr val="accent1">
                  <a:lumMod val="50000"/>
                </a:schemeClr>
              </a:solidFill>
            </a:endParaRPr>
          </a:p>
          <a:p>
            <a:pPr marL="0" indent="0">
              <a:buNone/>
            </a:pPr>
            <a:r>
              <a:rPr lang="ar-SA" sz="1400" dirty="0"/>
              <a:t>تقوم هذه الطريقة على افتراض أن معتقدات الشخص و قناعاته و تفسيره للأحداث أو الخبرات هي المسئولة عن المشكلات التي يواجهها و أن تعديل سلوك المسترشد تتطلب تغير معتقداته اللاعقلانية و مساعدته على التفكير بعقلانية . وقد تم تطوير هذه الطريقة بواسطة ألبرت اليس </a:t>
            </a:r>
            <a:r>
              <a:rPr lang="en-US" sz="1400" dirty="0"/>
              <a:t>(albert </a:t>
            </a:r>
            <a:r>
              <a:rPr lang="en-US" sz="1400" dirty="0" err="1"/>
              <a:t>ellis</a:t>
            </a:r>
            <a:r>
              <a:rPr lang="en-US" sz="1400" dirty="0"/>
              <a:t> )</a:t>
            </a:r>
          </a:p>
          <a:p>
            <a:pPr>
              <a:buNone/>
            </a:pPr>
            <a:r>
              <a:rPr lang="ar-SA" sz="1400" dirty="0">
                <a:solidFill>
                  <a:schemeClr val="accent1">
                    <a:lumMod val="50000"/>
                  </a:schemeClr>
                </a:solidFill>
              </a:rPr>
              <a:t>هـ . الإرشاد الواقعي </a:t>
            </a:r>
            <a:r>
              <a:rPr lang="en-US" sz="1400" dirty="0">
                <a:solidFill>
                  <a:schemeClr val="accent1">
                    <a:lumMod val="50000"/>
                  </a:schemeClr>
                </a:solidFill>
              </a:rPr>
              <a:t> </a:t>
            </a:r>
            <a:r>
              <a:rPr lang="ar-SA" sz="1400" dirty="0">
                <a:solidFill>
                  <a:schemeClr val="accent1">
                    <a:lumMod val="50000"/>
                  </a:schemeClr>
                </a:solidFill>
              </a:rPr>
              <a:t>:</a:t>
            </a:r>
            <a:endParaRPr lang="en-US" sz="1400" dirty="0">
              <a:solidFill>
                <a:schemeClr val="accent1">
                  <a:lumMod val="50000"/>
                </a:schemeClr>
              </a:solidFill>
            </a:endParaRPr>
          </a:p>
          <a:p>
            <a:pPr marL="0" indent="0">
              <a:buNone/>
            </a:pPr>
            <a:r>
              <a:rPr lang="ar-SA" sz="1400" dirty="0"/>
              <a:t>صاحب هذه الطريقة هو وليام جلاس </a:t>
            </a:r>
            <a:r>
              <a:rPr lang="en-US" sz="1400" dirty="0"/>
              <a:t>(William </a:t>
            </a:r>
            <a:r>
              <a:rPr lang="en-US" sz="1400" dirty="0" err="1"/>
              <a:t>glasser</a:t>
            </a:r>
            <a:r>
              <a:rPr lang="en-US" sz="1400" dirty="0"/>
              <a:t> ) </a:t>
            </a:r>
            <a:r>
              <a:rPr lang="ar-SA" sz="1400" dirty="0"/>
              <a:t>  و تركز على مسؤولية الإنسان عن سلوكه الراهن , و أن كل إنسان بحاجة إلى هوية وكي يتمكن من تحقيقها فهو بحاجة إلى التصرف بشكل عقلاني و مسئول .</a:t>
            </a:r>
          </a:p>
        </p:txBody>
      </p:sp>
    </p:spTree>
    <p:extLst>
      <p:ext uri="{BB962C8B-B14F-4D97-AF65-F5344CB8AC3E}">
        <p14:creationId xmlns:p14="http://schemas.microsoft.com/office/powerpoint/2010/main" val="295796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550986"/>
            <a:ext cx="10430599" cy="4159560"/>
          </a:xfrm>
          <a:ln>
            <a:solidFill>
              <a:schemeClr val="accent1"/>
            </a:solidFill>
          </a:ln>
        </p:spPr>
        <p:txBody>
          <a:bodyPr>
            <a:normAutofit/>
          </a:bodyPr>
          <a:lstStyle/>
          <a:p>
            <a:pPr marL="0" indent="0">
              <a:buNone/>
            </a:pPr>
            <a:endParaRPr lang="ar-SA" sz="2500" b="1" dirty="0">
              <a:solidFill>
                <a:srgbClr val="FF0000"/>
              </a:solidFill>
            </a:endParaRPr>
          </a:p>
          <a:p>
            <a:pPr marL="0" indent="0">
              <a:buNone/>
            </a:pPr>
            <a:r>
              <a:rPr lang="ar-SA" sz="2500" b="1" dirty="0">
                <a:solidFill>
                  <a:srgbClr val="FF0000"/>
                </a:solidFill>
              </a:rPr>
              <a:t>رابعاً: مرحلة وضع خطة التأهيل:</a:t>
            </a:r>
            <a:endParaRPr lang="en-US" sz="2500" dirty="0">
              <a:solidFill>
                <a:srgbClr val="FF0000"/>
              </a:solidFill>
            </a:endParaRPr>
          </a:p>
          <a:p>
            <a:pPr marL="0" indent="0">
              <a:buNone/>
            </a:pPr>
            <a:r>
              <a:rPr lang="ar-SA" sz="1800" dirty="0"/>
              <a:t>ذكرنا فيما مضى أثناء مرحلة التشخيص أن مهمة فريق التشخيص تقف عند حد الوصول إلى القرار تشخيصي يحدد نوع ودرجة الإعاقة والخطوط العريضة لمواجهة الاحتياجات التأهيلية للفرد المعاق .</a:t>
            </a:r>
          </a:p>
          <a:p>
            <a:pPr marL="0" indent="0">
              <a:buNone/>
            </a:pPr>
            <a:r>
              <a:rPr lang="ar-SA" sz="1800" dirty="0"/>
              <a:t>وبعد ذلك يتم تحويل ملف الحالة إلى الجهة المناسبة للمباشرة بوضع الخطة التفصيلية للتأهل والمباشرة بتنفيذها. </a:t>
            </a:r>
          </a:p>
          <a:p>
            <a:pPr marL="0" indent="0">
              <a:buNone/>
            </a:pPr>
            <a:r>
              <a:rPr lang="ar-SA" sz="1800" dirty="0"/>
              <a:t>فإذا كان الطفل المعاق طفلاً صغيراً في السن فيجب في هذه الحالة تحويله إلى أحد مراكز التدخل المبكر التي تناسب نوع الإعاقة ودرجتها. أما إذا كان في سن المدرسة و أنه سيكون قادراً على الاستفادة من برامج التربية الخاصة عندها يتم إحالة ملفه إلى أي مدرسة أو مركز للتربية الخاصة حسب نوع ودرجة إعاقته. أما اذا كان المعاق في سن لا تسمح له بدخول التربية الخاصة فيتم تحويله إلى هذا النوع من المراكز . </a:t>
            </a:r>
            <a:endParaRPr lang="en-US" sz="1800" dirty="0"/>
          </a:p>
          <a:p>
            <a:pPr marL="0" indent="0">
              <a:buNone/>
            </a:pPr>
            <a:endParaRPr lang="ar-SA" sz="1800" dirty="0"/>
          </a:p>
        </p:txBody>
      </p:sp>
    </p:spTree>
    <p:extLst>
      <p:ext uri="{BB962C8B-B14F-4D97-AF65-F5344CB8AC3E}">
        <p14:creationId xmlns:p14="http://schemas.microsoft.com/office/powerpoint/2010/main" val="3620495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2249" y="692728"/>
            <a:ext cx="10623496" cy="5278582"/>
          </a:xfrm>
          <a:ln>
            <a:solidFill>
              <a:schemeClr val="accent1"/>
            </a:solidFill>
          </a:ln>
        </p:spPr>
        <p:txBody>
          <a:bodyPr>
            <a:noAutofit/>
          </a:bodyPr>
          <a:lstStyle/>
          <a:p>
            <a:pPr marL="0" indent="0">
              <a:buNone/>
            </a:pPr>
            <a:r>
              <a:rPr lang="ar-SA" sz="1900" dirty="0"/>
              <a:t> </a:t>
            </a:r>
            <a:endParaRPr lang="en-US" sz="1900" dirty="0"/>
          </a:p>
          <a:p>
            <a:pPr marL="0" indent="0">
              <a:buNone/>
            </a:pPr>
            <a:r>
              <a:rPr lang="ar-SA" sz="1900" dirty="0"/>
              <a:t>وبغض النظر عن البديل التأهيلي فإن وضع الخطة التفصيلية للتأهيل يجب أن يراعى فيها العناصر التالية (مسعود 2002): </a:t>
            </a:r>
            <a:endParaRPr lang="en-US" sz="1900" dirty="0"/>
          </a:p>
          <a:p>
            <a:pPr marL="0" indent="0">
              <a:buNone/>
            </a:pPr>
            <a:r>
              <a:rPr lang="ar-SA" sz="1900" dirty="0"/>
              <a:t>1. يجب أن تكون خطة التأهيل فردية. </a:t>
            </a:r>
            <a:endParaRPr lang="en-US" sz="1900" dirty="0"/>
          </a:p>
          <a:p>
            <a:pPr marL="0" indent="0">
              <a:buNone/>
            </a:pPr>
            <a:r>
              <a:rPr lang="ar-SA" sz="1900" dirty="0"/>
              <a:t>2.ضرورة أن تأخذ الخطة بعين الاعتبار ما ورد في الدراسات التقييمية السابقة من معلومات والتي تم بناءً عليها اتخاذ القرار التشخيصي.</a:t>
            </a:r>
            <a:endParaRPr lang="en-US" sz="1900" dirty="0"/>
          </a:p>
          <a:p>
            <a:pPr marL="0" indent="0">
              <a:buNone/>
            </a:pPr>
            <a:r>
              <a:rPr lang="ar-SA" sz="1900" dirty="0"/>
              <a:t>3. أن تتصف الخطة في الشمولية ، أي انها يجب ان تغطي الاحتياجات التأهيلية الخاصة بالمعاق كفرد و أن تلبي الاحتياجات الخاصة لأسرته.</a:t>
            </a:r>
            <a:endParaRPr lang="en-US" sz="1900" dirty="0"/>
          </a:p>
          <a:p>
            <a:pPr marL="0" indent="0">
              <a:buNone/>
            </a:pPr>
            <a:r>
              <a:rPr lang="ar-SA" sz="1900" dirty="0"/>
              <a:t>4. أن تكون الخطة واقعية أي أن تراعي امكانية التنفيذ.</a:t>
            </a:r>
            <a:endParaRPr lang="en-US" sz="1900" dirty="0"/>
          </a:p>
          <a:p>
            <a:pPr marL="0" indent="0">
              <a:buNone/>
            </a:pPr>
            <a:r>
              <a:rPr lang="ar-SA" sz="1900" dirty="0"/>
              <a:t>5. أن تتصف الخطة بالمرونة أي ان تكون قابلة للمراجعة والتعديل كلما دعت الحاجة لذلك.</a:t>
            </a:r>
            <a:endParaRPr lang="en-US" sz="1900" dirty="0"/>
          </a:p>
          <a:p>
            <a:pPr marL="0" indent="0">
              <a:buNone/>
            </a:pPr>
            <a:r>
              <a:rPr lang="ar-SA" sz="1900" dirty="0"/>
              <a:t>6. أن يتم وضع الخطة بالمشاركة بين فريق التأهيل والمعوق وأسرته.</a:t>
            </a:r>
            <a:endParaRPr lang="en-US" sz="1900" dirty="0"/>
          </a:p>
          <a:p>
            <a:pPr marL="0" indent="0">
              <a:buNone/>
            </a:pPr>
            <a:r>
              <a:rPr lang="ar-SA" sz="1900" dirty="0"/>
              <a:t>7. أن تراعي الخطة الزمن المحدد للتنفيذ والوصول إلى الأهداف المحددة.</a:t>
            </a:r>
            <a:endParaRPr lang="en-US" sz="1900" dirty="0"/>
          </a:p>
          <a:p>
            <a:pPr marL="0" indent="0">
              <a:buNone/>
            </a:pPr>
            <a:r>
              <a:rPr lang="ar-SA" sz="1900" dirty="0"/>
              <a:t>إن وضع خطة التأهيل لا تقع على عاتق فرد واحد بل يجب أن يتم وضعها من قبل فريق يطلق عليه اسم فريق التأهيل متعدد التخصصات.</a:t>
            </a:r>
            <a:endParaRPr lang="en-US" sz="1900" dirty="0"/>
          </a:p>
          <a:p>
            <a:endParaRPr lang="ar-SA" sz="1900" dirty="0"/>
          </a:p>
        </p:txBody>
      </p:sp>
    </p:spTree>
    <p:extLst>
      <p:ext uri="{BB962C8B-B14F-4D97-AF65-F5344CB8AC3E}">
        <p14:creationId xmlns:p14="http://schemas.microsoft.com/office/powerpoint/2010/main" val="1893542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1260764" y="387927"/>
            <a:ext cx="10681854" cy="5638800"/>
          </a:xfrm>
          <a:ln>
            <a:solidFill>
              <a:schemeClr val="accent1"/>
            </a:solidFill>
          </a:ln>
        </p:spPr>
        <p:txBody>
          <a:bodyPr>
            <a:noAutofit/>
          </a:bodyPr>
          <a:lstStyle/>
          <a:p>
            <a:pPr marL="0" indent="0">
              <a:buNone/>
            </a:pPr>
            <a:endParaRPr lang="ar-SA" sz="2200" b="1" dirty="0">
              <a:solidFill>
                <a:srgbClr val="FF0000"/>
              </a:solidFill>
            </a:endParaRPr>
          </a:p>
          <a:p>
            <a:pPr marL="0" indent="0">
              <a:buNone/>
            </a:pPr>
            <a:r>
              <a:rPr lang="ar-SA" sz="2200" b="1" dirty="0">
                <a:solidFill>
                  <a:srgbClr val="FF0000"/>
                </a:solidFill>
              </a:rPr>
              <a:t>أولاً: مرحلة التعرف علي الحالة :</a:t>
            </a:r>
          </a:p>
          <a:p>
            <a:pPr marL="0" indent="0">
              <a:buNone/>
            </a:pPr>
            <a:endParaRPr lang="ar-SA" sz="2200" b="1" dirty="0">
              <a:solidFill>
                <a:srgbClr val="FF0000"/>
              </a:solidFill>
            </a:endParaRPr>
          </a:p>
          <a:p>
            <a:pPr marL="0" indent="0">
              <a:buNone/>
            </a:pPr>
            <a:r>
              <a:rPr lang="ar-SA" sz="1800" dirty="0"/>
              <a:t>تعتبر عملية التعرف أو الكشف عن حالة العجز هي المرحلة الأولى والأساسية التي تبنى على أساسها باقي المراحل والخطوات في عملية التأهيل. وعملية التعرف تعني التحقق من حالة العجز وحاجتها إلى برنامج تأهيلي. </a:t>
            </a:r>
          </a:p>
          <a:p>
            <a:pPr marL="0" indent="0">
              <a:buNone/>
            </a:pPr>
            <a:r>
              <a:rPr lang="ar-SA" sz="1800" dirty="0"/>
              <a:t>وتتضمن عملية التعرف ثلاث حالات هي: الحالات التي تعاني من حالة عجز أو إعاقة واضحة, والحالات  التي يشتبه بأنها تعاني  من حالة إعاقة, والحالات التي تكون لديها قابلية محتملة للعجز والإعاقة. </a:t>
            </a:r>
            <a:endParaRPr lang="en-US" sz="1800" dirty="0"/>
          </a:p>
          <a:p>
            <a:pPr marL="0" indent="0">
              <a:buNone/>
            </a:pPr>
            <a:endParaRPr lang="ar-SA" sz="1800" dirty="0">
              <a:latin typeface="Arial Black" panose="020B0A04020102020204" pitchFamily="34" charset="0"/>
            </a:endParaRPr>
          </a:p>
          <a:p>
            <a:pPr marL="0" indent="0">
              <a:buNone/>
            </a:pPr>
            <a:r>
              <a:rPr lang="ar-SA" sz="1800" dirty="0">
                <a:latin typeface="Arial Black" panose="020B0A04020102020204" pitchFamily="34" charset="0"/>
              </a:rPr>
              <a:t>ويمكن ان تتم عملية التعرف في مراحل زمنية مختلفة بدءاً من مرحلة ما قبل الحمل وذلك من خلال ما يعرف باختبارات المقبلين على الزواج والتي باتت تعتبر أحد الركائز التي أقرتها الدول كشرط من شروط الزواج. </a:t>
            </a:r>
          </a:p>
          <a:p>
            <a:pPr marL="0" indent="0">
              <a:buNone/>
            </a:pPr>
            <a:r>
              <a:rPr lang="ar-SA" sz="1800" dirty="0">
                <a:latin typeface="Arial Black" panose="020B0A04020102020204" pitchFamily="34" charset="0"/>
              </a:rPr>
              <a:t>إن من السهل التعرف على حالات العجز الشديدة أو الجسمية أو الحسية الواضحة المعالم </a:t>
            </a:r>
          </a:p>
          <a:p>
            <a:pPr marL="0" indent="0">
              <a:buNone/>
            </a:pPr>
            <a:r>
              <a:rPr lang="ar-SA" sz="1800" dirty="0">
                <a:latin typeface="Arial Black" panose="020B0A04020102020204" pitchFamily="34" charset="0"/>
              </a:rPr>
              <a:t>وتبقى الحالات الأخرى مثل حالات صعوبات التعلم والتخلف العقلي البسيط والمتوسطة وغيرها التي تحتاج إلى مقاييس مقننة وخاصة. </a:t>
            </a:r>
          </a:p>
          <a:p>
            <a:pPr marL="0" indent="0">
              <a:buNone/>
            </a:pPr>
            <a:endParaRPr lang="ar-SA" sz="1800" dirty="0">
              <a:latin typeface="Arial Black" panose="020B0A04020102020204" pitchFamily="34" charset="0"/>
            </a:endParaRPr>
          </a:p>
          <a:p>
            <a:pPr marL="0" indent="0">
              <a:buNone/>
            </a:pPr>
            <a:endParaRPr lang="ar-SA" sz="1800" dirty="0"/>
          </a:p>
        </p:txBody>
      </p:sp>
    </p:spTree>
    <p:extLst>
      <p:ext uri="{BB962C8B-B14F-4D97-AF65-F5344CB8AC3E}">
        <p14:creationId xmlns:p14="http://schemas.microsoft.com/office/powerpoint/2010/main" val="788304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914401"/>
            <a:ext cx="10402890" cy="4876800"/>
          </a:xfrm>
          <a:ln>
            <a:solidFill>
              <a:schemeClr val="accent1"/>
            </a:solidFill>
          </a:ln>
        </p:spPr>
        <p:txBody>
          <a:bodyPr>
            <a:normAutofit/>
          </a:bodyPr>
          <a:lstStyle/>
          <a:p>
            <a:pPr marL="0" indent="0">
              <a:buNone/>
            </a:pPr>
            <a:r>
              <a:rPr lang="ar-SA" sz="2000" b="1" dirty="0"/>
              <a:t> فريق التأهيل:</a:t>
            </a:r>
            <a:endParaRPr lang="en-US" sz="2000" dirty="0"/>
          </a:p>
          <a:p>
            <a:pPr marL="0" indent="0">
              <a:buNone/>
            </a:pPr>
            <a:r>
              <a:rPr lang="ar-SA" sz="2000" dirty="0"/>
              <a:t>ويتكون فريق التأهيل من مجموعة من الأفراد الذين يمثلون مجموعة الاختصاصات التي تحتاجها الحالة، ويختلف تكوين الفريق والاختصاصات التي يجب أن تتوفر فيه تبعاً لظروف الحالة و طبيعة احتياجاتها الخاصة.</a:t>
            </a:r>
            <a:endParaRPr lang="en-US" sz="2000" dirty="0"/>
          </a:p>
          <a:p>
            <a:pPr marL="0" indent="0">
              <a:buNone/>
            </a:pPr>
            <a:r>
              <a:rPr lang="ar-SA" sz="2000" dirty="0"/>
              <a:t>ويتأثر عمل فريق التأهيل بعوامل ثلاثة هي:</a:t>
            </a:r>
            <a:endParaRPr lang="en-US" sz="2000" dirty="0"/>
          </a:p>
          <a:p>
            <a:r>
              <a:rPr lang="ar-SA" sz="2000" dirty="0"/>
              <a:t>أ) فلسفة عمل الفريق. </a:t>
            </a:r>
            <a:endParaRPr lang="en-US" sz="2000" dirty="0"/>
          </a:p>
          <a:p>
            <a:r>
              <a:rPr lang="ar-SA" sz="2000" dirty="0"/>
              <a:t>ب)تنظيم عمل الفريق.</a:t>
            </a:r>
            <a:endParaRPr lang="en-US" sz="2000" dirty="0"/>
          </a:p>
          <a:p>
            <a:r>
              <a:rPr lang="ar-SA" sz="2000" dirty="0"/>
              <a:t>ج) تكوين الفريق.</a:t>
            </a:r>
            <a:endParaRPr lang="en-US" sz="2000" dirty="0"/>
          </a:p>
          <a:p>
            <a:endParaRPr lang="en-US" sz="2000" dirty="0"/>
          </a:p>
        </p:txBody>
      </p:sp>
    </p:spTree>
    <p:extLst>
      <p:ext uri="{BB962C8B-B14F-4D97-AF65-F5344CB8AC3E}">
        <p14:creationId xmlns:p14="http://schemas.microsoft.com/office/powerpoint/2010/main" val="2810190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1023582" y="370177"/>
            <a:ext cx="10988309" cy="5675781"/>
          </a:xfrm>
          <a:ln>
            <a:solidFill>
              <a:schemeClr val="accent1"/>
            </a:solidFill>
          </a:ln>
        </p:spPr>
        <p:txBody>
          <a:bodyPr>
            <a:noAutofit/>
          </a:bodyPr>
          <a:lstStyle/>
          <a:p>
            <a:pPr marL="0" indent="0">
              <a:buNone/>
            </a:pPr>
            <a:r>
              <a:rPr lang="ar-SA" sz="2000" dirty="0"/>
              <a:t> </a:t>
            </a:r>
            <a:endParaRPr lang="en-US" sz="2000" dirty="0"/>
          </a:p>
          <a:p>
            <a:pPr marL="0" indent="0">
              <a:buNone/>
            </a:pPr>
            <a:r>
              <a:rPr lang="ar-SA" sz="2000" b="1" dirty="0"/>
              <a:t>أ/ فلسفة عمل الفريق:</a:t>
            </a:r>
          </a:p>
          <a:p>
            <a:pPr marL="0" indent="0">
              <a:buNone/>
            </a:pPr>
            <a:endParaRPr lang="en-US" sz="2000" b="1" dirty="0"/>
          </a:p>
          <a:p>
            <a:pPr marL="0" indent="0">
              <a:buNone/>
            </a:pPr>
            <a:r>
              <a:rPr lang="ar-SA" sz="2000" b="1" dirty="0"/>
              <a:t>لا بد لفلسفة عمل الفريق من أن تنطلق من الاعتبارات التالية:</a:t>
            </a:r>
          </a:p>
          <a:p>
            <a:pPr marL="0" indent="0">
              <a:buNone/>
            </a:pPr>
            <a:r>
              <a:rPr lang="ar-SA" sz="2000" dirty="0"/>
              <a:t>*الايمان بقدرات وإمكانيات الفرد المعوق وعدم التركيز على جوانب العجز و الضعف لديه.</a:t>
            </a:r>
            <a:endParaRPr lang="en-US" sz="2000" dirty="0"/>
          </a:p>
          <a:p>
            <a:pPr marL="0" indent="0">
              <a:buNone/>
            </a:pPr>
            <a:r>
              <a:rPr lang="ar-SA" sz="2000" dirty="0"/>
              <a:t>*الايمان بأن الفرد المعوق هو إنسان قبل أن يكون معوقاً وأن من حقه أن ينال الاهتمام والرعاية الازمة. </a:t>
            </a:r>
            <a:endParaRPr lang="en-US" sz="2000" dirty="0"/>
          </a:p>
          <a:p>
            <a:pPr marL="0" indent="0">
              <a:buNone/>
            </a:pPr>
            <a:r>
              <a:rPr lang="ar-SA" sz="2000" dirty="0"/>
              <a:t>*أن المعوق شخصية متكاملة لا يجوز تجزئتها كما لا يجوز التعامل مع المعوق بعيداً عن المحيط الذي يعيش فيه.</a:t>
            </a:r>
            <a:endParaRPr lang="en-US" sz="2000" dirty="0"/>
          </a:p>
          <a:p>
            <a:pPr marL="0" indent="0">
              <a:buNone/>
            </a:pPr>
            <a:r>
              <a:rPr lang="ar-SA" sz="2000" dirty="0"/>
              <a:t>*إن الاعتبار الأول لعمل فريق التأهيل هو في الوصول إلى أهداف التأهيل الموجهة نحو دمج الفرد المعوق في المجتمع ويجب ألا يكون للاعتبارات الإدارية أو التنظيمية أو الاقتصادية أي أولوية إلا في إطار ما تحققه من تأثيرات إيجابية على الفرد المعوق وعملية تأهيله.</a:t>
            </a:r>
            <a:endParaRPr lang="en-US" sz="2000" dirty="0"/>
          </a:p>
          <a:p>
            <a:pPr marL="0" indent="0">
              <a:buNone/>
            </a:pPr>
            <a:r>
              <a:rPr lang="ar-SA" sz="2000" dirty="0"/>
              <a:t>*ضرورة توفر جو من الثقة و الاحترام المتبادل والديمقراطية بين أعضاء الفريق.</a:t>
            </a:r>
            <a:endParaRPr lang="en-US" sz="2000" dirty="0"/>
          </a:p>
          <a:p>
            <a:pPr marL="0" indent="0">
              <a:buNone/>
            </a:pPr>
            <a:r>
              <a:rPr lang="ar-SA" sz="2000" dirty="0"/>
              <a:t>*أن يتميز عمل الفريق بالإبداع و المثابرة وعدم اليأس و الثقة في قدرات أعضاءه على الإداء المتميز.</a:t>
            </a:r>
            <a:endParaRPr lang="en-US" sz="2000" dirty="0"/>
          </a:p>
          <a:p>
            <a:pPr marL="0" indent="0">
              <a:buNone/>
            </a:pPr>
            <a:r>
              <a:rPr lang="ar-SA" sz="2000" dirty="0"/>
              <a:t>*أن ينظر الفريق إلى الأهل كشركاء في عملية التأهيل و أن يتفهموا طبيعة الضغوط واحتياجات الأسرة الخاصة.</a:t>
            </a:r>
            <a:endParaRPr lang="en-US" sz="2000" dirty="0"/>
          </a:p>
          <a:p>
            <a:pPr marL="0" indent="0">
              <a:buNone/>
            </a:pPr>
            <a:endParaRPr lang="ar-SA" sz="2000" dirty="0"/>
          </a:p>
        </p:txBody>
      </p:sp>
    </p:spTree>
    <p:extLst>
      <p:ext uri="{BB962C8B-B14F-4D97-AF65-F5344CB8AC3E}">
        <p14:creationId xmlns:p14="http://schemas.microsoft.com/office/powerpoint/2010/main" val="2816812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96537" y="314392"/>
            <a:ext cx="10673791" cy="3994372"/>
          </a:xfrm>
          <a:ln>
            <a:solidFill>
              <a:schemeClr val="accent1"/>
            </a:solidFill>
          </a:ln>
        </p:spPr>
        <p:txBody>
          <a:bodyPr>
            <a:noAutofit/>
          </a:bodyPr>
          <a:lstStyle/>
          <a:p>
            <a:pPr marL="0" indent="0">
              <a:buNone/>
            </a:pPr>
            <a:endParaRPr lang="ar-SA" sz="1800" b="1" dirty="0"/>
          </a:p>
          <a:p>
            <a:pPr marL="0" indent="0">
              <a:buNone/>
            </a:pPr>
            <a:endParaRPr lang="ar-SA" sz="2200" b="1" dirty="0"/>
          </a:p>
          <a:p>
            <a:pPr marL="0" indent="0">
              <a:buNone/>
            </a:pPr>
            <a:r>
              <a:rPr lang="ar-SA" sz="2200" b="1" dirty="0"/>
              <a:t>ب/ تنظيم عمل الفريق:</a:t>
            </a:r>
            <a:endParaRPr lang="en-US" sz="2200" b="1" dirty="0"/>
          </a:p>
          <a:p>
            <a:pPr marL="0" indent="0">
              <a:buNone/>
            </a:pPr>
            <a:r>
              <a:rPr lang="ar-SA" sz="1800" dirty="0"/>
              <a:t>إن تنظيم عمل الفريق هو المعيار الذي يؤثر على فاعلية وموثوقية ومصداقية الفريق، لذا ينبغي مراعاة المقومات التالية لضمان التنظيم الجيد لعمل الفريق:-</a:t>
            </a:r>
            <a:endParaRPr lang="en-US" sz="1800" dirty="0"/>
          </a:p>
          <a:p>
            <a:pPr marL="0" indent="0">
              <a:buNone/>
            </a:pPr>
            <a:r>
              <a:rPr lang="ar-SA" sz="1800" dirty="0"/>
              <a:t>*الاتفاق على قيادة الفريق بشكل ديمقراطي بغض النظر عن تخصص الشخص الذي يقود الفريق.</a:t>
            </a:r>
            <a:endParaRPr lang="en-US" sz="1800" dirty="0"/>
          </a:p>
          <a:p>
            <a:pPr marL="0" indent="0">
              <a:buNone/>
            </a:pPr>
            <a:r>
              <a:rPr lang="ar-SA" sz="1800" dirty="0"/>
              <a:t>*أن تحدد مواعيد لاجتماعات أعضاء الفريق باتفاق الغالبية العظمى من أعضاء الفريق ،وهذا لا يمنع ابداً من أن تكون عملية التواصل بين أعضاء الفريق مستمرة خارج نطاق الاجتماعات الرسمية.</a:t>
            </a:r>
            <a:endParaRPr lang="en-US" sz="1800" dirty="0"/>
          </a:p>
          <a:p>
            <a:pPr marL="0" indent="0">
              <a:buNone/>
            </a:pPr>
            <a:r>
              <a:rPr lang="ar-SA" sz="1800" dirty="0"/>
              <a:t>*أن يعمل الفريق على التوثيق المستمر وحفظ الملفات لكل ما يتم البحث فيه ولكافة الأعمال والبرامج والخطط التي يحققونها.</a:t>
            </a:r>
            <a:endParaRPr lang="en-US" sz="1800" dirty="0"/>
          </a:p>
          <a:p>
            <a:pPr marL="0" indent="0">
              <a:buNone/>
            </a:pPr>
            <a:r>
              <a:rPr lang="ar-SA" sz="1800" dirty="0"/>
              <a:t>*أن يكون للفريق سلطة إدارية وقانونية وأن تفوض له الصلاحيات الكافية والتي يستطيع من خلالها القيام بعمله على أكمل وجه.</a:t>
            </a:r>
            <a:endParaRPr lang="en-US" sz="1800" dirty="0"/>
          </a:p>
          <a:p>
            <a:pPr marL="0" indent="0">
              <a:buNone/>
            </a:pPr>
            <a:r>
              <a:rPr lang="ar-SA" sz="1800" dirty="0"/>
              <a:t>*أن يتوفر للفريق الإمكانيات و الاحتياجات الازمة لإدارة وتنظيم عمله في مؤسسة أو مركز التأهيل.</a:t>
            </a:r>
          </a:p>
          <a:p>
            <a:pPr marL="0" indent="0">
              <a:buNone/>
            </a:pPr>
            <a:endParaRPr lang="en-US" sz="1800" dirty="0"/>
          </a:p>
          <a:p>
            <a:pPr marL="0" indent="0">
              <a:buNone/>
            </a:pPr>
            <a:endParaRPr lang="en-US" sz="1800" dirty="0"/>
          </a:p>
        </p:txBody>
      </p:sp>
      <p:sp>
        <p:nvSpPr>
          <p:cNvPr id="4" name="عنوان 1"/>
          <p:cNvSpPr txBox="1">
            <a:spLocks/>
          </p:cNvSpPr>
          <p:nvPr/>
        </p:nvSpPr>
        <p:spPr>
          <a:xfrm>
            <a:off x="1296538" y="4662344"/>
            <a:ext cx="10715354" cy="1558347"/>
          </a:xfrm>
          <a:prstGeom prst="rect">
            <a:avLst/>
          </a:prstGeom>
          <a:ln>
            <a:solidFill>
              <a:schemeClr val="accent1"/>
            </a:solidFill>
          </a:ln>
        </p:spPr>
        <p:txBody>
          <a:bodyPr vert="horz" lIns="91440" tIns="45720" rIns="91440" bIns="45720" rtlCol="0" anchor="ctr">
            <a:normAutofit/>
          </a:bodyPr>
          <a:lstStyle/>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200" b="1" i="0" u="none" strike="noStrike" kern="1200" cap="none" spc="0" normalizeH="0" baseline="0" noProof="0" dirty="0">
                <a:ln>
                  <a:noFill/>
                </a:ln>
                <a:solidFill>
                  <a:schemeClr val="tx1"/>
                </a:solidFill>
                <a:effectLst/>
                <a:uLnTx/>
                <a:uFillTx/>
                <a:latin typeface="+mn-lt"/>
                <a:ea typeface="+mn-ea"/>
                <a:cs typeface="+mn-cs"/>
              </a:rPr>
              <a:t>ج/ تكوين الفريق:  </a:t>
            </a:r>
            <a:endParaRPr kumimoji="0" lang="en-US" sz="2200" b="1" i="0" u="none" strike="noStrike" kern="1200" cap="none" spc="0" normalizeH="0" baseline="0" noProof="0" dirty="0">
              <a:ln>
                <a:noFill/>
              </a:ln>
              <a:solidFill>
                <a:schemeClr val="tx1"/>
              </a:solidFill>
              <a:effectLst/>
              <a:uLnTx/>
              <a:uFillTx/>
              <a:latin typeface="+mn-lt"/>
              <a:ea typeface="+mn-ea"/>
              <a:cs typeface="+mn-cs"/>
            </a:endParaRP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b="0" i="0" u="none" strike="noStrike" kern="1200" cap="none" spc="0" normalizeH="0" baseline="0" noProof="0" dirty="0">
                <a:ln>
                  <a:noFill/>
                </a:ln>
                <a:solidFill>
                  <a:schemeClr val="tx1"/>
                </a:solidFill>
                <a:effectLst/>
                <a:uLnTx/>
                <a:uFillTx/>
                <a:latin typeface="+mn-lt"/>
                <a:ea typeface="+mn-ea"/>
                <a:cs typeface="+mn-cs"/>
              </a:rPr>
              <a:t>يختلف تكوين فريق التأهيل حسب نوع ودرجة الإعاقة وطبيعة الاحتياجات الخاصة للفرد المعاق وحسب المؤسسة وطبيعة الخدمات التي تقدمها.</a:t>
            </a:r>
            <a:endParaRPr kumimoji="0" lang="en-US" b="0" i="0" u="none" strike="noStrike" kern="1200" cap="none" spc="0" normalizeH="0" baseline="0" noProof="0" dirty="0">
              <a:ln>
                <a:noFill/>
              </a:ln>
              <a:solidFill>
                <a:schemeClr val="tx1"/>
              </a:solidFill>
              <a:effectLst/>
              <a:uLnTx/>
              <a:uFillTx/>
              <a:latin typeface="+mn-lt"/>
              <a:ea typeface="+mn-ea"/>
              <a:cs typeface="+mn-cs"/>
            </a:endParaRP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endParaRPr kumimoji="0" lang="ar-SA"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022771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983673"/>
            <a:ext cx="10333617" cy="5100604"/>
          </a:xfrm>
          <a:ln>
            <a:solidFill>
              <a:schemeClr val="accent1"/>
            </a:solidFill>
          </a:ln>
        </p:spPr>
        <p:txBody>
          <a:bodyPr>
            <a:normAutofit/>
          </a:bodyPr>
          <a:lstStyle/>
          <a:p>
            <a:pPr marL="0" indent="0">
              <a:buNone/>
            </a:pPr>
            <a:r>
              <a:rPr lang="ar-SA" sz="1900" b="1" dirty="0"/>
              <a:t>مكونات خطة التأهيل الفردية :</a:t>
            </a:r>
            <a:endParaRPr lang="en-US" sz="1900" dirty="0"/>
          </a:p>
          <a:p>
            <a:pPr marL="0" indent="0">
              <a:buNone/>
            </a:pPr>
            <a:r>
              <a:rPr lang="ar-SA" sz="1900" dirty="0"/>
              <a:t>يجب أن تتكون خطة التأهيل الفردية من المكونات التالية: </a:t>
            </a:r>
            <a:endParaRPr lang="en-US" sz="1900" dirty="0"/>
          </a:p>
          <a:p>
            <a:pPr marL="0" indent="0">
              <a:buNone/>
            </a:pPr>
            <a:r>
              <a:rPr lang="ar-SA" sz="1900" dirty="0"/>
              <a:t>1. معلومات معرّفة بالفرد المعاق وتشمل الاسم ، العمر، النوع(الجنس) نوع الإعاقة و درجة الإعاقة ، الحالة التعليمية ، الحالة الصحية.</a:t>
            </a:r>
            <a:endParaRPr lang="en-US" sz="1900" dirty="0"/>
          </a:p>
          <a:p>
            <a:pPr marL="0" indent="0">
              <a:buNone/>
            </a:pPr>
            <a:r>
              <a:rPr lang="ar-SA" sz="1900" dirty="0"/>
              <a:t>2. معلومات معرّفة بأسرة المعاق ، الأب ، الأم وأعمارهم، وصلة القرابة بينهم الحالة التعليمية والمهنية والصحية للوالدين وباقي أعضاء الأسرة. </a:t>
            </a:r>
            <a:endParaRPr lang="en-US" sz="1900" dirty="0"/>
          </a:p>
          <a:p>
            <a:pPr marL="0" indent="0">
              <a:buNone/>
            </a:pPr>
            <a:r>
              <a:rPr lang="ar-SA" sz="1900" dirty="0"/>
              <a:t>3. معلومات حول جوانب القوة والضعف في قدرات الفرد المعوق (مستوى الأداء الحالي) وفي البيئة الأسرية الاجتماعية (الأفراد) والطبيعية. </a:t>
            </a:r>
            <a:endParaRPr lang="en-US" sz="1900" dirty="0"/>
          </a:p>
          <a:p>
            <a:pPr marL="0" indent="0">
              <a:buNone/>
            </a:pPr>
            <a:r>
              <a:rPr lang="ar-SA" sz="1900" dirty="0"/>
              <a:t>4. تحديد أهداف البرنامج التأهيلي : </a:t>
            </a:r>
            <a:endParaRPr lang="en-US" sz="1900" dirty="0"/>
          </a:p>
          <a:p>
            <a:pPr marL="0" indent="0">
              <a:buNone/>
            </a:pPr>
            <a:endParaRPr lang="ar-SA" sz="1900" dirty="0"/>
          </a:p>
        </p:txBody>
      </p:sp>
    </p:spTree>
    <p:extLst>
      <p:ext uri="{BB962C8B-B14F-4D97-AF65-F5344CB8AC3E}">
        <p14:creationId xmlns:p14="http://schemas.microsoft.com/office/powerpoint/2010/main" val="1240714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28299" y="532263"/>
            <a:ext cx="10769737" cy="5773003"/>
          </a:xfrm>
          <a:ln>
            <a:solidFill>
              <a:schemeClr val="accent1"/>
            </a:solidFill>
          </a:ln>
        </p:spPr>
        <p:txBody>
          <a:bodyPr>
            <a:noAutofit/>
          </a:bodyPr>
          <a:lstStyle/>
          <a:p>
            <a:pPr marL="0" indent="0">
              <a:buNone/>
            </a:pPr>
            <a:r>
              <a:rPr lang="ar-SA" sz="1800" b="1" dirty="0"/>
              <a:t>تتحدد أهداف البرنامج التأهيلي وفقاً لمستويين </a:t>
            </a:r>
          </a:p>
          <a:p>
            <a:pPr marL="0" indent="0">
              <a:buNone/>
            </a:pPr>
            <a:r>
              <a:rPr lang="ar-SA" sz="1800" b="1" dirty="0"/>
              <a:t> الأول: وهو الأهداف العامة أو بعيدة المدى التي تحدد ما هو متوقع من الفرد المعاق الوصول إليه خلال فصل دراسي أو سنة دراسية ، </a:t>
            </a:r>
          </a:p>
          <a:p>
            <a:pPr marL="0" indent="0">
              <a:buNone/>
            </a:pPr>
            <a:r>
              <a:rPr lang="ar-SA" sz="1800" b="1" dirty="0"/>
              <a:t>أما المستوى الثاني: فهو وضع أهداف خاصة أو قصيرة المدى ويتم اشتقاقها من الأهداف العامة. </a:t>
            </a:r>
          </a:p>
          <a:p>
            <a:pPr marL="0" indent="0">
              <a:buNone/>
            </a:pPr>
            <a:r>
              <a:rPr lang="ar-SA" sz="1800" dirty="0"/>
              <a:t>ويجب أن يراعى في تحديد الأهداف الخاصة الشروط التالية: </a:t>
            </a:r>
            <a:endParaRPr lang="en-US" sz="1800" dirty="0"/>
          </a:p>
          <a:p>
            <a:pPr marL="0" indent="0">
              <a:buNone/>
            </a:pPr>
            <a:r>
              <a:rPr lang="ar-SA" sz="1800" dirty="0"/>
              <a:t>أ.- أن يكون الهدف مباشر يحدد وبطريقة مباشرة المهارة المراد الوصول إليها.</a:t>
            </a:r>
            <a:endParaRPr lang="en-US" sz="1800" dirty="0"/>
          </a:p>
          <a:p>
            <a:pPr marL="0" indent="0">
              <a:buNone/>
            </a:pPr>
            <a:r>
              <a:rPr lang="ar-SA" sz="1800" dirty="0"/>
              <a:t>ب.- أن يصاغ الهدف بطريقة سلوكية تكون قابلة للملاحظة و القياس.</a:t>
            </a:r>
            <a:endParaRPr lang="en-US" sz="1800" dirty="0"/>
          </a:p>
          <a:p>
            <a:pPr marL="0" indent="0">
              <a:buNone/>
            </a:pPr>
            <a:r>
              <a:rPr lang="ar-SA" sz="1800" dirty="0"/>
              <a:t>ج.- أن يحدد الهدف معيار الأداء الذي يبين الدرجة أو المستوى المقبول لتحقيقه. </a:t>
            </a:r>
            <a:endParaRPr lang="en-US" sz="1800" dirty="0"/>
          </a:p>
          <a:p>
            <a:pPr marL="0" indent="0">
              <a:buNone/>
            </a:pPr>
            <a:endParaRPr lang="ar-SA" sz="1800" dirty="0"/>
          </a:p>
          <a:p>
            <a:pPr marL="0" indent="0">
              <a:buNone/>
            </a:pPr>
            <a:r>
              <a:rPr lang="ar-SA" sz="1800" dirty="0"/>
              <a:t>5- تحديد محتوى البرنامج التأهيلي المطلوب سواءً كان برنامج تأهيلي تربوي أو برنامج تأهيلي مهني مضافاً إلى كل منها برامج التأهيل الطبي أو النفسي أو الاجتماعي المصاحبة وفقاً لاحتياجات الفرد المعاق.</a:t>
            </a:r>
          </a:p>
          <a:p>
            <a:pPr marL="0" indent="0">
              <a:buNone/>
            </a:pPr>
            <a:endParaRPr lang="en-US" sz="1800" dirty="0"/>
          </a:p>
          <a:p>
            <a:pPr marL="0" indent="0">
              <a:buNone/>
            </a:pPr>
            <a:r>
              <a:rPr lang="ar-SA" sz="1800" dirty="0"/>
              <a:t>6- تحديد الوسائل اللازمة لتحقيق الأهداف سواءً كانت وسائل تعليمية أو برامج تعزيزيه أو أجهزة مساعدة على عملية التعلم.</a:t>
            </a:r>
            <a:endParaRPr lang="en-US" sz="1800" dirty="0"/>
          </a:p>
        </p:txBody>
      </p:sp>
    </p:spTree>
    <p:extLst>
      <p:ext uri="{BB962C8B-B14F-4D97-AF65-F5344CB8AC3E}">
        <p14:creationId xmlns:p14="http://schemas.microsoft.com/office/powerpoint/2010/main" val="19164362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5470" y="600502"/>
            <a:ext cx="10795586" cy="5776852"/>
          </a:xfrm>
          <a:ln>
            <a:solidFill>
              <a:schemeClr val="accent1"/>
            </a:solidFill>
          </a:ln>
        </p:spPr>
        <p:txBody>
          <a:bodyPr>
            <a:noAutofit/>
          </a:bodyPr>
          <a:lstStyle/>
          <a:p>
            <a:pPr marL="0" indent="0">
              <a:buNone/>
            </a:pPr>
            <a:r>
              <a:rPr lang="ar-SA" sz="1800" dirty="0"/>
              <a:t>7-  تحديد نوعية الخدمات المساندة التي يحتاجها المعاق لتنمية استعداده لمواصلة برنامجه التأهيلي مثل العلاج الطبيعي أو الوظيفي (للمعاقين جسمياً) التدريب السمعي ، العلاج المنطقي (للمعاقين سمعياً) ، التدريب على مهارات الحركة والتنقل وتنمية الحواس (للمكفوفين) ومهارات العناية بالذات والمهارات الحركية واللغوية والتعليمية والحياة اليومية (للمتخلفين عقلياً) وهكذا.</a:t>
            </a:r>
            <a:endParaRPr lang="en-US" sz="1800" dirty="0"/>
          </a:p>
          <a:p>
            <a:pPr marL="0" indent="0">
              <a:buNone/>
            </a:pPr>
            <a:r>
              <a:rPr lang="ar-SA" sz="1800" dirty="0"/>
              <a:t>8- تحديد معايير وطرق تقييم البرنامج </a:t>
            </a:r>
            <a:r>
              <a:rPr lang="ar-SA" sz="1800" dirty="0" err="1"/>
              <a:t>التأهيلي</a:t>
            </a:r>
            <a:r>
              <a:rPr lang="ar-SA" sz="1800" dirty="0"/>
              <a:t>.</a:t>
            </a:r>
          </a:p>
          <a:p>
            <a:pPr marL="0" indent="0">
              <a:buNone/>
            </a:pPr>
            <a:endParaRPr lang="ar-SA" sz="1800" dirty="0"/>
          </a:p>
          <a:p>
            <a:pPr marL="0" indent="0">
              <a:buNone/>
            </a:pPr>
            <a:r>
              <a:rPr lang="ar-SA" sz="2200" b="1">
                <a:solidFill>
                  <a:srgbClr val="FF0000"/>
                </a:solidFill>
              </a:rPr>
              <a:t>خامساً</a:t>
            </a:r>
            <a:r>
              <a:rPr lang="ar-SA" sz="2200" b="1" dirty="0">
                <a:solidFill>
                  <a:srgbClr val="FF0000"/>
                </a:solidFill>
              </a:rPr>
              <a:t>: مرحلة تنفيذ الخطة التأهيلية :</a:t>
            </a:r>
            <a:endParaRPr lang="en-US" sz="2200" dirty="0">
              <a:solidFill>
                <a:srgbClr val="FF0000"/>
              </a:solidFill>
            </a:endParaRPr>
          </a:p>
          <a:p>
            <a:pPr marL="0" indent="0">
              <a:buNone/>
            </a:pPr>
            <a:r>
              <a:rPr lang="ar-SA" sz="1800" dirty="0"/>
              <a:t>إن نجاح عملية التأهيل وتحقيقها لأهدافها يعتمد بشكل مباشر على تنفيذ الخطة التأهيلية التي رسمها فريق التأهيل متعدد التخصصات. وتتكون هذه المرحلة من الخطوات التالية: </a:t>
            </a:r>
            <a:endParaRPr lang="en-US" sz="1800" dirty="0"/>
          </a:p>
          <a:p>
            <a:pPr marL="0" indent="0">
              <a:buNone/>
            </a:pPr>
            <a:r>
              <a:rPr lang="ar-SA" sz="1800" dirty="0"/>
              <a:t>1. الإعداد</a:t>
            </a:r>
            <a:endParaRPr lang="en-US" sz="1800" dirty="0"/>
          </a:p>
          <a:p>
            <a:pPr marL="0" indent="0">
              <a:buNone/>
            </a:pPr>
            <a:r>
              <a:rPr lang="ar-SA" sz="1800" dirty="0"/>
              <a:t>2.التدريب</a:t>
            </a:r>
            <a:endParaRPr lang="en-US" sz="1800" dirty="0"/>
          </a:p>
          <a:p>
            <a:pPr marL="0" indent="0">
              <a:buNone/>
            </a:pPr>
            <a:r>
              <a:rPr lang="ar-SA" sz="1800" dirty="0"/>
              <a:t>3.التقييم</a:t>
            </a:r>
            <a:endParaRPr lang="en-US" sz="1800" dirty="0"/>
          </a:p>
          <a:p>
            <a:pPr marL="0" indent="0">
              <a:buNone/>
            </a:pPr>
            <a:r>
              <a:rPr lang="ar-SA" sz="1800" dirty="0"/>
              <a:t>4.المتابعه</a:t>
            </a:r>
            <a:endParaRPr lang="en-US" sz="1800" dirty="0"/>
          </a:p>
          <a:p>
            <a:pPr marL="0" indent="0">
              <a:buNone/>
            </a:pPr>
            <a:r>
              <a:rPr lang="ar-SA" sz="1800" dirty="0"/>
              <a:t>5.الإنهاء أو إقفال الحالة</a:t>
            </a:r>
          </a:p>
        </p:txBody>
      </p:sp>
    </p:spTree>
    <p:extLst>
      <p:ext uri="{BB962C8B-B14F-4D97-AF65-F5344CB8AC3E}">
        <p14:creationId xmlns:p14="http://schemas.microsoft.com/office/powerpoint/2010/main" val="1411385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04800"/>
            <a:ext cx="10458308" cy="6283570"/>
          </a:xfrm>
          <a:ln>
            <a:solidFill>
              <a:schemeClr val="accent1"/>
            </a:solidFill>
          </a:ln>
        </p:spPr>
        <p:txBody>
          <a:bodyPr>
            <a:normAutofit/>
          </a:bodyPr>
          <a:lstStyle/>
          <a:p>
            <a:pPr>
              <a:buNone/>
            </a:pPr>
            <a:r>
              <a:rPr lang="ar-SA" sz="1900" b="1" dirty="0"/>
              <a:t>1- الإعداد : </a:t>
            </a:r>
            <a:r>
              <a:rPr lang="ar-SA" sz="1900" dirty="0"/>
              <a:t>المقصود بهذه الخطوة هو إعداد الفرد المعوق للدخول في مرحلة تنفيذ الخطة التأهيلية المرسومة. </a:t>
            </a:r>
            <a:endParaRPr lang="en-US" sz="1900" dirty="0"/>
          </a:p>
          <a:p>
            <a:pPr>
              <a:buNone/>
            </a:pPr>
            <a:r>
              <a:rPr lang="ar-SA" sz="1900" b="1" dirty="0"/>
              <a:t>2- التدريب: </a:t>
            </a:r>
            <a:r>
              <a:rPr lang="ar-SA" sz="1900" dirty="0"/>
              <a:t>وهي الخطوة التالية و الأساسية في هذه المرحلة . وتشتمل على وضع الفرد المعوق في المكان أو المؤسسة التي سوق تقوم بتدريبه وفق الخطة المرسومة. </a:t>
            </a:r>
            <a:endParaRPr lang="en-US" sz="1900" dirty="0"/>
          </a:p>
          <a:p>
            <a:pPr>
              <a:buNone/>
            </a:pPr>
            <a:r>
              <a:rPr lang="ar-SA" sz="1900" dirty="0"/>
              <a:t> </a:t>
            </a:r>
            <a:endParaRPr lang="en-US" sz="1900" dirty="0"/>
          </a:p>
          <a:p>
            <a:pPr>
              <a:buNone/>
            </a:pPr>
            <a:r>
              <a:rPr lang="ar-SA" sz="1900" b="1" dirty="0"/>
              <a:t>3- التقييم : </a:t>
            </a:r>
            <a:r>
              <a:rPr lang="ar-SA" sz="1900" dirty="0"/>
              <a:t>وهي عملية مستمرة تهدف إلى تحديد مستوى أداء الفرد المعوق خلال عملية التدريب وفي نهايتها للتأكد من مدى تحقيق أهداف عملية التأهيل. </a:t>
            </a:r>
            <a:endParaRPr lang="en-US" sz="1900" dirty="0"/>
          </a:p>
          <a:p>
            <a:pPr>
              <a:buNone/>
            </a:pPr>
            <a:r>
              <a:rPr lang="ar-SA" sz="1900" b="1" dirty="0"/>
              <a:t>4- المتابعة : </a:t>
            </a:r>
            <a:r>
              <a:rPr lang="ar-SA" sz="1900" dirty="0"/>
              <a:t>وتأتي هذه الخطوة بعد إتمام الخطوات السابقة أي بعد انتهاء برنامج التدريب. </a:t>
            </a:r>
            <a:endParaRPr lang="en-US" sz="1900" dirty="0"/>
          </a:p>
          <a:p>
            <a:pPr>
              <a:buNone/>
            </a:pPr>
            <a:r>
              <a:rPr lang="ar-SA" sz="1900" b="1" dirty="0"/>
              <a:t>5- الإنهاء أو إقفال الحالة: </a:t>
            </a:r>
            <a:r>
              <a:rPr lang="ar-SA" sz="1900" dirty="0"/>
              <a:t>وهي آخر خطوة في عملية التأهيل حيث يقوم مرشد التأهيل بإقفال ملف الحالة بعدما يتأكد له بأن الفرد المعوق قد وصل إلى مرحلة الاندماج في المجتمع و الاستقرار الاقتصادي و الاجتماعي. </a:t>
            </a:r>
            <a:endParaRPr lang="en-US" sz="1900" dirty="0"/>
          </a:p>
          <a:p>
            <a:endParaRPr lang="ar-SA" sz="1900" dirty="0"/>
          </a:p>
        </p:txBody>
      </p:sp>
    </p:spTree>
    <p:extLst>
      <p:ext uri="{BB962C8B-B14F-4D97-AF65-F5344CB8AC3E}">
        <p14:creationId xmlns:p14="http://schemas.microsoft.com/office/powerpoint/2010/main" val="1927382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855785"/>
            <a:ext cx="10389035" cy="4935415"/>
          </a:xfrm>
          <a:ln>
            <a:solidFill>
              <a:schemeClr val="accent1"/>
            </a:solidFill>
          </a:ln>
        </p:spPr>
        <p:txBody>
          <a:bodyPr>
            <a:normAutofit/>
          </a:bodyPr>
          <a:lstStyle/>
          <a:p>
            <a:pPr marL="0" indent="0">
              <a:buNone/>
            </a:pPr>
            <a:r>
              <a:rPr lang="ar-SA" b="1" dirty="0"/>
              <a:t>العوامل المساعدة على نجاح برامج التأهيل:</a:t>
            </a:r>
            <a:endParaRPr lang="en-US" b="1" dirty="0"/>
          </a:p>
          <a:p>
            <a:pPr marL="0" lvl="0" indent="0">
              <a:buNone/>
            </a:pPr>
            <a:r>
              <a:rPr lang="ar-SA" dirty="0"/>
              <a:t>1. التشريعات والقوانين والأنظمة .</a:t>
            </a:r>
            <a:endParaRPr lang="en-US" dirty="0"/>
          </a:p>
          <a:p>
            <a:pPr marL="0" lvl="0" indent="0">
              <a:buNone/>
            </a:pPr>
            <a:r>
              <a:rPr lang="ar-SA" dirty="0"/>
              <a:t>2. مدى توفر الكوادر المهنية المتخصصة والمؤهلة للعمل في مجال تأهيل المعوقين</a:t>
            </a:r>
            <a:endParaRPr lang="en-US" dirty="0"/>
          </a:p>
          <a:p>
            <a:pPr marL="0" lvl="0" indent="0">
              <a:buNone/>
            </a:pPr>
            <a:r>
              <a:rPr lang="ar-SA" dirty="0"/>
              <a:t>3. مدى استعداد الأسرة والمجتمع ومدى توفر الاتجاهات الايجابية نحو المعوقين .</a:t>
            </a:r>
          </a:p>
          <a:p>
            <a:pPr marL="0" lvl="0" indent="0">
              <a:buNone/>
            </a:pPr>
            <a:r>
              <a:rPr lang="ar-SA" dirty="0"/>
              <a:t>4.مدى توفر البرامج التربوية والمهنية اللازمة والتي تعطي كافة مجالات التأهيل . </a:t>
            </a:r>
            <a:endParaRPr lang="en-US" dirty="0"/>
          </a:p>
          <a:p>
            <a:pPr marL="0" lvl="0" indent="0">
              <a:buNone/>
            </a:pPr>
            <a:r>
              <a:rPr lang="ar-SA" dirty="0"/>
              <a:t>5. مدى توفر </a:t>
            </a:r>
            <a:r>
              <a:rPr lang="ar-SA" dirty="0" err="1"/>
              <a:t>الاجهزة</a:t>
            </a:r>
            <a:r>
              <a:rPr lang="ar-SA" dirty="0"/>
              <a:t> والوسائل المساعدة .</a:t>
            </a:r>
            <a:endParaRPr lang="en-US" dirty="0"/>
          </a:p>
          <a:p>
            <a:pPr marL="0" lvl="0" indent="0">
              <a:buNone/>
            </a:pPr>
            <a:endParaRPr lang="en-US" dirty="0"/>
          </a:p>
        </p:txBody>
      </p:sp>
    </p:spTree>
    <p:extLst>
      <p:ext uri="{BB962C8B-B14F-4D97-AF65-F5344CB8AC3E}">
        <p14:creationId xmlns:p14="http://schemas.microsoft.com/office/powerpoint/2010/main" val="1685576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1019909"/>
            <a:ext cx="10472163" cy="1958818"/>
          </a:xfrm>
          <a:ln>
            <a:solidFill>
              <a:schemeClr val="accent1"/>
            </a:solidFill>
          </a:ln>
        </p:spPr>
        <p:txBody>
          <a:bodyPr>
            <a:noAutofit/>
          </a:bodyPr>
          <a:lstStyle/>
          <a:p>
            <a:pPr marL="0" indent="0">
              <a:buNone/>
            </a:pPr>
            <a:r>
              <a:rPr lang="ar-SA" sz="2000" b="1" dirty="0">
                <a:solidFill>
                  <a:srgbClr val="FF0000"/>
                </a:solidFill>
              </a:rPr>
              <a:t>سادسا: مرحلة تقيم خطة التأهيل :</a:t>
            </a:r>
            <a:endParaRPr lang="en-US" sz="2000" b="1" dirty="0">
              <a:solidFill>
                <a:srgbClr val="FF0000"/>
              </a:solidFill>
            </a:endParaRPr>
          </a:p>
          <a:p>
            <a:pPr marL="0" indent="0">
              <a:buNone/>
            </a:pPr>
            <a:r>
              <a:rPr lang="ar-SA" sz="2000" dirty="0"/>
              <a:t>التقييم في مجال التأهيل وهو عملية اساسية وضرورية في جميع مراحل عملية التأهيل , لكن اهداف التقييم ووسائله تختلف من مرحلة الى اخرى من مراحل التأهيل .</a:t>
            </a:r>
            <a:endParaRPr lang="en-US" sz="2000" dirty="0"/>
          </a:p>
        </p:txBody>
      </p:sp>
      <p:sp>
        <p:nvSpPr>
          <p:cNvPr id="4" name="عنوان 1"/>
          <p:cNvSpPr txBox="1">
            <a:spLocks/>
          </p:cNvSpPr>
          <p:nvPr/>
        </p:nvSpPr>
        <p:spPr>
          <a:xfrm>
            <a:off x="1496291" y="3588326"/>
            <a:ext cx="10422370" cy="2189019"/>
          </a:xfrm>
          <a:prstGeom prst="rect">
            <a:avLst/>
          </a:prstGeom>
          <a:ln>
            <a:solidFill>
              <a:schemeClr val="accent1"/>
            </a:solidFill>
          </a:ln>
        </p:spPr>
        <p:txBody>
          <a:bodyPr vert="horz" lIns="91440" tIns="45720" rIns="91440" bIns="45720" rtlCol="0" anchor="ctr">
            <a:normAutofit/>
          </a:bodyPr>
          <a:lstStyle/>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000" b="1" i="0" u="none" strike="noStrike" kern="1200" cap="none" spc="0" normalizeH="0" baseline="0" noProof="0" dirty="0">
                <a:ln>
                  <a:noFill/>
                </a:ln>
                <a:solidFill>
                  <a:schemeClr val="tx1"/>
                </a:solidFill>
                <a:effectLst/>
                <a:uLnTx/>
                <a:uFillTx/>
                <a:latin typeface="+mn-lt"/>
                <a:ea typeface="+mn-ea"/>
                <a:cs typeface="+mn-cs"/>
              </a:rPr>
              <a:t>تعريف التقييم:</a:t>
            </a:r>
          </a:p>
          <a:p>
            <a:pPr marL="0" marR="0" lvl="0" indent="0" algn="r" defTabSz="457200" rtl="1"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kumimoji="0" lang="ar-SA" sz="2000" b="0" i="0" u="none" strike="noStrike" kern="1200" cap="none" spc="0" normalizeH="0" baseline="0" noProof="0" dirty="0">
                <a:ln>
                  <a:noFill/>
                </a:ln>
                <a:solidFill>
                  <a:schemeClr val="tx1"/>
                </a:solidFill>
                <a:effectLst/>
                <a:uLnTx/>
                <a:uFillTx/>
                <a:latin typeface="+mn-lt"/>
                <a:ea typeface="+mn-ea"/>
                <a:cs typeface="+mn-cs"/>
              </a:rPr>
              <a:t>هو عملية تهدف إلى قياس النتائج التي نجمت عن خطة التأهيل ومدى انسجام هذه النتائج مع الأهداف المرسومة لهذا البرنامج .هذا بالإضافة الى ان التقييم يقدم حلول واقتراحات لما بعد البرنامج في ضوء المعلومات والمستجدات التي نتجت عن تنفيذ خطة التأهيلية .</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471841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108364" y="318655"/>
            <a:ext cx="10917381" cy="5777345"/>
          </a:xfrm>
          <a:ln>
            <a:solidFill>
              <a:schemeClr val="accent1"/>
            </a:solidFill>
          </a:ln>
        </p:spPr>
        <p:txBody>
          <a:bodyPr>
            <a:noAutofit/>
          </a:bodyPr>
          <a:lstStyle/>
          <a:p>
            <a:pPr marL="0" indent="0">
              <a:buNone/>
            </a:pPr>
            <a:endParaRPr lang="ar-SA" sz="2200" b="1" dirty="0">
              <a:solidFill>
                <a:srgbClr val="FF0000"/>
              </a:solidFill>
            </a:endParaRPr>
          </a:p>
          <a:p>
            <a:pPr marL="0" indent="0">
              <a:buNone/>
            </a:pPr>
            <a:r>
              <a:rPr lang="ar-SA" sz="2200" b="1" dirty="0">
                <a:solidFill>
                  <a:srgbClr val="FF0000"/>
                </a:solidFill>
              </a:rPr>
              <a:t>سابعا: مـــرحلة المتــــــــــــــابعة والانهـــــاء :</a:t>
            </a:r>
            <a:endParaRPr lang="en-US" sz="2200" b="1" dirty="0">
              <a:solidFill>
                <a:srgbClr val="FF0000"/>
              </a:solidFill>
            </a:endParaRPr>
          </a:p>
          <a:p>
            <a:pPr marL="0" indent="0">
              <a:buNone/>
            </a:pPr>
            <a:r>
              <a:rPr lang="ar-SA" sz="2200" dirty="0"/>
              <a:t>تعتمد هذه المرحلة على النتائج التي تسفر عنها عملية تقييم البرنامج </a:t>
            </a:r>
            <a:r>
              <a:rPr lang="ar-SA" sz="2200" dirty="0" err="1"/>
              <a:t>التأهيلي</a:t>
            </a:r>
            <a:r>
              <a:rPr lang="ar-SA" sz="2200" dirty="0"/>
              <a:t> </a:t>
            </a:r>
          </a:p>
          <a:p>
            <a:pPr marL="0" indent="0">
              <a:buNone/>
            </a:pPr>
            <a:endParaRPr lang="ar-SA" sz="2200" dirty="0"/>
          </a:p>
          <a:p>
            <a:pPr marL="0" indent="0">
              <a:buNone/>
            </a:pPr>
            <a:r>
              <a:rPr lang="ar-SA" sz="2200" dirty="0"/>
              <a:t>وعلى جمع الاوجه فان هناك حاجة لمتابعة الفرد المعوق لفترة زمنية معينه ليتم التأكد  من استقرار اوضاعه وتكيفه حينها يتم إقفال الحالة .ويرى ابو النصر (2000) ان المتابعة يجب ان تهدف الى : </a:t>
            </a:r>
            <a:endParaRPr lang="en-US" sz="2200" dirty="0"/>
          </a:p>
          <a:p>
            <a:pPr marL="0" lvl="0" indent="0">
              <a:buNone/>
            </a:pPr>
            <a:r>
              <a:rPr lang="ar-SA" sz="2200" dirty="0"/>
              <a:t>1.مساعدة الفرد المعوق على مواجهة أي صعوبات قد تعترض تكيفه مع البيئة او مع ظروف العمل .</a:t>
            </a:r>
            <a:endParaRPr lang="en-US" sz="2200" dirty="0"/>
          </a:p>
          <a:p>
            <a:pPr marL="0" lvl="0" indent="0">
              <a:buNone/>
            </a:pPr>
            <a:r>
              <a:rPr lang="ar-SA" sz="2200" dirty="0"/>
              <a:t>2. توفير فرص استمرار المعوق واستقراره في العمل او تذليل كافة المعوقات الادارية او المادية او الاجتماعية .</a:t>
            </a:r>
            <a:endParaRPr lang="en-US" sz="2200" dirty="0"/>
          </a:p>
          <a:p>
            <a:pPr marL="0" lvl="0" indent="0">
              <a:buNone/>
            </a:pPr>
            <a:r>
              <a:rPr lang="ar-SA" sz="2200" dirty="0"/>
              <a:t>3. توفير فرص استمرار المعاق على الاستفادة من المؤسسات المتوفرة في المجتمع سواء كانت اجتماعية او ترويجية .</a:t>
            </a:r>
            <a:endParaRPr lang="en-US" sz="2200" dirty="0"/>
          </a:p>
          <a:p>
            <a:pPr marL="0" lvl="0" indent="0">
              <a:buNone/>
            </a:pPr>
            <a:r>
              <a:rPr lang="ar-SA" sz="2200" dirty="0"/>
              <a:t>4. التأكد من متابعة الخطة العلاجية للحالات التي تحتاج الى خدمات علاجية مستمرة.</a:t>
            </a:r>
            <a:endParaRPr lang="en-US" sz="2200" dirty="0"/>
          </a:p>
          <a:p>
            <a:endParaRPr lang="ar-SA" sz="2200" dirty="0"/>
          </a:p>
        </p:txBody>
      </p:sp>
    </p:spTree>
    <p:extLst>
      <p:ext uri="{BB962C8B-B14F-4D97-AF65-F5344CB8AC3E}">
        <p14:creationId xmlns:p14="http://schemas.microsoft.com/office/powerpoint/2010/main" val="254571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484312" y="1055688"/>
            <a:ext cx="10444451" cy="5321666"/>
          </a:xfrm>
          <a:ln>
            <a:solidFill>
              <a:schemeClr val="accent1"/>
            </a:solidFill>
          </a:ln>
        </p:spPr>
        <p:txBody>
          <a:bodyPr>
            <a:normAutofit/>
          </a:bodyPr>
          <a:lstStyle/>
          <a:p>
            <a:pPr marL="0" indent="0">
              <a:buNone/>
            </a:pPr>
            <a:r>
              <a:rPr lang="ar-SA" sz="1600" b="1" dirty="0">
                <a:latin typeface="Arial Black" panose="020B0A04020102020204" pitchFamily="34" charset="0"/>
              </a:rPr>
              <a:t>ويرى عبدالرحيم (1983) أن عملية التعرف تتضمن المراحل التالية: </a:t>
            </a:r>
          </a:p>
          <a:p>
            <a:pPr marL="0" indent="0">
              <a:buClr>
                <a:schemeClr val="tx1"/>
              </a:buClr>
              <a:buNone/>
            </a:pPr>
            <a:r>
              <a:rPr lang="ar-SA" sz="1600" b="1" dirty="0">
                <a:latin typeface="Arial Black" panose="020B0A04020102020204" pitchFamily="34" charset="0"/>
              </a:rPr>
              <a:t>1. </a:t>
            </a:r>
            <a:r>
              <a:rPr lang="ar-SA" sz="1600" b="1" u="sng" dirty="0">
                <a:latin typeface="Arial Black" panose="020B0A04020102020204" pitchFamily="34" charset="0"/>
              </a:rPr>
              <a:t>مرحلة ما قبل الوعي بوجود المشكلة</a:t>
            </a:r>
            <a:r>
              <a:rPr lang="ar-SA" sz="1600" b="1" dirty="0">
                <a:latin typeface="Arial Black" panose="020B0A04020102020204" pitchFamily="34" charset="0"/>
              </a:rPr>
              <a:t>. وتبدأ هذه المرحلة مع وجود اعتقاد يصل إلى مرحلة الشك بأن الطفل يعاني من عجز أو قصور. فبالنسبة للأطفال الذين يعانون من عجز أو قصور واضح فإن الفترة الزمنية لعملية التعرف تكون قصيرة اما بالنسبة للأطفال الذين لا تكون علامات العجز والقصور لديهم واضحة فإن عملية التعرف قد تمتد إلى مرحلة المدرسة. </a:t>
            </a:r>
          </a:p>
          <a:p>
            <a:pPr marL="0" indent="0">
              <a:buClr>
                <a:schemeClr val="tx1"/>
              </a:buClr>
              <a:buNone/>
            </a:pPr>
            <a:r>
              <a:rPr lang="ar-SA" sz="1600" b="1" dirty="0">
                <a:latin typeface="Arial Black" panose="020B0A04020102020204" pitchFamily="34" charset="0"/>
              </a:rPr>
              <a:t>2. </a:t>
            </a:r>
            <a:r>
              <a:rPr lang="ar-SA" sz="1600" b="1" u="sng" dirty="0">
                <a:latin typeface="Arial Black" panose="020B0A04020102020204" pitchFamily="34" charset="0"/>
              </a:rPr>
              <a:t>مرحلة الوعي بوجود المشكلة: </a:t>
            </a:r>
            <a:r>
              <a:rPr lang="ar-SA" sz="1600" b="1" dirty="0">
                <a:latin typeface="Arial Black" panose="020B0A04020102020204" pitchFamily="34" charset="0"/>
              </a:rPr>
              <a:t>وهي المرحلة الثانية وتتكون من مرحلتين الأولى هي مرحلة الإحساس والتلمس والتي تبدأ عندما يساور الأهل الشك بأن الطفل مختلف عن اقرانه. وأما المرحلة الثانية فهي الوعي بالمشكلة أي الإدراك ولو بشكل جزئي بان مظاهر سلوك الطفل وطرقه في الأداء مختلفة عن أقرانه. </a:t>
            </a:r>
          </a:p>
          <a:p>
            <a:pPr marL="0" indent="0">
              <a:buClr>
                <a:schemeClr val="tx1"/>
              </a:buClr>
              <a:buNone/>
            </a:pPr>
            <a:r>
              <a:rPr lang="ar-SA" sz="1600" b="1" dirty="0">
                <a:latin typeface="Arial Black" panose="020B0A04020102020204" pitchFamily="34" charset="0"/>
              </a:rPr>
              <a:t>3. </a:t>
            </a:r>
            <a:r>
              <a:rPr lang="ar-SA" sz="1600" b="1" u="sng" dirty="0">
                <a:latin typeface="Arial Black" panose="020B0A04020102020204" pitchFamily="34" charset="0"/>
              </a:rPr>
              <a:t>مرحلة البحث: </a:t>
            </a:r>
            <a:r>
              <a:rPr lang="ar-SA" sz="1600" b="1" dirty="0">
                <a:latin typeface="Arial Black" panose="020B0A04020102020204" pitchFamily="34" charset="0"/>
              </a:rPr>
              <a:t>وذلك بالقيام بتعريض الطفل لمجموعة من الاختبارات والفحوص من جانب أخصائيين في مجال القصور أو الاضطراب الذي يعاني منه الطفل. وتعتبر نتائج هذه المرحلة غير كافية لتأكيد حالة العجز أو القصور ولكنها تعتبر مؤشر على وجود مشكلة ويجب التأكد منها. </a:t>
            </a:r>
          </a:p>
          <a:p>
            <a:pPr marL="0" indent="0">
              <a:buClr>
                <a:schemeClr val="tx1"/>
              </a:buClr>
              <a:buNone/>
            </a:pPr>
            <a:r>
              <a:rPr lang="ar-SA" sz="1600" b="1" dirty="0">
                <a:latin typeface="Arial Black" panose="020B0A04020102020204" pitchFamily="34" charset="0"/>
              </a:rPr>
              <a:t>4. </a:t>
            </a:r>
            <a:r>
              <a:rPr lang="ar-SA" sz="1600" b="1" u="sng" dirty="0">
                <a:latin typeface="Arial Black" panose="020B0A04020102020204" pitchFamily="34" charset="0"/>
              </a:rPr>
              <a:t>مرحلة التشخيص: </a:t>
            </a:r>
            <a:r>
              <a:rPr lang="ar-SA" sz="1600" b="1" dirty="0">
                <a:latin typeface="Arial Black" panose="020B0A04020102020204" pitchFamily="34" charset="0"/>
              </a:rPr>
              <a:t>وهي المرحلة التي يتم فيها التحقق من وجود مشكلة حيث يتم تعريض الطفل لتقييم شامل من الجوانب الطبية والنفسية والاجتماعية والتعليمية والتعرف على نوع ودرجة العجز أو القصور الذي يعاني منه. ويكون التقييم في هذه المرحلة  شاملاً ودقيقاً لمظاهر العجز والخدمات اللازمة  وتحديد الأوضاع المستقبلية المحتملة. </a:t>
            </a:r>
          </a:p>
          <a:p>
            <a:pPr marL="0" indent="0">
              <a:buClr>
                <a:schemeClr val="tx1"/>
              </a:buClr>
              <a:buNone/>
            </a:pPr>
            <a:r>
              <a:rPr lang="ar-SA" sz="1600" b="1" dirty="0">
                <a:latin typeface="Arial Black" panose="020B0A04020102020204" pitchFamily="34" charset="0"/>
              </a:rPr>
              <a:t>5. </a:t>
            </a:r>
            <a:r>
              <a:rPr lang="ar-SA" sz="1600" b="1" u="sng" dirty="0">
                <a:latin typeface="Arial Black" panose="020B0A04020102020204" pitchFamily="34" charset="0"/>
              </a:rPr>
              <a:t>مرحلة تقديم الخدمة – أو مرحلة التدخل</a:t>
            </a:r>
            <a:r>
              <a:rPr lang="ar-SA" sz="1600" b="1" dirty="0">
                <a:latin typeface="Arial Black" panose="020B0A04020102020204" pitchFamily="34" charset="0"/>
              </a:rPr>
              <a:t>. </a:t>
            </a:r>
          </a:p>
          <a:p>
            <a:pPr marL="0" indent="0">
              <a:buNone/>
            </a:pPr>
            <a:endParaRPr lang="ar-SA" sz="1600" dirty="0">
              <a:latin typeface="Arial Black" panose="020B0A04020102020204" pitchFamily="34" charset="0"/>
            </a:endParaRPr>
          </a:p>
        </p:txBody>
      </p:sp>
    </p:spTree>
    <p:extLst>
      <p:ext uri="{BB962C8B-B14F-4D97-AF65-F5344CB8AC3E}">
        <p14:creationId xmlns:p14="http://schemas.microsoft.com/office/powerpoint/2010/main" val="3015448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على شكل سحابة 3"/>
          <p:cNvSpPr/>
          <p:nvPr/>
        </p:nvSpPr>
        <p:spPr>
          <a:xfrm>
            <a:off x="3588327" y="1898073"/>
            <a:ext cx="5153891" cy="2618509"/>
          </a:xfrm>
          <a:prstGeom prst="cloudCallout">
            <a:avLst>
              <a:gd name="adj1" fmla="val -43987"/>
              <a:gd name="adj2" fmla="val 8048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chemeClr val="tx1"/>
                </a:solidFill>
              </a:rPr>
              <a:t>انتهى....</a:t>
            </a:r>
          </a:p>
          <a:p>
            <a:pPr algn="ct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052945" y="387927"/>
            <a:ext cx="10945091" cy="6331527"/>
          </a:xfrm>
          <a:ln>
            <a:solidFill>
              <a:schemeClr val="accent1"/>
            </a:solidFill>
          </a:ln>
        </p:spPr>
        <p:txBody>
          <a:bodyPr>
            <a:normAutofit/>
          </a:bodyPr>
          <a:lstStyle/>
          <a:p>
            <a:pPr marL="0" indent="0">
              <a:buNone/>
            </a:pPr>
            <a:r>
              <a:rPr lang="ar-SA" sz="1800" b="1" dirty="0">
                <a:latin typeface="Arial Black" panose="020B0A04020102020204" pitchFamily="34" charset="0"/>
              </a:rPr>
              <a:t>أهمية الكشف المبكر: </a:t>
            </a:r>
          </a:p>
          <a:p>
            <a:pPr marL="0" indent="0">
              <a:buNone/>
            </a:pPr>
            <a:endParaRPr lang="ar-SA" sz="1800" b="1" dirty="0">
              <a:latin typeface="Arial Black" panose="020B0A04020102020204" pitchFamily="34" charset="0"/>
            </a:endParaRPr>
          </a:p>
          <a:p>
            <a:pPr marL="0" indent="0">
              <a:buNone/>
            </a:pPr>
            <a:r>
              <a:rPr lang="ar-SA" sz="1600" b="1" dirty="0">
                <a:latin typeface="Arial Black" panose="020B0A04020102020204" pitchFamily="34" charset="0"/>
              </a:rPr>
              <a:t>فقد أكد الخطيب على ضرورة أن تقوم عملية التعرف والكشف المبكر على المبادئ الأساسية التالية: </a:t>
            </a:r>
          </a:p>
          <a:p>
            <a:pPr marL="0" indent="0">
              <a:buNone/>
            </a:pPr>
            <a:r>
              <a:rPr lang="ar-SA" sz="1600" b="1" dirty="0">
                <a:latin typeface="Arial Black" panose="020B0A04020102020204" pitchFamily="34" charset="0"/>
              </a:rPr>
              <a:t>1. ضرورة التعامل مع الكشف والتقييم بوصفهما خدمات وجزء من الجهود التأهيلية. </a:t>
            </a:r>
          </a:p>
          <a:p>
            <a:pPr marL="0" indent="0">
              <a:buNone/>
            </a:pPr>
            <a:r>
              <a:rPr lang="ar-SA" sz="1600" b="1" dirty="0">
                <a:latin typeface="Arial Black" panose="020B0A04020102020204" pitchFamily="34" charset="0"/>
              </a:rPr>
              <a:t>2. ضرورة أن تستخدم إجراءات الكشف وأدواته لتحقيق الأغراض والأهداف التي طورت من أجلها. </a:t>
            </a:r>
          </a:p>
          <a:p>
            <a:pPr marL="0" indent="0">
              <a:buNone/>
            </a:pPr>
            <a:r>
              <a:rPr lang="ar-SA" sz="1600" b="1" dirty="0">
                <a:latin typeface="Arial Black" panose="020B0A04020102020204" pitchFamily="34" charset="0"/>
              </a:rPr>
              <a:t>3.يجب ان يكون الكشف الصحي </a:t>
            </a:r>
            <a:r>
              <a:rPr lang="ar-SA" sz="1600" b="1" dirty="0" err="1">
                <a:latin typeface="Arial Black" panose="020B0A04020102020204" pitchFamily="34" charset="0"/>
              </a:rPr>
              <a:t>والنمائي</a:t>
            </a:r>
            <a:r>
              <a:rPr lang="ar-SA" sz="1600" b="1" dirty="0">
                <a:latin typeface="Arial Black" panose="020B0A04020102020204" pitchFamily="34" charset="0"/>
              </a:rPr>
              <a:t>  دورياً وليس لمرة واحدة فقط.</a:t>
            </a:r>
          </a:p>
          <a:p>
            <a:pPr marL="0" indent="0">
              <a:buNone/>
            </a:pPr>
            <a:r>
              <a:rPr lang="ar-SA" sz="1600" b="1" dirty="0">
                <a:latin typeface="Arial Black" panose="020B0A04020102020204" pitchFamily="34" charset="0"/>
              </a:rPr>
              <a:t>4.يجب أن تستند عملية الكشف والتقييم على مصادر متعددة المعلومات.</a:t>
            </a:r>
          </a:p>
          <a:p>
            <a:pPr marL="0" indent="0">
              <a:buNone/>
            </a:pPr>
            <a:r>
              <a:rPr lang="ar-SA" sz="1600" b="1" dirty="0">
                <a:latin typeface="Arial Black" panose="020B0A04020102020204" pitchFamily="34" charset="0"/>
              </a:rPr>
              <a:t>5.النظر إلى الكشف الصحي </a:t>
            </a:r>
            <a:r>
              <a:rPr lang="ar-SA" sz="1600" b="1" dirty="0" err="1">
                <a:latin typeface="Arial Black" panose="020B0A04020102020204" pitchFamily="34" charset="0"/>
              </a:rPr>
              <a:t>والنمائي</a:t>
            </a:r>
            <a:r>
              <a:rPr lang="ar-SA" sz="1600" b="1" dirty="0">
                <a:latin typeface="Arial Black" panose="020B0A04020102020204" pitchFamily="34" charset="0"/>
              </a:rPr>
              <a:t> كوسيلة من مجموعة وسائل أخرى يمكن الوصول لها من خلال تقييم معمق وشامل. </a:t>
            </a:r>
          </a:p>
          <a:p>
            <a:pPr marL="0" indent="0">
              <a:buNone/>
            </a:pPr>
            <a:r>
              <a:rPr lang="ar-SA" sz="1600" b="1" dirty="0">
                <a:latin typeface="Arial Black" panose="020B0A04020102020204" pitchFamily="34" charset="0"/>
              </a:rPr>
              <a:t>6. يجب أن تتمتع إجراءات الكشف بدلالات الصدق والثبات.</a:t>
            </a:r>
          </a:p>
          <a:p>
            <a:pPr marL="0" indent="0">
              <a:buNone/>
            </a:pPr>
            <a:r>
              <a:rPr lang="ar-SA" sz="1600" b="1" dirty="0">
                <a:latin typeface="Arial Black" panose="020B0A04020102020204" pitchFamily="34" charset="0"/>
              </a:rPr>
              <a:t>7. يجب مشاركة أسرة الطفل في عمليات الكشف والتقييم. </a:t>
            </a:r>
          </a:p>
          <a:p>
            <a:pPr marL="0" indent="0">
              <a:buNone/>
            </a:pPr>
            <a:r>
              <a:rPr lang="ar-SA" sz="1600" b="1" dirty="0"/>
              <a:t> 8 يجب أن تخلو جميع الاختبارات والإجراءات والعمليات الكشفية من التحيز الثقافي وان تكون الاختبارات مناسبة للبيئة الثقافية والاجتماعية التي تطبق فيه.</a:t>
            </a:r>
          </a:p>
          <a:p>
            <a:pPr marL="0" indent="0">
              <a:buNone/>
            </a:pPr>
            <a:r>
              <a:rPr lang="ar-SA" sz="1600" b="1" dirty="0"/>
              <a:t>9 . ضرورة تدريب الكوادر المسئولة عن عمليات الكشف بما يضمن أداء مهني على مستوى جيد.  </a:t>
            </a:r>
          </a:p>
          <a:p>
            <a:pPr marL="0" indent="0">
              <a:buNone/>
            </a:pPr>
            <a:r>
              <a:rPr lang="ar-SA" sz="1600" b="1" dirty="0"/>
              <a:t>10 يجب أن تكون المهارات التي يتم تقييمها والأوضاع التي تنفذ فيها عمليات التقييم مألوفة بالنسبة للأطفال وأسرهم. </a:t>
            </a:r>
            <a:endParaRPr lang="ar-SA" sz="1600" b="1" dirty="0">
              <a:latin typeface="Arial Black" panose="020B0A04020102020204" pitchFamily="34" charset="0"/>
            </a:endParaRPr>
          </a:p>
          <a:p>
            <a:pPr marL="0" indent="0">
              <a:buNone/>
            </a:pPr>
            <a:endParaRPr lang="ar-SA" sz="1600" b="1" dirty="0"/>
          </a:p>
        </p:txBody>
      </p:sp>
    </p:spTree>
    <p:extLst>
      <p:ext uri="{BB962C8B-B14F-4D97-AF65-F5344CB8AC3E}">
        <p14:creationId xmlns:p14="http://schemas.microsoft.com/office/powerpoint/2010/main" val="5240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1260764" y="498764"/>
            <a:ext cx="10654145" cy="5632405"/>
          </a:xfrm>
          <a:ln>
            <a:solidFill>
              <a:schemeClr val="accent1"/>
            </a:solidFill>
          </a:ln>
        </p:spPr>
        <p:txBody>
          <a:bodyPr>
            <a:normAutofit/>
          </a:bodyPr>
          <a:lstStyle/>
          <a:p>
            <a:pPr marL="0" indent="0">
              <a:buNone/>
            </a:pPr>
            <a:endParaRPr lang="ar-SA" sz="2200" b="1" dirty="0"/>
          </a:p>
          <a:p>
            <a:pPr marL="0" indent="0">
              <a:buNone/>
            </a:pPr>
            <a:r>
              <a:rPr lang="ar-SA" sz="2200" b="1" dirty="0"/>
              <a:t>وسائل وأدوات الكشف المبكر:</a:t>
            </a:r>
          </a:p>
          <a:p>
            <a:pPr marL="0" indent="0">
              <a:buNone/>
            </a:pPr>
            <a:endParaRPr lang="ar-SA" sz="2200" b="1" dirty="0"/>
          </a:p>
          <a:p>
            <a:pPr marL="0" indent="0">
              <a:buNone/>
            </a:pPr>
            <a:r>
              <a:rPr lang="ar-SA" sz="2200" dirty="0"/>
              <a:t>هناك عدة وسائل وأدوات تستخدم لأغراض الكشف والتعرف المبكر هي:</a:t>
            </a:r>
          </a:p>
          <a:p>
            <a:pPr marL="0" indent="0">
              <a:buNone/>
            </a:pPr>
            <a:r>
              <a:rPr lang="ar-SA" sz="2500" b="1" dirty="0"/>
              <a:t>1- الكشوف والتحاليل الطبية </a:t>
            </a:r>
            <a:r>
              <a:rPr lang="en-US" sz="2500" b="1" dirty="0"/>
              <a:t>:</a:t>
            </a:r>
            <a:endParaRPr lang="ar-SA" sz="2500" b="1" dirty="0"/>
          </a:p>
          <a:p>
            <a:pPr marL="0" indent="0">
              <a:buNone/>
            </a:pPr>
            <a:r>
              <a:rPr lang="ar-SA" sz="2100" dirty="0"/>
              <a:t>ويمكن القول بان إجراء الفحوصات الطبية الوقائية للمقبلين على الزواج كفحص الدم والاختبارات الجينية والوراثية وفحوص الحمل ومتابعة نمو الجنين أثناء فترة الحمل والاهتمام بعملية الولادة وفحص المولود من جميع الجوانب, كلها دلالات ووسائل مهمة تعطي انطباعات أولية ومهمة حول صحة الأم والجنين والطفل قبل الحمل وأثناءه وخلال مرحلة الولادة. </a:t>
            </a:r>
          </a:p>
          <a:p>
            <a:pPr marL="0" indent="0">
              <a:buNone/>
            </a:pPr>
            <a:r>
              <a:rPr lang="ar-SA" sz="2500" b="1" dirty="0"/>
              <a:t>2- اختبارات الفرز :</a:t>
            </a:r>
          </a:p>
          <a:p>
            <a:pPr marL="0" indent="0">
              <a:buNone/>
            </a:pPr>
            <a:r>
              <a:rPr lang="ar-SA" sz="1900" dirty="0"/>
              <a:t>ويمكن وصف عملية الفرز بأنها إجراء تقييم تقريبي يتم من خلاله تحديد ما إذا كان الطفل ينمو على شكل مطابق لأنماط النمو العادية, ويستلزم ذلك إجراء اختبار رسمي موجز وقصير للكشف عن الاطفال الذين يظهر </a:t>
            </a:r>
            <a:r>
              <a:rPr lang="ar-SA" sz="2000" dirty="0"/>
              <a:t>دلائل أو مؤشرات على وجود خلل في النمو أو الإعاقات, أو يحتمل أن يكون لديه إعاقات </a:t>
            </a:r>
            <a:endParaRPr lang="ar-SA" sz="1900" dirty="0"/>
          </a:p>
          <a:p>
            <a:endParaRPr lang="ar-SA" dirty="0"/>
          </a:p>
        </p:txBody>
      </p:sp>
    </p:spTree>
    <p:extLst>
      <p:ext uri="{BB962C8B-B14F-4D97-AF65-F5344CB8AC3E}">
        <p14:creationId xmlns:p14="http://schemas.microsoft.com/office/powerpoint/2010/main" val="357713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484312" y="657225"/>
            <a:ext cx="10402887" cy="5133975"/>
          </a:xfrm>
          <a:ln>
            <a:solidFill>
              <a:schemeClr val="accent1"/>
            </a:solidFill>
          </a:ln>
        </p:spPr>
        <p:txBody>
          <a:bodyPr>
            <a:normAutofit/>
          </a:bodyPr>
          <a:lstStyle/>
          <a:p>
            <a:pPr marL="0" indent="0">
              <a:buNone/>
            </a:pPr>
            <a:r>
              <a:rPr lang="ar-SA" sz="2000" dirty="0"/>
              <a:t>وتشمل مرحلة الفرز الإجراءات التالية: </a:t>
            </a:r>
          </a:p>
          <a:p>
            <a:pPr marL="0" indent="0">
              <a:buNone/>
            </a:pPr>
            <a:r>
              <a:rPr lang="ar-SA" sz="2000" dirty="0"/>
              <a:t>1. تحديد مجتمع قطاع الطفل ومناطق تواجدهم كالمدارس ورياض الأطفال أو مجتمعات جغرافية محددة. </a:t>
            </a:r>
          </a:p>
          <a:p>
            <a:pPr marL="0" indent="0">
              <a:buNone/>
            </a:pPr>
            <a:r>
              <a:rPr lang="ar-SA" sz="2000" dirty="0"/>
              <a:t>2. إجراء مسح شامل للأطفال لتحديد الذين سوف يخضعون منهم لاختبارات الفرز.</a:t>
            </a:r>
          </a:p>
          <a:p>
            <a:pPr marL="0" indent="0">
              <a:buNone/>
            </a:pPr>
            <a:r>
              <a:rPr lang="ar-SA" sz="2000" dirty="0"/>
              <a:t>3. تحديد الفريق والاختبارات التي سوف يقومون بتطبيقها(يجب أن يكون الفريق متعدد الاختصاصات ).</a:t>
            </a:r>
          </a:p>
          <a:p>
            <a:pPr marL="0" indent="0">
              <a:buNone/>
            </a:pPr>
            <a:r>
              <a:rPr lang="ar-SA" sz="2000" dirty="0"/>
              <a:t>4. تحديد الموقع الذي سيتم في عملية الفرز (مدرسة او مركز صحي مثلاً ).</a:t>
            </a:r>
          </a:p>
          <a:p>
            <a:pPr marL="0" indent="0">
              <a:buNone/>
            </a:pPr>
            <a:r>
              <a:rPr lang="ar-SA" sz="2000" dirty="0"/>
              <a:t>5. القيام بحملة إعلانية لتوضيح الأهداف والإجراءات المنوي اتباعها في عملية الفرز والاتصال بأولياء الأمور لضمان تعاونهم.</a:t>
            </a:r>
          </a:p>
          <a:p>
            <a:pPr marL="0" indent="0">
              <a:buNone/>
            </a:pPr>
            <a:r>
              <a:rPr lang="ar-SA" sz="2000" dirty="0"/>
              <a:t>6. القيام بتطبيق الاختبارات.</a:t>
            </a:r>
          </a:p>
          <a:p>
            <a:pPr marL="0" indent="0">
              <a:buNone/>
            </a:pPr>
            <a:r>
              <a:rPr lang="ar-SA" sz="2000" dirty="0"/>
              <a:t>7. تحديد الأطفال الذين تم فرزهم وتحويلهم إلى مراكز التشخيص المتخصصة لإقرار مدى حاجة الطفل إلى برامج وخدمات تأهيلية حاصة. </a:t>
            </a:r>
          </a:p>
          <a:p>
            <a:pPr marL="0" indent="0">
              <a:buNone/>
            </a:pPr>
            <a:endParaRPr lang="ar-SA" sz="2000" dirty="0"/>
          </a:p>
        </p:txBody>
      </p:sp>
    </p:spTree>
    <p:extLst>
      <p:ext uri="{BB962C8B-B14F-4D97-AF65-F5344CB8AC3E}">
        <p14:creationId xmlns:p14="http://schemas.microsoft.com/office/powerpoint/2010/main" val="265703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9200" y="318655"/>
            <a:ext cx="10778836" cy="6192981"/>
          </a:xfrm>
          <a:ln>
            <a:solidFill>
              <a:schemeClr val="accent1"/>
            </a:solidFill>
          </a:ln>
        </p:spPr>
        <p:txBody>
          <a:bodyPr>
            <a:normAutofit lnSpcReduction="10000"/>
          </a:bodyPr>
          <a:lstStyle/>
          <a:p>
            <a:pPr marL="0" indent="0">
              <a:buNone/>
            </a:pPr>
            <a:endParaRPr lang="ar-SA" sz="2000" b="1" dirty="0"/>
          </a:p>
          <a:p>
            <a:pPr marL="0" indent="0">
              <a:buNone/>
            </a:pPr>
            <a:endParaRPr lang="ar-SA" sz="2000" b="1" dirty="0"/>
          </a:p>
          <a:p>
            <a:pPr marL="0" indent="0">
              <a:buNone/>
            </a:pPr>
            <a:r>
              <a:rPr lang="ar-SA" sz="2000" b="1" dirty="0"/>
              <a:t>3- الاختبارات </a:t>
            </a:r>
            <a:r>
              <a:rPr lang="ar-SA" sz="2000" b="1" dirty="0" err="1"/>
              <a:t>النمائية</a:t>
            </a:r>
            <a:r>
              <a:rPr lang="ar-SA" sz="2000" b="1" dirty="0"/>
              <a:t> :</a:t>
            </a:r>
          </a:p>
          <a:p>
            <a:pPr marL="0" indent="0">
              <a:buNone/>
            </a:pPr>
            <a:r>
              <a:rPr lang="ar-SA" sz="2000" dirty="0"/>
              <a:t>تعتبر الاختبارات </a:t>
            </a:r>
            <a:r>
              <a:rPr lang="ar-SA" sz="2000" dirty="0" err="1"/>
              <a:t>النمائية</a:t>
            </a:r>
            <a:r>
              <a:rPr lang="ar-SA" sz="2000" dirty="0"/>
              <a:t> أحد </a:t>
            </a:r>
            <a:r>
              <a:rPr lang="ar-SA" sz="2000" dirty="0" err="1"/>
              <a:t>اهم</a:t>
            </a:r>
            <a:r>
              <a:rPr lang="ar-SA" sz="2000" dirty="0"/>
              <a:t> الوسائل المستخدمة في عمليات التعرف والكشف المبكر عن الإعاقات. والاختبارات </a:t>
            </a:r>
            <a:r>
              <a:rPr lang="ar-SA" sz="2000" dirty="0" err="1"/>
              <a:t>النمائية</a:t>
            </a:r>
            <a:r>
              <a:rPr lang="ar-SA" sz="2000" dirty="0"/>
              <a:t> هي اختبارات رسمية مقننة ولها دلالات صدق وثبات يشرف على تطبيقها </a:t>
            </a:r>
            <a:r>
              <a:rPr lang="ar-SA" sz="2000" dirty="0" err="1"/>
              <a:t>اخصائيين</a:t>
            </a:r>
            <a:r>
              <a:rPr lang="ar-SA" sz="2000" dirty="0"/>
              <a:t> مدربين لهذه الغاية. وتهدف الاختبارات </a:t>
            </a:r>
            <a:r>
              <a:rPr lang="ar-SA" sz="2000" dirty="0" err="1"/>
              <a:t>النمائية</a:t>
            </a:r>
            <a:r>
              <a:rPr lang="ar-SA" sz="2000" dirty="0"/>
              <a:t> للتعرف على مدى انحراف الخصائص </a:t>
            </a:r>
            <a:r>
              <a:rPr lang="ar-SA" sz="2000" dirty="0" err="1"/>
              <a:t>النمائية</a:t>
            </a:r>
            <a:r>
              <a:rPr lang="ar-SA" sz="2000" dirty="0"/>
              <a:t> للطفل موضوع الاختبار عن الخصائص </a:t>
            </a:r>
            <a:r>
              <a:rPr lang="ar-SA" sz="2000" dirty="0" err="1"/>
              <a:t>النمائية</a:t>
            </a:r>
            <a:r>
              <a:rPr lang="ar-SA" sz="2000" dirty="0"/>
              <a:t> العادية. وتهتم الاختبارات </a:t>
            </a:r>
            <a:r>
              <a:rPr lang="ar-SA" sz="2000" dirty="0" err="1"/>
              <a:t>النمائية</a:t>
            </a:r>
            <a:r>
              <a:rPr lang="ar-SA" sz="2000" dirty="0"/>
              <a:t> بتقييم جميع مجالات النمو ذات الصلة بالإعاقة بما في ذلك الحالة الصحية العامة </a:t>
            </a:r>
            <a:r>
              <a:rPr lang="ar-SA" sz="2000" dirty="0" err="1"/>
              <a:t>و</a:t>
            </a:r>
            <a:r>
              <a:rPr lang="ar-SA" sz="2000" dirty="0"/>
              <a:t> القدرات البصرية والسمعية والمهارات الاجتماعية والانفعالية. ومجالات النمو المعرفي والحركي واللغوي. </a:t>
            </a:r>
          </a:p>
          <a:p>
            <a:pPr marL="0" indent="0">
              <a:buNone/>
            </a:pPr>
            <a:endParaRPr lang="ar-SA" sz="2000" b="1" dirty="0"/>
          </a:p>
          <a:p>
            <a:pPr marL="0" indent="0">
              <a:buNone/>
            </a:pPr>
            <a:r>
              <a:rPr lang="ar-SA" sz="2000" b="1" dirty="0"/>
              <a:t>دور الأسرة في عملية التعرف والاكتشاف المبكر:</a:t>
            </a:r>
          </a:p>
          <a:p>
            <a:pPr marL="0" indent="0">
              <a:buNone/>
            </a:pPr>
            <a:r>
              <a:rPr lang="ar-SA" sz="2000" dirty="0"/>
              <a:t>تعتبر الأسرة العنصر الأساسي في رعاية أبناءها ووقايتهم من المرض والإعاقة. والأسرة كذلك تلعب دوراً حيوياً وأساسياً في عملية التعرف والكشف المبكر في حال تعرض أحد أطفالها لخطر المرض أو الإعاقة. </a:t>
            </a:r>
          </a:p>
          <a:p>
            <a:pPr marL="0" indent="0">
              <a:buNone/>
            </a:pPr>
            <a:r>
              <a:rPr lang="ar-SA" sz="2000" dirty="0"/>
              <a:t>وتعتبر الأم العنصر المهم في الأسرة التي يمكنها ملاحظة ومتابعة نمو طفلها خطوة بخطوة وهي الأكثر قدرة على معرفة أي خلل يمكن ان يحدث في جوانب نمو طفلها. إن ملاحظة الأم لأي اختلاف عن المألوف في استجابات طفلها حديث الولادة تعني أن هذا الطفل قد يعاني من مشكلة ما في واحدة </a:t>
            </a:r>
            <a:r>
              <a:rPr lang="ar-SA" sz="2000" dirty="0" err="1"/>
              <a:t>او</a:t>
            </a:r>
            <a:r>
              <a:rPr lang="ar-SA" sz="2000" dirty="0"/>
              <a:t> </a:t>
            </a:r>
            <a:r>
              <a:rPr lang="ar-SA" sz="2000" dirty="0" err="1"/>
              <a:t>اكثر</a:t>
            </a:r>
            <a:r>
              <a:rPr lang="ar-SA" sz="2000" dirty="0"/>
              <a:t> في جوانب نموه الحركي أو النطقي </a:t>
            </a:r>
            <a:r>
              <a:rPr lang="ar-SA" sz="2000" dirty="0" err="1"/>
              <a:t>او</a:t>
            </a:r>
            <a:r>
              <a:rPr lang="ar-SA" sz="2000" dirty="0"/>
              <a:t> اللغوي </a:t>
            </a:r>
            <a:r>
              <a:rPr lang="ar-SA" sz="2000" dirty="0" err="1"/>
              <a:t>او</a:t>
            </a:r>
            <a:r>
              <a:rPr lang="ar-SA" sz="2000" dirty="0"/>
              <a:t> العقلي أو الحسي, </a:t>
            </a:r>
          </a:p>
          <a:p>
            <a:pPr marL="0" indent="0">
              <a:buNone/>
            </a:pPr>
            <a:endParaRPr lang="ar-SA" sz="2000" dirty="0"/>
          </a:p>
          <a:p>
            <a:pPr>
              <a:buNone/>
            </a:pPr>
            <a:endParaRPr lang="ar-SA"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039091" y="346364"/>
            <a:ext cx="11014363" cy="6317672"/>
          </a:xfrm>
          <a:ln>
            <a:solidFill>
              <a:schemeClr val="accent1"/>
            </a:solidFill>
          </a:ln>
        </p:spPr>
        <p:txBody>
          <a:bodyPr>
            <a:normAutofit fontScale="85000" lnSpcReduction="10000"/>
          </a:bodyPr>
          <a:lstStyle/>
          <a:p>
            <a:pPr marL="0" indent="0">
              <a:buNone/>
            </a:pPr>
            <a:r>
              <a:rPr lang="ar-SA" sz="2500" dirty="0"/>
              <a:t>الأمر الذي يستدعي القيام مباشرة بعرض طفلها على الأطباء وذوي الاختصاص للكشف عن المشكلة وتقييمها وتشخيصها. </a:t>
            </a:r>
          </a:p>
          <a:p>
            <a:pPr marL="0" indent="0">
              <a:buNone/>
            </a:pPr>
            <a:r>
              <a:rPr lang="ar-SA" sz="2500" b="1" dirty="0">
                <a:solidFill>
                  <a:srgbClr val="FF0000"/>
                </a:solidFill>
              </a:rPr>
              <a:t>ثانياً: مرحلة التشخيص والتقييم </a:t>
            </a:r>
            <a:r>
              <a:rPr lang="en-US" sz="2500" b="1" dirty="0">
                <a:solidFill>
                  <a:srgbClr val="FF0000"/>
                </a:solidFill>
              </a:rPr>
              <a:t>Diagnosis and Evaluation</a:t>
            </a:r>
          </a:p>
          <a:p>
            <a:pPr marL="0" indent="0">
              <a:buNone/>
            </a:pPr>
            <a:r>
              <a:rPr lang="ar-SA" sz="2500" dirty="0"/>
              <a:t>إن اول خطوة تلي التعرف والكشف عن الإعاقة هي تحويل الطفل الذي يثبت أن لديه حالة عجز أو إعاقة, أو يشتبه بأنه يعاني من حالة عجز أو إعاقة أو أنه يقع في دائرة خطر الإصابة بحالة عجز او إعاقة, إلى التشخيص العلمي الدقيق للتأكد بشكل قاطع من حالته.</a:t>
            </a:r>
          </a:p>
          <a:p>
            <a:pPr marL="0" indent="0">
              <a:buNone/>
            </a:pPr>
            <a:r>
              <a:rPr lang="ar-SA" sz="2500" dirty="0"/>
              <a:t>ويجب أن يخضع الطفل في هذه المرحلة إلى تشخيص تقييمي شامل يتضمن التشخيص الطبي والنفسي والاجتماعي والتربوي والمهني. كما ينصب الاهتمام أيضاً إلى تحديد دقيق لنوع الإعاقة ودرجتها وتحديد الآثار المتوقعة على صاحب الحالة وأسرته وتقدير المستقبل ووضع الاقتراحات التي يمكن ان تشملها خطة التأهيل وتحديد جوانب القوة والضعف في شخصية الطفل المعوق وبيئته. ونظراً لأهمية هذا الإجراء فقد سعت العديد من الدول إلى تأسيس مراكز متخصصة في التشخيص المبكر.</a:t>
            </a:r>
          </a:p>
          <a:p>
            <a:pPr marL="0" indent="0">
              <a:buNone/>
            </a:pPr>
            <a:r>
              <a:rPr lang="ar-SA" sz="2500" b="1" dirty="0"/>
              <a:t>مفهوم التشخيص:</a:t>
            </a:r>
          </a:p>
          <a:p>
            <a:pPr marL="0" indent="0">
              <a:buNone/>
            </a:pPr>
            <a:r>
              <a:rPr lang="ar-SA" sz="2500" dirty="0"/>
              <a:t>يقصد بالتشخيص تحديد نوع العجز والإعاقة ودرجة حدتها. والتشخيص بشكل عام كما يراه عبدالحميد وكفاني (1996) بأنه تحديد لنوع الاضطراب الذي يصيب الفرد على أساس العلامات والأعراض أو الاختبارات والفحوص. ويبين الشخص </a:t>
            </a:r>
            <a:r>
              <a:rPr lang="ar-SA" sz="2500" dirty="0" err="1"/>
              <a:t>والدماطي</a:t>
            </a:r>
            <a:r>
              <a:rPr lang="ar-SA" sz="2500" dirty="0"/>
              <a:t> (1992) بأن التشخيص في التربية الخاصة يقصد به أولاً عملية التعرف على مرض أو حالة ما عن طريق تحديد أعراضها أو عن طريق الاختبارات, وثانياً هو ما يتم التوصل إليه من حكم بعد معاينة وفحص دقيقين ويتم عادةً عن طريق فريق ينتمي أفراده إلى تخصصات مختلفة ويقوم بتحليل أسباب الحالة ومشكلتها. </a:t>
            </a:r>
          </a:p>
        </p:txBody>
      </p:sp>
    </p:spTree>
    <p:extLst>
      <p:ext uri="{BB962C8B-B14F-4D97-AF65-F5344CB8AC3E}">
        <p14:creationId xmlns:p14="http://schemas.microsoft.com/office/powerpoint/2010/main" val="1987510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
  <TotalTime>688</TotalTime>
  <Words>4252</Words>
  <Application>Microsoft Office PowerPoint</Application>
  <PresentationFormat>شاشة عريضة</PresentationFormat>
  <Paragraphs>282</Paragraphs>
  <Slides>40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40</vt:i4>
      </vt:variant>
    </vt:vector>
  </HeadingPairs>
  <TitlesOfParts>
    <vt:vector size="46" baseType="lpstr">
      <vt:lpstr>Adobe Arabic</vt:lpstr>
      <vt:lpstr>Arial</vt:lpstr>
      <vt:lpstr>Arial Black</vt:lpstr>
      <vt:lpstr>Corbel</vt:lpstr>
      <vt:lpstr>Tahoma</vt:lpstr>
      <vt:lpstr>خداعي</vt:lpstr>
      <vt:lpstr>الفصل الخامس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خطوات عملية التشخيص :  </vt:lpstr>
      <vt:lpstr>المرحلة الأولى : الإحالة و الاستقبال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dc:title>
  <dc:creator>sarah 11</dc:creator>
  <cp:lastModifiedBy>العنود العسكر</cp:lastModifiedBy>
  <cp:revision>98</cp:revision>
  <dcterms:created xsi:type="dcterms:W3CDTF">2014-09-15T07:26:28Z</dcterms:created>
  <dcterms:modified xsi:type="dcterms:W3CDTF">2017-02-10T11:59:31Z</dcterms:modified>
</cp:coreProperties>
</file>