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256" r:id="rId2"/>
    <p:sldId id="257" r:id="rId3"/>
    <p:sldId id="258" r:id="rId4"/>
    <p:sldId id="259" r:id="rId5"/>
    <p:sldId id="260" r:id="rId6"/>
    <p:sldId id="261" r:id="rId7"/>
    <p:sldId id="272"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8" r:id="rId22"/>
    <p:sldId id="276" r:id="rId23"/>
    <p:sldId id="279" r:id="rId24"/>
    <p:sldId id="277" r:id="rId25"/>
    <p:sldId id="280" r:id="rId26"/>
    <p:sldId id="281" r:id="rId27"/>
    <p:sldId id="282" r:id="rId28"/>
    <p:sldId id="283" r:id="rId29"/>
    <p:sldId id="292" r:id="rId30"/>
    <p:sldId id="284" r:id="rId31"/>
    <p:sldId id="285" r:id="rId32"/>
    <p:sldId id="286" r:id="rId33"/>
    <p:sldId id="287" r:id="rId34"/>
    <p:sldId id="288" r:id="rId35"/>
    <p:sldId id="289"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70"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Sheet1!$A$1</c:f>
              <c:strCache>
                <c:ptCount val="1"/>
                <c:pt idx="0">
                  <c:v>السعر</c:v>
                </c:pt>
              </c:strCache>
            </c:strRef>
          </c:tx>
          <c:marker>
            <c:symbol val="none"/>
          </c:marker>
          <c:cat>
            <c:numRef>
              <c:f>Sheet1!$B$2:$B$7</c:f>
              <c:numCache>
                <c:formatCode>General</c:formatCode>
                <c:ptCount val="6"/>
                <c:pt idx="0">
                  <c:v>200</c:v>
                </c:pt>
                <c:pt idx="1">
                  <c:v>300</c:v>
                </c:pt>
                <c:pt idx="2">
                  <c:v>400</c:v>
                </c:pt>
                <c:pt idx="3">
                  <c:v>500</c:v>
                </c:pt>
                <c:pt idx="4">
                  <c:v>600</c:v>
                </c:pt>
                <c:pt idx="5">
                  <c:v>700</c:v>
                </c:pt>
              </c:numCache>
            </c:numRef>
          </c:cat>
          <c:val>
            <c:numRef>
              <c:f>Sheet1!$A$2:$A$7</c:f>
              <c:numCache>
                <c:formatCode>General</c:formatCode>
                <c:ptCount val="6"/>
                <c:pt idx="0">
                  <c:v>60</c:v>
                </c:pt>
                <c:pt idx="1">
                  <c:v>50</c:v>
                </c:pt>
                <c:pt idx="2">
                  <c:v>40</c:v>
                </c:pt>
                <c:pt idx="3">
                  <c:v>30</c:v>
                </c:pt>
                <c:pt idx="4">
                  <c:v>20</c:v>
                </c:pt>
                <c:pt idx="5">
                  <c:v>10</c:v>
                </c:pt>
              </c:numCache>
            </c:numRef>
          </c:val>
          <c:smooth val="0"/>
        </c:ser>
        <c:dLbls>
          <c:showLegendKey val="0"/>
          <c:showVal val="0"/>
          <c:showCatName val="0"/>
          <c:showSerName val="0"/>
          <c:showPercent val="0"/>
          <c:showBubbleSize val="0"/>
        </c:dLbls>
        <c:marker val="1"/>
        <c:smooth val="0"/>
        <c:axId val="68340736"/>
        <c:axId val="35961600"/>
      </c:lineChart>
      <c:catAx>
        <c:axId val="68340736"/>
        <c:scaling>
          <c:orientation val="minMax"/>
        </c:scaling>
        <c:delete val="0"/>
        <c:axPos val="b"/>
        <c:title>
          <c:tx>
            <c:rich>
              <a:bodyPr/>
              <a:lstStyle/>
              <a:p>
                <a:pPr>
                  <a:defRPr lang="en-GB"/>
                </a:pPr>
                <a:r>
                  <a:rPr lang="ar-SA" dirty="0" smtClean="0"/>
                  <a:t>الكمية المطلوبة</a:t>
                </a:r>
                <a:endParaRPr lang="en-GB" dirty="0"/>
              </a:p>
            </c:rich>
          </c:tx>
          <c:overlay val="0"/>
        </c:title>
        <c:numFmt formatCode="General" sourceLinked="1"/>
        <c:majorTickMark val="out"/>
        <c:minorTickMark val="none"/>
        <c:tickLblPos val="nextTo"/>
        <c:txPr>
          <a:bodyPr/>
          <a:lstStyle/>
          <a:p>
            <a:pPr>
              <a:defRPr lang="en-GB"/>
            </a:pPr>
            <a:endParaRPr lang="ar-SA"/>
          </a:p>
        </c:txPr>
        <c:crossAx val="35961600"/>
        <c:crosses val="autoZero"/>
        <c:auto val="1"/>
        <c:lblAlgn val="ctr"/>
        <c:lblOffset val="100"/>
        <c:noMultiLvlLbl val="0"/>
      </c:catAx>
      <c:valAx>
        <c:axId val="35961600"/>
        <c:scaling>
          <c:orientation val="minMax"/>
        </c:scaling>
        <c:delete val="0"/>
        <c:axPos val="l"/>
        <c:title>
          <c:tx>
            <c:rich>
              <a:bodyPr rot="-5400000" vert="horz"/>
              <a:lstStyle/>
              <a:p>
                <a:pPr>
                  <a:defRPr lang="en-GB"/>
                </a:pPr>
                <a:r>
                  <a:rPr lang="ar-SA" dirty="0" smtClean="0"/>
                  <a:t>السعر</a:t>
                </a:r>
                <a:endParaRPr lang="en-GB" dirty="0"/>
              </a:p>
            </c:rich>
          </c:tx>
          <c:overlay val="0"/>
        </c:title>
        <c:numFmt formatCode="General" sourceLinked="1"/>
        <c:majorTickMark val="out"/>
        <c:minorTickMark val="none"/>
        <c:tickLblPos val="nextTo"/>
        <c:txPr>
          <a:bodyPr/>
          <a:lstStyle/>
          <a:p>
            <a:pPr>
              <a:defRPr lang="en-GB"/>
            </a:pPr>
            <a:endParaRPr lang="ar-SA"/>
          </a:p>
        </c:txPr>
        <c:crossAx val="68340736"/>
        <c:crosses val="autoZero"/>
        <c:crossBetween val="between"/>
      </c:valAx>
    </c:plotArea>
    <c:plotVisOnly val="1"/>
    <c:dispBlanksAs val="zero"/>
    <c:showDLblsOverMax val="0"/>
  </c:chart>
  <c:txPr>
    <a:bodyPr/>
    <a:lstStyle/>
    <a:p>
      <a:pPr>
        <a:defRPr sz="1800"/>
      </a:pPr>
      <a:endParaRPr lang="ar-SA"/>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الإيراد الكلي</c:v>
                </c:pt>
              </c:strCache>
            </c:strRef>
          </c:tx>
          <c:spPr>
            <a:ln>
              <a:solidFill>
                <a:srgbClr val="C00000"/>
              </a:solidFill>
            </a:ln>
          </c:spPr>
          <c:marker>
            <c:symbol val="none"/>
          </c:marker>
          <c:cat>
            <c:numRef>
              <c:f>Sheet1!$A$2:$A$7</c:f>
              <c:numCache>
                <c:formatCode>General</c:formatCode>
                <c:ptCount val="6"/>
                <c:pt idx="0">
                  <c:v>200</c:v>
                </c:pt>
                <c:pt idx="1">
                  <c:v>300</c:v>
                </c:pt>
                <c:pt idx="2">
                  <c:v>400</c:v>
                </c:pt>
                <c:pt idx="3">
                  <c:v>500</c:v>
                </c:pt>
                <c:pt idx="4">
                  <c:v>600</c:v>
                </c:pt>
                <c:pt idx="5">
                  <c:v>700</c:v>
                </c:pt>
              </c:numCache>
            </c:numRef>
          </c:cat>
          <c:val>
            <c:numRef>
              <c:f>Sheet1!$B$2:$B$7</c:f>
              <c:numCache>
                <c:formatCode>General</c:formatCode>
                <c:ptCount val="6"/>
                <c:pt idx="0">
                  <c:v>12000</c:v>
                </c:pt>
                <c:pt idx="1">
                  <c:v>15000</c:v>
                </c:pt>
                <c:pt idx="2">
                  <c:v>16000</c:v>
                </c:pt>
                <c:pt idx="3">
                  <c:v>15000</c:v>
                </c:pt>
                <c:pt idx="4">
                  <c:v>12000</c:v>
                </c:pt>
                <c:pt idx="5">
                  <c:v>7000</c:v>
                </c:pt>
              </c:numCache>
            </c:numRef>
          </c:val>
          <c:smooth val="0"/>
        </c:ser>
        <c:dLbls>
          <c:showLegendKey val="0"/>
          <c:showVal val="0"/>
          <c:showCatName val="0"/>
          <c:showSerName val="0"/>
          <c:showPercent val="0"/>
          <c:showBubbleSize val="0"/>
        </c:dLbls>
        <c:marker val="1"/>
        <c:smooth val="0"/>
        <c:axId val="68338176"/>
        <c:axId val="37847616"/>
      </c:lineChart>
      <c:catAx>
        <c:axId val="68338176"/>
        <c:scaling>
          <c:orientation val="minMax"/>
        </c:scaling>
        <c:delete val="0"/>
        <c:axPos val="b"/>
        <c:title>
          <c:tx>
            <c:rich>
              <a:bodyPr/>
              <a:lstStyle/>
              <a:p>
                <a:pPr>
                  <a:defRPr lang="en-GB"/>
                </a:pPr>
                <a:r>
                  <a:rPr lang="ar-SA" dirty="0" smtClean="0"/>
                  <a:t>الكمية المطلوبة</a:t>
                </a:r>
                <a:endParaRPr lang="en-GB" dirty="0"/>
              </a:p>
            </c:rich>
          </c:tx>
          <c:overlay val="0"/>
        </c:title>
        <c:numFmt formatCode="General" sourceLinked="1"/>
        <c:majorTickMark val="out"/>
        <c:minorTickMark val="none"/>
        <c:tickLblPos val="nextTo"/>
        <c:txPr>
          <a:bodyPr/>
          <a:lstStyle/>
          <a:p>
            <a:pPr>
              <a:defRPr lang="en-GB"/>
            </a:pPr>
            <a:endParaRPr lang="ar-SA"/>
          </a:p>
        </c:txPr>
        <c:crossAx val="37847616"/>
        <c:crosses val="autoZero"/>
        <c:auto val="1"/>
        <c:lblAlgn val="ctr"/>
        <c:lblOffset val="100"/>
        <c:noMultiLvlLbl val="0"/>
      </c:catAx>
      <c:valAx>
        <c:axId val="37847616"/>
        <c:scaling>
          <c:orientation val="minMax"/>
        </c:scaling>
        <c:delete val="0"/>
        <c:axPos val="l"/>
        <c:title>
          <c:tx>
            <c:rich>
              <a:bodyPr rot="-5400000" vert="horz"/>
              <a:lstStyle/>
              <a:p>
                <a:pPr>
                  <a:defRPr lang="en-GB"/>
                </a:pPr>
                <a:r>
                  <a:rPr lang="ar-SA" dirty="0" smtClean="0"/>
                  <a:t>الإيراد</a:t>
                </a:r>
                <a:r>
                  <a:rPr lang="ar-SA" baseline="0" dirty="0" smtClean="0"/>
                  <a:t> الكلي</a:t>
                </a:r>
                <a:endParaRPr lang="en-GB" dirty="0"/>
              </a:p>
            </c:rich>
          </c:tx>
          <c:overlay val="0"/>
        </c:title>
        <c:numFmt formatCode="General" sourceLinked="1"/>
        <c:majorTickMark val="out"/>
        <c:minorTickMark val="none"/>
        <c:tickLblPos val="nextTo"/>
        <c:txPr>
          <a:bodyPr/>
          <a:lstStyle/>
          <a:p>
            <a:pPr>
              <a:defRPr lang="en-GB"/>
            </a:pPr>
            <a:endParaRPr lang="ar-SA"/>
          </a:p>
        </c:txPr>
        <c:crossAx val="68338176"/>
        <c:crosses val="autoZero"/>
        <c:crossBetween val="between"/>
      </c:valAx>
    </c:plotArea>
    <c:plotVisOnly val="1"/>
    <c:dispBlanksAs val="zero"/>
    <c:showDLblsOverMax val="0"/>
  </c:chart>
  <c:txPr>
    <a:bodyPr/>
    <a:lstStyle/>
    <a:p>
      <a:pPr>
        <a:defRPr sz="1800"/>
      </a:pPr>
      <a:endParaRPr lang="ar-S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الإيراد الكلي</c:v>
                </c:pt>
              </c:strCache>
            </c:strRef>
          </c:tx>
          <c:spPr>
            <a:ln>
              <a:solidFill>
                <a:srgbClr val="C00000"/>
              </a:solidFill>
            </a:ln>
          </c:spPr>
          <c:marker>
            <c:symbol val="none"/>
          </c:marker>
          <c:cat>
            <c:numRef>
              <c:f>Sheet1!$A$2:$A$7</c:f>
              <c:numCache>
                <c:formatCode>General</c:formatCode>
                <c:ptCount val="6"/>
                <c:pt idx="0">
                  <c:v>200</c:v>
                </c:pt>
                <c:pt idx="1">
                  <c:v>300</c:v>
                </c:pt>
                <c:pt idx="2">
                  <c:v>400</c:v>
                </c:pt>
                <c:pt idx="3">
                  <c:v>500</c:v>
                </c:pt>
                <c:pt idx="4">
                  <c:v>600</c:v>
                </c:pt>
                <c:pt idx="5">
                  <c:v>700</c:v>
                </c:pt>
              </c:numCache>
            </c:numRef>
          </c:cat>
          <c:val>
            <c:numRef>
              <c:f>Sheet1!$B$2:$B$7</c:f>
              <c:numCache>
                <c:formatCode>General</c:formatCode>
                <c:ptCount val="6"/>
                <c:pt idx="0">
                  <c:v>12000</c:v>
                </c:pt>
                <c:pt idx="1">
                  <c:v>15000</c:v>
                </c:pt>
                <c:pt idx="2">
                  <c:v>16000</c:v>
                </c:pt>
                <c:pt idx="3">
                  <c:v>15000</c:v>
                </c:pt>
                <c:pt idx="4">
                  <c:v>12000</c:v>
                </c:pt>
                <c:pt idx="5">
                  <c:v>7000</c:v>
                </c:pt>
              </c:numCache>
            </c:numRef>
          </c:val>
          <c:smooth val="0"/>
        </c:ser>
        <c:dLbls>
          <c:showLegendKey val="0"/>
          <c:showVal val="0"/>
          <c:showCatName val="0"/>
          <c:showSerName val="0"/>
          <c:showPercent val="0"/>
          <c:showBubbleSize val="0"/>
        </c:dLbls>
        <c:marker val="1"/>
        <c:smooth val="0"/>
        <c:axId val="89228800"/>
        <c:axId val="37850496"/>
      </c:lineChart>
      <c:catAx>
        <c:axId val="89228800"/>
        <c:scaling>
          <c:orientation val="minMax"/>
        </c:scaling>
        <c:delete val="0"/>
        <c:axPos val="b"/>
        <c:title>
          <c:tx>
            <c:rich>
              <a:bodyPr/>
              <a:lstStyle/>
              <a:p>
                <a:pPr>
                  <a:defRPr lang="en-GB"/>
                </a:pPr>
                <a:r>
                  <a:rPr lang="ar-SA" dirty="0" smtClean="0"/>
                  <a:t>الكمية المطلوبة</a:t>
                </a:r>
                <a:endParaRPr lang="en-GB" dirty="0"/>
              </a:p>
            </c:rich>
          </c:tx>
          <c:overlay val="0"/>
        </c:title>
        <c:numFmt formatCode="General" sourceLinked="1"/>
        <c:majorTickMark val="out"/>
        <c:minorTickMark val="none"/>
        <c:tickLblPos val="nextTo"/>
        <c:txPr>
          <a:bodyPr/>
          <a:lstStyle/>
          <a:p>
            <a:pPr>
              <a:defRPr lang="en-GB"/>
            </a:pPr>
            <a:endParaRPr lang="ar-SA"/>
          </a:p>
        </c:txPr>
        <c:crossAx val="37850496"/>
        <c:crosses val="autoZero"/>
        <c:auto val="1"/>
        <c:lblAlgn val="ctr"/>
        <c:lblOffset val="100"/>
        <c:noMultiLvlLbl val="0"/>
      </c:catAx>
      <c:valAx>
        <c:axId val="37850496"/>
        <c:scaling>
          <c:orientation val="minMax"/>
        </c:scaling>
        <c:delete val="0"/>
        <c:axPos val="l"/>
        <c:title>
          <c:tx>
            <c:rich>
              <a:bodyPr rot="-5400000" vert="horz"/>
              <a:lstStyle/>
              <a:p>
                <a:pPr>
                  <a:defRPr lang="en-GB"/>
                </a:pPr>
                <a:r>
                  <a:rPr lang="ar-SA" dirty="0" smtClean="0"/>
                  <a:t>الإيراد</a:t>
                </a:r>
                <a:r>
                  <a:rPr lang="ar-SA" baseline="0" dirty="0" smtClean="0"/>
                  <a:t> الكلي</a:t>
                </a:r>
                <a:endParaRPr lang="en-GB" dirty="0"/>
              </a:p>
            </c:rich>
          </c:tx>
          <c:overlay val="0"/>
        </c:title>
        <c:numFmt formatCode="General" sourceLinked="1"/>
        <c:majorTickMark val="out"/>
        <c:minorTickMark val="none"/>
        <c:tickLblPos val="nextTo"/>
        <c:txPr>
          <a:bodyPr/>
          <a:lstStyle/>
          <a:p>
            <a:pPr>
              <a:defRPr lang="en-GB"/>
            </a:pPr>
            <a:endParaRPr lang="ar-SA"/>
          </a:p>
        </c:txPr>
        <c:crossAx val="89228800"/>
        <c:crosses val="autoZero"/>
        <c:crossBetween val="between"/>
      </c:valAx>
    </c:plotArea>
    <c:plotVisOnly val="1"/>
    <c:dispBlanksAs val="zero"/>
    <c:showDLblsOverMax val="0"/>
  </c:chart>
  <c:txPr>
    <a:bodyPr/>
    <a:lstStyle/>
    <a:p>
      <a:pPr>
        <a:defRPr sz="1800"/>
      </a:pPr>
      <a:endParaRPr lang="ar-SA"/>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0.22581</cdr:x>
      <cdr:y>0.34231</cdr:y>
    </cdr:from>
    <cdr:to>
      <cdr:x>0.52289</cdr:x>
      <cdr:y>0.34581</cdr:y>
    </cdr:to>
    <cdr:cxnSp macro="">
      <cdr:nvCxnSpPr>
        <cdr:cNvPr id="3" name="Straight Connector 2"/>
        <cdr:cNvCxnSpPr/>
      </cdr:nvCxnSpPr>
      <cdr:spPr>
        <a:xfrm xmlns:a="http://schemas.openxmlformats.org/drawingml/2006/main">
          <a:off x="1000100" y="1300134"/>
          <a:ext cx="1315730" cy="13293"/>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0.52829</cdr:x>
      <cdr:y>0.35883</cdr:y>
    </cdr:from>
    <cdr:to>
      <cdr:x>0.5283</cdr:x>
      <cdr:y>0.7467</cdr:y>
    </cdr:to>
    <cdr:cxnSp macro="">
      <cdr:nvCxnSpPr>
        <cdr:cNvPr id="4" name="Straight Connector 3"/>
        <cdr:cNvCxnSpPr/>
      </cdr:nvCxnSpPr>
      <cdr:spPr>
        <a:xfrm xmlns:a="http://schemas.openxmlformats.org/drawingml/2006/main" flipV="1">
          <a:off x="2339752" y="1362887"/>
          <a:ext cx="1" cy="1473148"/>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0.5292</cdr:x>
      <cdr:y>0.12956</cdr:y>
    </cdr:from>
    <cdr:to>
      <cdr:x>0.5292</cdr:x>
      <cdr:y>0.79358</cdr:y>
    </cdr:to>
    <cdr:cxnSp macro="">
      <cdr:nvCxnSpPr>
        <cdr:cNvPr id="3" name="Straight Connector 2"/>
        <cdr:cNvCxnSpPr/>
      </cdr:nvCxnSpPr>
      <cdr:spPr>
        <a:xfrm xmlns:a="http://schemas.openxmlformats.org/drawingml/2006/main">
          <a:off x="3168352" y="576064"/>
          <a:ext cx="0" cy="2952328"/>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0.22852</cdr:x>
      <cdr:y>0.29152</cdr:y>
    </cdr:from>
    <cdr:to>
      <cdr:x>0.45704</cdr:x>
      <cdr:y>0.43728</cdr:y>
    </cdr:to>
    <cdr:sp macro="" textlink="">
      <cdr:nvSpPr>
        <cdr:cNvPr id="4" name="TextBox 3"/>
        <cdr:cNvSpPr txBox="1"/>
      </cdr:nvSpPr>
      <cdr:spPr>
        <a:xfrm xmlns:a="http://schemas.openxmlformats.org/drawingml/2006/main">
          <a:off x="1368152" y="1296144"/>
          <a:ext cx="136815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r-SA" sz="2600" dirty="0" smtClean="0">
              <a:latin typeface="Arial" pitchFamily="34" charset="0"/>
              <a:cs typeface="Arial" pitchFamily="34" charset="0"/>
            </a:rPr>
            <a:t>طلب مرن</a:t>
          </a:r>
          <a:endParaRPr lang="en-GB" sz="2600" dirty="0">
            <a:latin typeface="Arial" pitchFamily="34" charset="0"/>
            <a:cs typeface="Arial" pitchFamily="34" charset="0"/>
          </a:endParaRPr>
        </a:p>
      </cdr:txBody>
    </cdr:sp>
  </cdr:relSizeAnchor>
  <cdr:relSizeAnchor xmlns:cdr="http://schemas.openxmlformats.org/drawingml/2006/chartDrawing">
    <cdr:from>
      <cdr:x>0.57731</cdr:x>
      <cdr:y>0.42108</cdr:y>
    </cdr:from>
    <cdr:to>
      <cdr:x>0.90205</cdr:x>
      <cdr:y>0.56684</cdr:y>
    </cdr:to>
    <cdr:sp macro="" textlink="">
      <cdr:nvSpPr>
        <cdr:cNvPr id="5" name="TextBox 1"/>
        <cdr:cNvSpPr txBox="1"/>
      </cdr:nvSpPr>
      <cdr:spPr>
        <a:xfrm xmlns:a="http://schemas.openxmlformats.org/drawingml/2006/main">
          <a:off x="3456384" y="1872208"/>
          <a:ext cx="1944216"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SA" sz="2600" dirty="0" smtClean="0">
              <a:latin typeface="Arial" pitchFamily="34" charset="0"/>
              <a:cs typeface="Arial" pitchFamily="34" charset="0"/>
            </a:rPr>
            <a:t>طلب غير مرن</a:t>
          </a:r>
          <a:endParaRPr lang="en-GB" sz="2600" dirty="0">
            <a:latin typeface="Arial" pitchFamily="34" charset="0"/>
            <a:cs typeface="Arial" pitchFamily="34" charset="0"/>
          </a:endParaRPr>
        </a:p>
      </cdr:txBody>
    </cdr:sp>
  </cdr:relSizeAnchor>
  <cdr:relSizeAnchor xmlns:cdr="http://schemas.openxmlformats.org/drawingml/2006/chartDrawing">
    <cdr:from>
      <cdr:x>0.33677</cdr:x>
      <cdr:y>0.01628</cdr:y>
    </cdr:from>
    <cdr:to>
      <cdr:x>0.73367</cdr:x>
      <cdr:y>0.16204</cdr:y>
    </cdr:to>
    <cdr:sp macro="" textlink="">
      <cdr:nvSpPr>
        <cdr:cNvPr id="6" name="TextBox 1"/>
        <cdr:cNvSpPr txBox="1"/>
      </cdr:nvSpPr>
      <cdr:spPr>
        <a:xfrm xmlns:a="http://schemas.openxmlformats.org/drawingml/2006/main">
          <a:off x="2016224" y="72370"/>
          <a:ext cx="2376264"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SA" sz="2600" dirty="0" smtClean="0">
              <a:latin typeface="Arial" pitchFamily="34" charset="0"/>
              <a:cs typeface="Arial" pitchFamily="34" charset="0"/>
            </a:rPr>
            <a:t>طلب ذو وحدة مرونة</a:t>
          </a:r>
          <a:endParaRPr lang="en-GB" sz="2600"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8D99E-4460-44BB-869E-54A4BB701AF8}" type="datetimeFigureOut">
              <a:rPr lang="en-GB" smtClean="0"/>
              <a:pPr/>
              <a:t>30/08/2015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3C94B-FA1A-4225-89D9-1B3ACA6C475E}" type="slidenum">
              <a:rPr lang="en-GB" smtClean="0"/>
              <a:pPr/>
              <a:t>‹#›</a:t>
            </a:fld>
            <a:endParaRPr lang="en-GB"/>
          </a:p>
        </p:txBody>
      </p:sp>
    </p:spTree>
    <p:extLst>
      <p:ext uri="{BB962C8B-B14F-4D97-AF65-F5344CB8AC3E}">
        <p14:creationId xmlns:p14="http://schemas.microsoft.com/office/powerpoint/2010/main" val="180346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5DBCC15-9089-4847-8E9E-B2B1DD4EB6BD}" type="datetime1">
              <a:rPr lang="en-GB" smtClean="0"/>
              <a:t>30/08/2015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80DF502D-CAFB-49C6-B75F-DB313C6711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763AAA-9A2C-4DD6-B6FC-1D8DDC3CC50B}" type="datetime1">
              <a:rPr lang="en-GB" smtClean="0"/>
              <a:t>30/08/2015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B7773F-01E9-4DE9-B4A9-6683482E2427}" type="datetime1">
              <a:rPr lang="en-GB" smtClean="0"/>
              <a:t>30/08/2015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246571-6627-468B-9B33-05B886CE459F}" type="datetime1">
              <a:rPr lang="en-GB" smtClean="0"/>
              <a:t>30/08/2015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FD2E2BE-D7A1-4313-AB08-C78D1DDD813F}" type="datetime1">
              <a:rPr lang="en-GB" smtClean="0"/>
              <a:t>30/08/2015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DF502D-CAFB-49C6-B75F-DB313C6711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91163A-A7DE-48A2-97C8-7AB9400A7648}" type="datetime1">
              <a:rPr lang="en-GB" smtClean="0"/>
              <a:t>30/08/2015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24C5FF-1571-4B9C-815F-77D7B9D340DF}" type="datetime1">
              <a:rPr lang="en-GB" smtClean="0"/>
              <a:t>30/08/2015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E4DF5-3107-44B1-BEC3-2F647B312B1A}" type="datetime1">
              <a:rPr lang="en-GB" smtClean="0"/>
              <a:t>30/08/2015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B7173-9ADC-4108-8F17-E9903BBABD1B}" type="datetime1">
              <a:rPr lang="en-GB" smtClean="0"/>
              <a:t>30/08/2015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661592-C007-4426-8599-B18D5B6FF616}" type="datetime1">
              <a:rPr lang="en-GB" smtClean="0"/>
              <a:t>30/08/2015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FD4C07A-9320-457E-95CA-B4BE06298F11}" type="datetime1">
              <a:rPr lang="en-GB" smtClean="0"/>
              <a:t>30/08/2015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80DF502D-CAFB-49C6-B75F-DB313C671173}"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E7C2AD7-97F4-4126-9376-4DAC7BE4A964}" type="datetime1">
              <a:rPr lang="en-GB" smtClean="0"/>
              <a:t>30/08/2015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DF502D-CAFB-49C6-B75F-DB313C671173}"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48272"/>
            <a:ext cx="7851648" cy="1828800"/>
          </a:xfrm>
        </p:spPr>
        <p:txBody>
          <a:bodyPr>
            <a:normAutofit fontScale="90000"/>
          </a:bodyPr>
          <a:lstStyle/>
          <a:p>
            <a:pPr algn="ctr"/>
            <a:r>
              <a:rPr lang="ar-SA" sz="6600" dirty="0" smtClean="0">
                <a:solidFill>
                  <a:schemeClr val="tx1"/>
                </a:solidFill>
              </a:rPr>
              <a:t>الفصل الخامس: مرونة الطلب ومرونة العرض</a:t>
            </a:r>
            <a:endParaRPr lang="en-GB" sz="6600" dirty="0">
              <a:solidFill>
                <a:schemeClr val="tx1"/>
              </a:solidFill>
            </a:endParaRPr>
          </a:p>
        </p:txBody>
      </p:sp>
    </p:spTree>
    <p:extLst>
      <p:ext uri="{BB962C8B-B14F-4D97-AF65-F5344CB8AC3E}">
        <p14:creationId xmlns:p14="http://schemas.microsoft.com/office/powerpoint/2010/main" val="3314501003"/>
      </p:ext>
    </p:extLst>
  </p:cSld>
  <p:clrMapOvr>
    <a:masterClrMapping/>
  </p:clrMapOvr>
  <mc:AlternateContent xmlns:mc="http://schemas.openxmlformats.org/markup-compatibility/2006" xmlns:p14="http://schemas.microsoft.com/office/powerpoint/2010/main">
    <mc:Choice Requires="p14">
      <p:transition spd="slow" p14:dur="2000" advTm="5436"/>
    </mc:Choice>
    <mc:Fallback xmlns="">
      <p:transition spd="slow" advTm="543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من الجدول نلاحظ أن:</a:t>
            </a:r>
            <a:endParaRPr lang="ar-SA" dirty="0">
              <a:solidFill>
                <a:schemeClr val="tx2"/>
              </a:solidFill>
            </a:endParaRPr>
          </a:p>
          <a:p>
            <a:pPr marL="514350" indent="-514350" algn="r" rtl="1">
              <a:buFont typeface="+mj-lt"/>
              <a:buAutoNum type="arabicPeriod"/>
            </a:pPr>
            <a:r>
              <a:rPr lang="ar-SA" dirty="0" smtClean="0"/>
              <a:t>معامل مرونة الطلب إشارته </a:t>
            </a:r>
            <a:r>
              <a:rPr lang="ar-SA" dirty="0" smtClean="0">
                <a:solidFill>
                  <a:schemeClr val="tx2"/>
                </a:solidFill>
              </a:rPr>
              <a:t>سالبة </a:t>
            </a:r>
            <a:r>
              <a:rPr lang="ar-SA" dirty="0" smtClean="0"/>
              <a:t>لأن العلاقة بين السعر والكمية المطلوبة </a:t>
            </a:r>
            <a:r>
              <a:rPr lang="ar-SA" dirty="0" smtClean="0">
                <a:solidFill>
                  <a:schemeClr val="tx2"/>
                </a:solidFill>
              </a:rPr>
              <a:t>علاقة عكسية</a:t>
            </a:r>
            <a:r>
              <a:rPr lang="ar-SA" dirty="0" smtClean="0"/>
              <a:t>، فإذا كان البسط موجب (زيادة في الكمية) فإن المقام سيكون سالب (نقص في السعر) والعكس.</a:t>
            </a:r>
          </a:p>
          <a:p>
            <a:pPr marL="514350" indent="-514350" algn="r" rtl="1">
              <a:buFont typeface="+mj-lt"/>
              <a:buAutoNum type="arabicPeriod"/>
            </a:pPr>
            <a:r>
              <a:rPr lang="ar-SA" dirty="0" smtClean="0"/>
              <a:t>معامل المرونة يختلف من نقطة لأخرى.</a:t>
            </a:r>
          </a:p>
        </p:txBody>
      </p:sp>
      <p:sp>
        <p:nvSpPr>
          <p:cNvPr id="5" name="Slide Number Placeholder 4"/>
          <p:cNvSpPr>
            <a:spLocks noGrp="1"/>
          </p:cNvSpPr>
          <p:nvPr>
            <p:ph type="sldNum" sz="quarter" idx="12"/>
          </p:nvPr>
        </p:nvSpPr>
        <p:spPr/>
        <p:txBody>
          <a:bodyPr/>
          <a:lstStyle/>
          <a:p>
            <a:fld id="{80DF502D-CAFB-49C6-B75F-DB313C671173}" type="slidenum">
              <a:rPr lang="en-GB" smtClean="0"/>
              <a:pPr/>
              <a:t>10</a:t>
            </a:fld>
            <a:endParaRPr lang="en-GB"/>
          </a:p>
        </p:txBody>
      </p:sp>
    </p:spTree>
    <p:extLst>
      <p:ext uri="{BB962C8B-B14F-4D97-AF65-F5344CB8AC3E}">
        <p14:creationId xmlns:p14="http://schemas.microsoft.com/office/powerpoint/2010/main" val="2961588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الطلب ومنحنى الطلب:</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250" r="-1333" b="-1944"/>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80DF502D-CAFB-49C6-B75F-DB313C671173}" type="slidenum">
              <a:rPr lang="en-GB" smtClean="0"/>
              <a:pPr/>
              <a:t>11</a:t>
            </a:fld>
            <a:endParaRPr lang="en-GB"/>
          </a:p>
        </p:txBody>
      </p:sp>
    </p:spTree>
    <p:extLst>
      <p:ext uri="{BB962C8B-B14F-4D97-AF65-F5344CB8AC3E}">
        <p14:creationId xmlns:p14="http://schemas.microsoft.com/office/powerpoint/2010/main" val="4230813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2"/>
            </a:pPr>
            <a:r>
              <a:rPr lang="ar-SA" b="1" dirty="0">
                <a:solidFill>
                  <a:schemeClr val="tx2"/>
                </a:solidFill>
              </a:rPr>
              <a:t>منحنى الطلب </a:t>
            </a:r>
            <a:r>
              <a:rPr lang="ar-SA" b="1" dirty="0" smtClean="0">
                <a:solidFill>
                  <a:schemeClr val="tx2"/>
                </a:solidFill>
              </a:rPr>
              <a:t>غير خطي</a:t>
            </a:r>
            <a:r>
              <a:rPr lang="ar-SA" b="1" dirty="0">
                <a:solidFill>
                  <a:schemeClr val="tx2"/>
                </a:solidFill>
              </a:rPr>
              <a:t>: </a:t>
            </a:r>
            <a:r>
              <a:rPr lang="ar-SA" dirty="0"/>
              <a:t>ميله </a:t>
            </a:r>
            <a:r>
              <a:rPr lang="ar-SA" dirty="0" smtClean="0"/>
              <a:t>متغير.</a:t>
            </a:r>
            <a:endParaRPr lang="ar-SA"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12</a:t>
            </a:fld>
            <a:endParaRPr lang="en-GB"/>
          </a:p>
        </p:txBody>
      </p:sp>
      <p:cxnSp>
        <p:nvCxnSpPr>
          <p:cNvPr id="10" name="Straight Arrow Connector 9"/>
          <p:cNvCxnSpPr/>
          <p:nvPr/>
        </p:nvCxnSpPr>
        <p:spPr>
          <a:xfrm flipV="1">
            <a:off x="2651154" y="311987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59538" y="549614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57488" y="5857892"/>
            <a:ext cx="4643470" cy="400110"/>
          </a:xfrm>
          <a:prstGeom prst="rect">
            <a:avLst/>
          </a:prstGeom>
          <a:noFill/>
        </p:spPr>
        <p:txBody>
          <a:bodyPr wrap="square" rtlCol="0">
            <a:spAutoFit/>
          </a:bodyPr>
          <a:lstStyle/>
          <a:p>
            <a:r>
              <a:rPr lang="ar-SA" sz="2000" b="1" dirty="0" smtClean="0">
                <a:solidFill>
                  <a:schemeClr val="accent3"/>
                </a:solidFill>
              </a:rPr>
              <a:t>منحنى الطلب الخطي</a:t>
            </a:r>
            <a:endParaRPr lang="en-GB" sz="2000" b="1" dirty="0">
              <a:solidFill>
                <a:schemeClr val="accent3"/>
              </a:solidFill>
            </a:endParaRPr>
          </a:p>
        </p:txBody>
      </p:sp>
      <p:sp>
        <p:nvSpPr>
          <p:cNvPr id="16" name="TextBox 15"/>
          <p:cNvSpPr txBox="1"/>
          <p:nvPr/>
        </p:nvSpPr>
        <p:spPr>
          <a:xfrm>
            <a:off x="1643042" y="297586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18" name="TextBox 17"/>
          <p:cNvSpPr txBox="1"/>
          <p:nvPr/>
        </p:nvSpPr>
        <p:spPr>
          <a:xfrm>
            <a:off x="5387458" y="513610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21" name="Straight Connector 20"/>
          <p:cNvCxnSpPr/>
          <p:nvPr/>
        </p:nvCxnSpPr>
        <p:spPr>
          <a:xfrm>
            <a:off x="2659538" y="3345194"/>
            <a:ext cx="2583904" cy="21509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15250" y="5486850"/>
            <a:ext cx="648072" cy="369332"/>
          </a:xfrm>
          <a:prstGeom prst="rect">
            <a:avLst/>
          </a:prstGeom>
          <a:noFill/>
        </p:spPr>
        <p:txBody>
          <a:bodyPr wrap="square" rtlCol="0">
            <a:spAutoFit/>
          </a:bodyPr>
          <a:lstStyle/>
          <a:p>
            <a:pPr algn="r" rtl="1"/>
            <a:r>
              <a:rPr lang="ar-SA" dirty="0" smtClean="0"/>
              <a:t>100</a:t>
            </a:r>
            <a:endParaRPr lang="en-GB" dirty="0"/>
          </a:p>
        </p:txBody>
      </p:sp>
      <p:cxnSp>
        <p:nvCxnSpPr>
          <p:cNvPr id="24" name="Straight Connector 23"/>
          <p:cNvCxnSpPr/>
          <p:nvPr/>
        </p:nvCxnSpPr>
        <p:spPr>
          <a:xfrm flipH="1">
            <a:off x="2659538" y="4420668"/>
            <a:ext cx="129195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47298" y="4416022"/>
            <a:ext cx="27620" cy="108012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03082" y="4199998"/>
            <a:ext cx="648072" cy="369332"/>
          </a:xfrm>
          <a:prstGeom prst="rect">
            <a:avLst/>
          </a:prstGeom>
          <a:noFill/>
        </p:spPr>
        <p:txBody>
          <a:bodyPr wrap="square" rtlCol="0">
            <a:spAutoFit/>
          </a:bodyPr>
          <a:lstStyle/>
          <a:p>
            <a:pPr algn="r" rtl="1"/>
            <a:r>
              <a:rPr lang="ar-SA" dirty="0" smtClean="0"/>
              <a:t>40</a:t>
            </a:r>
            <a:endParaRPr lang="en-GB" dirty="0"/>
          </a:p>
        </p:txBody>
      </p:sp>
      <p:sp>
        <p:nvSpPr>
          <p:cNvPr id="29" name="TextBox 28"/>
          <p:cNvSpPr txBox="1"/>
          <p:nvPr/>
        </p:nvSpPr>
        <p:spPr>
          <a:xfrm>
            <a:off x="2085942" y="5413101"/>
            <a:ext cx="648072" cy="369332"/>
          </a:xfrm>
          <a:prstGeom prst="rect">
            <a:avLst/>
          </a:prstGeom>
          <a:noFill/>
        </p:spPr>
        <p:txBody>
          <a:bodyPr wrap="square" rtlCol="0">
            <a:spAutoFit/>
          </a:bodyPr>
          <a:lstStyle/>
          <a:p>
            <a:pPr algn="r" rtl="1"/>
            <a:r>
              <a:rPr lang="ar-SA" dirty="0" smtClean="0"/>
              <a:t>0</a:t>
            </a:r>
            <a:endParaRPr lang="en-GB" dirty="0"/>
          </a:p>
        </p:txBody>
      </p:sp>
      <p:sp>
        <p:nvSpPr>
          <p:cNvPr id="30" name="TextBox 29"/>
          <p:cNvSpPr txBox="1"/>
          <p:nvPr/>
        </p:nvSpPr>
        <p:spPr>
          <a:xfrm>
            <a:off x="2003082" y="3344286"/>
            <a:ext cx="648072" cy="369332"/>
          </a:xfrm>
          <a:prstGeom prst="rect">
            <a:avLst/>
          </a:prstGeom>
          <a:noFill/>
        </p:spPr>
        <p:txBody>
          <a:bodyPr wrap="square" rtlCol="0">
            <a:spAutoFit/>
          </a:bodyPr>
          <a:lstStyle/>
          <a:p>
            <a:pPr algn="r" rtl="1"/>
            <a:r>
              <a:rPr lang="ar-SA" dirty="0" smtClean="0"/>
              <a:t>80</a:t>
            </a:r>
            <a:endParaRPr lang="en-GB" dirty="0"/>
          </a:p>
        </p:txBody>
      </p:sp>
      <p:sp>
        <p:nvSpPr>
          <p:cNvPr id="45" name="Oval 44"/>
          <p:cNvSpPr/>
          <p:nvPr/>
        </p:nvSpPr>
        <p:spPr>
          <a:xfrm>
            <a:off x="3875290" y="4361690"/>
            <a:ext cx="144016" cy="1263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14678" y="3429000"/>
            <a:ext cx="785818" cy="296535"/>
          </a:xfrm>
          <a:prstGeom prst="rect">
            <a:avLst/>
          </a:prstGeom>
          <a:noFill/>
        </p:spPr>
      </p:pic>
      <p:sp>
        <p:nvSpPr>
          <p:cNvPr id="256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71934" y="4037344"/>
            <a:ext cx="785818" cy="296535"/>
          </a:xfrm>
          <a:prstGeom prst="rect">
            <a:avLst/>
          </a:prstGeom>
          <a:noFill/>
        </p:spPr>
      </p:pic>
      <p:sp>
        <p:nvSpPr>
          <p:cNvPr id="25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5"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14876" y="4714884"/>
            <a:ext cx="757243" cy="285752"/>
          </a:xfrm>
          <a:prstGeom prst="rect">
            <a:avLst/>
          </a:prstGeom>
          <a:noFill/>
        </p:spPr>
      </p:pic>
    </p:spTree>
    <p:extLst>
      <p:ext uri="{BB962C8B-B14F-4D97-AF65-F5344CB8AC3E}">
        <p14:creationId xmlns:p14="http://schemas.microsoft.com/office/powerpoint/2010/main" val="638057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3" name="Content Placeholder 2"/>
          <p:cNvSpPr>
            <a:spLocks noGrp="1"/>
          </p:cNvSpPr>
          <p:nvPr>
            <p:ph idx="1"/>
          </p:nvPr>
        </p:nvSpPr>
        <p:spPr/>
        <p:txBody>
          <a:bodyPr/>
          <a:lstStyle/>
          <a:p>
            <a:pPr algn="r" rtl="1"/>
            <a:r>
              <a:rPr lang="ar-SA" dirty="0" smtClean="0"/>
              <a:t>على منحنى الطلب غير الخطي، من الصعوبة تحديد المرونة عند نقطة لكننا نتوقع انخفاض المرونة مع انخفاض الأسعار.</a:t>
            </a:r>
          </a:p>
          <a:p>
            <a:pPr algn="r" rtl="1"/>
            <a:r>
              <a:rPr lang="ar-SA" dirty="0" smtClean="0"/>
              <a:t>عند حساب النسبة المئوية للتغير في السعر أو الكمية نأخذ في الاعتبار السعر أو الكمية قبل التغير وبالتالي فإننا نتوقع أن تختلف المرونة من نقطة إلى أخرى وحسب اتجاه السعر.</a:t>
            </a:r>
          </a:p>
          <a:p>
            <a:pPr algn="r" rtl="1"/>
            <a:r>
              <a:rPr lang="ar-SA" b="1" dirty="0" smtClean="0">
                <a:solidFill>
                  <a:schemeClr val="tx2"/>
                </a:solidFill>
              </a:rPr>
              <a:t>مرونة النقطة: </a:t>
            </a:r>
          </a:p>
          <a:p>
            <a:pPr marL="0" indent="0" algn="r" rtl="1">
              <a:buNone/>
            </a:pPr>
            <a:r>
              <a:rPr lang="ar-SA" b="1" dirty="0">
                <a:solidFill>
                  <a:schemeClr val="tx2"/>
                </a:solidFill>
              </a:rPr>
              <a:t> </a:t>
            </a:r>
            <a:r>
              <a:rPr lang="ar-SA" b="1" dirty="0" smtClean="0">
                <a:solidFill>
                  <a:schemeClr val="tx2"/>
                </a:solidFill>
              </a:rPr>
              <a:t>        </a:t>
            </a:r>
            <a:r>
              <a:rPr lang="ar-SA" b="1" dirty="0" smtClean="0"/>
              <a:t> </a:t>
            </a:r>
            <a:r>
              <a:rPr lang="ar-SA" dirty="0" smtClean="0"/>
              <a:t>المرونة التي تقاس عند نقطة معينة. وتختلف باختلاف النقطة التي نبدأ منها.</a:t>
            </a:r>
          </a:p>
          <a:p>
            <a:pPr marL="0" indent="0" algn="r" rtl="1">
              <a:buNone/>
            </a:pPr>
            <a:endParaRPr lang="ar-SA" dirty="0" smtClean="0"/>
          </a:p>
          <a:p>
            <a:pPr marL="0" indent="0" algn="r" rtl="1">
              <a:buNone/>
            </a:pPr>
            <a:endParaRPr lang="ar-SA" dirty="0" smtClean="0"/>
          </a:p>
        </p:txBody>
      </p:sp>
      <p:sp>
        <p:nvSpPr>
          <p:cNvPr id="5" name="Slide Number Placeholder 4"/>
          <p:cNvSpPr>
            <a:spLocks noGrp="1"/>
          </p:cNvSpPr>
          <p:nvPr>
            <p:ph type="sldNum" sz="quarter" idx="12"/>
          </p:nvPr>
        </p:nvSpPr>
        <p:spPr/>
        <p:txBody>
          <a:bodyPr/>
          <a:lstStyle/>
          <a:p>
            <a:fld id="{80DF502D-CAFB-49C6-B75F-DB313C671173}" type="slidenum">
              <a:rPr lang="en-GB" smtClean="0"/>
              <a:pPr/>
              <a:t>13</a:t>
            </a:fld>
            <a:endParaRPr lang="en-GB"/>
          </a:p>
        </p:txBody>
      </p:sp>
    </p:spTree>
    <p:extLst>
      <p:ext uri="{BB962C8B-B14F-4D97-AF65-F5344CB8AC3E}">
        <p14:creationId xmlns:p14="http://schemas.microsoft.com/office/powerpoint/2010/main" val="2247279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14</a:t>
            </a:fld>
            <a:endParaRPr lang="en-GB"/>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60848"/>
            <a:ext cx="8229600" cy="19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395536" y="4005064"/>
                <a:ext cx="8208912" cy="3283656"/>
              </a:xfrm>
              <a:prstGeom prst="rect">
                <a:avLst/>
              </a:prstGeom>
              <a:noFill/>
            </p:spPr>
            <p:txBody>
              <a:bodyPr wrap="square" rtlCol="0">
                <a:spAutoFit/>
              </a:bodyPr>
              <a:lstStyle/>
              <a:p>
                <a:pPr algn="r" rtl="1"/>
                <a:r>
                  <a:rPr lang="ar-SA" sz="2600" dirty="0" smtClean="0">
                    <a:latin typeface="Arial" pitchFamily="34" charset="0"/>
                    <a:cs typeface="Arial" pitchFamily="34" charset="0"/>
                  </a:rPr>
                  <a:t>معامل المرونة عند انخفاض السعر من 50 إلى 40:</a:t>
                </a:r>
                <a:endParaRPr lang="en-US" sz="2600" dirty="0" smtClean="0">
                  <a:latin typeface="Arial" pitchFamily="34" charset="0"/>
                  <a:cs typeface="Arial" pitchFamily="34" charset="0"/>
                </a:endParaRPr>
              </a:p>
              <a:p>
                <a:pPr algn="ctr" rtl="1"/>
                <a14:m>
                  <m:oMath xmlns:m="http://schemas.openxmlformats.org/officeDocument/2006/math">
                    <m:sSub>
                      <m:sSubPr>
                        <m:ctrlPr>
                          <a:rPr lang="en-GB"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7</m:t>
                    </m:r>
                  </m:oMath>
                </a14:m>
                <a:r>
                  <a:rPr lang="ar-SA" sz="2800" dirty="0" smtClean="0">
                    <a:latin typeface="Arial" pitchFamily="34" charset="0"/>
                    <a:cs typeface="Arial" pitchFamily="34" charset="0"/>
                  </a:rPr>
                  <a:t> حيث </a:t>
                </a:r>
                <a14:m>
                  <m:oMath xmlns:m="http://schemas.openxmlformats.org/officeDocument/2006/math">
                    <m:d>
                      <m:dPr>
                        <m:begChr m:val="|"/>
                        <m:endChr m:val="|"/>
                        <m:ctrlPr>
                          <a:rPr lang="en-GB" sz="2400" i="1" smtClean="0">
                            <a:latin typeface="Cambria Math"/>
                            <a:cs typeface="Arial" pitchFamily="34" charset="0"/>
                          </a:rPr>
                        </m:ctrlPr>
                      </m:dPr>
                      <m:e>
                        <m:sSub>
                          <m:sSubPr>
                            <m:ctrlPr>
                              <a:rPr lang="en-GB"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e>
                    </m:d>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7</m:t>
                    </m:r>
                    <m:r>
                      <a:rPr lang="en-US" sz="2400" b="0" i="1" smtClean="0">
                        <a:latin typeface="Cambria Math"/>
                        <a:ea typeface="Cambria Math"/>
                        <a:cs typeface="Arial" pitchFamily="34" charset="0"/>
                      </a:rPr>
                      <m:t>&gt;</m:t>
                    </m:r>
                    <m:r>
                      <a:rPr lang="en-US" sz="2400" b="0" i="1" smtClean="0">
                        <a:latin typeface="Cambria Math"/>
                        <a:ea typeface="Cambria Math"/>
                        <a:cs typeface="Arial" pitchFamily="34" charset="0"/>
                      </a:rPr>
                      <m:t>1</m:t>
                    </m:r>
                  </m:oMath>
                </a14:m>
                <a:r>
                  <a:rPr lang="ar-SA" sz="2800" dirty="0" smtClean="0">
                    <a:latin typeface="Arial" pitchFamily="34" charset="0"/>
                    <a:cs typeface="Arial" pitchFamily="34" charset="0"/>
                  </a:rPr>
                  <a:t> والطلب مرن</a:t>
                </a:r>
              </a:p>
              <a:p>
                <a:pPr algn="r" rtl="1"/>
                <a:r>
                  <a:rPr lang="ar-SA" sz="2600" dirty="0" smtClean="0">
                    <a:latin typeface="Arial" pitchFamily="34" charset="0"/>
                    <a:cs typeface="Arial" pitchFamily="34" charset="0"/>
                  </a:rPr>
                  <a:t>معامل المرونة عند ارتفاع السعر من 40 إلى 50:</a:t>
                </a:r>
                <a:endParaRPr lang="en-US" sz="2600" dirty="0" smtClean="0">
                  <a:latin typeface="Arial" pitchFamily="34" charset="0"/>
                  <a:cs typeface="Arial" pitchFamily="34" charset="0"/>
                </a:endParaRPr>
              </a:p>
              <a:p>
                <a:pPr algn="r" rtl="1"/>
                <a14:m>
                  <m:oMathPara xmlns:m="http://schemas.openxmlformats.org/officeDocument/2006/math">
                    <m:oMathParaPr>
                      <m:jc m:val="centerGroup"/>
                    </m:oMathParaPr>
                    <m:oMath xmlns:m="http://schemas.openxmlformats.org/officeDocument/2006/math">
                      <m:sSub>
                        <m:sSubPr>
                          <m:ctrlPr>
                            <a:rPr lang="ar-SA" sz="2600" i="1" smtClean="0">
                              <a:latin typeface="Cambria Math"/>
                              <a:cs typeface="Arial" pitchFamily="34" charset="0"/>
                            </a:rPr>
                          </m:ctrlPr>
                        </m:sSubPr>
                        <m:e>
                          <m:r>
                            <a:rPr lang="en-US" sz="2600" b="0" i="1" smtClean="0">
                              <a:latin typeface="Cambria Math"/>
                              <a:cs typeface="Arial" pitchFamily="34" charset="0"/>
                            </a:rPr>
                            <m:t>𝐸</m:t>
                          </m:r>
                        </m:e>
                        <m:sub>
                          <m:r>
                            <a:rPr lang="en-US" sz="2600" b="0" i="1" smtClean="0">
                              <a:latin typeface="Cambria Math"/>
                              <a:cs typeface="Arial" pitchFamily="34" charset="0"/>
                            </a:rPr>
                            <m:t>𝑑</m:t>
                          </m:r>
                        </m:sub>
                      </m:sSub>
                      <m:r>
                        <a:rPr lang="en-US" sz="2600" b="0" i="1" smtClean="0">
                          <a:latin typeface="Cambria Math"/>
                          <a:cs typeface="Arial" pitchFamily="34" charset="0"/>
                        </a:rPr>
                        <m:t>= </m:t>
                      </m:r>
                      <m:f>
                        <m:fPr>
                          <m:ctrlPr>
                            <a:rPr lang="en-US" sz="2600" b="0" i="1" smtClean="0">
                              <a:latin typeface="Cambria Math"/>
                              <a:cs typeface="Arial" pitchFamily="34" charset="0"/>
                            </a:rPr>
                          </m:ctrlPr>
                        </m:fPr>
                        <m:num>
                          <m:r>
                            <a:rPr lang="en-US" sz="2600" b="0" i="1" smtClean="0">
                              <a:latin typeface="Cambria Math"/>
                              <a:cs typeface="Arial" pitchFamily="34" charset="0"/>
                            </a:rPr>
                            <m:t>300</m:t>
                          </m:r>
                          <m:r>
                            <a:rPr lang="en-US" sz="2600" b="0" i="1" smtClean="0">
                              <a:latin typeface="Cambria Math"/>
                              <a:cs typeface="Arial" pitchFamily="34" charset="0"/>
                            </a:rPr>
                            <m:t>−</m:t>
                          </m:r>
                          <m:r>
                            <a:rPr lang="en-US" sz="2600" b="0" i="1" smtClean="0">
                              <a:latin typeface="Cambria Math"/>
                              <a:cs typeface="Arial" pitchFamily="34" charset="0"/>
                            </a:rPr>
                            <m:t>400</m:t>
                          </m:r>
                        </m:num>
                        <m:den>
                          <m:r>
                            <a:rPr lang="en-US" sz="2600" b="0" i="1" smtClean="0">
                              <a:latin typeface="Cambria Math"/>
                              <a:cs typeface="Arial" pitchFamily="34" charset="0"/>
                            </a:rPr>
                            <m:t>400</m:t>
                          </m:r>
                        </m:den>
                      </m:f>
                      <m:r>
                        <a:rPr lang="en-US" sz="2600" b="0" i="1" smtClean="0">
                          <a:latin typeface="Cambria Math"/>
                          <a:ea typeface="Cambria Math"/>
                          <a:cs typeface="Arial" pitchFamily="34" charset="0"/>
                        </a:rPr>
                        <m:t>÷</m:t>
                      </m:r>
                      <m:f>
                        <m:fPr>
                          <m:ctrlPr>
                            <a:rPr lang="en-US" sz="2600" b="0" i="1" smtClean="0">
                              <a:latin typeface="Cambria Math"/>
                              <a:ea typeface="Cambria Math"/>
                              <a:cs typeface="Arial" pitchFamily="34" charset="0"/>
                            </a:rPr>
                          </m:ctrlPr>
                        </m:fPr>
                        <m:num>
                          <m:r>
                            <a:rPr lang="en-US" sz="2600" b="0" i="1" smtClean="0">
                              <a:latin typeface="Cambria Math"/>
                              <a:ea typeface="Cambria Math"/>
                              <a:cs typeface="Arial" pitchFamily="34" charset="0"/>
                            </a:rPr>
                            <m:t>50</m:t>
                          </m:r>
                          <m:r>
                            <a:rPr lang="en-US" sz="2600" b="0" i="1" smtClean="0">
                              <a:latin typeface="Cambria Math"/>
                              <a:ea typeface="Cambria Math"/>
                              <a:cs typeface="Arial" pitchFamily="34" charset="0"/>
                            </a:rPr>
                            <m:t>−</m:t>
                          </m:r>
                          <m:r>
                            <a:rPr lang="en-US" sz="2600" b="0" i="1" smtClean="0">
                              <a:latin typeface="Cambria Math"/>
                              <a:ea typeface="Cambria Math"/>
                              <a:cs typeface="Arial" pitchFamily="34" charset="0"/>
                            </a:rPr>
                            <m:t>40</m:t>
                          </m:r>
                        </m:num>
                        <m:den>
                          <m:r>
                            <a:rPr lang="en-US" sz="2600" b="0" i="1" smtClean="0">
                              <a:latin typeface="Cambria Math"/>
                              <a:ea typeface="Cambria Math"/>
                              <a:cs typeface="Arial" pitchFamily="34" charset="0"/>
                            </a:rPr>
                            <m:t>40</m:t>
                          </m:r>
                        </m:den>
                      </m:f>
                      <m:r>
                        <a:rPr lang="en-US" sz="2600" b="0" i="1" smtClean="0">
                          <a:latin typeface="Cambria Math"/>
                          <a:ea typeface="Cambria Math"/>
                          <a:cs typeface="Arial" pitchFamily="34" charset="0"/>
                        </a:rPr>
                        <m:t>=−</m:t>
                      </m:r>
                      <m:r>
                        <a:rPr lang="en-US" sz="2600" b="0" i="1" smtClean="0">
                          <a:latin typeface="Cambria Math"/>
                          <a:ea typeface="Cambria Math"/>
                          <a:cs typeface="Arial" pitchFamily="34" charset="0"/>
                        </a:rPr>
                        <m:t>1</m:t>
                      </m:r>
                    </m:oMath>
                  </m:oMathPara>
                </a14:m>
                <a:endParaRPr lang="en-US" sz="2600" dirty="0" smtClean="0">
                  <a:latin typeface="Arial" pitchFamily="34" charset="0"/>
                  <a:cs typeface="Arial" pitchFamily="34" charset="0"/>
                </a:endParaRPr>
              </a:p>
              <a:p>
                <a:pPr algn="ctr" rtl="1"/>
                <a14:m>
                  <m:oMath xmlns:m="http://schemas.openxmlformats.org/officeDocument/2006/math">
                    <m:sSub>
                      <m:sSubPr>
                        <m:ctrlPr>
                          <a:rPr lang="ar-SA" sz="2600" i="1" smtClean="0">
                            <a:latin typeface="Cambria Math"/>
                            <a:cs typeface="Arial" pitchFamily="34" charset="0"/>
                          </a:rPr>
                        </m:ctrlPr>
                      </m:sSubPr>
                      <m:e>
                        <m:r>
                          <a:rPr lang="en-US" sz="2600" b="0" i="1" smtClean="0">
                            <a:latin typeface="Cambria Math"/>
                            <a:cs typeface="Arial" pitchFamily="34" charset="0"/>
                          </a:rPr>
                          <m:t>𝐸</m:t>
                        </m:r>
                      </m:e>
                      <m:sub>
                        <m:r>
                          <a:rPr lang="en-US" sz="2600" b="0" i="1" smtClean="0">
                            <a:latin typeface="Cambria Math"/>
                            <a:cs typeface="Arial" pitchFamily="34" charset="0"/>
                          </a:rPr>
                          <m:t>𝑑</m:t>
                        </m:r>
                      </m:sub>
                    </m:sSub>
                    <m:r>
                      <a:rPr lang="en-US" sz="2600" b="0" i="1" smtClean="0">
                        <a:latin typeface="Cambria Math"/>
                        <a:ea typeface="Cambria Math"/>
                        <a:cs typeface="Arial" pitchFamily="34" charset="0"/>
                      </a:rPr>
                      <m:t>=−</m:t>
                    </m:r>
                    <m:r>
                      <a:rPr lang="en-US" sz="2600" b="0" i="1" smtClean="0">
                        <a:latin typeface="Cambria Math"/>
                        <a:ea typeface="Cambria Math"/>
                        <a:cs typeface="Arial" pitchFamily="34" charset="0"/>
                      </a:rPr>
                      <m:t>1</m:t>
                    </m:r>
                  </m:oMath>
                </a14:m>
                <a:r>
                  <a:rPr lang="ar-SA" sz="2600" dirty="0" smtClean="0">
                    <a:latin typeface="Arial" pitchFamily="34" charset="0"/>
                    <a:cs typeface="Arial" pitchFamily="34" charset="0"/>
                  </a:rPr>
                  <a:t> حيث </a:t>
                </a:r>
                <a14:m>
                  <m:oMath xmlns:m="http://schemas.openxmlformats.org/officeDocument/2006/math">
                    <m:d>
                      <m:dPr>
                        <m:begChr m:val="|"/>
                        <m:endChr m:val="|"/>
                        <m:ctrlPr>
                          <a:rPr lang="ar-SA" sz="2600" i="1" smtClean="0">
                            <a:latin typeface="Cambria Math"/>
                            <a:cs typeface="Arial" pitchFamily="34" charset="0"/>
                          </a:rPr>
                        </m:ctrlPr>
                      </m:dPr>
                      <m:e>
                        <m:sSub>
                          <m:sSubPr>
                            <m:ctrlPr>
                              <a:rPr lang="ar-SA" sz="2600" i="1" smtClean="0">
                                <a:latin typeface="Cambria Math"/>
                                <a:cs typeface="Arial" pitchFamily="34" charset="0"/>
                              </a:rPr>
                            </m:ctrlPr>
                          </m:sSubPr>
                          <m:e>
                            <m:r>
                              <a:rPr lang="en-US" sz="2600" b="0" i="1" smtClean="0">
                                <a:latin typeface="Cambria Math"/>
                                <a:cs typeface="Arial" pitchFamily="34" charset="0"/>
                              </a:rPr>
                              <m:t>𝐸</m:t>
                            </m:r>
                          </m:e>
                          <m:sub>
                            <m:r>
                              <a:rPr lang="en-US" sz="2600" b="0" i="1" smtClean="0">
                                <a:latin typeface="Cambria Math"/>
                                <a:cs typeface="Arial" pitchFamily="34" charset="0"/>
                              </a:rPr>
                              <m:t>𝑑</m:t>
                            </m:r>
                          </m:sub>
                        </m:sSub>
                      </m:e>
                    </m:d>
                    <m:r>
                      <a:rPr lang="en-US" sz="2600" b="0" i="1" smtClean="0">
                        <a:latin typeface="Cambria Math"/>
                        <a:ea typeface="Cambria Math"/>
                        <a:cs typeface="Arial" pitchFamily="34" charset="0"/>
                      </a:rPr>
                      <m:t>=</m:t>
                    </m:r>
                    <m:r>
                      <a:rPr lang="en-US" sz="2600" b="0" i="1" smtClean="0">
                        <a:latin typeface="Cambria Math"/>
                        <a:ea typeface="Cambria Math"/>
                        <a:cs typeface="Arial" pitchFamily="34" charset="0"/>
                      </a:rPr>
                      <m:t>1</m:t>
                    </m:r>
                  </m:oMath>
                </a14:m>
                <a:r>
                  <a:rPr lang="ar-SA" sz="2600" dirty="0" smtClean="0">
                    <a:latin typeface="Arial" pitchFamily="34" charset="0"/>
                    <a:cs typeface="Arial" pitchFamily="34" charset="0"/>
                  </a:rPr>
                  <a:t> والطلب ذو وحدة مرونة</a:t>
                </a:r>
              </a:p>
              <a:p>
                <a:pPr algn="r" rtl="1"/>
                <a:endParaRPr lang="ar-SA" sz="2600" dirty="0" smtClean="0">
                  <a:latin typeface="Arial" pitchFamily="34" charset="0"/>
                  <a:cs typeface="Arial" pitchFamily="34" charset="0"/>
                </a:endParaRPr>
              </a:p>
              <a:p>
                <a:pPr algn="r" rtl="1"/>
                <a:endParaRPr lang="ar-SA" sz="2600" dirty="0" smtClean="0">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95536" y="4005064"/>
                <a:ext cx="8208912" cy="3283656"/>
              </a:xfrm>
              <a:prstGeom prst="rect">
                <a:avLst/>
              </a:prstGeom>
              <a:blipFill rotWithShape="1">
                <a:blip r:embed="rId3"/>
                <a:stretch>
                  <a:fillRect t="-1670" r="-1337"/>
                </a:stretch>
              </a:blipFill>
            </p:spPr>
            <p:txBody>
              <a:bodyPr/>
              <a:lstStyle/>
              <a:p>
                <a:r>
                  <a:rPr lang="en-GB">
                    <a:noFill/>
                  </a:rPr>
                  <a:t> </a:t>
                </a:r>
              </a:p>
            </p:txBody>
          </p:sp>
        </mc:Fallback>
      </mc:AlternateContent>
    </p:spTree>
    <p:extLst>
      <p:ext uri="{BB962C8B-B14F-4D97-AF65-F5344CB8AC3E}">
        <p14:creationId xmlns:p14="http://schemas.microsoft.com/office/powerpoint/2010/main" val="1878023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806" r="-1111"/>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80DF502D-CAFB-49C6-B75F-DB313C671173}" type="slidenum">
              <a:rPr lang="en-GB" smtClean="0"/>
              <a:pPr/>
              <a:t>15</a:t>
            </a:fld>
            <a:endParaRPr lang="en-GB"/>
          </a:p>
        </p:txBody>
      </p:sp>
      <p:sp>
        <p:nvSpPr>
          <p:cNvPr id="9" name="Rectangle 8"/>
          <p:cNvSpPr/>
          <p:nvPr/>
        </p:nvSpPr>
        <p:spPr>
          <a:xfrm>
            <a:off x="2915816" y="5445224"/>
            <a:ext cx="3456384" cy="79208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9349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16</a:t>
            </a:fld>
            <a:endParaRPr lang="en-GB"/>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60848"/>
            <a:ext cx="8229600" cy="19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395536" y="4005064"/>
                <a:ext cx="8208912" cy="2692788"/>
              </a:xfrm>
              <a:prstGeom prst="rect">
                <a:avLst/>
              </a:prstGeom>
              <a:noFill/>
            </p:spPr>
            <p:txBody>
              <a:bodyPr wrap="square" rtlCol="0">
                <a:spAutoFit/>
              </a:bodyPr>
              <a:lstStyle/>
              <a:p>
                <a:pPr algn="r" rtl="1"/>
                <a:r>
                  <a:rPr lang="ar-SA" sz="2600" dirty="0" smtClean="0">
                    <a:latin typeface="Arial" pitchFamily="34" charset="0"/>
                    <a:cs typeface="Arial" pitchFamily="34" charset="0"/>
                  </a:rPr>
                  <a:t>مرونةالقوس بين السعرين 50 و40 عند انخفاض السعر من 50 إلى 40:</a:t>
                </a:r>
                <a:endParaRPr lang="en-US" sz="2600" dirty="0" smtClean="0">
                  <a:latin typeface="Arial" pitchFamily="34" charset="0"/>
                  <a:cs typeface="Arial" pitchFamily="34" charset="0"/>
                </a:endParaRPr>
              </a:p>
              <a:p>
                <a:pPr algn="r" rtl="1"/>
                <a14:m>
                  <m:oMathPara xmlns:m="http://schemas.openxmlformats.org/officeDocument/2006/math">
                    <m:oMathParaPr>
                      <m:jc m:val="centerGroup"/>
                    </m:oMathParaPr>
                    <m:oMath xmlns:m="http://schemas.openxmlformats.org/officeDocument/2006/math">
                      <m:sSub>
                        <m:sSubPr>
                          <m:ctrlPr>
                            <a:rPr lang="ar-SA"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r>
                        <a:rPr lang="en-US" sz="2400" b="0" i="1" smtClean="0">
                          <a:latin typeface="Cambria Math"/>
                          <a:cs typeface="Arial" pitchFamily="34" charset="0"/>
                        </a:rPr>
                        <m:t>=</m:t>
                      </m:r>
                      <m:f>
                        <m:fPr>
                          <m:ctrlPr>
                            <a:rPr lang="en-US" sz="2400" b="0" i="1" smtClean="0">
                              <a:latin typeface="Cambria Math"/>
                              <a:cs typeface="Arial" pitchFamily="34" charset="0"/>
                            </a:rPr>
                          </m:ctrlPr>
                        </m:fPr>
                        <m:num>
                          <m:r>
                            <a:rPr lang="en-US" sz="2400" b="0" i="1" smtClean="0">
                              <a:latin typeface="Cambria Math"/>
                              <a:cs typeface="Arial" pitchFamily="34" charset="0"/>
                            </a:rPr>
                            <m:t>100</m:t>
                          </m:r>
                        </m:num>
                        <m:den>
                          <m:r>
                            <a:rPr lang="en-US" sz="2400" b="0" i="1" smtClean="0">
                              <a:latin typeface="Cambria Math"/>
                              <a:cs typeface="Arial" pitchFamily="34" charset="0"/>
                            </a:rPr>
                            <m:t>400</m:t>
                          </m:r>
                          <m:r>
                            <a:rPr lang="en-US" sz="2400" b="0" i="1" smtClean="0">
                              <a:latin typeface="Cambria Math"/>
                              <a:cs typeface="Arial" pitchFamily="34" charset="0"/>
                            </a:rPr>
                            <m:t>+</m:t>
                          </m:r>
                          <m:r>
                            <a:rPr lang="en-US" sz="2400" b="0" i="1" smtClean="0">
                              <a:latin typeface="Cambria Math"/>
                              <a:cs typeface="Arial" pitchFamily="34" charset="0"/>
                            </a:rPr>
                            <m:t>300</m:t>
                          </m:r>
                        </m:den>
                      </m:f>
                      <m:r>
                        <a:rPr lang="en-US" sz="2400" b="0" i="1" smtClean="0">
                          <a:latin typeface="Cambria Math"/>
                          <a:ea typeface="Cambria Math"/>
                          <a:cs typeface="Arial" pitchFamily="34" charset="0"/>
                        </a:rPr>
                        <m:t>÷</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 </m:t>
                          </m:r>
                          <m:r>
                            <a:rPr lang="en-US" sz="2400" b="0" i="1" smtClean="0">
                              <a:latin typeface="Cambria Math"/>
                              <a:ea typeface="Cambria Math"/>
                              <a:cs typeface="Arial" pitchFamily="34" charset="0"/>
                            </a:rPr>
                            <m:t>10</m:t>
                          </m:r>
                        </m:num>
                        <m:den>
                          <m:r>
                            <a:rPr lang="en-US" sz="2400" b="0" i="1" smtClean="0">
                              <a:latin typeface="Cambria Math"/>
                              <a:ea typeface="Cambria Math"/>
                              <a:cs typeface="Arial" pitchFamily="34" charset="0"/>
                            </a:rPr>
                            <m:t>40</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50</m:t>
                          </m:r>
                        </m:den>
                      </m:f>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28</m:t>
                      </m:r>
                    </m:oMath>
                  </m:oMathPara>
                </a14:m>
                <a:endParaRPr lang="ar-SA" sz="2600" dirty="0" smtClean="0">
                  <a:latin typeface="Arial" pitchFamily="34" charset="0"/>
                  <a:cs typeface="Arial" pitchFamily="34" charset="0"/>
                </a:endParaRPr>
              </a:p>
              <a:p>
                <a:pPr algn="r" rtl="1"/>
                <a:r>
                  <a:rPr lang="ar-SA" sz="2600" dirty="0" smtClean="0">
                    <a:latin typeface="Arial" pitchFamily="34" charset="0"/>
                    <a:cs typeface="Arial" pitchFamily="34" charset="0"/>
                  </a:rPr>
                  <a:t>مرونة القوس بين 50 و40 عند ارتفاع السعر من 40 إلى 50:</a:t>
                </a:r>
                <a:endParaRPr lang="en-US" sz="2600" dirty="0" smtClean="0">
                  <a:latin typeface="Arial" pitchFamily="34" charset="0"/>
                  <a:cs typeface="Arial" pitchFamily="34" charset="0"/>
                </a:endParaRPr>
              </a:p>
              <a:p>
                <a:pPr algn="r" rtl="1"/>
                <a14:m>
                  <m:oMathPara xmlns:m="http://schemas.openxmlformats.org/officeDocument/2006/math">
                    <m:oMathParaPr>
                      <m:jc m:val="centerGroup"/>
                    </m:oMathParaPr>
                    <m:oMath xmlns:m="http://schemas.openxmlformats.org/officeDocument/2006/math">
                      <m:sSub>
                        <m:sSubPr>
                          <m:ctrlPr>
                            <a:rPr lang="ar-SA"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r>
                        <a:rPr lang="en-US" sz="2400" b="0" i="1" smtClean="0">
                          <a:latin typeface="Cambria Math"/>
                          <a:cs typeface="Arial" pitchFamily="34" charset="0"/>
                        </a:rPr>
                        <m:t>=</m:t>
                      </m:r>
                      <m:f>
                        <m:fPr>
                          <m:ctrlPr>
                            <a:rPr lang="en-US" sz="2400" b="0" i="1" smtClean="0">
                              <a:latin typeface="Cambria Math"/>
                              <a:cs typeface="Arial" pitchFamily="34" charset="0"/>
                            </a:rPr>
                          </m:ctrlPr>
                        </m:fPr>
                        <m:num>
                          <m:r>
                            <a:rPr lang="en-US" sz="2400" b="0" i="1" smtClean="0">
                              <a:latin typeface="Cambria Math"/>
                              <a:cs typeface="Arial" pitchFamily="34" charset="0"/>
                            </a:rPr>
                            <m:t>−</m:t>
                          </m:r>
                          <m:r>
                            <a:rPr lang="en-US" sz="2400" b="0" i="1" smtClean="0">
                              <a:latin typeface="Cambria Math"/>
                              <a:cs typeface="Arial" pitchFamily="34" charset="0"/>
                            </a:rPr>
                            <m:t>100</m:t>
                          </m:r>
                        </m:num>
                        <m:den>
                          <m:r>
                            <a:rPr lang="en-US" sz="2400" b="0" i="1" smtClean="0">
                              <a:latin typeface="Cambria Math"/>
                              <a:cs typeface="Arial" pitchFamily="34" charset="0"/>
                            </a:rPr>
                            <m:t>400</m:t>
                          </m:r>
                          <m:r>
                            <a:rPr lang="en-US" sz="2400" b="0" i="1" smtClean="0">
                              <a:latin typeface="Cambria Math"/>
                              <a:cs typeface="Arial" pitchFamily="34" charset="0"/>
                            </a:rPr>
                            <m:t>+</m:t>
                          </m:r>
                          <m:r>
                            <a:rPr lang="en-US" sz="2400" b="0" i="1" smtClean="0">
                              <a:latin typeface="Cambria Math"/>
                              <a:cs typeface="Arial" pitchFamily="34" charset="0"/>
                            </a:rPr>
                            <m:t>300</m:t>
                          </m:r>
                        </m:den>
                      </m:f>
                      <m:r>
                        <a:rPr lang="en-US" sz="2400" b="0" i="1" smtClean="0">
                          <a:latin typeface="Cambria Math"/>
                          <a:ea typeface="Cambria Math"/>
                          <a:cs typeface="Arial" pitchFamily="34" charset="0"/>
                        </a:rPr>
                        <m:t>÷</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10</m:t>
                          </m:r>
                        </m:num>
                        <m:den>
                          <m:r>
                            <a:rPr lang="en-US" sz="2400" b="0" i="1" smtClean="0">
                              <a:latin typeface="Cambria Math"/>
                              <a:ea typeface="Cambria Math"/>
                              <a:cs typeface="Arial" pitchFamily="34" charset="0"/>
                            </a:rPr>
                            <m:t>40</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50</m:t>
                          </m:r>
                        </m:den>
                      </m:f>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28</m:t>
                      </m:r>
                    </m:oMath>
                  </m:oMathPara>
                </a14:m>
                <a:endParaRPr lang="ar-SA" sz="2600" dirty="0" smtClean="0">
                  <a:latin typeface="Arial" pitchFamily="34" charset="0"/>
                  <a:cs typeface="Arial" pitchFamily="34" charset="0"/>
                </a:endParaRPr>
              </a:p>
              <a:p>
                <a:pPr algn="r" rtl="1"/>
                <a:endParaRPr lang="ar-SA" sz="2600" dirty="0" smtClean="0">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95536" y="4005064"/>
                <a:ext cx="8208912" cy="2692788"/>
              </a:xfrm>
              <a:prstGeom prst="rect">
                <a:avLst/>
              </a:prstGeom>
              <a:blipFill rotWithShape="1">
                <a:blip r:embed="rId3"/>
                <a:stretch>
                  <a:fillRect t="-2036" r="-1337"/>
                </a:stretch>
              </a:blipFill>
            </p:spPr>
            <p:txBody>
              <a:bodyPr/>
              <a:lstStyle/>
              <a:p>
                <a:r>
                  <a:rPr lang="en-GB">
                    <a:noFill/>
                  </a:rPr>
                  <a:t> </a:t>
                </a:r>
              </a:p>
            </p:txBody>
          </p:sp>
        </mc:Fallback>
      </mc:AlternateContent>
      <p:sp>
        <p:nvSpPr>
          <p:cNvPr id="7" name="Left Brace 6"/>
          <p:cNvSpPr/>
          <p:nvPr/>
        </p:nvSpPr>
        <p:spPr>
          <a:xfrm>
            <a:off x="1547664" y="4797152"/>
            <a:ext cx="504056" cy="115212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179512" y="4800634"/>
            <a:ext cx="1548172" cy="1292662"/>
          </a:xfrm>
          <a:prstGeom prst="rect">
            <a:avLst/>
          </a:prstGeom>
          <a:noFill/>
        </p:spPr>
        <p:txBody>
          <a:bodyPr wrap="square" rtlCol="0">
            <a:spAutoFit/>
          </a:bodyPr>
          <a:lstStyle/>
          <a:p>
            <a:pPr algn="ctr" rtl="1"/>
            <a:r>
              <a:rPr lang="ar-SA" sz="2600" dirty="0" smtClean="0"/>
              <a:t>الطلب مرن في كلتا الحالتين</a:t>
            </a:r>
            <a:endParaRPr lang="en-GB" sz="2600" dirty="0"/>
          </a:p>
        </p:txBody>
      </p:sp>
    </p:spTree>
    <p:extLst>
      <p:ext uri="{BB962C8B-B14F-4D97-AF65-F5344CB8AC3E}">
        <p14:creationId xmlns:p14="http://schemas.microsoft.com/office/powerpoint/2010/main" val="1039299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الفرق بين مرونة النقطة ومرونة القوس:</a:t>
            </a:r>
          </a:p>
          <a:p>
            <a:pPr marL="0" indent="0" algn="r" rtl="1">
              <a:buNone/>
            </a:pPr>
            <a:endParaRPr lang="ar-SA" b="1" dirty="0" smtClean="0">
              <a:solidFill>
                <a:schemeClr val="tx2"/>
              </a:solidFill>
            </a:endParaRPr>
          </a:p>
        </p:txBody>
      </p:sp>
      <p:sp>
        <p:nvSpPr>
          <p:cNvPr id="5" name="Slide Number Placeholder 4"/>
          <p:cNvSpPr>
            <a:spLocks noGrp="1"/>
          </p:cNvSpPr>
          <p:nvPr>
            <p:ph type="sldNum" sz="quarter" idx="12"/>
          </p:nvPr>
        </p:nvSpPr>
        <p:spPr/>
        <p:txBody>
          <a:bodyPr/>
          <a:lstStyle/>
          <a:p>
            <a:fld id="{80DF502D-CAFB-49C6-B75F-DB313C671173}" type="slidenum">
              <a:rPr lang="en-GB" smtClean="0"/>
              <a:pPr/>
              <a:t>17</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13972212"/>
              </p:ext>
            </p:extLst>
          </p:nvPr>
        </p:nvGraphicFramePr>
        <p:xfrm>
          <a:off x="467544" y="2564904"/>
          <a:ext cx="8136904" cy="2743200"/>
        </p:xfrm>
        <a:graphic>
          <a:graphicData uri="http://schemas.openxmlformats.org/drawingml/2006/table">
            <a:tbl>
              <a:tblPr firstRow="1" bandRow="1">
                <a:tableStyleId>{5C22544A-7EE6-4342-B048-85BDC9FD1C3A}</a:tableStyleId>
              </a:tblPr>
              <a:tblGrid>
                <a:gridCol w="4068452"/>
                <a:gridCol w="4068452"/>
              </a:tblGrid>
              <a:tr h="370840">
                <a:tc>
                  <a:txBody>
                    <a:bodyPr/>
                    <a:lstStyle/>
                    <a:p>
                      <a:pPr algn="ctr" rtl="1"/>
                      <a:r>
                        <a:rPr lang="ar-SA" sz="2600" dirty="0" smtClean="0"/>
                        <a:t>مرونة القوس</a:t>
                      </a:r>
                      <a:endParaRPr lang="en-GB" sz="2600" dirty="0"/>
                    </a:p>
                  </a:txBody>
                  <a:tcPr/>
                </a:tc>
                <a:tc>
                  <a:txBody>
                    <a:bodyPr/>
                    <a:lstStyle/>
                    <a:p>
                      <a:pPr algn="ctr" rtl="1"/>
                      <a:r>
                        <a:rPr lang="ar-SA" sz="2600" dirty="0" smtClean="0"/>
                        <a:t>مرونة النقطة</a:t>
                      </a:r>
                      <a:endParaRPr lang="en-GB" sz="2600" dirty="0"/>
                    </a:p>
                  </a:txBody>
                  <a:tcPr/>
                </a:tc>
              </a:tr>
              <a:tr h="370840">
                <a:tc>
                  <a:txBody>
                    <a:bodyPr/>
                    <a:lstStyle/>
                    <a:p>
                      <a:pPr algn="ctr" rtl="1"/>
                      <a:r>
                        <a:rPr lang="ar-SA" sz="2600" dirty="0" smtClean="0"/>
                        <a:t>المرونة بين نقطتين</a:t>
                      </a:r>
                      <a:endParaRPr lang="en-GB" sz="2600" dirty="0"/>
                    </a:p>
                  </a:txBody>
                  <a:tcPr/>
                </a:tc>
                <a:tc>
                  <a:txBody>
                    <a:bodyPr/>
                    <a:lstStyle/>
                    <a:p>
                      <a:pPr algn="ctr" rtl="1"/>
                      <a:r>
                        <a:rPr lang="ar-SA" sz="2600" dirty="0" smtClean="0"/>
                        <a:t>المرونة عند نقطة معينة</a:t>
                      </a:r>
                      <a:endParaRPr lang="en-GB" sz="2600" dirty="0"/>
                    </a:p>
                  </a:txBody>
                  <a:tcPr/>
                </a:tc>
              </a:tr>
              <a:tr h="370840">
                <a:tc>
                  <a:txBody>
                    <a:bodyPr/>
                    <a:lstStyle/>
                    <a:p>
                      <a:pPr algn="ctr" rtl="1"/>
                      <a:r>
                        <a:rPr lang="ar-SA" sz="2600" dirty="0" smtClean="0"/>
                        <a:t>لاتختلف إذا ارتفع السعر أو انخفض بين نقطتين</a:t>
                      </a:r>
                      <a:endParaRPr lang="en-GB" sz="2600" dirty="0"/>
                    </a:p>
                  </a:txBody>
                  <a:tcPr/>
                </a:tc>
                <a:tc>
                  <a:txBody>
                    <a:bodyPr/>
                    <a:lstStyle/>
                    <a:p>
                      <a:pPr algn="ctr" rtl="1"/>
                      <a:r>
                        <a:rPr lang="ar-SA" sz="2600" dirty="0" smtClean="0"/>
                        <a:t>تختلف إذا ارتفع السعر أو انخفض عند</a:t>
                      </a:r>
                      <a:r>
                        <a:rPr lang="ar-SA" sz="2600" baseline="0" dirty="0" smtClean="0"/>
                        <a:t> نقطة معينة</a:t>
                      </a:r>
                      <a:endParaRPr lang="en-GB" sz="2600" dirty="0"/>
                    </a:p>
                  </a:txBody>
                  <a:tcPr/>
                </a:tc>
              </a:tr>
              <a:tr h="370840">
                <a:tc>
                  <a:txBody>
                    <a:bodyPr/>
                    <a:lstStyle/>
                    <a:p>
                      <a:pPr algn="ctr" rtl="1"/>
                      <a:r>
                        <a:rPr lang="ar-SA" sz="2600" dirty="0" smtClean="0"/>
                        <a:t>تستخدم عندما يكون التغير في السعر كبيراً</a:t>
                      </a:r>
                      <a:endParaRPr lang="en-GB" sz="2600" dirty="0"/>
                    </a:p>
                  </a:txBody>
                  <a:tcPr/>
                </a:tc>
                <a:tc>
                  <a:txBody>
                    <a:bodyPr/>
                    <a:lstStyle/>
                    <a:p>
                      <a:pPr algn="ctr" rtl="1"/>
                      <a:r>
                        <a:rPr lang="ar-SA" sz="2600" dirty="0" smtClean="0"/>
                        <a:t>تستخدم عندما يكون التغير في السعر صغيراً جداً</a:t>
                      </a:r>
                      <a:endParaRPr lang="en-GB" sz="2600" dirty="0"/>
                    </a:p>
                  </a:txBody>
                  <a:tcPr/>
                </a:tc>
              </a:tr>
            </a:tbl>
          </a:graphicData>
        </a:graphic>
      </p:graphicFrame>
    </p:spTree>
    <p:extLst>
      <p:ext uri="{BB962C8B-B14F-4D97-AF65-F5344CB8AC3E}">
        <p14:creationId xmlns:p14="http://schemas.microsoft.com/office/powerpoint/2010/main" val="862186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العوامل المؤثرة على مرونة الطلب:</a:t>
            </a:r>
            <a:endParaRPr lang="en-GB" b="1" dirty="0"/>
          </a:p>
        </p:txBody>
      </p:sp>
      <p:sp>
        <p:nvSpPr>
          <p:cNvPr id="3" name="Content Placeholder 2"/>
          <p:cNvSpPr>
            <a:spLocks noGrp="1"/>
          </p:cNvSpPr>
          <p:nvPr>
            <p:ph idx="1"/>
          </p:nvPr>
        </p:nvSpPr>
        <p:spPr/>
        <p:txBody>
          <a:bodyPr/>
          <a:lstStyle/>
          <a:p>
            <a:pPr marL="514350" indent="-514350" algn="r" rtl="1">
              <a:buFont typeface="+mj-lt"/>
              <a:buAutoNum type="arabicPeriod"/>
            </a:pPr>
            <a:r>
              <a:rPr lang="ar-SA" b="1" dirty="0" smtClean="0">
                <a:solidFill>
                  <a:schemeClr val="tx2"/>
                </a:solidFill>
              </a:rPr>
              <a:t>مدى ضرورة السلعة للمستهلك:</a:t>
            </a:r>
            <a:endParaRPr lang="ar-SA" dirty="0" smtClean="0">
              <a:solidFill>
                <a:schemeClr val="tx2"/>
              </a:solidFill>
            </a:endParaRPr>
          </a:p>
          <a:p>
            <a:pPr marL="0" indent="0" algn="r" rtl="1">
              <a:buNone/>
            </a:pPr>
            <a:r>
              <a:rPr lang="ar-SA" dirty="0"/>
              <a:t> </a:t>
            </a:r>
            <a:r>
              <a:rPr lang="ar-SA" dirty="0" smtClean="0"/>
              <a:t>         كلما كانت السلعة </a:t>
            </a:r>
            <a:r>
              <a:rPr lang="ar-SA" dirty="0" smtClean="0">
                <a:solidFill>
                  <a:schemeClr val="tx2"/>
                </a:solidFill>
              </a:rPr>
              <a:t>ضرورية</a:t>
            </a:r>
            <a:r>
              <a:rPr lang="ar-SA" dirty="0" smtClean="0"/>
              <a:t> كان الطلب عليها </a:t>
            </a:r>
            <a:r>
              <a:rPr lang="ar-SA" dirty="0" smtClean="0">
                <a:solidFill>
                  <a:schemeClr val="tx2"/>
                </a:solidFill>
              </a:rPr>
              <a:t>أقل مرونة </a:t>
            </a:r>
            <a:r>
              <a:rPr lang="ar-SA" dirty="0" smtClean="0"/>
              <a:t>فالتغير في أسعار السلع الضرورية لن يؤدي لتغير كبير في استهلاكها.</a:t>
            </a:r>
          </a:p>
          <a:p>
            <a:pPr marL="0" indent="0" algn="r" rtl="1">
              <a:buNone/>
            </a:pPr>
            <a:r>
              <a:rPr lang="ar-SA" dirty="0"/>
              <a:t> </a:t>
            </a:r>
            <a:r>
              <a:rPr lang="ar-SA" dirty="0" smtClean="0"/>
              <a:t>         كلما كانت السلعة </a:t>
            </a:r>
            <a:r>
              <a:rPr lang="ar-SA" dirty="0" smtClean="0">
                <a:solidFill>
                  <a:schemeClr val="tx2"/>
                </a:solidFill>
              </a:rPr>
              <a:t>كمالية</a:t>
            </a:r>
            <a:r>
              <a:rPr lang="ar-SA" dirty="0" smtClean="0"/>
              <a:t> كان الطلب عليها </a:t>
            </a:r>
            <a:r>
              <a:rPr lang="ar-SA" dirty="0" smtClean="0">
                <a:solidFill>
                  <a:schemeClr val="tx2"/>
                </a:solidFill>
              </a:rPr>
              <a:t>أكثر مرونة </a:t>
            </a:r>
            <a:r>
              <a:rPr lang="ar-SA" dirty="0" smtClean="0"/>
              <a:t>فالتغير في أسعار السلع الكمالية تؤدي لتغيرات كبيرة في الكمية المشتراة منها.</a:t>
            </a:r>
          </a:p>
          <a:p>
            <a:pPr marL="514350" indent="-514350" algn="r" rtl="1">
              <a:buFont typeface="+mj-lt"/>
              <a:buAutoNum type="arabicPeriod" startAt="2"/>
            </a:pPr>
            <a:r>
              <a:rPr lang="ar-SA" b="1" dirty="0" smtClean="0">
                <a:solidFill>
                  <a:schemeClr val="tx2"/>
                </a:solidFill>
              </a:rPr>
              <a:t>مدى وجود بدائل للسلعة:</a:t>
            </a:r>
            <a:endParaRPr lang="ar-SA" b="1" dirty="0">
              <a:solidFill>
                <a:schemeClr val="tx2"/>
              </a:solidFill>
            </a:endParaRPr>
          </a:p>
          <a:p>
            <a:pPr marL="0" indent="0" algn="r" rtl="1">
              <a:buNone/>
            </a:pPr>
            <a:r>
              <a:rPr lang="ar-SA" dirty="0" smtClean="0"/>
              <a:t>          كلما </a:t>
            </a:r>
            <a:r>
              <a:rPr lang="ar-SA" dirty="0" smtClean="0">
                <a:solidFill>
                  <a:schemeClr val="tx2"/>
                </a:solidFill>
              </a:rPr>
              <a:t>زادت بدائل </a:t>
            </a:r>
            <a:r>
              <a:rPr lang="ar-SA" dirty="0" smtClean="0"/>
              <a:t>السلعة </a:t>
            </a:r>
            <a:r>
              <a:rPr lang="ar-SA" dirty="0" smtClean="0">
                <a:solidFill>
                  <a:schemeClr val="tx2"/>
                </a:solidFill>
              </a:rPr>
              <a:t>زادت مرونتها </a:t>
            </a:r>
            <a:r>
              <a:rPr lang="ar-SA" dirty="0" smtClean="0"/>
              <a:t>والعكس حيث السلعة ذات </a:t>
            </a:r>
            <a:r>
              <a:rPr lang="ar-SA" dirty="0" smtClean="0">
                <a:solidFill>
                  <a:schemeClr val="tx2"/>
                </a:solidFill>
              </a:rPr>
              <a:t>البدائل القليلة </a:t>
            </a:r>
            <a:r>
              <a:rPr lang="ar-SA" dirty="0" smtClean="0"/>
              <a:t>مرونتها </a:t>
            </a:r>
            <a:r>
              <a:rPr lang="ar-SA" dirty="0" smtClean="0">
                <a:solidFill>
                  <a:schemeClr val="tx2"/>
                </a:solidFill>
              </a:rPr>
              <a:t>منخفضة</a:t>
            </a:r>
            <a:r>
              <a:rPr lang="ar-SA" dirty="0" smtClean="0"/>
              <a:t>.</a:t>
            </a:r>
          </a:p>
        </p:txBody>
      </p:sp>
      <p:sp>
        <p:nvSpPr>
          <p:cNvPr id="5" name="Slide Number Placeholder 4"/>
          <p:cNvSpPr>
            <a:spLocks noGrp="1"/>
          </p:cNvSpPr>
          <p:nvPr>
            <p:ph type="sldNum" sz="quarter" idx="12"/>
          </p:nvPr>
        </p:nvSpPr>
        <p:spPr/>
        <p:txBody>
          <a:bodyPr/>
          <a:lstStyle/>
          <a:p>
            <a:fld id="{80DF502D-CAFB-49C6-B75F-DB313C671173}" type="slidenum">
              <a:rPr lang="en-GB" smtClean="0"/>
              <a:pPr/>
              <a:t>18</a:t>
            </a:fld>
            <a:endParaRPr lang="en-GB"/>
          </a:p>
        </p:txBody>
      </p:sp>
    </p:spTree>
    <p:extLst>
      <p:ext uri="{BB962C8B-B14F-4D97-AF65-F5344CB8AC3E}">
        <p14:creationId xmlns:p14="http://schemas.microsoft.com/office/powerpoint/2010/main" val="1325496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العوامل المؤثرة على مرونة الطلب:</a:t>
            </a:r>
            <a:endParaRPr lang="en-GB" b="1" dirty="0"/>
          </a:p>
        </p:txBody>
      </p:sp>
      <p:sp>
        <p:nvSpPr>
          <p:cNvPr id="3" name="Content Placeholder 2"/>
          <p:cNvSpPr>
            <a:spLocks noGrp="1"/>
          </p:cNvSpPr>
          <p:nvPr>
            <p:ph idx="1"/>
          </p:nvPr>
        </p:nvSpPr>
        <p:spPr/>
        <p:txBody>
          <a:bodyPr/>
          <a:lstStyle/>
          <a:p>
            <a:pPr marL="514350" indent="-514350" algn="r" rtl="1">
              <a:buFont typeface="+mj-lt"/>
              <a:buAutoNum type="arabicPeriod" startAt="3"/>
            </a:pPr>
            <a:r>
              <a:rPr lang="ar-SA" b="1" dirty="0" smtClean="0">
                <a:solidFill>
                  <a:schemeClr val="tx2"/>
                </a:solidFill>
              </a:rPr>
              <a:t>نسبة ما ينفق على السلعة من دخل المستهلك:</a:t>
            </a:r>
            <a:endParaRPr lang="ar-SA" dirty="0" smtClean="0">
              <a:solidFill>
                <a:schemeClr val="tx2"/>
              </a:solidFill>
            </a:endParaRPr>
          </a:p>
          <a:p>
            <a:pPr marL="0" indent="0" algn="r" rtl="1">
              <a:buNone/>
            </a:pPr>
            <a:r>
              <a:rPr lang="ar-SA" dirty="0"/>
              <a:t> </a:t>
            </a:r>
            <a:r>
              <a:rPr lang="ar-SA" dirty="0" smtClean="0"/>
              <a:t>         كلما </a:t>
            </a:r>
            <a:r>
              <a:rPr lang="ar-SA" dirty="0" smtClean="0">
                <a:solidFill>
                  <a:schemeClr val="tx2"/>
                </a:solidFill>
              </a:rPr>
              <a:t>زادت</a:t>
            </a:r>
            <a:r>
              <a:rPr lang="ar-SA" dirty="0" smtClean="0"/>
              <a:t> نسبة ما ينفقه الفرد من دخله على السلعة كلما </a:t>
            </a:r>
            <a:r>
              <a:rPr lang="ar-SA" dirty="0" smtClean="0">
                <a:solidFill>
                  <a:schemeClr val="tx2"/>
                </a:solidFill>
              </a:rPr>
              <a:t>زادت</a:t>
            </a:r>
            <a:r>
              <a:rPr lang="ar-SA" dirty="0" smtClean="0"/>
              <a:t> مرونة السلعة و</a:t>
            </a:r>
            <a:r>
              <a:rPr lang="ar-SA" dirty="0" smtClean="0">
                <a:solidFill>
                  <a:schemeClr val="tx2"/>
                </a:solidFill>
              </a:rPr>
              <a:t>تقل</a:t>
            </a:r>
            <a:r>
              <a:rPr lang="ar-SA" dirty="0" smtClean="0"/>
              <a:t> مرونة السلعة </a:t>
            </a:r>
            <a:r>
              <a:rPr lang="ar-SA" dirty="0" smtClean="0">
                <a:solidFill>
                  <a:schemeClr val="tx2"/>
                </a:solidFill>
              </a:rPr>
              <a:t>بانخفاض</a:t>
            </a:r>
            <a:r>
              <a:rPr lang="ar-SA" dirty="0" smtClean="0"/>
              <a:t> نسبة ما ينفقه الفرد عليها من دخله.</a:t>
            </a:r>
          </a:p>
          <a:p>
            <a:pPr marL="514350" indent="-514350" algn="r" rtl="1">
              <a:buFont typeface="+mj-lt"/>
              <a:buAutoNum type="arabicPeriod" startAt="4"/>
            </a:pPr>
            <a:r>
              <a:rPr lang="ar-SA" b="1" dirty="0" smtClean="0">
                <a:solidFill>
                  <a:schemeClr val="tx2"/>
                </a:solidFill>
              </a:rPr>
              <a:t>طول الفترة الزمنية أو قصرها:</a:t>
            </a:r>
            <a:endParaRPr lang="ar-SA" b="1" dirty="0">
              <a:solidFill>
                <a:schemeClr val="tx2"/>
              </a:solidFill>
            </a:endParaRPr>
          </a:p>
          <a:p>
            <a:pPr marL="0" indent="0" algn="r" rtl="1">
              <a:buNone/>
            </a:pPr>
            <a:r>
              <a:rPr lang="ar-SA" dirty="0" smtClean="0"/>
              <a:t>          كلما </a:t>
            </a:r>
            <a:r>
              <a:rPr lang="ar-SA" dirty="0" smtClean="0">
                <a:solidFill>
                  <a:schemeClr val="tx2"/>
                </a:solidFill>
              </a:rPr>
              <a:t>زادت</a:t>
            </a:r>
            <a:r>
              <a:rPr lang="ar-SA" dirty="0" smtClean="0"/>
              <a:t> الفترة الزمنية مجال البحث كلما كانت السلعة </a:t>
            </a:r>
            <a:r>
              <a:rPr lang="ar-SA" dirty="0" smtClean="0">
                <a:solidFill>
                  <a:schemeClr val="tx2"/>
                </a:solidFill>
              </a:rPr>
              <a:t>أكثر مرونة </a:t>
            </a:r>
            <a:r>
              <a:rPr lang="ar-SA" dirty="0" smtClean="0"/>
              <a:t>فالسلعة </a:t>
            </a:r>
            <a:r>
              <a:rPr lang="ar-SA" dirty="0" smtClean="0">
                <a:solidFill>
                  <a:schemeClr val="tx2"/>
                </a:solidFill>
              </a:rPr>
              <a:t>في الأجل القصير أقل مرونة </a:t>
            </a:r>
            <a:r>
              <a:rPr lang="ar-SA" dirty="0" smtClean="0"/>
              <a:t>منها في الأجل الطويل.</a:t>
            </a:r>
          </a:p>
        </p:txBody>
      </p:sp>
      <p:sp>
        <p:nvSpPr>
          <p:cNvPr id="5" name="Slide Number Placeholder 4"/>
          <p:cNvSpPr>
            <a:spLocks noGrp="1"/>
          </p:cNvSpPr>
          <p:nvPr>
            <p:ph type="sldNum" sz="quarter" idx="12"/>
          </p:nvPr>
        </p:nvSpPr>
        <p:spPr/>
        <p:txBody>
          <a:bodyPr/>
          <a:lstStyle/>
          <a:p>
            <a:fld id="{80DF502D-CAFB-49C6-B75F-DB313C671173}" type="slidenum">
              <a:rPr lang="en-GB" smtClean="0"/>
              <a:pPr/>
              <a:t>19</a:t>
            </a:fld>
            <a:endParaRPr lang="en-GB"/>
          </a:p>
        </p:txBody>
      </p:sp>
    </p:spTree>
    <p:extLst>
      <p:ext uri="{BB962C8B-B14F-4D97-AF65-F5344CB8AC3E}">
        <p14:creationId xmlns:p14="http://schemas.microsoft.com/office/powerpoint/2010/main" val="4100626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smtClean="0"/>
              <a:t>مقدمة:</a:t>
            </a:r>
            <a:endParaRPr lang="en-GB" b="1" dirty="0"/>
          </a:p>
        </p:txBody>
      </p:sp>
      <p:sp>
        <p:nvSpPr>
          <p:cNvPr id="3" name="Content Placeholder 2"/>
          <p:cNvSpPr>
            <a:spLocks noGrp="1"/>
          </p:cNvSpPr>
          <p:nvPr>
            <p:ph idx="1"/>
          </p:nvPr>
        </p:nvSpPr>
        <p:spPr/>
        <p:txBody>
          <a:bodyPr/>
          <a:lstStyle/>
          <a:p>
            <a:pPr algn="r" rtl="1"/>
            <a:r>
              <a:rPr lang="ar-SA" dirty="0" smtClean="0"/>
              <a:t>فكرة المرونة </a:t>
            </a:r>
            <a:r>
              <a:rPr lang="en-GB" dirty="0" smtClean="0"/>
              <a:t>Elasticity</a:t>
            </a:r>
            <a:r>
              <a:rPr lang="ar-SA" dirty="0" smtClean="0"/>
              <a:t> تجيب عن التساؤل: «لماذا بعض المنتجين يعلنون عن تخفيضات في أسعارهم بينما البعض لا يقوم بأي تخفيض؟».</a:t>
            </a:r>
          </a:p>
          <a:p>
            <a:pPr algn="r" rtl="1"/>
            <a:r>
              <a:rPr lang="ar-SA" dirty="0" smtClean="0"/>
              <a:t>نعلم أن العلاقة بين السعر والكمية المطلوبة عكسية بينما العلاقة بين السعر والكمية المعروضة طردية لكننا لم نتطرق لدرجة استجابة الكمية (مطلوبة أو معروضة) للتغير في السعر والتي تتغير من سلعة لأخرى.</a:t>
            </a:r>
          </a:p>
          <a:p>
            <a:pPr algn="r" rtl="1"/>
            <a:r>
              <a:rPr lang="ar-SA" b="1" dirty="0" smtClean="0">
                <a:solidFill>
                  <a:schemeClr val="tx2"/>
                </a:solidFill>
              </a:rPr>
              <a:t>مثال: </a:t>
            </a:r>
            <a:r>
              <a:rPr lang="ar-SA" dirty="0" smtClean="0"/>
              <a:t>إذا ارتفعت أسعار الأرز وسيارات هوندا فإن الكمية المطلوبة لكلاهما تنخفض لكن نسبة الانخفاض لن تكون واحدة.</a:t>
            </a:r>
          </a:p>
        </p:txBody>
      </p:sp>
      <p:sp>
        <p:nvSpPr>
          <p:cNvPr id="5" name="Slide Number Placeholder 4"/>
          <p:cNvSpPr>
            <a:spLocks noGrp="1"/>
          </p:cNvSpPr>
          <p:nvPr>
            <p:ph type="sldNum" sz="quarter" idx="12"/>
          </p:nvPr>
        </p:nvSpPr>
        <p:spPr/>
        <p:txBody>
          <a:bodyPr/>
          <a:lstStyle/>
          <a:p>
            <a:fld id="{80DF502D-CAFB-49C6-B75F-DB313C671173}" type="slidenum">
              <a:rPr lang="en-GB" smtClean="0"/>
              <a:pPr/>
              <a:t>2</a:t>
            </a:fld>
            <a:endParaRPr lang="en-GB"/>
          </a:p>
        </p:txBody>
      </p:sp>
    </p:spTree>
    <p:extLst>
      <p:ext uri="{BB962C8B-B14F-4D97-AF65-F5344CB8AC3E}">
        <p14:creationId xmlns:p14="http://schemas.microsoft.com/office/powerpoint/2010/main" val="1195863858"/>
      </p:ext>
    </p:extLst>
  </p:cSld>
  <p:clrMapOvr>
    <a:masterClrMapping/>
  </p:clrMapOvr>
  <mc:AlternateContent xmlns:mc="http://schemas.openxmlformats.org/markup-compatibility/2006" xmlns:p14="http://schemas.microsoft.com/office/powerpoint/2010/main">
    <mc:Choice Requires="p14">
      <p:transition spd="slow" p14:dur="2000" advTm="100091"/>
    </mc:Choice>
    <mc:Fallback xmlns="">
      <p:transition spd="slow" advTm="10009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الطلب والإيراد الكلي:</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الإيراد الكلي </a:t>
            </a:r>
            <a:r>
              <a:rPr lang="en-US" b="1" dirty="0" smtClean="0">
                <a:solidFill>
                  <a:schemeClr val="tx2"/>
                </a:solidFill>
              </a:rPr>
              <a:t>Total Revenue</a:t>
            </a:r>
            <a:r>
              <a:rPr lang="ar-SA" b="1" dirty="0" smtClean="0">
                <a:solidFill>
                  <a:schemeClr val="tx2"/>
                </a:solidFill>
              </a:rPr>
              <a:t> </a:t>
            </a:r>
            <a:r>
              <a:rPr lang="en-US" dirty="0" smtClean="0"/>
              <a:t>TR </a:t>
            </a:r>
            <a:r>
              <a:rPr lang="en-US" dirty="0"/>
              <a:t>= P × </a:t>
            </a:r>
            <a:r>
              <a:rPr lang="en-US" dirty="0" smtClean="0"/>
              <a:t>Q</a:t>
            </a:r>
            <a:endParaRPr lang="ar-SA" b="1" dirty="0" smtClean="0">
              <a:solidFill>
                <a:schemeClr val="tx2"/>
              </a:solidFill>
            </a:endParaRPr>
          </a:p>
          <a:p>
            <a:pPr marL="0" indent="0" algn="r" rtl="1">
              <a:buNone/>
            </a:pPr>
            <a:r>
              <a:rPr lang="ar-SA" b="1" dirty="0"/>
              <a:t> </a:t>
            </a:r>
            <a:r>
              <a:rPr lang="ar-SA" b="1" dirty="0" smtClean="0"/>
              <a:t>         </a:t>
            </a:r>
            <a:r>
              <a:rPr lang="ar-SA" b="1" dirty="0" smtClean="0">
                <a:solidFill>
                  <a:schemeClr val="tx2"/>
                </a:solidFill>
              </a:rPr>
              <a:t>من جانب المنتج: </a:t>
            </a:r>
            <a:r>
              <a:rPr lang="ar-SA" dirty="0"/>
              <a:t>يُسمى</a:t>
            </a:r>
            <a:r>
              <a:rPr lang="ar-SA" b="1" dirty="0">
                <a:solidFill>
                  <a:schemeClr val="tx2"/>
                </a:solidFill>
              </a:rPr>
              <a:t> </a:t>
            </a:r>
            <a:r>
              <a:rPr lang="ar-SA" dirty="0" smtClean="0"/>
              <a:t>الإيراد </a:t>
            </a:r>
            <a:r>
              <a:rPr lang="ar-SA" dirty="0"/>
              <a:t>الكلي </a:t>
            </a:r>
            <a:r>
              <a:rPr lang="ar-SA" dirty="0" smtClean="0"/>
              <a:t>للسلعة.</a:t>
            </a:r>
          </a:p>
          <a:p>
            <a:pPr marL="0" indent="0" algn="r" rtl="1">
              <a:buNone/>
            </a:pPr>
            <a:r>
              <a:rPr lang="ar-SA" b="1" dirty="0">
                <a:solidFill>
                  <a:schemeClr val="tx2"/>
                </a:solidFill>
              </a:rPr>
              <a:t> </a:t>
            </a:r>
            <a:r>
              <a:rPr lang="ar-SA" b="1" dirty="0" smtClean="0">
                <a:solidFill>
                  <a:schemeClr val="tx2"/>
                </a:solidFill>
              </a:rPr>
              <a:t>         من جانب المستهلك: </a:t>
            </a:r>
            <a:r>
              <a:rPr lang="ar-SA" dirty="0" smtClean="0"/>
              <a:t>يُسمى</a:t>
            </a:r>
            <a:r>
              <a:rPr lang="ar-SA" b="1" dirty="0" smtClean="0">
                <a:solidFill>
                  <a:schemeClr val="tx2"/>
                </a:solidFill>
              </a:rPr>
              <a:t> </a:t>
            </a:r>
            <a:r>
              <a:rPr lang="ar-SA" dirty="0" smtClean="0"/>
              <a:t>الإنفاق الكلي على السلعة.</a:t>
            </a:r>
          </a:p>
          <a:p>
            <a:pPr algn="r" rtl="1"/>
            <a:r>
              <a:rPr lang="ar-SA" b="1" dirty="0" smtClean="0">
                <a:solidFill>
                  <a:schemeClr val="tx2"/>
                </a:solidFill>
              </a:rPr>
              <a:t>جدول الإيراد الكلي: </a:t>
            </a:r>
            <a:r>
              <a:rPr lang="ar-SA" dirty="0" smtClean="0"/>
              <a:t>يظهر الإيراد الكلي من سلعة ما عند الأسعار والكميات المختلفة.</a:t>
            </a:r>
          </a:p>
          <a:p>
            <a:pPr marL="0" indent="0" algn="r" rtl="1">
              <a:buNone/>
            </a:pP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20</a:t>
            </a:fld>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054951878"/>
              </p:ext>
            </p:extLst>
          </p:nvPr>
        </p:nvGraphicFramePr>
        <p:xfrm>
          <a:off x="971600" y="3861048"/>
          <a:ext cx="6096000" cy="2595880"/>
        </p:xfrm>
        <a:graphic>
          <a:graphicData uri="http://schemas.openxmlformats.org/drawingml/2006/table">
            <a:tbl>
              <a:tblPr firstRow="1" bandRow="1">
                <a:tableStyleId>{5C22544A-7EE6-4342-B048-85BDC9FD1C3A}</a:tableStyleId>
              </a:tblPr>
              <a:tblGrid>
                <a:gridCol w="2032000"/>
                <a:gridCol w="2288480"/>
                <a:gridCol w="1775520"/>
              </a:tblGrid>
              <a:tr h="370840">
                <a:tc>
                  <a:txBody>
                    <a:bodyPr/>
                    <a:lstStyle/>
                    <a:p>
                      <a:pPr algn="ctr" rtl="1"/>
                      <a:r>
                        <a:rPr lang="ar-SA" dirty="0" smtClean="0"/>
                        <a:t>الإيراد الكلي </a:t>
                      </a:r>
                      <a:r>
                        <a:rPr lang="en-GB" dirty="0" smtClean="0"/>
                        <a:t>TR</a:t>
                      </a:r>
                      <a:endParaRPr lang="en-GB" dirty="0"/>
                    </a:p>
                  </a:txBody>
                  <a:tcPr/>
                </a:tc>
                <a:tc>
                  <a:txBody>
                    <a:bodyPr/>
                    <a:lstStyle/>
                    <a:p>
                      <a:pPr algn="ctr" rtl="1"/>
                      <a:r>
                        <a:rPr lang="ar-SA" dirty="0" smtClean="0"/>
                        <a:t>الكمية المطلوبة بالطن </a:t>
                      </a:r>
                      <a:r>
                        <a:rPr lang="en-GB" dirty="0" smtClean="0"/>
                        <a:t>Q</a:t>
                      </a:r>
                      <a:endParaRPr lang="en-GB" dirty="0"/>
                    </a:p>
                  </a:txBody>
                  <a:tcPr/>
                </a:tc>
                <a:tc>
                  <a:txBody>
                    <a:bodyPr/>
                    <a:lstStyle/>
                    <a:p>
                      <a:pPr algn="ctr" rtl="1"/>
                      <a:r>
                        <a:rPr lang="ar-SA" dirty="0" smtClean="0"/>
                        <a:t>السعر بالريال </a:t>
                      </a:r>
                      <a:r>
                        <a:rPr lang="en-GB" dirty="0" smtClean="0"/>
                        <a:t>P</a:t>
                      </a:r>
                      <a:endParaRPr lang="en-GB" dirty="0"/>
                    </a:p>
                  </a:txBody>
                  <a:tcPr/>
                </a:tc>
              </a:tr>
              <a:tr h="370840">
                <a:tc>
                  <a:txBody>
                    <a:bodyPr/>
                    <a:lstStyle/>
                    <a:p>
                      <a:pPr algn="ctr" rtl="1"/>
                      <a:r>
                        <a:rPr lang="ar-SA" dirty="0" smtClean="0"/>
                        <a:t>12000</a:t>
                      </a:r>
                      <a:endParaRPr lang="en-GB" dirty="0"/>
                    </a:p>
                  </a:txBody>
                  <a:tcPr/>
                </a:tc>
                <a:tc>
                  <a:txBody>
                    <a:bodyPr/>
                    <a:lstStyle/>
                    <a:p>
                      <a:pPr algn="ctr" rtl="1"/>
                      <a:r>
                        <a:rPr lang="ar-SA" dirty="0" smtClean="0"/>
                        <a:t>200</a:t>
                      </a:r>
                      <a:endParaRPr lang="en-GB" dirty="0"/>
                    </a:p>
                  </a:txBody>
                  <a:tcPr/>
                </a:tc>
                <a:tc>
                  <a:txBody>
                    <a:bodyPr/>
                    <a:lstStyle/>
                    <a:p>
                      <a:pPr algn="ctr" rtl="1"/>
                      <a:r>
                        <a:rPr lang="ar-SA" dirty="0" smtClean="0"/>
                        <a:t>60</a:t>
                      </a:r>
                      <a:endParaRPr lang="en-GB" dirty="0"/>
                    </a:p>
                  </a:txBody>
                  <a:tcPr/>
                </a:tc>
              </a:tr>
              <a:tr h="370840">
                <a:tc>
                  <a:txBody>
                    <a:bodyPr/>
                    <a:lstStyle/>
                    <a:p>
                      <a:pPr algn="ctr" rtl="1"/>
                      <a:r>
                        <a:rPr lang="ar-SA" dirty="0" smtClean="0"/>
                        <a:t>15000</a:t>
                      </a:r>
                      <a:endParaRPr lang="en-GB" dirty="0"/>
                    </a:p>
                  </a:txBody>
                  <a:tcPr/>
                </a:tc>
                <a:tc>
                  <a:txBody>
                    <a:bodyPr/>
                    <a:lstStyle/>
                    <a:p>
                      <a:pPr algn="ctr" rtl="1"/>
                      <a:r>
                        <a:rPr lang="ar-SA" dirty="0" smtClean="0"/>
                        <a:t>300</a:t>
                      </a:r>
                      <a:endParaRPr lang="en-GB" dirty="0"/>
                    </a:p>
                  </a:txBody>
                  <a:tcPr/>
                </a:tc>
                <a:tc>
                  <a:txBody>
                    <a:bodyPr/>
                    <a:lstStyle/>
                    <a:p>
                      <a:pPr algn="ctr" rtl="1"/>
                      <a:r>
                        <a:rPr lang="ar-SA" dirty="0" smtClean="0"/>
                        <a:t>50</a:t>
                      </a:r>
                      <a:endParaRPr lang="en-GB" dirty="0"/>
                    </a:p>
                  </a:txBody>
                  <a:tcPr/>
                </a:tc>
              </a:tr>
              <a:tr h="370840">
                <a:tc>
                  <a:txBody>
                    <a:bodyPr/>
                    <a:lstStyle/>
                    <a:p>
                      <a:pPr algn="ctr" rtl="1"/>
                      <a:r>
                        <a:rPr lang="ar-SA" b="1" dirty="0" smtClean="0">
                          <a:solidFill>
                            <a:schemeClr val="tx1"/>
                          </a:solidFill>
                        </a:rPr>
                        <a:t>16000</a:t>
                      </a:r>
                      <a:endParaRPr lang="en-GB" b="1" dirty="0">
                        <a:solidFill>
                          <a:schemeClr val="tx1"/>
                        </a:solidFill>
                      </a:endParaRPr>
                    </a:p>
                  </a:txBody>
                  <a:tcPr/>
                </a:tc>
                <a:tc>
                  <a:txBody>
                    <a:bodyPr/>
                    <a:lstStyle/>
                    <a:p>
                      <a:pPr algn="ctr" rtl="1"/>
                      <a:r>
                        <a:rPr lang="ar-SA" dirty="0" smtClean="0"/>
                        <a:t>400</a:t>
                      </a:r>
                      <a:endParaRPr lang="en-GB" dirty="0"/>
                    </a:p>
                  </a:txBody>
                  <a:tcPr/>
                </a:tc>
                <a:tc>
                  <a:txBody>
                    <a:bodyPr/>
                    <a:lstStyle/>
                    <a:p>
                      <a:pPr algn="ctr" rtl="1"/>
                      <a:r>
                        <a:rPr lang="ar-SA" dirty="0" smtClean="0"/>
                        <a:t>40</a:t>
                      </a:r>
                      <a:endParaRPr lang="en-GB" dirty="0"/>
                    </a:p>
                  </a:txBody>
                  <a:tcPr/>
                </a:tc>
              </a:tr>
              <a:tr h="370840">
                <a:tc>
                  <a:txBody>
                    <a:bodyPr/>
                    <a:lstStyle/>
                    <a:p>
                      <a:pPr algn="ctr" rtl="1"/>
                      <a:r>
                        <a:rPr lang="ar-SA" dirty="0" smtClean="0"/>
                        <a:t>15000</a:t>
                      </a:r>
                      <a:endParaRPr lang="en-GB" dirty="0"/>
                    </a:p>
                  </a:txBody>
                  <a:tcPr/>
                </a:tc>
                <a:tc>
                  <a:txBody>
                    <a:bodyPr/>
                    <a:lstStyle/>
                    <a:p>
                      <a:pPr algn="ctr" rtl="1"/>
                      <a:r>
                        <a:rPr lang="ar-SA" dirty="0" smtClean="0"/>
                        <a:t>500</a:t>
                      </a:r>
                      <a:endParaRPr lang="en-GB" dirty="0"/>
                    </a:p>
                  </a:txBody>
                  <a:tcPr/>
                </a:tc>
                <a:tc>
                  <a:txBody>
                    <a:bodyPr/>
                    <a:lstStyle/>
                    <a:p>
                      <a:pPr algn="ctr" rtl="1"/>
                      <a:r>
                        <a:rPr lang="ar-SA" dirty="0" smtClean="0"/>
                        <a:t>30</a:t>
                      </a:r>
                      <a:endParaRPr lang="en-GB" dirty="0"/>
                    </a:p>
                  </a:txBody>
                  <a:tcPr/>
                </a:tc>
              </a:tr>
              <a:tr h="370840">
                <a:tc>
                  <a:txBody>
                    <a:bodyPr/>
                    <a:lstStyle/>
                    <a:p>
                      <a:pPr algn="ctr" rtl="1"/>
                      <a:r>
                        <a:rPr lang="ar-SA" dirty="0" smtClean="0"/>
                        <a:t>12000</a:t>
                      </a:r>
                      <a:endParaRPr lang="en-GB" dirty="0"/>
                    </a:p>
                  </a:txBody>
                  <a:tcPr/>
                </a:tc>
                <a:tc>
                  <a:txBody>
                    <a:bodyPr/>
                    <a:lstStyle/>
                    <a:p>
                      <a:pPr algn="ctr" rtl="1"/>
                      <a:r>
                        <a:rPr lang="ar-SA" dirty="0" smtClean="0"/>
                        <a:t>600</a:t>
                      </a:r>
                      <a:endParaRPr lang="en-GB" dirty="0"/>
                    </a:p>
                  </a:txBody>
                  <a:tcPr/>
                </a:tc>
                <a:tc>
                  <a:txBody>
                    <a:bodyPr/>
                    <a:lstStyle/>
                    <a:p>
                      <a:pPr algn="ctr" rtl="1"/>
                      <a:r>
                        <a:rPr lang="ar-SA" dirty="0" smtClean="0"/>
                        <a:t>20</a:t>
                      </a:r>
                      <a:endParaRPr lang="en-GB" dirty="0"/>
                    </a:p>
                  </a:txBody>
                  <a:tcPr/>
                </a:tc>
              </a:tr>
              <a:tr h="370840">
                <a:tc>
                  <a:txBody>
                    <a:bodyPr/>
                    <a:lstStyle/>
                    <a:p>
                      <a:pPr algn="ctr" rtl="1"/>
                      <a:r>
                        <a:rPr lang="ar-SA" dirty="0" smtClean="0"/>
                        <a:t>7000</a:t>
                      </a:r>
                      <a:endParaRPr lang="en-GB" dirty="0"/>
                    </a:p>
                  </a:txBody>
                  <a:tcPr/>
                </a:tc>
                <a:tc>
                  <a:txBody>
                    <a:bodyPr/>
                    <a:lstStyle/>
                    <a:p>
                      <a:pPr algn="ctr" rtl="1"/>
                      <a:r>
                        <a:rPr lang="ar-SA" dirty="0" smtClean="0"/>
                        <a:t>700</a:t>
                      </a:r>
                      <a:endParaRPr lang="en-GB" dirty="0"/>
                    </a:p>
                  </a:txBody>
                  <a:tcPr/>
                </a:tc>
                <a:tc>
                  <a:txBody>
                    <a:bodyPr/>
                    <a:lstStyle/>
                    <a:p>
                      <a:pPr algn="ctr" rtl="1"/>
                      <a:r>
                        <a:rPr lang="ar-SA" dirty="0" smtClean="0"/>
                        <a:t>10</a:t>
                      </a:r>
                      <a:endParaRPr lang="en-GB" dirty="0"/>
                    </a:p>
                  </a:txBody>
                  <a:tcPr/>
                </a:tc>
              </a:tr>
            </a:tbl>
          </a:graphicData>
        </a:graphic>
      </p:graphicFrame>
    </p:spTree>
    <p:extLst>
      <p:ext uri="{BB962C8B-B14F-4D97-AF65-F5344CB8AC3E}">
        <p14:creationId xmlns:p14="http://schemas.microsoft.com/office/powerpoint/2010/main" val="156743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928934"/>
            <a:ext cx="1368152" cy="1467883"/>
          </a:xfrm>
          <a:prstGeom prst="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14525713"/>
              </p:ext>
            </p:extLst>
          </p:nvPr>
        </p:nvGraphicFramePr>
        <p:xfrm>
          <a:off x="0" y="1628800"/>
          <a:ext cx="4428875" cy="379809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80DF502D-CAFB-49C6-B75F-DB313C671173}" type="slidenum">
              <a:rPr lang="en-GB" smtClean="0"/>
              <a:pPr/>
              <a:t>21</a:t>
            </a:fld>
            <a:endParaRPr lang="en-GB"/>
          </a:p>
        </p:txBody>
      </p:sp>
      <p:sp>
        <p:nvSpPr>
          <p:cNvPr id="7" name="TextBox 6"/>
          <p:cNvSpPr txBox="1"/>
          <p:nvPr/>
        </p:nvSpPr>
        <p:spPr>
          <a:xfrm>
            <a:off x="899592" y="2123564"/>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8" name="TextBox 7"/>
          <p:cNvSpPr txBox="1"/>
          <p:nvPr/>
        </p:nvSpPr>
        <p:spPr>
          <a:xfrm>
            <a:off x="3995936" y="4095503"/>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graphicFrame>
        <p:nvGraphicFramePr>
          <p:cNvPr id="11" name="Chart 10"/>
          <p:cNvGraphicFramePr/>
          <p:nvPr>
            <p:extLst>
              <p:ext uri="{D42A27DB-BD31-4B8C-83A1-F6EECF244321}">
                <p14:modId xmlns:p14="http://schemas.microsoft.com/office/powerpoint/2010/main" val="1835893235"/>
              </p:ext>
            </p:extLst>
          </p:nvPr>
        </p:nvGraphicFramePr>
        <p:xfrm>
          <a:off x="4499992" y="1700808"/>
          <a:ext cx="4608512" cy="3744416"/>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a:off x="7092280" y="2308230"/>
            <a:ext cx="0" cy="227289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460432" y="3563724"/>
            <a:ext cx="504056" cy="369332"/>
          </a:xfrm>
          <a:prstGeom prst="rect">
            <a:avLst/>
          </a:prstGeom>
          <a:noFill/>
        </p:spPr>
        <p:txBody>
          <a:bodyPr wrap="square" rtlCol="0">
            <a:spAutoFit/>
          </a:bodyPr>
          <a:lstStyle/>
          <a:p>
            <a:r>
              <a:rPr lang="en-GB" b="1" dirty="0" smtClean="0">
                <a:solidFill>
                  <a:srgbClr val="C00000"/>
                </a:solidFill>
              </a:rPr>
              <a:t>TR</a:t>
            </a:r>
            <a:endParaRPr lang="en-GB" b="1" dirty="0">
              <a:solidFill>
                <a:srgbClr val="C0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948655" y="3412773"/>
                <a:ext cx="14398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1" smtClean="0">
                          <a:solidFill>
                            <a:srgbClr val="C00000"/>
                          </a:solidFill>
                          <a:latin typeface="Cambria Math"/>
                        </a:rPr>
                        <m:t>𝑻𝑹</m:t>
                      </m:r>
                      <m:r>
                        <a:rPr lang="en-GB" b="1" i="1" smtClean="0">
                          <a:solidFill>
                            <a:srgbClr val="C00000"/>
                          </a:solidFill>
                          <a:latin typeface="Cambria Math"/>
                        </a:rPr>
                        <m:t>=</m:t>
                      </m:r>
                      <m:r>
                        <a:rPr lang="en-GB" b="1" i="1" smtClean="0">
                          <a:solidFill>
                            <a:srgbClr val="C00000"/>
                          </a:solidFill>
                          <a:latin typeface="Cambria Math"/>
                        </a:rPr>
                        <m:t>𝑷</m:t>
                      </m:r>
                      <m:r>
                        <a:rPr lang="en-GB" b="1" i="1" smtClean="0">
                          <a:solidFill>
                            <a:srgbClr val="C00000"/>
                          </a:solidFill>
                          <a:latin typeface="Cambria Math"/>
                          <a:ea typeface="Cambria Math"/>
                        </a:rPr>
                        <m:t>×</m:t>
                      </m:r>
                      <m:r>
                        <a:rPr lang="en-GB" b="1" i="1" smtClean="0">
                          <a:solidFill>
                            <a:srgbClr val="C00000"/>
                          </a:solidFill>
                          <a:latin typeface="Cambria Math"/>
                          <a:ea typeface="Cambria Math"/>
                        </a:rPr>
                        <m:t>𝑸</m:t>
                      </m:r>
                    </m:oMath>
                  </m:oMathPara>
                </a14:m>
                <a:endParaRPr lang="en-GB" b="1" dirty="0">
                  <a:solidFill>
                    <a:srgbClr val="C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48655" y="3412773"/>
                <a:ext cx="1439817" cy="369332"/>
              </a:xfrm>
              <a:prstGeom prst="rect">
                <a:avLst/>
              </a:prstGeom>
              <a:blipFill rotWithShape="1">
                <a:blip r:embed="rId4"/>
                <a:stretch>
                  <a:fillRect b="-10000"/>
                </a:stretch>
              </a:blipFill>
            </p:spPr>
            <p:txBody>
              <a:bodyPr/>
              <a:lstStyle/>
              <a:p>
                <a:r>
                  <a:rPr lang="en-GB">
                    <a:noFill/>
                  </a:rPr>
                  <a:t> </a:t>
                </a:r>
              </a:p>
            </p:txBody>
          </p:sp>
        </mc:Fallback>
      </mc:AlternateContent>
    </p:spTree>
    <p:extLst>
      <p:ext uri="{BB962C8B-B14F-4D97-AF65-F5344CB8AC3E}">
        <p14:creationId xmlns:p14="http://schemas.microsoft.com/office/powerpoint/2010/main" val="120509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xfrm>
            <a:off x="323528" y="1935480"/>
            <a:ext cx="8363272" cy="4389120"/>
          </a:xfrm>
          <a:blipFill rotWithShape="1">
            <a:blip r:embed="rId2"/>
            <a:stretch>
              <a:fillRect l="-1531" t="-1250" r="-1385"/>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80DF502D-CAFB-49C6-B75F-DB313C671173}" type="slidenum">
              <a:rPr lang="en-GB" smtClean="0"/>
              <a:pPr/>
              <a:t>22</a:t>
            </a:fld>
            <a:endParaRPr lang="en-GB"/>
          </a:p>
        </p:txBody>
      </p:sp>
      <p:sp>
        <p:nvSpPr>
          <p:cNvPr id="6" name="Rectangle 5"/>
          <p:cNvSpPr/>
          <p:nvPr/>
        </p:nvSpPr>
        <p:spPr>
          <a:xfrm>
            <a:off x="2627784" y="5301208"/>
            <a:ext cx="3240360" cy="79208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2029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23</a:t>
            </a:fld>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4401985"/>
              </p:ext>
            </p:extLst>
          </p:nvPr>
        </p:nvGraphicFramePr>
        <p:xfrm>
          <a:off x="1475656" y="2217859"/>
          <a:ext cx="5987008" cy="44461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995936" y="1844824"/>
            <a:ext cx="4824536" cy="769441"/>
          </a:xfrm>
          <a:prstGeom prst="rect">
            <a:avLst/>
          </a:prstGeom>
          <a:noFill/>
        </p:spPr>
        <p:txBody>
          <a:bodyPr wrap="square" rtlCol="0">
            <a:spAutoFit/>
          </a:bodyPr>
          <a:lstStyle/>
          <a:p>
            <a:pPr marL="274320" lvl="0" indent="-274320" algn="r" rtl="1">
              <a:spcBef>
                <a:spcPct val="20000"/>
              </a:spcBef>
              <a:buClr>
                <a:srgbClr val="0BD0D9"/>
              </a:buClr>
              <a:buSzPct val="95000"/>
              <a:buFont typeface="Wingdings 2"/>
              <a:buChar char=""/>
            </a:pPr>
            <a:r>
              <a:rPr lang="ar-SA" sz="2600" b="1" dirty="0">
                <a:solidFill>
                  <a:srgbClr val="04617B"/>
                </a:solidFill>
              </a:rPr>
              <a:t>العلاقة بين الإيراد الكلي ومرونة الطلب:</a:t>
            </a:r>
            <a:endParaRPr lang="en-GB" sz="2600" b="1" dirty="0">
              <a:solidFill>
                <a:srgbClr val="04617B"/>
              </a:solidFill>
            </a:endParaRPr>
          </a:p>
          <a:p>
            <a:pPr algn="r" rtl="1"/>
            <a:endParaRPr lang="en-GB" dirty="0"/>
          </a:p>
        </p:txBody>
      </p:sp>
    </p:spTree>
    <p:extLst>
      <p:ext uri="{BB962C8B-B14F-4D97-AF65-F5344CB8AC3E}">
        <p14:creationId xmlns:p14="http://schemas.microsoft.com/office/powerpoint/2010/main" val="4156961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407"/>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80DF502D-CAFB-49C6-B75F-DB313C671173}" type="slidenum">
              <a:rPr lang="en-GB" smtClean="0"/>
              <a:pPr/>
              <a:t>24</a:t>
            </a:fld>
            <a:endParaRPr lang="en-GB"/>
          </a:p>
        </p:txBody>
      </p:sp>
      <p:cxnSp>
        <p:nvCxnSpPr>
          <p:cNvPr id="9" name="Straight Arrow Connector 8"/>
          <p:cNvCxnSpPr/>
          <p:nvPr/>
        </p:nvCxnSpPr>
        <p:spPr>
          <a:xfrm flipV="1">
            <a:off x="539552" y="242088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936" y="479715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8560" y="227687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12" name="TextBox 11"/>
          <p:cNvSpPr txBox="1"/>
          <p:nvPr/>
        </p:nvSpPr>
        <p:spPr>
          <a:xfrm>
            <a:off x="3275856" y="443711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13" name="Straight Connector 12"/>
          <p:cNvCxnSpPr/>
          <p:nvPr/>
        </p:nvCxnSpPr>
        <p:spPr>
          <a:xfrm>
            <a:off x="899592" y="2849454"/>
            <a:ext cx="2088232" cy="17299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7936" y="3139227"/>
            <a:ext cx="64597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66537" y="3139227"/>
            <a:ext cx="6905" cy="165792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52" y="3489975"/>
            <a:ext cx="1080120" cy="929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19672" y="3497526"/>
            <a:ext cx="13810" cy="129962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1560" y="2526148"/>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3" name="TextBox 22"/>
          <p:cNvSpPr txBox="1"/>
          <p:nvPr/>
        </p:nvSpPr>
        <p:spPr>
          <a:xfrm>
            <a:off x="3059832" y="4498087"/>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4" name="TextBox 23"/>
          <p:cNvSpPr txBox="1"/>
          <p:nvPr/>
        </p:nvSpPr>
        <p:spPr>
          <a:xfrm>
            <a:off x="179512" y="2923203"/>
            <a:ext cx="576064" cy="369332"/>
          </a:xfrm>
          <a:prstGeom prst="rect">
            <a:avLst/>
          </a:prstGeom>
          <a:noFill/>
        </p:spPr>
        <p:txBody>
          <a:bodyPr wrap="square" rtlCol="0">
            <a:spAutoFit/>
          </a:bodyPr>
          <a:lstStyle/>
          <a:p>
            <a:r>
              <a:rPr lang="en-US" dirty="0" smtClean="0"/>
              <a:t>12</a:t>
            </a:r>
            <a:endParaRPr lang="en-GB" dirty="0"/>
          </a:p>
        </p:txBody>
      </p:sp>
      <p:sp>
        <p:nvSpPr>
          <p:cNvPr id="25" name="TextBox 24"/>
          <p:cNvSpPr txBox="1"/>
          <p:nvPr/>
        </p:nvSpPr>
        <p:spPr>
          <a:xfrm>
            <a:off x="179512" y="3283243"/>
            <a:ext cx="576064" cy="369332"/>
          </a:xfrm>
          <a:prstGeom prst="rect">
            <a:avLst/>
          </a:prstGeom>
          <a:noFill/>
        </p:spPr>
        <p:txBody>
          <a:bodyPr wrap="square" rtlCol="0">
            <a:spAutoFit/>
          </a:bodyPr>
          <a:lstStyle/>
          <a:p>
            <a:r>
              <a:rPr lang="en-US" dirty="0" smtClean="0"/>
              <a:t>10</a:t>
            </a:r>
            <a:endParaRPr lang="en-GB" dirty="0"/>
          </a:p>
        </p:txBody>
      </p:sp>
      <p:sp>
        <p:nvSpPr>
          <p:cNvPr id="26" name="TextBox 25"/>
          <p:cNvSpPr txBox="1"/>
          <p:nvPr/>
        </p:nvSpPr>
        <p:spPr>
          <a:xfrm>
            <a:off x="899592" y="4795411"/>
            <a:ext cx="576064" cy="369332"/>
          </a:xfrm>
          <a:prstGeom prst="rect">
            <a:avLst/>
          </a:prstGeom>
          <a:noFill/>
        </p:spPr>
        <p:txBody>
          <a:bodyPr wrap="square" rtlCol="0">
            <a:spAutoFit/>
          </a:bodyPr>
          <a:lstStyle/>
          <a:p>
            <a:r>
              <a:rPr lang="en-US" dirty="0" smtClean="0"/>
              <a:t>100</a:t>
            </a:r>
            <a:endParaRPr lang="en-GB" dirty="0"/>
          </a:p>
        </p:txBody>
      </p:sp>
      <p:sp>
        <p:nvSpPr>
          <p:cNvPr id="27" name="TextBox 26"/>
          <p:cNvSpPr txBox="1"/>
          <p:nvPr/>
        </p:nvSpPr>
        <p:spPr>
          <a:xfrm>
            <a:off x="1403648" y="4786119"/>
            <a:ext cx="576064" cy="369332"/>
          </a:xfrm>
          <a:prstGeom prst="rect">
            <a:avLst/>
          </a:prstGeom>
          <a:noFill/>
        </p:spPr>
        <p:txBody>
          <a:bodyPr wrap="square" rtlCol="0">
            <a:spAutoFit/>
          </a:bodyPr>
          <a:lstStyle/>
          <a:p>
            <a:r>
              <a:rPr lang="en-US" dirty="0" smtClean="0"/>
              <a:t>200</a:t>
            </a:r>
            <a:endParaRPr lang="en-GB" dirty="0"/>
          </a:p>
        </p:txBody>
      </p:sp>
      <p:cxnSp>
        <p:nvCxnSpPr>
          <p:cNvPr id="7" name="Straight Arrow Connector 6"/>
          <p:cNvCxnSpPr/>
          <p:nvPr/>
        </p:nvCxnSpPr>
        <p:spPr>
          <a:xfrm>
            <a:off x="863588" y="3139227"/>
            <a:ext cx="0" cy="328682"/>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295636" y="4569805"/>
            <a:ext cx="324036"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882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407"/>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80DF502D-CAFB-49C6-B75F-DB313C671173}" type="slidenum">
              <a:rPr lang="en-GB" smtClean="0"/>
              <a:pPr/>
              <a:t>25</a:t>
            </a:fld>
            <a:endParaRPr lang="en-GB"/>
          </a:p>
        </p:txBody>
      </p:sp>
      <p:cxnSp>
        <p:nvCxnSpPr>
          <p:cNvPr id="9" name="Straight Arrow Connector 8"/>
          <p:cNvCxnSpPr/>
          <p:nvPr/>
        </p:nvCxnSpPr>
        <p:spPr>
          <a:xfrm flipV="1">
            <a:off x="539552" y="242088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936" y="479715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8560" y="227687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12" name="TextBox 11"/>
          <p:cNvSpPr txBox="1"/>
          <p:nvPr/>
        </p:nvSpPr>
        <p:spPr>
          <a:xfrm>
            <a:off x="3275856" y="443711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13" name="Straight Connector 12"/>
          <p:cNvCxnSpPr/>
          <p:nvPr/>
        </p:nvCxnSpPr>
        <p:spPr>
          <a:xfrm>
            <a:off x="899592" y="2849454"/>
            <a:ext cx="2088232" cy="17299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7936" y="3789040"/>
            <a:ext cx="147197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9908" y="3789040"/>
            <a:ext cx="19628" cy="100811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52" y="4072426"/>
            <a:ext cx="1800200" cy="464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6151" y="4077072"/>
            <a:ext cx="13810" cy="71833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1560" y="2526148"/>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3" name="TextBox 22"/>
          <p:cNvSpPr txBox="1"/>
          <p:nvPr/>
        </p:nvSpPr>
        <p:spPr>
          <a:xfrm>
            <a:off x="3059832" y="4498087"/>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4" name="TextBox 23"/>
          <p:cNvSpPr txBox="1"/>
          <p:nvPr/>
        </p:nvSpPr>
        <p:spPr>
          <a:xfrm>
            <a:off x="179512" y="3563724"/>
            <a:ext cx="576064" cy="369332"/>
          </a:xfrm>
          <a:prstGeom prst="rect">
            <a:avLst/>
          </a:prstGeom>
          <a:noFill/>
        </p:spPr>
        <p:txBody>
          <a:bodyPr wrap="square" rtlCol="0">
            <a:spAutoFit/>
          </a:bodyPr>
          <a:lstStyle/>
          <a:p>
            <a:r>
              <a:rPr lang="en-US" dirty="0" smtClean="0"/>
              <a:t>8</a:t>
            </a:r>
            <a:endParaRPr lang="en-GB" dirty="0"/>
          </a:p>
        </p:txBody>
      </p:sp>
      <p:sp>
        <p:nvSpPr>
          <p:cNvPr id="25" name="TextBox 24"/>
          <p:cNvSpPr txBox="1"/>
          <p:nvPr/>
        </p:nvSpPr>
        <p:spPr>
          <a:xfrm>
            <a:off x="179512" y="3923764"/>
            <a:ext cx="576064" cy="369332"/>
          </a:xfrm>
          <a:prstGeom prst="rect">
            <a:avLst/>
          </a:prstGeom>
          <a:noFill/>
        </p:spPr>
        <p:txBody>
          <a:bodyPr wrap="square" rtlCol="0">
            <a:spAutoFit/>
          </a:bodyPr>
          <a:lstStyle/>
          <a:p>
            <a:r>
              <a:rPr lang="en-US" dirty="0" smtClean="0"/>
              <a:t>6</a:t>
            </a:r>
            <a:endParaRPr lang="en-GB" dirty="0"/>
          </a:p>
        </p:txBody>
      </p:sp>
      <p:sp>
        <p:nvSpPr>
          <p:cNvPr id="26" name="TextBox 25"/>
          <p:cNvSpPr txBox="1"/>
          <p:nvPr/>
        </p:nvSpPr>
        <p:spPr>
          <a:xfrm>
            <a:off x="1691680" y="4795411"/>
            <a:ext cx="576064" cy="369332"/>
          </a:xfrm>
          <a:prstGeom prst="rect">
            <a:avLst/>
          </a:prstGeom>
          <a:noFill/>
        </p:spPr>
        <p:txBody>
          <a:bodyPr wrap="square" rtlCol="0">
            <a:spAutoFit/>
          </a:bodyPr>
          <a:lstStyle/>
          <a:p>
            <a:r>
              <a:rPr lang="en-US" dirty="0" smtClean="0"/>
              <a:t>300</a:t>
            </a:r>
            <a:endParaRPr lang="en-GB" dirty="0"/>
          </a:p>
        </p:txBody>
      </p:sp>
      <p:sp>
        <p:nvSpPr>
          <p:cNvPr id="27" name="TextBox 26"/>
          <p:cNvSpPr txBox="1"/>
          <p:nvPr/>
        </p:nvSpPr>
        <p:spPr>
          <a:xfrm>
            <a:off x="2123728" y="4786119"/>
            <a:ext cx="576064" cy="369332"/>
          </a:xfrm>
          <a:prstGeom prst="rect">
            <a:avLst/>
          </a:prstGeom>
          <a:noFill/>
        </p:spPr>
        <p:txBody>
          <a:bodyPr wrap="square" rtlCol="0">
            <a:spAutoFit/>
          </a:bodyPr>
          <a:lstStyle/>
          <a:p>
            <a:r>
              <a:rPr lang="en-GB" dirty="0"/>
              <a:t>4</a:t>
            </a:r>
            <a:r>
              <a:rPr lang="en-US" dirty="0" smtClean="0"/>
              <a:t>00</a:t>
            </a:r>
            <a:endParaRPr lang="en-GB" dirty="0"/>
          </a:p>
        </p:txBody>
      </p:sp>
      <p:cxnSp>
        <p:nvCxnSpPr>
          <p:cNvPr id="21" name="Straight Arrow Connector 20"/>
          <p:cNvCxnSpPr/>
          <p:nvPr/>
        </p:nvCxnSpPr>
        <p:spPr>
          <a:xfrm>
            <a:off x="863588" y="3789040"/>
            <a:ext cx="0" cy="288032"/>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123728" y="4579386"/>
            <a:ext cx="252028" cy="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105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407"/>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80DF502D-CAFB-49C6-B75F-DB313C671173}" type="slidenum">
              <a:rPr lang="en-GB" smtClean="0"/>
              <a:pPr/>
              <a:t>26</a:t>
            </a:fld>
            <a:endParaRPr lang="en-GB"/>
          </a:p>
        </p:txBody>
      </p:sp>
      <p:cxnSp>
        <p:nvCxnSpPr>
          <p:cNvPr id="9" name="Straight Arrow Connector 8"/>
          <p:cNvCxnSpPr/>
          <p:nvPr/>
        </p:nvCxnSpPr>
        <p:spPr>
          <a:xfrm flipV="1">
            <a:off x="539552" y="242088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936" y="479715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8560" y="227687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12" name="TextBox 11"/>
          <p:cNvSpPr txBox="1"/>
          <p:nvPr/>
        </p:nvSpPr>
        <p:spPr>
          <a:xfrm>
            <a:off x="3275856" y="443711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13" name="Straight Connector 12"/>
          <p:cNvCxnSpPr/>
          <p:nvPr/>
        </p:nvCxnSpPr>
        <p:spPr>
          <a:xfrm>
            <a:off x="899592" y="2849454"/>
            <a:ext cx="2088232" cy="17299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7936" y="4436241"/>
            <a:ext cx="2151856" cy="87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71800" y="4436241"/>
            <a:ext cx="0" cy="36091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52" y="4072426"/>
            <a:ext cx="1800200" cy="464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6151" y="4077072"/>
            <a:ext cx="13810" cy="71833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1560" y="2526148"/>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3" name="TextBox 22"/>
          <p:cNvSpPr txBox="1"/>
          <p:nvPr/>
        </p:nvSpPr>
        <p:spPr>
          <a:xfrm>
            <a:off x="3059832" y="4498087"/>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4" name="TextBox 23"/>
          <p:cNvSpPr txBox="1"/>
          <p:nvPr/>
        </p:nvSpPr>
        <p:spPr>
          <a:xfrm>
            <a:off x="179512" y="4211796"/>
            <a:ext cx="576064" cy="369332"/>
          </a:xfrm>
          <a:prstGeom prst="rect">
            <a:avLst/>
          </a:prstGeom>
          <a:noFill/>
        </p:spPr>
        <p:txBody>
          <a:bodyPr wrap="square" rtlCol="0">
            <a:spAutoFit/>
          </a:bodyPr>
          <a:lstStyle/>
          <a:p>
            <a:r>
              <a:rPr lang="en-US" dirty="0" smtClean="0"/>
              <a:t>4</a:t>
            </a:r>
            <a:endParaRPr lang="en-GB" dirty="0"/>
          </a:p>
        </p:txBody>
      </p:sp>
      <p:sp>
        <p:nvSpPr>
          <p:cNvPr id="25" name="TextBox 24"/>
          <p:cNvSpPr txBox="1"/>
          <p:nvPr/>
        </p:nvSpPr>
        <p:spPr>
          <a:xfrm>
            <a:off x="179512" y="3923764"/>
            <a:ext cx="576064" cy="369332"/>
          </a:xfrm>
          <a:prstGeom prst="rect">
            <a:avLst/>
          </a:prstGeom>
          <a:noFill/>
        </p:spPr>
        <p:txBody>
          <a:bodyPr wrap="square" rtlCol="0">
            <a:spAutoFit/>
          </a:bodyPr>
          <a:lstStyle/>
          <a:p>
            <a:r>
              <a:rPr lang="en-US" dirty="0" smtClean="0"/>
              <a:t>6</a:t>
            </a:r>
            <a:endParaRPr lang="en-GB" dirty="0"/>
          </a:p>
        </p:txBody>
      </p:sp>
      <p:sp>
        <p:nvSpPr>
          <p:cNvPr id="26" name="TextBox 25"/>
          <p:cNvSpPr txBox="1"/>
          <p:nvPr/>
        </p:nvSpPr>
        <p:spPr>
          <a:xfrm>
            <a:off x="2555776" y="4795411"/>
            <a:ext cx="576064" cy="369332"/>
          </a:xfrm>
          <a:prstGeom prst="rect">
            <a:avLst/>
          </a:prstGeom>
          <a:noFill/>
        </p:spPr>
        <p:txBody>
          <a:bodyPr wrap="square" rtlCol="0">
            <a:spAutoFit/>
          </a:bodyPr>
          <a:lstStyle/>
          <a:p>
            <a:r>
              <a:rPr lang="en-GB" dirty="0"/>
              <a:t>5</a:t>
            </a:r>
            <a:r>
              <a:rPr lang="en-US" dirty="0" smtClean="0"/>
              <a:t>00</a:t>
            </a:r>
            <a:endParaRPr lang="en-GB" dirty="0"/>
          </a:p>
        </p:txBody>
      </p:sp>
      <p:sp>
        <p:nvSpPr>
          <p:cNvPr id="27" name="TextBox 26"/>
          <p:cNvSpPr txBox="1"/>
          <p:nvPr/>
        </p:nvSpPr>
        <p:spPr>
          <a:xfrm>
            <a:off x="2123728" y="4786119"/>
            <a:ext cx="576064" cy="369332"/>
          </a:xfrm>
          <a:prstGeom prst="rect">
            <a:avLst/>
          </a:prstGeom>
          <a:noFill/>
        </p:spPr>
        <p:txBody>
          <a:bodyPr wrap="square" rtlCol="0">
            <a:spAutoFit/>
          </a:bodyPr>
          <a:lstStyle/>
          <a:p>
            <a:r>
              <a:rPr lang="en-GB" dirty="0"/>
              <a:t>4</a:t>
            </a:r>
            <a:r>
              <a:rPr lang="en-US" dirty="0" smtClean="0"/>
              <a:t>00</a:t>
            </a:r>
            <a:endParaRPr lang="en-GB" dirty="0"/>
          </a:p>
        </p:txBody>
      </p:sp>
      <p:cxnSp>
        <p:nvCxnSpPr>
          <p:cNvPr id="21" name="Straight Arrow Connector 20"/>
          <p:cNvCxnSpPr/>
          <p:nvPr/>
        </p:nvCxnSpPr>
        <p:spPr>
          <a:xfrm>
            <a:off x="863588" y="4108430"/>
            <a:ext cx="0" cy="328682"/>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411760" y="4653136"/>
            <a:ext cx="360040"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619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العرض:</a:t>
            </a:r>
            <a:endParaRPr lang="en-GB" b="1"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27</a:t>
            </a:fld>
            <a:endParaRPr lang="en-GB"/>
          </a:p>
        </p:txBody>
      </p:sp>
      <p:sp>
        <p:nvSpPr>
          <p:cNvPr id="6" name="Content Placeholder 2"/>
          <p:cNvSpPr>
            <a:spLocks noGrp="1" noRot="1" noChangeAspect="1" noMove="1" noResize="1" noEditPoints="1" noAdjustHandles="1" noChangeArrowheads="1" noChangeShapeType="1" noTextEdit="1"/>
          </p:cNvSpPr>
          <p:nvPr>
            <p:ph idx="1"/>
          </p:nvPr>
        </p:nvSpPr>
        <p:spPr>
          <a:xfrm>
            <a:off x="457200" y="1935480"/>
            <a:ext cx="8229600" cy="4517856"/>
          </a:xfrm>
          <a:blipFill rotWithShape="1">
            <a:blip r:embed="rId2"/>
            <a:stretch>
              <a:fillRect t="-1754" r="-1111"/>
            </a:stretch>
          </a:blipFill>
        </p:spPr>
        <p:txBody>
          <a:bodyPr/>
          <a:lstStyle/>
          <a:p>
            <a:pPr>
              <a:buNone/>
            </a:pPr>
            <a:r>
              <a:rPr lang="en-GB">
                <a:noFill/>
              </a:rPr>
              <a:t> </a:t>
            </a:r>
          </a:p>
        </p:txBody>
      </p:sp>
      <p:sp>
        <p:nvSpPr>
          <p:cNvPr id="7" name="Rectangle 6"/>
          <p:cNvSpPr/>
          <p:nvPr/>
        </p:nvSpPr>
        <p:spPr>
          <a:xfrm>
            <a:off x="3347864" y="3933056"/>
            <a:ext cx="2448272" cy="576064"/>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203848" y="5661248"/>
            <a:ext cx="2952328" cy="79208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3838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28</a:t>
            </a:fld>
            <a:endParaRPr lang="en-GB"/>
          </a:p>
        </p:txBody>
      </p:sp>
      <p:sp>
        <p:nvSpPr>
          <p:cNvPr id="6"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806" r="-1185"/>
            </a:stretch>
          </a:blipFill>
        </p:spPr>
        <p:txBody>
          <a:bodyPr/>
          <a:lstStyle/>
          <a:p>
            <a:pPr>
              <a:buNone/>
            </a:pPr>
            <a:r>
              <a:rPr lang="en-GB">
                <a:noFill/>
              </a:rPr>
              <a:t> </a:t>
            </a:r>
          </a:p>
        </p:txBody>
      </p:sp>
    </p:spTree>
    <p:extLst>
      <p:ext uri="{BB962C8B-B14F-4D97-AF65-F5344CB8AC3E}">
        <p14:creationId xmlns:p14="http://schemas.microsoft.com/office/powerpoint/2010/main" val="372868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buNone/>
            </a:pP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29</a:t>
            </a:fld>
            <a:endParaRPr lang="en-GB"/>
          </a:p>
        </p:txBody>
      </p:sp>
      <p:cxnSp>
        <p:nvCxnSpPr>
          <p:cNvPr id="6" name="Straight Arrow Connector 5"/>
          <p:cNvCxnSpPr/>
          <p:nvPr/>
        </p:nvCxnSpPr>
        <p:spPr>
          <a:xfrm>
            <a:off x="5156448" y="5004617"/>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84368" y="4644577"/>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8" name="Straight Connector 7"/>
          <p:cNvCxnSpPr/>
          <p:nvPr/>
        </p:nvCxnSpPr>
        <p:spPr>
          <a:xfrm flipH="1">
            <a:off x="5156448" y="3115598"/>
            <a:ext cx="3087960" cy="139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7470322" y="2820978"/>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smtClean="0">
                              <a:latin typeface="Cambria Math"/>
                            </a:rPr>
                          </m:ctrlPr>
                        </m:sSubPr>
                        <m:e>
                          <m:r>
                            <a:rPr lang="en-US" i="1">
                              <a:latin typeface="Cambria Math"/>
                            </a:rPr>
                            <m:t>𝐸</m:t>
                          </m:r>
                        </m:e>
                        <m:sub>
                          <m:r>
                            <a:rPr lang="en-GB" i="1">
                              <a:latin typeface="Cambria Math"/>
                            </a:rPr>
                            <m:t>𝑠</m:t>
                          </m:r>
                        </m:sub>
                      </m:sSub>
                      <m:r>
                        <a:rPr lang="en-US" b="0" i="1" smtClean="0">
                          <a:latin typeface="Cambria Math"/>
                        </a:rPr>
                        <m:t>&gt;</m:t>
                      </m:r>
                      <m:r>
                        <a:rPr lang="en-US" b="0" i="1" smtClean="0">
                          <a:latin typeface="Cambria Math"/>
                        </a:rPr>
                        <m:t>1</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7470322" y="2820978"/>
                <a:ext cx="1188132" cy="369332"/>
              </a:xfrm>
              <a:prstGeom prst="rect">
                <a:avLst/>
              </a:prstGeom>
              <a:blipFill rotWithShape="1">
                <a:blip r:embed="rId2"/>
                <a:stretch>
                  <a:fillRect/>
                </a:stretch>
              </a:blipFill>
            </p:spPr>
            <p:txBody>
              <a:bodyPr/>
              <a:lstStyle/>
              <a:p>
                <a:r>
                  <a:rPr lang="en-GB">
                    <a:noFill/>
                  </a:rPr>
                  <a:t> </a:t>
                </a:r>
              </a:p>
            </p:txBody>
          </p:sp>
        </mc:Fallback>
      </mc:AlternateContent>
      <p:sp>
        <p:nvSpPr>
          <p:cNvPr id="10" name="TextBox 9"/>
          <p:cNvSpPr txBox="1"/>
          <p:nvPr/>
        </p:nvSpPr>
        <p:spPr>
          <a:xfrm>
            <a:off x="4508376" y="4931876"/>
            <a:ext cx="648072" cy="369332"/>
          </a:xfrm>
          <a:prstGeom prst="rect">
            <a:avLst/>
          </a:prstGeom>
          <a:noFill/>
        </p:spPr>
        <p:txBody>
          <a:bodyPr wrap="square" rtlCol="0">
            <a:spAutoFit/>
          </a:bodyPr>
          <a:lstStyle/>
          <a:p>
            <a:pPr algn="r" rtl="1"/>
            <a:r>
              <a:rPr lang="ar-SA" dirty="0" smtClean="0"/>
              <a:t>0</a:t>
            </a:r>
            <a:endParaRPr lang="en-GB" dirty="0"/>
          </a:p>
        </p:txBody>
      </p:sp>
      <p:cxnSp>
        <p:nvCxnSpPr>
          <p:cNvPr id="11" name="Straight Arrow Connector 10"/>
          <p:cNvCxnSpPr/>
          <p:nvPr/>
        </p:nvCxnSpPr>
        <p:spPr>
          <a:xfrm flipH="1" flipV="1">
            <a:off x="5148064" y="2580982"/>
            <a:ext cx="8384" cy="2438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39952" y="2436966"/>
            <a:ext cx="1008112" cy="369332"/>
          </a:xfrm>
          <a:prstGeom prst="rect">
            <a:avLst/>
          </a:prstGeom>
          <a:noFill/>
        </p:spPr>
        <p:txBody>
          <a:bodyPr wrap="square" rtlCol="0">
            <a:spAutoFit/>
          </a:bodyPr>
          <a:lstStyle/>
          <a:p>
            <a:pPr algn="r" rtl="1"/>
            <a:r>
              <a:rPr lang="ar-SA" dirty="0" smtClean="0"/>
              <a:t>السعر</a:t>
            </a:r>
            <a:endParaRPr lang="en-GB" dirty="0"/>
          </a:p>
        </p:txBody>
      </p:sp>
      <p:cxnSp>
        <p:nvCxnSpPr>
          <p:cNvPr id="16" name="Straight Arrow Connector 15"/>
          <p:cNvCxnSpPr/>
          <p:nvPr/>
        </p:nvCxnSpPr>
        <p:spPr>
          <a:xfrm>
            <a:off x="691952" y="6284683"/>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19872" y="5924643"/>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18" name="Straight Connector 17"/>
          <p:cNvCxnSpPr/>
          <p:nvPr/>
        </p:nvCxnSpPr>
        <p:spPr>
          <a:xfrm flipH="1">
            <a:off x="1187624" y="4293096"/>
            <a:ext cx="2016224" cy="199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835696" y="4264120"/>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smtClean="0">
                              <a:latin typeface="Cambria Math"/>
                            </a:rPr>
                          </m:ctrlPr>
                        </m:sSubPr>
                        <m:e>
                          <m:r>
                            <a:rPr lang="en-US" i="1">
                              <a:latin typeface="Cambria Math"/>
                            </a:rPr>
                            <m:t>𝐸</m:t>
                          </m:r>
                        </m:e>
                        <m:sub>
                          <m:r>
                            <a:rPr lang="en-GB" i="1">
                              <a:latin typeface="Cambria Math"/>
                            </a:rPr>
                            <m:t>𝑠</m:t>
                          </m:r>
                        </m:sub>
                      </m:sSub>
                      <m:r>
                        <a:rPr lang="en-US" b="0" i="1" smtClean="0">
                          <a:latin typeface="Cambria Math"/>
                          <a:ea typeface="Cambria Math"/>
                        </a:rPr>
                        <m:t>&lt;</m:t>
                      </m:r>
                      <m:r>
                        <a:rPr lang="en-US" b="0" i="1" smtClean="0">
                          <a:latin typeface="Cambria Math"/>
                          <a:ea typeface="Cambria Math"/>
                        </a:rPr>
                        <m:t>1</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1835696" y="4264120"/>
                <a:ext cx="1188132" cy="369332"/>
              </a:xfrm>
              <a:prstGeom prst="rect">
                <a:avLst/>
              </a:prstGeom>
              <a:blipFill rotWithShape="1">
                <a:blip r:embed="rId3"/>
                <a:stretch>
                  <a:fillRect/>
                </a:stretch>
              </a:blipFill>
            </p:spPr>
            <p:txBody>
              <a:bodyPr/>
              <a:lstStyle/>
              <a:p>
                <a:r>
                  <a:rPr lang="en-GB">
                    <a:noFill/>
                  </a:rPr>
                  <a:t> </a:t>
                </a:r>
              </a:p>
            </p:txBody>
          </p:sp>
        </mc:Fallback>
      </mc:AlternateContent>
      <p:sp>
        <p:nvSpPr>
          <p:cNvPr id="20" name="TextBox 19"/>
          <p:cNvSpPr txBox="1"/>
          <p:nvPr/>
        </p:nvSpPr>
        <p:spPr>
          <a:xfrm>
            <a:off x="43880" y="6211942"/>
            <a:ext cx="648072" cy="369332"/>
          </a:xfrm>
          <a:prstGeom prst="rect">
            <a:avLst/>
          </a:prstGeom>
          <a:noFill/>
        </p:spPr>
        <p:txBody>
          <a:bodyPr wrap="square" rtlCol="0">
            <a:spAutoFit/>
          </a:bodyPr>
          <a:lstStyle/>
          <a:p>
            <a:pPr algn="r" rtl="1"/>
            <a:r>
              <a:rPr lang="ar-SA" dirty="0" smtClean="0"/>
              <a:t>0</a:t>
            </a:r>
            <a:endParaRPr lang="en-GB" dirty="0"/>
          </a:p>
        </p:txBody>
      </p:sp>
      <p:cxnSp>
        <p:nvCxnSpPr>
          <p:cNvPr id="21" name="Straight Arrow Connector 20"/>
          <p:cNvCxnSpPr/>
          <p:nvPr/>
        </p:nvCxnSpPr>
        <p:spPr>
          <a:xfrm flipH="1" flipV="1">
            <a:off x="683568" y="3861048"/>
            <a:ext cx="8384" cy="2438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4544" y="3717032"/>
            <a:ext cx="1008112" cy="369332"/>
          </a:xfrm>
          <a:prstGeom prst="rect">
            <a:avLst/>
          </a:prstGeom>
          <a:noFill/>
        </p:spPr>
        <p:txBody>
          <a:bodyPr wrap="square" rtlCol="0">
            <a:spAutoFit/>
          </a:bodyPr>
          <a:lstStyle/>
          <a:p>
            <a:pPr algn="r" rtl="1"/>
            <a:r>
              <a:rPr lang="ar-SA" dirty="0" smtClean="0"/>
              <a:t>السعر</a:t>
            </a:r>
            <a:endParaRPr lang="en-GB" dirty="0"/>
          </a:p>
        </p:txBody>
      </p:sp>
      <p:cxnSp>
        <p:nvCxnSpPr>
          <p:cNvPr id="23" name="Straight Arrow Connector 22"/>
          <p:cNvCxnSpPr/>
          <p:nvPr/>
        </p:nvCxnSpPr>
        <p:spPr>
          <a:xfrm>
            <a:off x="691952" y="3188339"/>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19872" y="2828299"/>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25" name="Straight Connector 24"/>
          <p:cNvCxnSpPr/>
          <p:nvPr/>
        </p:nvCxnSpPr>
        <p:spPr>
          <a:xfrm flipH="1">
            <a:off x="691952" y="1196752"/>
            <a:ext cx="2727920" cy="19547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2240124" y="1013679"/>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smtClean="0">
                              <a:latin typeface="Cambria Math"/>
                            </a:rPr>
                          </m:ctrlPr>
                        </m:sSubPr>
                        <m:e>
                          <m:r>
                            <a:rPr lang="en-US" i="1">
                              <a:latin typeface="Cambria Math"/>
                            </a:rPr>
                            <m:t>𝐸</m:t>
                          </m:r>
                        </m:e>
                        <m:sub>
                          <m:r>
                            <a:rPr lang="en-GB" i="1">
                              <a:latin typeface="Cambria Math"/>
                            </a:rPr>
                            <m:t>𝑠</m:t>
                          </m:r>
                        </m:sub>
                      </m:sSub>
                      <m:r>
                        <a:rPr lang="en-US" b="0" i="1" smtClean="0">
                          <a:latin typeface="Cambria Math"/>
                          <a:ea typeface="Cambria Math"/>
                        </a:rPr>
                        <m:t>=</m:t>
                      </m:r>
                      <m:r>
                        <a:rPr lang="en-US" b="0" i="1" smtClean="0">
                          <a:latin typeface="Cambria Math"/>
                          <a:ea typeface="Cambria Math"/>
                        </a:rPr>
                        <m:t>1</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2240124" y="1013679"/>
                <a:ext cx="1188132" cy="369332"/>
              </a:xfrm>
              <a:prstGeom prst="rect">
                <a:avLst/>
              </a:prstGeom>
              <a:blipFill rotWithShape="1">
                <a:blip r:embed="rId4"/>
                <a:stretch>
                  <a:fillRect/>
                </a:stretch>
              </a:blipFill>
            </p:spPr>
            <p:txBody>
              <a:bodyPr/>
              <a:lstStyle/>
              <a:p>
                <a:r>
                  <a:rPr lang="en-GB">
                    <a:noFill/>
                  </a:rPr>
                  <a:t> </a:t>
                </a:r>
              </a:p>
            </p:txBody>
          </p:sp>
        </mc:Fallback>
      </mc:AlternateContent>
      <p:sp>
        <p:nvSpPr>
          <p:cNvPr id="27" name="TextBox 26"/>
          <p:cNvSpPr txBox="1"/>
          <p:nvPr/>
        </p:nvSpPr>
        <p:spPr>
          <a:xfrm>
            <a:off x="43880" y="3115598"/>
            <a:ext cx="648072" cy="369332"/>
          </a:xfrm>
          <a:prstGeom prst="rect">
            <a:avLst/>
          </a:prstGeom>
          <a:noFill/>
        </p:spPr>
        <p:txBody>
          <a:bodyPr wrap="square" rtlCol="0">
            <a:spAutoFit/>
          </a:bodyPr>
          <a:lstStyle/>
          <a:p>
            <a:pPr algn="r" rtl="1"/>
            <a:r>
              <a:rPr lang="ar-SA" dirty="0" smtClean="0"/>
              <a:t>0</a:t>
            </a:r>
            <a:endParaRPr lang="en-GB" dirty="0"/>
          </a:p>
        </p:txBody>
      </p:sp>
      <p:cxnSp>
        <p:nvCxnSpPr>
          <p:cNvPr id="28" name="Straight Arrow Connector 27"/>
          <p:cNvCxnSpPr/>
          <p:nvPr/>
        </p:nvCxnSpPr>
        <p:spPr>
          <a:xfrm flipH="1" flipV="1">
            <a:off x="683568" y="764704"/>
            <a:ext cx="8384" cy="2438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4544" y="620688"/>
            <a:ext cx="1008112" cy="369332"/>
          </a:xfrm>
          <a:prstGeom prst="rect">
            <a:avLst/>
          </a:prstGeom>
          <a:noFill/>
        </p:spPr>
        <p:txBody>
          <a:bodyPr wrap="square" rtlCol="0">
            <a:spAutoFit/>
          </a:bodyPr>
          <a:lstStyle/>
          <a:p>
            <a:pPr algn="r" rtl="1"/>
            <a:r>
              <a:rPr lang="ar-SA" dirty="0" smtClean="0"/>
              <a:t>السعر</a:t>
            </a:r>
            <a:endParaRPr lang="en-GB" dirty="0"/>
          </a:p>
        </p:txBody>
      </p:sp>
    </p:spTree>
    <p:extLst>
      <p:ext uri="{BB962C8B-B14F-4D97-AF65-F5344CB8AC3E}">
        <p14:creationId xmlns:p14="http://schemas.microsoft.com/office/powerpoint/2010/main" val="406588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أنواع المرونات:</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للمرونة عدة أنواع، </a:t>
            </a:r>
            <a:r>
              <a:rPr lang="ar-SA" b="1" dirty="0" smtClean="0">
                <a:solidFill>
                  <a:schemeClr val="tx2"/>
                </a:solidFill>
              </a:rPr>
              <a:t>فهناك مثلاً:</a:t>
            </a:r>
          </a:p>
          <a:p>
            <a:pPr marL="514350" indent="-514350" algn="r" rtl="1">
              <a:buFont typeface="+mj-lt"/>
              <a:buAutoNum type="arabicPeriod"/>
            </a:pPr>
            <a:r>
              <a:rPr lang="ar-SA" b="1" dirty="0" smtClean="0">
                <a:solidFill>
                  <a:schemeClr val="tx2"/>
                </a:solidFill>
              </a:rPr>
              <a:t> </a:t>
            </a:r>
            <a:r>
              <a:rPr lang="ar-SA" b="1" dirty="0">
                <a:solidFill>
                  <a:schemeClr val="tx2"/>
                </a:solidFill>
              </a:rPr>
              <a:t>مرونة </a:t>
            </a:r>
            <a:r>
              <a:rPr lang="ar-SA" b="1" dirty="0" smtClean="0">
                <a:solidFill>
                  <a:schemeClr val="tx2"/>
                </a:solidFill>
              </a:rPr>
              <a:t>الدخل: </a:t>
            </a:r>
            <a:r>
              <a:rPr lang="ar-SA" dirty="0" smtClean="0"/>
              <a:t>تدرس </a:t>
            </a:r>
            <a:r>
              <a:rPr lang="ar-SA" dirty="0"/>
              <a:t>استجابة الكمية المطلوبة للتغير في </a:t>
            </a:r>
            <a:r>
              <a:rPr lang="ar-SA" dirty="0" smtClean="0"/>
              <a:t>الدخل.</a:t>
            </a:r>
          </a:p>
          <a:p>
            <a:pPr marL="514350" indent="-514350" algn="r" rtl="1">
              <a:buFont typeface="+mj-lt"/>
              <a:buAutoNum type="arabicPeriod"/>
            </a:pPr>
            <a:r>
              <a:rPr lang="ar-SA" b="1" dirty="0" smtClean="0">
                <a:solidFill>
                  <a:schemeClr val="tx2"/>
                </a:solidFill>
              </a:rPr>
              <a:t>مرونة الواردات: </a:t>
            </a:r>
            <a:r>
              <a:rPr lang="ar-SA" dirty="0" smtClean="0"/>
              <a:t>تدرس درجة استجابة الطلب على الواردات للتغير في أسعارها.</a:t>
            </a:r>
          </a:p>
          <a:p>
            <a:pPr marL="514350" indent="-514350" algn="r" rtl="1">
              <a:buFont typeface="+mj-lt"/>
              <a:buAutoNum type="arabicPeriod"/>
            </a:pPr>
            <a:r>
              <a:rPr lang="ar-SA" b="1" dirty="0" smtClean="0">
                <a:solidFill>
                  <a:schemeClr val="tx2"/>
                </a:solidFill>
              </a:rPr>
              <a:t>المرونة السعرية: </a:t>
            </a:r>
            <a:r>
              <a:rPr lang="ar-SA" dirty="0" smtClean="0"/>
              <a:t>تدرس درجة استجابة الكمية المطلوبة أو المعروضة للتغير في السعر.</a:t>
            </a:r>
            <a:endParaRPr lang="en-GB" dirty="0"/>
          </a:p>
          <a:p>
            <a:pPr algn="r" rtl="1"/>
            <a:r>
              <a:rPr lang="ar-SA" dirty="0" smtClean="0"/>
              <a:t>في هذا الفصل تعنينا المرونة السعرية (مرونة الطلب، مرونة العرض).</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3</a:t>
            </a:fld>
            <a:endParaRPr lang="en-GB"/>
          </a:p>
        </p:txBody>
      </p:sp>
    </p:spTree>
    <p:extLst>
      <p:ext uri="{BB962C8B-B14F-4D97-AF65-F5344CB8AC3E}">
        <p14:creationId xmlns:p14="http://schemas.microsoft.com/office/powerpoint/2010/main" val="1690605137"/>
      </p:ext>
    </p:extLst>
  </p:cSld>
  <p:clrMapOvr>
    <a:masterClrMapping/>
  </p:clrMapOvr>
  <mc:AlternateContent xmlns:mc="http://schemas.openxmlformats.org/markup-compatibility/2006" xmlns:p14="http://schemas.microsoft.com/office/powerpoint/2010/main">
    <mc:Choice Requires="p14">
      <p:transition spd="slow" p14:dur="2000" advTm="74179"/>
    </mc:Choice>
    <mc:Fallback xmlns="">
      <p:transition spd="slow" advTm="7417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lgn="r" rtl="1"/>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30</a:t>
            </a:fld>
            <a:endParaRPr lang="en-GB"/>
          </a:p>
        </p:txBody>
      </p:sp>
      <p:cxnSp>
        <p:nvCxnSpPr>
          <p:cNvPr id="6" name="Straight Arrow Connector 5"/>
          <p:cNvCxnSpPr/>
          <p:nvPr/>
        </p:nvCxnSpPr>
        <p:spPr>
          <a:xfrm flipV="1">
            <a:off x="5220072" y="3203684"/>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28456" y="5579948"/>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11960" y="3059668"/>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9" name="TextBox 8"/>
          <p:cNvSpPr txBox="1"/>
          <p:nvPr/>
        </p:nvSpPr>
        <p:spPr>
          <a:xfrm>
            <a:off x="7956376" y="5219908"/>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11" name="Straight Arrow Connector 10"/>
          <p:cNvCxnSpPr/>
          <p:nvPr/>
        </p:nvCxnSpPr>
        <p:spPr>
          <a:xfrm>
            <a:off x="763960" y="5564603"/>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91880" y="5204563"/>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14" name="Straight Connector 13"/>
          <p:cNvCxnSpPr/>
          <p:nvPr/>
        </p:nvCxnSpPr>
        <p:spPr>
          <a:xfrm>
            <a:off x="6732240" y="3244334"/>
            <a:ext cx="0" cy="23263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6624228" y="4139788"/>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a:latin typeface="Cambria Math"/>
                            </a:rPr>
                          </m:ctrlPr>
                        </m:sSubPr>
                        <m:e>
                          <m:r>
                            <a:rPr lang="en-US" i="1">
                              <a:latin typeface="Cambria Math"/>
                            </a:rPr>
                            <m:t>𝐸</m:t>
                          </m:r>
                        </m:e>
                        <m:sub>
                          <m:r>
                            <a:rPr lang="en-GB" i="1">
                              <a:latin typeface="Cambria Math"/>
                            </a:rPr>
                            <m:t>𝑠</m:t>
                          </m:r>
                        </m:sub>
                      </m:sSub>
                      <m:r>
                        <a:rPr lang="en-GB" i="1">
                          <a:latin typeface="Cambria Math"/>
                        </a:rPr>
                        <m:t> </m:t>
                      </m:r>
                      <m:r>
                        <a:rPr lang="ar-SA" i="1">
                          <a:latin typeface="Cambria Math"/>
                          <a:ea typeface="Cambria Math"/>
                        </a:rPr>
                        <m:t>=</m:t>
                      </m:r>
                      <m:r>
                        <a:rPr lang="ar-SA" i="1">
                          <a:latin typeface="Cambria Math"/>
                          <a:ea typeface="Cambria Math"/>
                        </a:rPr>
                        <m:t>0</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6624228" y="4139788"/>
                <a:ext cx="1188132" cy="369332"/>
              </a:xfrm>
              <a:prstGeom prst="rect">
                <a:avLst/>
              </a:prstGeom>
              <a:blipFill rotWithShape="1">
                <a:blip r:embed="rId2"/>
                <a:stretch>
                  <a:fillRect/>
                </a:stretch>
              </a:blipFill>
            </p:spPr>
            <p:txBody>
              <a:bodyPr/>
              <a:lstStyle/>
              <a:p>
                <a:r>
                  <a:rPr lang="en-GB">
                    <a:noFill/>
                  </a:rPr>
                  <a:t> </a:t>
                </a:r>
              </a:p>
            </p:txBody>
          </p:sp>
        </mc:Fallback>
      </mc:AlternateContent>
      <p:cxnSp>
        <p:nvCxnSpPr>
          <p:cNvPr id="16" name="Straight Connector 15"/>
          <p:cNvCxnSpPr/>
          <p:nvPr/>
        </p:nvCxnSpPr>
        <p:spPr>
          <a:xfrm flipH="1">
            <a:off x="799964" y="4412475"/>
            <a:ext cx="29079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671900" y="4187159"/>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a:latin typeface="Cambria Math"/>
                            </a:rPr>
                          </m:ctrlPr>
                        </m:sSubPr>
                        <m:e>
                          <m:r>
                            <a:rPr lang="en-US" i="1">
                              <a:latin typeface="Cambria Math"/>
                            </a:rPr>
                            <m:t>𝐸</m:t>
                          </m:r>
                        </m:e>
                        <m:sub>
                          <m:r>
                            <a:rPr lang="en-GB" i="1">
                              <a:latin typeface="Cambria Math"/>
                            </a:rPr>
                            <m:t>𝑠</m:t>
                          </m:r>
                        </m:sub>
                      </m:sSub>
                      <m:r>
                        <a:rPr lang="en-GB" i="1">
                          <a:latin typeface="Cambria Math"/>
                        </a:rPr>
                        <m:t> </m:t>
                      </m:r>
                      <m:r>
                        <a:rPr lang="ar-SA" i="1">
                          <a:latin typeface="Cambria Math"/>
                          <a:ea typeface="Cambria Math"/>
                        </a:rPr>
                        <m:t>→</m:t>
                      </m:r>
                      <m:r>
                        <a:rPr lang="en-US" i="1">
                          <a:latin typeface="Cambria Math"/>
                          <a:ea typeface="Cambria Math"/>
                        </a:rPr>
                        <m:t>∞</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671900" y="4187159"/>
                <a:ext cx="1188132" cy="369332"/>
              </a:xfrm>
              <a:prstGeom prst="rect">
                <a:avLst/>
              </a:prstGeom>
              <a:blipFill rotWithShape="1">
                <a:blip r:embed="rId3"/>
                <a:stretch>
                  <a:fillRect/>
                </a:stretch>
              </a:blipFill>
            </p:spPr>
            <p:txBody>
              <a:bodyPr/>
              <a:lstStyle/>
              <a:p>
                <a:r>
                  <a:rPr lang="en-GB">
                    <a:noFill/>
                  </a:rPr>
                  <a:t> </a:t>
                </a:r>
              </a:p>
            </p:txBody>
          </p:sp>
        </mc:Fallback>
      </mc:AlternateContent>
      <p:sp>
        <p:nvSpPr>
          <p:cNvPr id="18" name="TextBox 17"/>
          <p:cNvSpPr txBox="1"/>
          <p:nvPr/>
        </p:nvSpPr>
        <p:spPr>
          <a:xfrm>
            <a:off x="4572000" y="5507940"/>
            <a:ext cx="648072" cy="369332"/>
          </a:xfrm>
          <a:prstGeom prst="rect">
            <a:avLst/>
          </a:prstGeom>
          <a:noFill/>
        </p:spPr>
        <p:txBody>
          <a:bodyPr wrap="square" rtlCol="0">
            <a:spAutoFit/>
          </a:bodyPr>
          <a:lstStyle/>
          <a:p>
            <a:pPr algn="r" rtl="1"/>
            <a:r>
              <a:rPr lang="ar-SA" dirty="0" smtClean="0"/>
              <a:t>0</a:t>
            </a:r>
            <a:endParaRPr lang="en-GB" dirty="0"/>
          </a:p>
        </p:txBody>
      </p:sp>
      <p:sp>
        <p:nvSpPr>
          <p:cNvPr id="19" name="TextBox 18"/>
          <p:cNvSpPr txBox="1"/>
          <p:nvPr/>
        </p:nvSpPr>
        <p:spPr>
          <a:xfrm>
            <a:off x="115888" y="5491862"/>
            <a:ext cx="648072" cy="369332"/>
          </a:xfrm>
          <a:prstGeom prst="rect">
            <a:avLst/>
          </a:prstGeom>
          <a:noFill/>
        </p:spPr>
        <p:txBody>
          <a:bodyPr wrap="square" rtlCol="0">
            <a:spAutoFit/>
          </a:bodyPr>
          <a:lstStyle/>
          <a:p>
            <a:pPr algn="r" rtl="1"/>
            <a:r>
              <a:rPr lang="ar-SA" dirty="0" smtClean="0"/>
              <a:t>0</a:t>
            </a:r>
            <a:endParaRPr lang="en-GB" dirty="0"/>
          </a:p>
        </p:txBody>
      </p:sp>
      <p:cxnSp>
        <p:nvCxnSpPr>
          <p:cNvPr id="21" name="Straight Arrow Connector 20"/>
          <p:cNvCxnSpPr/>
          <p:nvPr/>
        </p:nvCxnSpPr>
        <p:spPr>
          <a:xfrm flipH="1" flipV="1">
            <a:off x="755576" y="3140968"/>
            <a:ext cx="8384" cy="2438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2536" y="2996952"/>
            <a:ext cx="1008112" cy="369332"/>
          </a:xfrm>
          <a:prstGeom prst="rect">
            <a:avLst/>
          </a:prstGeom>
          <a:noFill/>
        </p:spPr>
        <p:txBody>
          <a:bodyPr wrap="square" rtlCol="0">
            <a:spAutoFit/>
          </a:bodyPr>
          <a:lstStyle/>
          <a:p>
            <a:pPr algn="r" rtl="1"/>
            <a:r>
              <a:rPr lang="ar-SA" dirty="0" smtClean="0"/>
              <a:t>السعر</a:t>
            </a:r>
            <a:endParaRPr lang="en-GB" dirty="0"/>
          </a:p>
        </p:txBody>
      </p:sp>
    </p:spTree>
    <p:extLst>
      <p:ext uri="{BB962C8B-B14F-4D97-AF65-F5344CB8AC3E}">
        <p14:creationId xmlns:p14="http://schemas.microsoft.com/office/powerpoint/2010/main" val="3771033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جدول العرض ومرونة العرض:</a:t>
            </a:r>
          </a:p>
          <a:p>
            <a:pPr marL="0" indent="0" algn="r" rtl="1">
              <a:buNone/>
            </a:pPr>
            <a:endParaRPr lang="en-GB" b="1" dirty="0">
              <a:solidFill>
                <a:schemeClr val="tx2"/>
              </a:solidFill>
            </a:endParaRPr>
          </a:p>
        </p:txBody>
      </p:sp>
      <p:sp>
        <p:nvSpPr>
          <p:cNvPr id="5" name="Slide Number Placeholder 4"/>
          <p:cNvSpPr>
            <a:spLocks noGrp="1"/>
          </p:cNvSpPr>
          <p:nvPr>
            <p:ph type="sldNum" sz="quarter" idx="12"/>
          </p:nvPr>
        </p:nvSpPr>
        <p:spPr/>
        <p:txBody>
          <a:bodyPr/>
          <a:lstStyle/>
          <a:p>
            <a:fld id="{80DF502D-CAFB-49C6-B75F-DB313C671173}" type="slidenum">
              <a:rPr lang="en-GB" smtClean="0"/>
              <a:pPr/>
              <a:t>31</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828171218"/>
              </p:ext>
            </p:extLst>
          </p:nvPr>
        </p:nvGraphicFramePr>
        <p:xfrm>
          <a:off x="323528" y="2564904"/>
          <a:ext cx="8352928" cy="3108960"/>
        </p:xfrm>
        <a:graphic>
          <a:graphicData uri="http://schemas.openxmlformats.org/drawingml/2006/table">
            <a:tbl>
              <a:tblPr firstRow="1" bandRow="1">
                <a:tableStyleId>{5C22544A-7EE6-4342-B048-85BDC9FD1C3A}</a:tableStyleId>
              </a:tblPr>
              <a:tblGrid>
                <a:gridCol w="2088232"/>
                <a:gridCol w="2088232"/>
                <a:gridCol w="2088232"/>
                <a:gridCol w="2088232"/>
              </a:tblGrid>
              <a:tr h="370840">
                <a:tc>
                  <a:txBody>
                    <a:bodyPr/>
                    <a:lstStyle/>
                    <a:p>
                      <a:pPr algn="ctr" rtl="1"/>
                      <a:r>
                        <a:rPr lang="ar-SA" sz="2400" dirty="0" smtClean="0">
                          <a:latin typeface="Arial" pitchFamily="34" charset="0"/>
                          <a:cs typeface="Arial" pitchFamily="34" charset="0"/>
                        </a:rPr>
                        <a:t>مرونة العرض (القوس)</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مرونة العرض (النقطة)</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الكمية المعروضة</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السعر بالريالات</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800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60</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1.57</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1.5</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600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50</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1.8</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1.67</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400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40</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3.3</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2</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200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30</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5</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3</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20</a:t>
                      </a:r>
                      <a:endParaRPr lang="en-GB" sz="24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73942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من الجدول نلاحظ أن:</a:t>
            </a:r>
          </a:p>
          <a:p>
            <a:pPr marL="514350" indent="-514350" algn="r" rtl="1">
              <a:buFont typeface="+mj-lt"/>
              <a:buAutoNum type="arabicPeriod"/>
            </a:pPr>
            <a:r>
              <a:rPr lang="ar-SA" dirty="0"/>
              <a:t>معامل مرونة </a:t>
            </a:r>
            <a:r>
              <a:rPr lang="ar-SA" dirty="0" smtClean="0"/>
              <a:t>العرض </a:t>
            </a:r>
            <a:r>
              <a:rPr lang="ar-SA" dirty="0"/>
              <a:t>إشارته </a:t>
            </a:r>
            <a:r>
              <a:rPr lang="ar-SA" dirty="0" smtClean="0">
                <a:solidFill>
                  <a:schemeClr val="tx2"/>
                </a:solidFill>
              </a:rPr>
              <a:t>موجبة</a:t>
            </a:r>
            <a:r>
              <a:rPr lang="ar-SA" dirty="0" smtClean="0"/>
              <a:t> </a:t>
            </a:r>
            <a:r>
              <a:rPr lang="ar-SA" dirty="0"/>
              <a:t>لأن العلاقة بين السعر والكمية </a:t>
            </a:r>
            <a:r>
              <a:rPr lang="ar-SA" dirty="0" smtClean="0"/>
              <a:t>المعروضة </a:t>
            </a:r>
            <a:r>
              <a:rPr lang="ar-SA" dirty="0">
                <a:solidFill>
                  <a:schemeClr val="tx2"/>
                </a:solidFill>
              </a:rPr>
              <a:t>علاقة </a:t>
            </a:r>
            <a:r>
              <a:rPr lang="ar-SA" dirty="0" smtClean="0">
                <a:solidFill>
                  <a:schemeClr val="tx2"/>
                </a:solidFill>
              </a:rPr>
              <a:t>طردية</a:t>
            </a:r>
            <a:r>
              <a:rPr lang="ar-SA" dirty="0"/>
              <a:t>، فإذا كان البسط موجب (زيادة في الكمية) فإن المقام سيكون </a:t>
            </a:r>
            <a:r>
              <a:rPr lang="ar-SA" dirty="0" smtClean="0"/>
              <a:t>موجب (زيادة </a:t>
            </a:r>
            <a:r>
              <a:rPr lang="ar-SA" dirty="0"/>
              <a:t>في السعر) والعكس</a:t>
            </a:r>
            <a:r>
              <a:rPr lang="ar-SA" dirty="0" smtClean="0"/>
              <a:t>.</a:t>
            </a:r>
          </a:p>
          <a:p>
            <a:pPr marL="514350" indent="-514350" algn="r" rtl="1">
              <a:buFont typeface="+mj-lt"/>
              <a:buAutoNum type="arabicPeriod"/>
            </a:pPr>
            <a:r>
              <a:rPr lang="ar-SA" dirty="0" smtClean="0"/>
              <a:t>مرونة العرض تتزايد كلما انخفض السعر لأن انخفاض السعر يدفع المنتجين لتخفيض انتاجهم في البداية، إلا أن الانخفاض المتواصل في السعر يدفع بعض المنتجين للخروج من السوق نهائياً لتفادي الخسائر.</a:t>
            </a:r>
          </a:p>
          <a:p>
            <a:pPr marL="514350" indent="-514350" algn="r" rtl="1">
              <a:buFont typeface="+mj-lt"/>
              <a:buAutoNum type="arabicPeriod"/>
            </a:pPr>
            <a:r>
              <a:rPr lang="ar-SA" dirty="0" smtClean="0"/>
              <a:t>مرونة العرض تقل بارتفاع الأسعار لأن زيادة السعر سيؤدي لزيادة الإنتاج، إلا أن الارتفاع المتواصل في السعر لن يؤدي لزيادات متتالية في الكمية بسبب الحدود الفنية للإنتاج.</a:t>
            </a:r>
            <a:endParaRPr lang="ar-SA" dirty="0"/>
          </a:p>
          <a:p>
            <a:pPr marL="514350" indent="-514350" algn="r" rtl="1">
              <a:buFont typeface="+mj-lt"/>
              <a:buAutoNum type="arabicPeriod"/>
            </a:pPr>
            <a:endParaRPr lang="en-GB" dirty="0">
              <a:solidFill>
                <a:schemeClr val="tx2"/>
              </a:solidFill>
            </a:endParaRPr>
          </a:p>
        </p:txBody>
      </p:sp>
      <p:sp>
        <p:nvSpPr>
          <p:cNvPr id="5" name="Slide Number Placeholder 4"/>
          <p:cNvSpPr>
            <a:spLocks noGrp="1"/>
          </p:cNvSpPr>
          <p:nvPr>
            <p:ph type="sldNum" sz="quarter" idx="12"/>
          </p:nvPr>
        </p:nvSpPr>
        <p:spPr/>
        <p:txBody>
          <a:bodyPr/>
          <a:lstStyle/>
          <a:p>
            <a:fld id="{80DF502D-CAFB-49C6-B75F-DB313C671173}" type="slidenum">
              <a:rPr lang="en-GB" smtClean="0"/>
              <a:pPr/>
              <a:t>32</a:t>
            </a:fld>
            <a:endParaRPr lang="en-GB"/>
          </a:p>
        </p:txBody>
      </p:sp>
    </p:spTree>
    <p:extLst>
      <p:ext uri="{BB962C8B-B14F-4D97-AF65-F5344CB8AC3E}">
        <p14:creationId xmlns:p14="http://schemas.microsoft.com/office/powerpoint/2010/main" val="2114149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تعتمد مرونة العرض أساساً على مدى الصعوبة وحجم التكاليف المترتبة على تغيير الكمية المعروضة استجابة للتغير في السعر:</a:t>
            </a:r>
          </a:p>
          <a:p>
            <a:pPr marL="514350" indent="-514350" algn="r" rtl="1">
              <a:buFont typeface="+mj-lt"/>
              <a:buAutoNum type="arabicPeriod"/>
            </a:pPr>
            <a:r>
              <a:rPr lang="ar-SA" dirty="0" smtClean="0">
                <a:solidFill>
                  <a:schemeClr val="tx2"/>
                </a:solidFill>
              </a:rPr>
              <a:t>إذا كان تغيير الكمية المعروضة سهلاً نسبياً: </a:t>
            </a:r>
            <a:r>
              <a:rPr lang="ar-SA" dirty="0" smtClean="0"/>
              <a:t>تغيير الأسعار بنسبة معينة يتبعه تغير الكمية بنسبة أكبر       عرض مرن.</a:t>
            </a:r>
          </a:p>
          <a:p>
            <a:pPr marL="514350" indent="-514350" algn="r" rtl="1">
              <a:buFont typeface="+mj-lt"/>
              <a:buAutoNum type="arabicPeriod"/>
            </a:pPr>
            <a:r>
              <a:rPr lang="ar-SA" dirty="0" smtClean="0">
                <a:solidFill>
                  <a:schemeClr val="tx2"/>
                </a:solidFill>
              </a:rPr>
              <a:t>إذا كان تغيير الكمية المعروضة صعب: </a:t>
            </a:r>
            <a:r>
              <a:rPr lang="ar-SA" dirty="0" smtClean="0"/>
              <a:t>تغيير الأسعار بنسبة معينة يتبعه تغير الكمية بنسبة أقل </a:t>
            </a:r>
            <a:r>
              <a:rPr lang="ar-SA" b="1" dirty="0" smtClean="0">
                <a:solidFill>
                  <a:schemeClr val="tx2"/>
                </a:solidFill>
              </a:rPr>
              <a:t>مثال: </a:t>
            </a:r>
            <a:r>
              <a:rPr lang="ar-SA" dirty="0" smtClean="0"/>
              <a:t>السلع الزراعية        عرض غير مرن.</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33</a:t>
            </a:fld>
            <a:endParaRPr lang="en-GB"/>
          </a:p>
        </p:txBody>
      </p:sp>
      <p:cxnSp>
        <p:nvCxnSpPr>
          <p:cNvPr id="6" name="Straight Arrow Connector 5"/>
          <p:cNvCxnSpPr/>
          <p:nvPr/>
        </p:nvCxnSpPr>
        <p:spPr>
          <a:xfrm flipH="1">
            <a:off x="4572000" y="3467909"/>
            <a:ext cx="612068"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915816" y="4293096"/>
            <a:ext cx="612068"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45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العوامل المؤثرة على مرونة العرض:</a:t>
            </a:r>
            <a:endParaRPr lang="en-GB" b="1" dirty="0"/>
          </a:p>
        </p:txBody>
      </p:sp>
      <p:sp>
        <p:nvSpPr>
          <p:cNvPr id="3" name="Content Placeholder 2"/>
          <p:cNvSpPr>
            <a:spLocks noGrp="1"/>
          </p:cNvSpPr>
          <p:nvPr>
            <p:ph idx="1"/>
          </p:nvPr>
        </p:nvSpPr>
        <p:spPr/>
        <p:txBody>
          <a:bodyPr>
            <a:normAutofit lnSpcReduction="10000"/>
          </a:bodyPr>
          <a:lstStyle/>
          <a:p>
            <a:pPr algn="r" rtl="1"/>
            <a:r>
              <a:rPr lang="ar-SA" dirty="0" smtClean="0"/>
              <a:t>تعتمد مرونة العرض على قدرة البائعين على تخفيض الكمية المعروضة إذا انخفض السعر وقدرتهم على زيادتها إذا ارتفع السعر. </a:t>
            </a:r>
          </a:p>
          <a:p>
            <a:pPr algn="r" rtl="1"/>
            <a:r>
              <a:rPr lang="ar-SA" b="1" dirty="0" smtClean="0">
                <a:solidFill>
                  <a:schemeClr val="tx2"/>
                </a:solidFill>
              </a:rPr>
              <a:t>تلك القدرة على تغيير الكمية المعروضة استجابة للأسعار تتأثر بعدة عوامل:</a:t>
            </a:r>
          </a:p>
          <a:p>
            <a:pPr marL="514350" indent="-514350" algn="r" rtl="1">
              <a:buFont typeface="+mj-lt"/>
              <a:buAutoNum type="arabicPeriod"/>
            </a:pPr>
            <a:r>
              <a:rPr lang="ar-SA" b="1" dirty="0" smtClean="0">
                <a:solidFill>
                  <a:schemeClr val="tx2"/>
                </a:solidFill>
              </a:rPr>
              <a:t>تكلفة التخزين:</a:t>
            </a:r>
          </a:p>
          <a:p>
            <a:pPr marL="0" indent="0" algn="r" rtl="1">
              <a:buNone/>
            </a:pPr>
            <a:r>
              <a:rPr lang="ar-SA" dirty="0">
                <a:solidFill>
                  <a:schemeClr val="tx2"/>
                </a:solidFill>
              </a:rPr>
              <a:t> </a:t>
            </a:r>
            <a:r>
              <a:rPr lang="ar-SA" dirty="0" smtClean="0">
                <a:solidFill>
                  <a:schemeClr val="tx2"/>
                </a:solidFill>
              </a:rPr>
              <a:t>         </a:t>
            </a:r>
            <a:r>
              <a:rPr lang="ar-SA" dirty="0" smtClean="0"/>
              <a:t>السلع </a:t>
            </a:r>
            <a:r>
              <a:rPr lang="ar-SA" dirty="0" smtClean="0">
                <a:solidFill>
                  <a:schemeClr val="tx2"/>
                </a:solidFill>
              </a:rPr>
              <a:t>سريعة التلف </a:t>
            </a:r>
            <a:r>
              <a:rPr lang="ar-SA" dirty="0" smtClean="0"/>
              <a:t>التي يصعب خزنها لمدة طويلة تكون مرونة عرضها </a:t>
            </a:r>
            <a:r>
              <a:rPr lang="ar-SA" dirty="0" smtClean="0">
                <a:solidFill>
                  <a:schemeClr val="tx2"/>
                </a:solidFill>
              </a:rPr>
              <a:t>منخفضة</a:t>
            </a:r>
            <a:r>
              <a:rPr lang="ar-SA" dirty="0" smtClean="0"/>
              <a:t> </a:t>
            </a:r>
            <a:r>
              <a:rPr lang="ar-SA" b="1" dirty="0" smtClean="0">
                <a:solidFill>
                  <a:schemeClr val="tx2"/>
                </a:solidFill>
              </a:rPr>
              <a:t>مثل: </a:t>
            </a:r>
            <a:r>
              <a:rPr lang="ar-SA" dirty="0" smtClean="0"/>
              <a:t>الفواكه.</a:t>
            </a:r>
          </a:p>
          <a:p>
            <a:pPr marL="514350" indent="-514350" algn="r" rtl="1">
              <a:buFont typeface="+mj-lt"/>
              <a:buAutoNum type="arabicPeriod" startAt="2"/>
            </a:pPr>
            <a:r>
              <a:rPr lang="ar-SA" b="1" dirty="0" smtClean="0">
                <a:solidFill>
                  <a:schemeClr val="tx2"/>
                </a:solidFill>
              </a:rPr>
              <a:t>طبيعة العملية الإنتاجية:</a:t>
            </a:r>
          </a:p>
          <a:p>
            <a:pPr marL="0" indent="0" algn="r" rtl="1">
              <a:buNone/>
            </a:pPr>
            <a:r>
              <a:rPr lang="ar-SA" dirty="0">
                <a:solidFill>
                  <a:schemeClr val="tx2"/>
                </a:solidFill>
              </a:rPr>
              <a:t> </a:t>
            </a:r>
            <a:r>
              <a:rPr lang="ar-SA" dirty="0" smtClean="0">
                <a:solidFill>
                  <a:schemeClr val="tx2"/>
                </a:solidFill>
              </a:rPr>
              <a:t>        </a:t>
            </a:r>
            <a:r>
              <a:rPr lang="ar-SA" dirty="0" smtClean="0"/>
              <a:t> إذا كان </a:t>
            </a:r>
            <a:r>
              <a:rPr lang="ar-SA" dirty="0" smtClean="0">
                <a:solidFill>
                  <a:schemeClr val="tx2"/>
                </a:solidFill>
              </a:rPr>
              <a:t>تغيير العملية الإنتاجية سهل </a:t>
            </a:r>
            <a:r>
              <a:rPr lang="ar-SA" dirty="0" smtClean="0"/>
              <a:t>لإنتاج سلعة بديلة فإن العرض من السلعة يكون </a:t>
            </a:r>
            <a:r>
              <a:rPr lang="ar-SA" dirty="0" smtClean="0">
                <a:solidFill>
                  <a:schemeClr val="tx2"/>
                </a:solidFill>
              </a:rPr>
              <a:t>أكثر مرونة </a:t>
            </a:r>
            <a:r>
              <a:rPr lang="ar-SA" b="1" dirty="0" smtClean="0">
                <a:solidFill>
                  <a:schemeClr val="tx2"/>
                </a:solidFill>
              </a:rPr>
              <a:t>مثل: </a:t>
            </a:r>
            <a:r>
              <a:rPr lang="ar-SA" dirty="0" smtClean="0"/>
              <a:t>القمح.</a:t>
            </a:r>
          </a:p>
          <a:p>
            <a:pPr algn="r" rtl="1"/>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34</a:t>
            </a:fld>
            <a:endParaRPr lang="en-GB"/>
          </a:p>
        </p:txBody>
      </p:sp>
    </p:spTree>
    <p:extLst>
      <p:ext uri="{BB962C8B-B14F-4D97-AF65-F5344CB8AC3E}">
        <p14:creationId xmlns:p14="http://schemas.microsoft.com/office/powerpoint/2010/main" val="1146717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العوامل المؤثرة على مرونة العرض:</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3"/>
            </a:pPr>
            <a:r>
              <a:rPr lang="ar-SA" b="1" dirty="0" smtClean="0">
                <a:solidFill>
                  <a:schemeClr val="tx2"/>
                </a:solidFill>
              </a:rPr>
              <a:t>طول الفترة الزمنية أو قصرها:</a:t>
            </a:r>
            <a:endParaRPr lang="ar-SA" b="1" dirty="0">
              <a:solidFill>
                <a:schemeClr val="tx2"/>
              </a:solidFill>
            </a:endParaRPr>
          </a:p>
          <a:p>
            <a:pPr marL="0" indent="0" algn="r" rtl="1">
              <a:buNone/>
            </a:pPr>
            <a:r>
              <a:rPr lang="ar-SA" dirty="0">
                <a:solidFill>
                  <a:schemeClr val="tx2"/>
                </a:solidFill>
              </a:rPr>
              <a:t>          </a:t>
            </a:r>
            <a:r>
              <a:rPr lang="ar-SA" dirty="0" smtClean="0"/>
              <a:t>العرض </a:t>
            </a:r>
            <a:r>
              <a:rPr lang="ar-SA" dirty="0" smtClean="0">
                <a:solidFill>
                  <a:schemeClr val="tx2"/>
                </a:solidFill>
              </a:rPr>
              <a:t>في الزمن القصير غير مرن </a:t>
            </a:r>
            <a:r>
              <a:rPr lang="ar-SA" dirty="0" smtClean="0"/>
              <a:t>ولكنه يصبح </a:t>
            </a:r>
            <a:r>
              <a:rPr lang="ar-SA" dirty="0" smtClean="0">
                <a:solidFill>
                  <a:schemeClr val="tx2"/>
                </a:solidFill>
              </a:rPr>
              <a:t>أكثر مرونة </a:t>
            </a:r>
            <a:r>
              <a:rPr lang="ar-SA" dirty="0" smtClean="0"/>
              <a:t>مع </a:t>
            </a:r>
            <a:r>
              <a:rPr lang="ar-SA" dirty="0" smtClean="0">
                <a:solidFill>
                  <a:schemeClr val="tx2"/>
                </a:solidFill>
              </a:rPr>
              <a:t>مرور الزمن</a:t>
            </a:r>
            <a:r>
              <a:rPr lang="ar-SA" dirty="0" smtClean="0"/>
              <a:t>.</a:t>
            </a:r>
            <a:endParaRPr lang="ar-SA" dirty="0"/>
          </a:p>
          <a:p>
            <a:pPr marL="514350" indent="-514350" algn="r" rtl="1">
              <a:buFont typeface="+mj-lt"/>
              <a:buAutoNum type="arabicPeriod" startAt="4"/>
            </a:pPr>
            <a:r>
              <a:rPr lang="ar-SA" b="1" dirty="0" smtClean="0">
                <a:solidFill>
                  <a:schemeClr val="tx2"/>
                </a:solidFill>
              </a:rPr>
              <a:t>التوقعات الخاصة بمستقبل الأسعار:</a:t>
            </a:r>
            <a:endParaRPr lang="ar-SA" b="1" dirty="0">
              <a:solidFill>
                <a:schemeClr val="tx2"/>
              </a:solidFill>
            </a:endParaRPr>
          </a:p>
          <a:p>
            <a:pPr marL="0" indent="0" algn="r" rtl="1">
              <a:buNone/>
            </a:pPr>
            <a:r>
              <a:rPr lang="ar-SA" dirty="0">
                <a:solidFill>
                  <a:schemeClr val="tx2"/>
                </a:solidFill>
              </a:rPr>
              <a:t>         </a:t>
            </a:r>
            <a:r>
              <a:rPr lang="ar-SA" dirty="0"/>
              <a:t> إذا </a:t>
            </a:r>
            <a:r>
              <a:rPr lang="ar-SA" dirty="0" smtClean="0"/>
              <a:t>ارتفعت الأسعار وكانت توقعات المنتجين توحي بأن الارتفاع في الأسعار </a:t>
            </a:r>
            <a:r>
              <a:rPr lang="ar-SA" dirty="0" smtClean="0">
                <a:solidFill>
                  <a:schemeClr val="tx2"/>
                </a:solidFill>
              </a:rPr>
              <a:t>سيستمر</a:t>
            </a:r>
            <a:r>
              <a:rPr lang="ar-SA" dirty="0" smtClean="0"/>
              <a:t> فإن العرض يكون </a:t>
            </a:r>
            <a:r>
              <a:rPr lang="ar-SA" dirty="0" smtClean="0">
                <a:solidFill>
                  <a:schemeClr val="tx2"/>
                </a:solidFill>
              </a:rPr>
              <a:t>أكثر مرونة </a:t>
            </a:r>
            <a:r>
              <a:rPr lang="ar-SA" dirty="0" smtClean="0"/>
              <a:t>عما إذا كانت التوقعات مبنية على احتمال انخفاض مستقبلي في الأسعار.</a:t>
            </a:r>
            <a:endParaRPr lang="ar-SA" dirty="0"/>
          </a:p>
          <a:p>
            <a:pPr algn="r" rtl="1"/>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35</a:t>
            </a:fld>
            <a:endParaRPr lang="en-GB"/>
          </a:p>
        </p:txBody>
      </p:sp>
    </p:spTree>
    <p:extLst>
      <p:ext uri="{BB962C8B-B14F-4D97-AF65-F5344CB8AC3E}">
        <p14:creationId xmlns:p14="http://schemas.microsoft.com/office/powerpoint/2010/main" val="4223956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الخلاصة:</a:t>
            </a:r>
            <a:endParaRPr lang="en-GB" b="1" dirty="0"/>
          </a:p>
        </p:txBody>
      </p:sp>
      <p:sp>
        <p:nvSpPr>
          <p:cNvPr id="3" name="Content Placeholder 2"/>
          <p:cNvSpPr>
            <a:spLocks noGrp="1"/>
          </p:cNvSpPr>
          <p:nvPr>
            <p:ph idx="1"/>
          </p:nvPr>
        </p:nvSpPr>
        <p:spPr>
          <a:xfrm>
            <a:off x="457200" y="1935480"/>
            <a:ext cx="8229600" cy="4589864"/>
          </a:xfrm>
        </p:spPr>
        <p:txBody>
          <a:bodyPr>
            <a:normAutofit lnSpcReduction="10000"/>
          </a:bodyPr>
          <a:lstStyle/>
          <a:p>
            <a:pPr algn="r" rtl="1"/>
            <a:r>
              <a:rPr lang="ar-SA" dirty="0" smtClean="0"/>
              <a:t>تقيس المرونة السعرية مدى استجابة الكمية المطلوبة أو المعروضة للتغيرات في السعر.</a:t>
            </a:r>
          </a:p>
          <a:p>
            <a:pPr algn="r" rtl="1"/>
            <a:r>
              <a:rPr lang="ar-SA" dirty="0" smtClean="0"/>
              <a:t>الطلب أو العرض مرن إذا كانت نسبة التغير في الكمية أكبر من نسبة التغير في السعر والعلاقة بين السعر والإيراد الكلي علاقة عكسية.</a:t>
            </a:r>
          </a:p>
          <a:p>
            <a:pPr algn="r" rtl="1"/>
            <a:r>
              <a:rPr lang="ar-SA" dirty="0"/>
              <a:t>الطلب أو العرض </a:t>
            </a:r>
            <a:r>
              <a:rPr lang="ar-SA" dirty="0" smtClean="0"/>
              <a:t>غير مرن </a:t>
            </a:r>
            <a:r>
              <a:rPr lang="ar-SA" dirty="0"/>
              <a:t>إذا كانت نسبة التغير في الكمية </a:t>
            </a:r>
            <a:r>
              <a:rPr lang="ar-SA" dirty="0" smtClean="0"/>
              <a:t>أقل </a:t>
            </a:r>
            <a:r>
              <a:rPr lang="ar-SA" dirty="0"/>
              <a:t>من نسبة التغير في </a:t>
            </a:r>
            <a:r>
              <a:rPr lang="ar-SA" dirty="0" smtClean="0"/>
              <a:t>السعر </a:t>
            </a:r>
            <a:r>
              <a:rPr lang="ar-SA" dirty="0"/>
              <a:t>والعلاقة بين السعر والإيراد الكلي علاقة </a:t>
            </a:r>
            <a:r>
              <a:rPr lang="ar-SA" dirty="0" smtClean="0"/>
              <a:t>طردية.</a:t>
            </a:r>
          </a:p>
          <a:p>
            <a:pPr algn="r" rtl="1"/>
            <a:r>
              <a:rPr lang="ar-SA" dirty="0"/>
              <a:t>الطلب أو العرض </a:t>
            </a:r>
            <a:r>
              <a:rPr lang="ar-SA" dirty="0" smtClean="0"/>
              <a:t>ذو وحدة مرونة </a:t>
            </a:r>
            <a:r>
              <a:rPr lang="ar-SA" dirty="0"/>
              <a:t>إذا كانت نسبة التغير في الكمية </a:t>
            </a:r>
            <a:r>
              <a:rPr lang="ar-SA" dirty="0" smtClean="0"/>
              <a:t>تساوي نسبة </a:t>
            </a:r>
            <a:r>
              <a:rPr lang="ar-SA" dirty="0"/>
              <a:t>التغير في </a:t>
            </a:r>
            <a:r>
              <a:rPr lang="ar-SA" dirty="0" smtClean="0"/>
              <a:t>السعر ويكون الإيراد ثابتاً عند أقصى قيمة له.</a:t>
            </a:r>
          </a:p>
          <a:p>
            <a:pPr algn="r" rtl="1"/>
            <a:r>
              <a:rPr lang="ar-SA" dirty="0" smtClean="0"/>
              <a:t>تتأثر مرونة الطلب بعدة عوامل وكذلك بالنسبة لمرونة العرض.</a:t>
            </a:r>
          </a:p>
          <a:p>
            <a:pPr algn="r" rtl="1"/>
            <a:r>
              <a:rPr lang="ar-SA" dirty="0" smtClean="0"/>
              <a:t>للمرونة أهمية في الدراسات الاقتصادية كدراسة أثر السياسات االاقتصادية ودراسات التسويق.</a:t>
            </a:r>
            <a:endParaRPr lang="en-GB" dirty="0"/>
          </a:p>
          <a:p>
            <a:pPr algn="r" rtl="1"/>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36</a:t>
            </a:fld>
            <a:endParaRPr lang="en-GB"/>
          </a:p>
        </p:txBody>
      </p:sp>
    </p:spTree>
    <p:extLst>
      <p:ext uri="{BB962C8B-B14F-4D97-AF65-F5344CB8AC3E}">
        <p14:creationId xmlns:p14="http://schemas.microsoft.com/office/powerpoint/2010/main" val="171980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الطلب:</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b="-208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80DF502D-CAFB-49C6-B75F-DB313C671173}" type="slidenum">
              <a:rPr lang="en-GB" smtClean="0"/>
              <a:pPr/>
              <a:t>4</a:t>
            </a:fld>
            <a:endParaRPr lang="en-GB"/>
          </a:p>
        </p:txBody>
      </p:sp>
      <p:sp>
        <p:nvSpPr>
          <p:cNvPr id="6" name="Rectangle 5"/>
          <p:cNvSpPr/>
          <p:nvPr/>
        </p:nvSpPr>
        <p:spPr>
          <a:xfrm>
            <a:off x="3275856" y="5085184"/>
            <a:ext cx="2736304" cy="79208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6497664"/>
      </p:ext>
    </p:extLst>
  </p:cSld>
  <p:clrMapOvr>
    <a:masterClrMapping/>
  </p:clrMapOvr>
  <mc:AlternateContent xmlns:mc="http://schemas.openxmlformats.org/markup-compatibility/2006" xmlns:p14="http://schemas.microsoft.com/office/powerpoint/2010/main">
    <mc:Choice Requires="p14">
      <p:transition spd="slow" p14:dur="2000" advTm="95092"/>
    </mc:Choice>
    <mc:Fallback xmlns="">
      <p:transition spd="slow" advTm="9509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الطلب:</a:t>
            </a:r>
            <a:endParaRPr lang="en-GB" b="1" dirty="0"/>
          </a:p>
        </p:txBody>
      </p:sp>
      <p:sp>
        <p:nvSpPr>
          <p:cNvPr id="3" name="Content Placeholder 2"/>
          <p:cNvSpPr>
            <a:spLocks noGrp="1"/>
          </p:cNvSpPr>
          <p:nvPr>
            <p:ph idx="1"/>
          </p:nvPr>
        </p:nvSpPr>
        <p:spPr/>
        <p:txBody>
          <a:bodyPr/>
          <a:lstStyle/>
          <a:p>
            <a:pPr algn="r" rtl="1"/>
            <a:r>
              <a:rPr lang="ar-SA" dirty="0" smtClean="0"/>
              <a:t>نستخدم النسبة المئوية للتغير بدلاً من القيمة المطلقة للتغير وذلك لتوحيد القياس عند المقارنة بين السلع المختلفة (كالسكر والأقمشة) ذات المقاييس المختلفة (الكيلوغرامات والأمتار).</a:t>
            </a:r>
          </a:p>
          <a:p>
            <a:pPr algn="r" rtl="1"/>
            <a:r>
              <a:rPr lang="ar-SA" b="1" dirty="0" smtClean="0">
                <a:solidFill>
                  <a:schemeClr val="tx2"/>
                </a:solidFill>
              </a:rPr>
              <a:t>الفرق بين مرونة الطلب وميل منحنى الطلب:</a:t>
            </a:r>
          </a:p>
          <a:p>
            <a:pPr marL="0" indent="0" algn="r" rtl="1">
              <a:buNone/>
            </a:pPr>
            <a:endParaRPr lang="en-GB" b="1" dirty="0">
              <a:solidFill>
                <a:schemeClr val="tx2"/>
              </a:solidFill>
            </a:endParaRPr>
          </a:p>
        </p:txBody>
      </p:sp>
      <p:sp>
        <p:nvSpPr>
          <p:cNvPr id="5" name="Slide Number Placeholder 4"/>
          <p:cNvSpPr>
            <a:spLocks noGrp="1"/>
          </p:cNvSpPr>
          <p:nvPr>
            <p:ph type="sldNum" sz="quarter" idx="12"/>
          </p:nvPr>
        </p:nvSpPr>
        <p:spPr/>
        <p:txBody>
          <a:bodyPr/>
          <a:lstStyle/>
          <a:p>
            <a:fld id="{80DF502D-CAFB-49C6-B75F-DB313C671173}" type="slidenum">
              <a:rPr lang="en-GB" smtClean="0"/>
              <a:pPr/>
              <a:t>5</a:t>
            </a:fld>
            <a:endParaRPr lang="en-GB"/>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493887680"/>
                  </p:ext>
                </p:extLst>
              </p:nvPr>
            </p:nvGraphicFramePr>
            <p:xfrm>
              <a:off x="323528" y="3789040"/>
              <a:ext cx="8328248" cy="2272284"/>
            </p:xfrm>
            <a:graphic>
              <a:graphicData uri="http://schemas.openxmlformats.org/drawingml/2006/table">
                <a:tbl>
                  <a:tblPr firstRow="1" bandRow="1">
                    <a:tableStyleId>{5C22544A-7EE6-4342-B048-85BDC9FD1C3A}</a:tableStyleId>
                  </a:tblPr>
                  <a:tblGrid>
                    <a:gridCol w="4164124"/>
                    <a:gridCol w="4164124"/>
                  </a:tblGrid>
                  <a:tr h="370840">
                    <a:tc>
                      <a:txBody>
                        <a:bodyPr/>
                        <a:lstStyle/>
                        <a:p>
                          <a:pPr algn="ctr" rtl="1"/>
                          <a:r>
                            <a:rPr lang="ar-SA" sz="2600" dirty="0" smtClean="0"/>
                            <a:t>ميل منحنى الطلب</a:t>
                          </a:r>
                          <a:endParaRPr lang="en-GB" sz="2600" dirty="0"/>
                        </a:p>
                      </a:txBody>
                      <a:tcPr/>
                    </a:tc>
                    <a:tc>
                      <a:txBody>
                        <a:bodyPr/>
                        <a:lstStyle/>
                        <a:p>
                          <a:pPr algn="ctr" rtl="1"/>
                          <a:r>
                            <a:rPr lang="ar-SA" sz="2600" dirty="0" smtClean="0"/>
                            <a:t>مرونة الطلب</a:t>
                          </a:r>
                          <a:endParaRPr lang="en-GB" sz="2600" dirty="0"/>
                        </a:p>
                      </a:txBody>
                      <a:tcPr/>
                    </a:tc>
                  </a:tr>
                  <a:tr h="370840">
                    <a:tc>
                      <a:txBody>
                        <a:bodyPr/>
                        <a:lstStyle/>
                        <a:p>
                          <a:pPr algn="ctr" rtl="1"/>
                          <a:r>
                            <a:rPr lang="ar-SA" sz="2600" dirty="0" smtClean="0"/>
                            <a:t>النسبة بين التغير المطلق في السعر إلى التغير المطلق</a:t>
                          </a:r>
                          <a:r>
                            <a:rPr lang="ar-SA" sz="2600" baseline="0" dirty="0" smtClean="0"/>
                            <a:t> في الكمية المطلوبة.</a:t>
                          </a:r>
                          <a:endParaRPr lang="en-GB" sz="2600" dirty="0"/>
                        </a:p>
                      </a:txBody>
                      <a:tcPr/>
                    </a:tc>
                    <a:tc>
                      <a:txBody>
                        <a:bodyPr/>
                        <a:lstStyle/>
                        <a:p>
                          <a:pPr algn="ctr" rtl="1"/>
                          <a:r>
                            <a:rPr lang="ar-SA" sz="2600" dirty="0" smtClean="0"/>
                            <a:t>النسبة بين التغير النسبي في الكمية إلى التغير النسبي في السعر</a:t>
                          </a:r>
                          <a:endParaRPr lang="en-GB" sz="2600" dirty="0"/>
                        </a:p>
                      </a:txBody>
                      <a:tcPr/>
                    </a:tc>
                  </a:tr>
                  <a:tr h="370840">
                    <a:tc>
                      <a:txBody>
                        <a:bodyPr/>
                        <a:lstStyle/>
                        <a:p>
                          <a:pPr algn="ctr" rtl="1"/>
                          <a14:m>
                            <m:oMathPara xmlns:m="http://schemas.openxmlformats.org/officeDocument/2006/math">
                              <m:oMathParaPr>
                                <m:jc m:val="centerGroup"/>
                              </m:oMathParaPr>
                              <m:oMath xmlns:m="http://schemas.openxmlformats.org/officeDocument/2006/math">
                                <m:f>
                                  <m:fPr>
                                    <m:ctrlPr>
                                      <a:rPr lang="en-US" sz="2600" b="0" i="1" smtClean="0">
                                        <a:solidFill>
                                          <a:schemeClr val="tx1"/>
                                        </a:solidFill>
                                        <a:latin typeface="Cambria Math"/>
                                        <a:ea typeface="Cambria Math"/>
                                      </a:rPr>
                                    </m:ctrlPr>
                                  </m:fPr>
                                  <m:num>
                                    <m:r>
                                      <a:rPr lang="en-US" sz="2600" b="0" i="1" smtClean="0">
                                        <a:solidFill>
                                          <a:schemeClr val="tx1"/>
                                        </a:solidFill>
                                        <a:latin typeface="Cambria Math"/>
                                        <a:ea typeface="Cambria Math"/>
                                      </a:rPr>
                                      <m:t>∆ </m:t>
                                    </m:r>
                                    <m:r>
                                      <a:rPr lang="en-US" sz="2600" b="0" i="1" smtClean="0">
                                        <a:solidFill>
                                          <a:schemeClr val="tx1"/>
                                        </a:solidFill>
                                        <a:latin typeface="Cambria Math"/>
                                        <a:ea typeface="Cambria Math"/>
                                      </a:rPr>
                                      <m:t>𝑃</m:t>
                                    </m:r>
                                  </m:num>
                                  <m:den>
                                    <m:r>
                                      <a:rPr lang="en-US" sz="2600" b="0" i="1" smtClean="0">
                                        <a:solidFill>
                                          <a:schemeClr val="tx1"/>
                                        </a:solidFill>
                                        <a:latin typeface="Cambria Math"/>
                                        <a:ea typeface="Cambria Math"/>
                                      </a:rPr>
                                      <m:t>∆ </m:t>
                                    </m:r>
                                    <m:r>
                                      <a:rPr lang="en-US" sz="2600" b="0" i="1" smtClean="0">
                                        <a:solidFill>
                                          <a:schemeClr val="tx1"/>
                                        </a:solidFill>
                                        <a:latin typeface="Cambria Math"/>
                                        <a:ea typeface="Cambria Math"/>
                                      </a:rPr>
                                      <m:t>𝑄</m:t>
                                    </m:r>
                                  </m:den>
                                </m:f>
                              </m:oMath>
                            </m:oMathPara>
                          </a14:m>
                          <a:endParaRPr lang="en-GB" sz="2600" dirty="0"/>
                        </a:p>
                      </a:txBody>
                      <a:tcPr/>
                    </a:tc>
                    <a:tc>
                      <a:txBody>
                        <a:bodyPr/>
                        <a:lstStyle/>
                        <a:p>
                          <a:pPr algn="ctr" rtl="1"/>
                          <a14:m>
                            <m:oMathPara xmlns:m="http://schemas.openxmlformats.org/officeDocument/2006/math">
                              <m:oMathParaPr>
                                <m:jc m:val="centerGroup"/>
                              </m:oMathParaPr>
                              <m:oMath xmlns:m="http://schemas.openxmlformats.org/officeDocument/2006/math">
                                <m:f>
                                  <m:fPr>
                                    <m:ctrlPr>
                                      <a:rPr lang="en-US" sz="2600" b="0" i="1" smtClean="0">
                                        <a:solidFill>
                                          <a:schemeClr val="tx1"/>
                                        </a:solidFill>
                                        <a:latin typeface="Cambria Math"/>
                                      </a:rPr>
                                    </m:ctrlPr>
                                  </m:fPr>
                                  <m:num>
                                    <m:r>
                                      <a:rPr lang="en-US" sz="2600" b="0" i="1" smtClean="0">
                                        <a:solidFill>
                                          <a:schemeClr val="tx1"/>
                                        </a:solidFill>
                                        <a:latin typeface="Cambria Math"/>
                                        <a:ea typeface="Cambria Math"/>
                                      </a:rPr>
                                      <m:t>∆ </m:t>
                                    </m:r>
                                    <m:r>
                                      <a:rPr lang="en-US" sz="2600" b="0" i="1" smtClean="0">
                                        <a:solidFill>
                                          <a:schemeClr val="tx1"/>
                                        </a:solidFill>
                                        <a:latin typeface="Cambria Math"/>
                                        <a:ea typeface="Cambria Math"/>
                                      </a:rPr>
                                      <m:t>𝑄</m:t>
                                    </m:r>
                                  </m:num>
                                  <m:den>
                                    <m:sSub>
                                      <m:sSubPr>
                                        <m:ctrlPr>
                                          <a:rPr lang="en-US" sz="2600" b="0" i="1" smtClean="0">
                                            <a:solidFill>
                                              <a:schemeClr val="tx1"/>
                                            </a:solidFill>
                                            <a:latin typeface="Cambria Math"/>
                                          </a:rPr>
                                        </m:ctrlPr>
                                      </m:sSubPr>
                                      <m:e>
                                        <m:r>
                                          <a:rPr lang="en-US" sz="2600" b="0" i="1" smtClean="0">
                                            <a:solidFill>
                                              <a:schemeClr val="tx1"/>
                                            </a:solidFill>
                                            <a:latin typeface="Cambria Math"/>
                                          </a:rPr>
                                          <m:t>𝑄</m:t>
                                        </m:r>
                                      </m:e>
                                      <m:sub>
                                        <m:r>
                                          <a:rPr lang="en-US" sz="2600" b="0" i="1" smtClean="0">
                                            <a:solidFill>
                                              <a:schemeClr val="tx1"/>
                                            </a:solidFill>
                                            <a:latin typeface="Cambria Math"/>
                                          </a:rPr>
                                          <m:t>1</m:t>
                                        </m:r>
                                      </m:sub>
                                    </m:sSub>
                                  </m:den>
                                </m:f>
                                <m:r>
                                  <a:rPr lang="en-US" sz="2600" b="0" i="1" smtClean="0">
                                    <a:solidFill>
                                      <a:schemeClr val="tx1"/>
                                    </a:solidFill>
                                    <a:latin typeface="Cambria Math"/>
                                  </a:rPr>
                                  <m:t> </m:t>
                                </m:r>
                                <m:r>
                                  <a:rPr lang="en-US" sz="2600" b="0" i="1" smtClean="0">
                                    <a:solidFill>
                                      <a:schemeClr val="tx1"/>
                                    </a:solidFill>
                                    <a:latin typeface="Cambria Math"/>
                                    <a:ea typeface="Cambria Math"/>
                                  </a:rPr>
                                  <m:t>÷ </m:t>
                                </m:r>
                                <m:f>
                                  <m:fPr>
                                    <m:ctrlPr>
                                      <a:rPr lang="en-US" sz="2600" b="0" i="1" smtClean="0">
                                        <a:solidFill>
                                          <a:schemeClr val="tx1"/>
                                        </a:solidFill>
                                        <a:latin typeface="Cambria Math"/>
                                        <a:ea typeface="Cambria Math"/>
                                      </a:rPr>
                                    </m:ctrlPr>
                                  </m:fPr>
                                  <m:num>
                                    <m:r>
                                      <a:rPr lang="en-US" sz="2600" b="0" i="1" smtClean="0">
                                        <a:solidFill>
                                          <a:schemeClr val="tx1"/>
                                        </a:solidFill>
                                        <a:latin typeface="Cambria Math"/>
                                        <a:ea typeface="Cambria Math"/>
                                      </a:rPr>
                                      <m:t>∆ </m:t>
                                    </m:r>
                                    <m:r>
                                      <a:rPr lang="en-US" sz="2600" b="0" i="1" smtClean="0">
                                        <a:solidFill>
                                          <a:schemeClr val="tx1"/>
                                        </a:solidFill>
                                        <a:latin typeface="Cambria Math"/>
                                        <a:ea typeface="Cambria Math"/>
                                      </a:rPr>
                                      <m:t>𝑃</m:t>
                                    </m:r>
                                  </m:num>
                                  <m:den>
                                    <m:sSub>
                                      <m:sSubPr>
                                        <m:ctrlPr>
                                          <a:rPr lang="en-US" sz="2600" b="0" i="1" smtClean="0">
                                            <a:solidFill>
                                              <a:schemeClr val="tx1"/>
                                            </a:solidFill>
                                            <a:latin typeface="Cambria Math"/>
                                            <a:ea typeface="Cambria Math"/>
                                          </a:rPr>
                                        </m:ctrlPr>
                                      </m:sSubPr>
                                      <m:e>
                                        <m:r>
                                          <a:rPr lang="en-US" sz="2600" b="0" i="1" smtClean="0">
                                            <a:solidFill>
                                              <a:schemeClr val="tx1"/>
                                            </a:solidFill>
                                            <a:latin typeface="Cambria Math"/>
                                            <a:ea typeface="Cambria Math"/>
                                          </a:rPr>
                                          <m:t>𝑃</m:t>
                                        </m:r>
                                      </m:e>
                                      <m:sub>
                                        <m:r>
                                          <a:rPr lang="en-US" sz="2600" b="0" i="1" smtClean="0">
                                            <a:solidFill>
                                              <a:schemeClr val="tx1"/>
                                            </a:solidFill>
                                            <a:latin typeface="Cambria Math"/>
                                            <a:ea typeface="Cambria Math"/>
                                          </a:rPr>
                                          <m:t>1</m:t>
                                        </m:r>
                                      </m:sub>
                                    </m:sSub>
                                  </m:den>
                                </m:f>
                              </m:oMath>
                            </m:oMathPara>
                          </a14:m>
                          <a:endParaRPr lang="en-GB" sz="2600"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xmlns="" xmlns:a14="http://schemas.microsoft.com/office/drawing/2010/main" val="1493887680"/>
                  </p:ext>
                </p:extLst>
              </p:nvPr>
            </p:nvGraphicFramePr>
            <p:xfrm>
              <a:off x="323528" y="3789040"/>
              <a:ext cx="8328248" cy="2272284"/>
            </p:xfrm>
            <a:graphic>
              <a:graphicData uri="http://schemas.openxmlformats.org/drawingml/2006/table">
                <a:tbl>
                  <a:tblPr firstRow="1" bandRow="1">
                    <a:tableStyleId>{5C22544A-7EE6-4342-B048-85BDC9FD1C3A}</a:tableStyleId>
                  </a:tblPr>
                  <a:tblGrid>
                    <a:gridCol w="4164124"/>
                    <a:gridCol w="4164124"/>
                  </a:tblGrid>
                  <a:tr h="487680">
                    <a:tc>
                      <a:txBody>
                        <a:bodyPr/>
                        <a:lstStyle/>
                        <a:p>
                          <a:pPr algn="ctr" rtl="1"/>
                          <a:r>
                            <a:rPr lang="ar-SA" sz="2600" dirty="0" smtClean="0"/>
                            <a:t>ميل منحنى الطلب</a:t>
                          </a:r>
                          <a:endParaRPr lang="en-GB" sz="2600" dirty="0"/>
                        </a:p>
                      </a:txBody>
                      <a:tcPr/>
                    </a:tc>
                    <a:tc>
                      <a:txBody>
                        <a:bodyPr/>
                        <a:lstStyle/>
                        <a:p>
                          <a:pPr algn="ctr" rtl="1"/>
                          <a:r>
                            <a:rPr lang="ar-SA" sz="2600" dirty="0" smtClean="0"/>
                            <a:t>مرونة الطلب</a:t>
                          </a:r>
                          <a:endParaRPr lang="en-GB" sz="2600" dirty="0"/>
                        </a:p>
                      </a:txBody>
                      <a:tcPr/>
                    </a:tc>
                  </a:tr>
                  <a:tr h="883920">
                    <a:tc>
                      <a:txBody>
                        <a:bodyPr/>
                        <a:lstStyle/>
                        <a:p>
                          <a:pPr algn="ctr" rtl="1"/>
                          <a:r>
                            <a:rPr lang="ar-SA" sz="2600" dirty="0" smtClean="0"/>
                            <a:t>النسبة بين التغير المطلق في السعر إلى التغير المطلق</a:t>
                          </a:r>
                          <a:r>
                            <a:rPr lang="ar-SA" sz="2600" baseline="0" dirty="0" smtClean="0"/>
                            <a:t> في الكمية المطلوبة.</a:t>
                          </a:r>
                          <a:endParaRPr lang="en-GB" sz="2600" dirty="0"/>
                        </a:p>
                      </a:txBody>
                      <a:tcPr/>
                    </a:tc>
                    <a:tc>
                      <a:txBody>
                        <a:bodyPr/>
                        <a:lstStyle/>
                        <a:p>
                          <a:pPr algn="ctr" rtl="1"/>
                          <a:r>
                            <a:rPr lang="ar-SA" sz="2600" dirty="0" smtClean="0"/>
                            <a:t>النسبة بين التغير النسبي في الكمية إلى التغير النسبي في السعر</a:t>
                          </a:r>
                          <a:endParaRPr lang="en-GB" sz="2600" dirty="0"/>
                        </a:p>
                      </a:txBody>
                      <a:tcPr/>
                    </a:tc>
                  </a:tr>
                  <a:tr h="900684">
                    <a:tc>
                      <a:txBody>
                        <a:bodyPr/>
                        <a:lstStyle/>
                        <a:p>
                          <a:endParaRPr lang="en-US"/>
                        </a:p>
                      </a:txBody>
                      <a:tcPr>
                        <a:blipFill rotWithShape="1">
                          <a:blip r:embed="rId2"/>
                          <a:stretch>
                            <a:fillRect t="-160544" r="-100146" b="-680"/>
                          </a:stretch>
                        </a:blipFill>
                      </a:tcPr>
                    </a:tc>
                    <a:tc>
                      <a:txBody>
                        <a:bodyPr/>
                        <a:lstStyle/>
                        <a:p>
                          <a:endParaRPr lang="en-US"/>
                        </a:p>
                      </a:txBody>
                      <a:tcPr>
                        <a:blipFill rotWithShape="1">
                          <a:blip r:embed="rId2"/>
                          <a:stretch>
                            <a:fillRect l="-100000" t="-160544" r="-146" b="-680"/>
                          </a:stretch>
                        </a:blipFill>
                      </a:tcPr>
                    </a:tc>
                  </a:tr>
                </a:tbl>
              </a:graphicData>
            </a:graphic>
          </p:graphicFrame>
        </mc:Fallback>
      </mc:AlternateContent>
    </p:spTree>
    <p:extLst>
      <p:ext uri="{BB962C8B-B14F-4D97-AF65-F5344CB8AC3E}">
        <p14:creationId xmlns:p14="http://schemas.microsoft.com/office/powerpoint/2010/main" val="3885159087"/>
      </p:ext>
    </p:extLst>
  </p:cSld>
  <p:clrMapOvr>
    <a:masterClrMapping/>
  </p:clrMapOvr>
  <mc:AlternateContent xmlns:mc="http://schemas.openxmlformats.org/markup-compatibility/2006" xmlns:p14="http://schemas.microsoft.com/office/powerpoint/2010/main">
    <mc:Choice Requires="p14">
      <p:transition spd="slow" p14:dur="2000" advTm="56521"/>
    </mc:Choice>
    <mc:Fallback xmlns="">
      <p:transition spd="slow" advTm="5652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56" t="-1806" r="-1185"/>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80DF502D-CAFB-49C6-B75F-DB313C671173}" type="slidenum">
              <a:rPr lang="en-GB" smtClean="0"/>
              <a:pPr/>
              <a:t>6</a:t>
            </a:fld>
            <a:endParaRPr lang="en-GB"/>
          </a:p>
        </p:txBody>
      </p:sp>
    </p:spTree>
    <p:extLst>
      <p:ext uri="{BB962C8B-B14F-4D97-AF65-F5344CB8AC3E}">
        <p14:creationId xmlns:p14="http://schemas.microsoft.com/office/powerpoint/2010/main" val="839723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7</a:t>
            </a:fld>
            <a:endParaRPr lang="en-GB"/>
          </a:p>
        </p:txBody>
      </p:sp>
      <p:cxnSp>
        <p:nvCxnSpPr>
          <p:cNvPr id="6" name="Straight Arrow Connector 5"/>
          <p:cNvCxnSpPr/>
          <p:nvPr/>
        </p:nvCxnSpPr>
        <p:spPr>
          <a:xfrm flipV="1">
            <a:off x="5364088" y="1628800"/>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372472" y="4005064"/>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55976" y="1484784"/>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9" name="TextBox 8"/>
          <p:cNvSpPr txBox="1"/>
          <p:nvPr/>
        </p:nvSpPr>
        <p:spPr>
          <a:xfrm>
            <a:off x="8100392" y="3645024"/>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10" name="Straight Connector 9"/>
          <p:cNvCxnSpPr/>
          <p:nvPr/>
        </p:nvCxnSpPr>
        <p:spPr>
          <a:xfrm>
            <a:off x="5372472" y="1854116"/>
            <a:ext cx="2583904" cy="21509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28184" y="3995772"/>
            <a:ext cx="648072" cy="369332"/>
          </a:xfrm>
          <a:prstGeom prst="rect">
            <a:avLst/>
          </a:prstGeom>
          <a:noFill/>
        </p:spPr>
        <p:txBody>
          <a:bodyPr wrap="square" rtlCol="0">
            <a:spAutoFit/>
          </a:bodyPr>
          <a:lstStyle/>
          <a:p>
            <a:pPr algn="r" rtl="1"/>
            <a:r>
              <a:rPr lang="ar-SA" dirty="0" smtClean="0"/>
              <a:t>100</a:t>
            </a:r>
            <a:endParaRPr lang="en-GB" dirty="0"/>
          </a:p>
        </p:txBody>
      </p:sp>
      <p:cxnSp>
        <p:nvCxnSpPr>
          <p:cNvPr id="12" name="Straight Connector 11"/>
          <p:cNvCxnSpPr/>
          <p:nvPr/>
        </p:nvCxnSpPr>
        <p:spPr>
          <a:xfrm flipH="1">
            <a:off x="5372472" y="2929590"/>
            <a:ext cx="129195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60232" y="2924944"/>
            <a:ext cx="27620" cy="108012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16016" y="2708920"/>
            <a:ext cx="648072" cy="369332"/>
          </a:xfrm>
          <a:prstGeom prst="rect">
            <a:avLst/>
          </a:prstGeom>
          <a:noFill/>
        </p:spPr>
        <p:txBody>
          <a:bodyPr wrap="square" rtlCol="0">
            <a:spAutoFit/>
          </a:bodyPr>
          <a:lstStyle/>
          <a:p>
            <a:pPr algn="r" rtl="1"/>
            <a:r>
              <a:rPr lang="ar-SA" dirty="0" smtClean="0"/>
              <a:t>40</a:t>
            </a:r>
            <a:endParaRPr lang="en-GB" dirty="0"/>
          </a:p>
        </p:txBody>
      </p:sp>
      <p:sp>
        <p:nvSpPr>
          <p:cNvPr id="15" name="TextBox 14"/>
          <p:cNvSpPr txBox="1"/>
          <p:nvPr/>
        </p:nvSpPr>
        <p:spPr>
          <a:xfrm>
            <a:off x="4798876" y="3922023"/>
            <a:ext cx="648072" cy="369332"/>
          </a:xfrm>
          <a:prstGeom prst="rect">
            <a:avLst/>
          </a:prstGeom>
          <a:noFill/>
        </p:spPr>
        <p:txBody>
          <a:bodyPr wrap="square" rtlCol="0">
            <a:spAutoFit/>
          </a:bodyPr>
          <a:lstStyle/>
          <a:p>
            <a:pPr algn="r" rtl="1"/>
            <a:r>
              <a:rPr lang="ar-SA" dirty="0" smtClean="0"/>
              <a:t>0</a:t>
            </a:r>
            <a:endParaRPr lang="en-GB" dirty="0"/>
          </a:p>
        </p:txBody>
      </p:sp>
      <p:sp>
        <p:nvSpPr>
          <p:cNvPr id="16" name="TextBox 15"/>
          <p:cNvSpPr txBox="1"/>
          <p:nvPr/>
        </p:nvSpPr>
        <p:spPr>
          <a:xfrm>
            <a:off x="4716016" y="1853208"/>
            <a:ext cx="648072" cy="369332"/>
          </a:xfrm>
          <a:prstGeom prst="rect">
            <a:avLst/>
          </a:prstGeom>
          <a:noFill/>
        </p:spPr>
        <p:txBody>
          <a:bodyPr wrap="square" rtlCol="0">
            <a:spAutoFit/>
          </a:bodyPr>
          <a:lstStyle/>
          <a:p>
            <a:pPr algn="r" rtl="1"/>
            <a:r>
              <a:rPr lang="ar-SA" dirty="0" smtClean="0"/>
              <a:t>80</a:t>
            </a:r>
            <a:endParaRPr lang="en-GB" dirty="0"/>
          </a:p>
        </p:txBody>
      </p:sp>
      <mc:AlternateContent xmlns:mc="http://schemas.openxmlformats.org/markup-compatibility/2006" xmlns:a14="http://schemas.microsoft.com/office/drawing/2010/main">
        <mc:Choice Requires="a14">
          <p:sp>
            <p:nvSpPr>
              <p:cNvPr id="17" name="TextBox 16"/>
              <p:cNvSpPr txBox="1"/>
              <p:nvPr/>
            </p:nvSpPr>
            <p:spPr>
              <a:xfrm>
                <a:off x="5652120" y="1907540"/>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en-US" i="1">
                          <a:solidFill>
                            <a:schemeClr val="tx1"/>
                          </a:solidFill>
                          <a:latin typeface="Cambria Math"/>
                          <a:ea typeface="Cambria Math"/>
                        </a:rPr>
                        <m:t>&gt;</m:t>
                      </m:r>
                      <m:r>
                        <a:rPr lang="en-US" b="0" i="1" smtClean="0">
                          <a:solidFill>
                            <a:schemeClr val="tx1"/>
                          </a:solidFill>
                          <a:latin typeface="Cambria Math"/>
                          <a:ea typeface="Cambria Math"/>
                        </a:rPr>
                        <m:t>1</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5652120" y="1907540"/>
                <a:ext cx="1188132" cy="369332"/>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516216" y="2627620"/>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ar-SA" b="0" i="1" smtClean="0">
                          <a:solidFill>
                            <a:schemeClr val="tx1"/>
                          </a:solidFill>
                          <a:latin typeface="Cambria Math"/>
                          <a:ea typeface="Cambria Math"/>
                        </a:rPr>
                        <m:t>=</m:t>
                      </m:r>
                      <m:r>
                        <a:rPr lang="en-US" b="0" i="1" smtClean="0">
                          <a:solidFill>
                            <a:schemeClr val="tx1"/>
                          </a:solidFill>
                          <a:latin typeface="Cambria Math"/>
                          <a:ea typeface="Cambria Math"/>
                        </a:rPr>
                        <m:t>1</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516216" y="2627620"/>
                <a:ext cx="1188132"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344308" y="3284984"/>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ar-SA" b="0" i="1" smtClean="0">
                          <a:solidFill>
                            <a:schemeClr val="tx1"/>
                          </a:solidFill>
                          <a:latin typeface="Cambria Math"/>
                          <a:ea typeface="Cambria Math"/>
                        </a:rPr>
                        <m:t>&lt;</m:t>
                      </m:r>
                      <m:r>
                        <a:rPr lang="en-US" b="0" i="1" smtClean="0">
                          <a:solidFill>
                            <a:schemeClr val="tx1"/>
                          </a:solidFill>
                          <a:latin typeface="Cambria Math"/>
                          <a:ea typeface="Cambria Math"/>
                        </a:rPr>
                        <m:t>1</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344308" y="3284984"/>
                <a:ext cx="1188132" cy="369332"/>
              </a:xfrm>
              <a:prstGeom prst="rect">
                <a:avLst/>
              </a:prstGeom>
              <a:blipFill rotWithShape="1">
                <a:blip r:embed="rId4"/>
                <a:stretch>
                  <a:fillRect/>
                </a:stretch>
              </a:blipFill>
            </p:spPr>
            <p:txBody>
              <a:bodyPr/>
              <a:lstStyle/>
              <a:p>
                <a:r>
                  <a:rPr lang="en-GB">
                    <a:noFill/>
                  </a:rPr>
                  <a:t> </a:t>
                </a:r>
              </a:p>
            </p:txBody>
          </p:sp>
        </mc:Fallback>
      </mc:AlternateContent>
      <p:cxnSp>
        <p:nvCxnSpPr>
          <p:cNvPr id="20" name="Straight Arrow Connector 19"/>
          <p:cNvCxnSpPr/>
          <p:nvPr/>
        </p:nvCxnSpPr>
        <p:spPr>
          <a:xfrm flipV="1">
            <a:off x="899592" y="98072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07976" y="335699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8520" y="83671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23" name="TextBox 22"/>
          <p:cNvSpPr txBox="1"/>
          <p:nvPr/>
        </p:nvSpPr>
        <p:spPr>
          <a:xfrm>
            <a:off x="3635896" y="299695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24" name="Straight Arrow Connector 23"/>
          <p:cNvCxnSpPr/>
          <p:nvPr/>
        </p:nvCxnSpPr>
        <p:spPr>
          <a:xfrm flipV="1">
            <a:off x="827584" y="3789040"/>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35968" y="6165304"/>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0528" y="3645024"/>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27" name="TextBox 26"/>
          <p:cNvSpPr txBox="1"/>
          <p:nvPr/>
        </p:nvSpPr>
        <p:spPr>
          <a:xfrm>
            <a:off x="3563888" y="5805264"/>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28" name="Straight Connector 27"/>
          <p:cNvCxnSpPr/>
          <p:nvPr/>
        </p:nvCxnSpPr>
        <p:spPr>
          <a:xfrm>
            <a:off x="2411760" y="1021378"/>
            <a:ext cx="0" cy="2326322"/>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2303748" y="1916832"/>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ar-SA" b="0" i="1" smtClean="0">
                          <a:solidFill>
                            <a:schemeClr val="tx1"/>
                          </a:solidFill>
                          <a:latin typeface="Cambria Math"/>
                          <a:ea typeface="Cambria Math"/>
                        </a:rPr>
                        <m:t>=</m:t>
                      </m:r>
                      <m:r>
                        <a:rPr lang="ar-SA" b="0" i="1" smtClean="0">
                          <a:solidFill>
                            <a:schemeClr val="tx1"/>
                          </a:solidFill>
                          <a:latin typeface="Cambria Math"/>
                          <a:ea typeface="Cambria Math"/>
                        </a:rPr>
                        <m:t>0</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2303748" y="1916832"/>
                <a:ext cx="1188132" cy="369332"/>
              </a:xfrm>
              <a:prstGeom prst="rect">
                <a:avLst/>
              </a:prstGeom>
              <a:blipFill rotWithShape="1">
                <a:blip r:embed="rId5"/>
                <a:stretch>
                  <a:fillRect/>
                </a:stretch>
              </a:blipFill>
            </p:spPr>
            <p:txBody>
              <a:bodyPr/>
              <a:lstStyle/>
              <a:p>
                <a:r>
                  <a:rPr lang="en-GB">
                    <a:noFill/>
                  </a:rPr>
                  <a:t> </a:t>
                </a:r>
              </a:p>
            </p:txBody>
          </p:sp>
        </mc:Fallback>
      </mc:AlternateContent>
      <p:cxnSp>
        <p:nvCxnSpPr>
          <p:cNvPr id="32" name="Straight Connector 31"/>
          <p:cNvCxnSpPr/>
          <p:nvPr/>
        </p:nvCxnSpPr>
        <p:spPr>
          <a:xfrm flipH="1">
            <a:off x="871972" y="5013176"/>
            <a:ext cx="2907940"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3743908" y="4787860"/>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ar-SA" b="0" i="1" smtClean="0">
                          <a:solidFill>
                            <a:schemeClr val="tx1"/>
                          </a:solidFill>
                          <a:latin typeface="Cambria Math"/>
                          <a:ea typeface="Cambria Math"/>
                        </a:rPr>
                        <m:t>→∞</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3743908" y="4787860"/>
                <a:ext cx="1188132" cy="369332"/>
              </a:xfrm>
              <a:prstGeom prst="rect">
                <a:avLst/>
              </a:prstGeom>
              <a:blipFill rotWithShape="1">
                <a:blip r:embed="rId6"/>
                <a:stretch>
                  <a:fillRect/>
                </a:stretch>
              </a:blipFill>
            </p:spPr>
            <p:txBody>
              <a:bodyPr/>
              <a:lstStyle/>
              <a:p>
                <a:r>
                  <a:rPr lang="en-GB">
                    <a:noFill/>
                  </a:rPr>
                  <a:t> </a:t>
                </a:r>
              </a:p>
            </p:txBody>
          </p:sp>
        </mc:Fallback>
      </mc:AlternateContent>
      <p:sp>
        <p:nvSpPr>
          <p:cNvPr id="36" name="TextBox 35"/>
          <p:cNvSpPr txBox="1"/>
          <p:nvPr/>
        </p:nvSpPr>
        <p:spPr>
          <a:xfrm>
            <a:off x="251520" y="3284984"/>
            <a:ext cx="648072" cy="369332"/>
          </a:xfrm>
          <a:prstGeom prst="rect">
            <a:avLst/>
          </a:prstGeom>
          <a:noFill/>
        </p:spPr>
        <p:txBody>
          <a:bodyPr wrap="square" rtlCol="0">
            <a:spAutoFit/>
          </a:bodyPr>
          <a:lstStyle/>
          <a:p>
            <a:pPr algn="r" rtl="1"/>
            <a:r>
              <a:rPr lang="ar-SA" dirty="0" smtClean="0"/>
              <a:t>0</a:t>
            </a:r>
            <a:endParaRPr lang="en-GB" dirty="0"/>
          </a:p>
        </p:txBody>
      </p:sp>
      <p:sp>
        <p:nvSpPr>
          <p:cNvPr id="37" name="TextBox 36"/>
          <p:cNvSpPr txBox="1"/>
          <p:nvPr/>
        </p:nvSpPr>
        <p:spPr>
          <a:xfrm>
            <a:off x="187896" y="6092563"/>
            <a:ext cx="648072" cy="369332"/>
          </a:xfrm>
          <a:prstGeom prst="rect">
            <a:avLst/>
          </a:prstGeom>
          <a:noFill/>
        </p:spPr>
        <p:txBody>
          <a:bodyPr wrap="square" rtlCol="0">
            <a:spAutoFit/>
          </a:bodyPr>
          <a:lstStyle/>
          <a:p>
            <a:pPr algn="r" rtl="1"/>
            <a:r>
              <a:rPr lang="ar-SA" dirty="0" smtClean="0"/>
              <a:t>0</a:t>
            </a:r>
            <a:endParaRPr lang="en-GB" dirty="0"/>
          </a:p>
        </p:txBody>
      </p:sp>
    </p:spTree>
    <p:extLst>
      <p:ext uri="{BB962C8B-B14F-4D97-AF65-F5344CB8AC3E}">
        <p14:creationId xmlns:p14="http://schemas.microsoft.com/office/powerpoint/2010/main" val="3868621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جدول الطلب:</a:t>
            </a:r>
            <a:endParaRPr lang="ar-SA" b="1" dirty="0">
              <a:solidFill>
                <a:schemeClr val="tx2"/>
              </a:solidFill>
            </a:endParaRPr>
          </a:p>
        </p:txBody>
      </p:sp>
      <p:sp>
        <p:nvSpPr>
          <p:cNvPr id="5" name="Slide Number Placeholder 4"/>
          <p:cNvSpPr>
            <a:spLocks noGrp="1"/>
          </p:cNvSpPr>
          <p:nvPr>
            <p:ph type="sldNum" sz="quarter" idx="12"/>
          </p:nvPr>
        </p:nvSpPr>
        <p:spPr/>
        <p:txBody>
          <a:bodyPr/>
          <a:lstStyle/>
          <a:p>
            <a:fld id="{80DF502D-CAFB-49C6-B75F-DB313C671173}" type="slidenum">
              <a:rPr lang="en-GB" smtClean="0"/>
              <a:pPr/>
              <a:t>8</a:t>
            </a:fld>
            <a:endParaRPr lang="en-GB"/>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664129837"/>
                  </p:ext>
                </p:extLst>
              </p:nvPr>
            </p:nvGraphicFramePr>
            <p:xfrm>
              <a:off x="323528" y="2564904"/>
              <a:ext cx="8352932" cy="3054541"/>
            </p:xfrm>
            <a:graphic>
              <a:graphicData uri="http://schemas.openxmlformats.org/drawingml/2006/table">
                <a:tbl>
                  <a:tblPr firstRow="1" bandRow="1">
                    <a:tableStyleId>{5C22544A-7EE6-4342-B048-85BDC9FD1C3A}</a:tableStyleId>
                  </a:tblPr>
                  <a:tblGrid>
                    <a:gridCol w="792088"/>
                    <a:gridCol w="1944216"/>
                    <a:gridCol w="1440160"/>
                    <a:gridCol w="1440160"/>
                    <a:gridCol w="1152128"/>
                    <a:gridCol w="936104"/>
                    <a:gridCol w="648076"/>
                  </a:tblGrid>
                  <a:tr h="370840">
                    <a:tc>
                      <a:txBody>
                        <a:bodyPr/>
                        <a:lstStyle/>
                        <a:p>
                          <a:pPr algn="ctr" rtl="1"/>
                          <a:r>
                            <a:rPr lang="ar-SA" dirty="0" smtClean="0"/>
                            <a:t>المرونة</a:t>
                          </a:r>
                          <a:endParaRPr lang="en-US" dirty="0" smtClean="0"/>
                        </a:p>
                        <a:p>
                          <a:pPr algn="ctr" rtl="1"/>
                          <a:endParaRPr lang="en-US" dirty="0" smtClean="0"/>
                        </a:p>
                        <a:p>
                          <a:pPr algn="ctr" rtl="1"/>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US" b="1" i="1" smtClean="0">
                                        <a:latin typeface="Cambria Math"/>
                                      </a:rPr>
                                      <m:t>𝑬</m:t>
                                    </m:r>
                                  </m:e>
                                  <m:sub>
                                    <m:r>
                                      <a:rPr lang="en-US" b="1" i="1" smtClean="0">
                                        <a:latin typeface="Cambria Math"/>
                                      </a:rPr>
                                      <m:t>𝒅</m:t>
                                    </m:r>
                                  </m:sub>
                                </m:sSub>
                              </m:oMath>
                            </m:oMathPara>
                          </a14:m>
                          <a:endParaRPr lang="en-GB" dirty="0"/>
                        </a:p>
                      </a:txBody>
                      <a:tcPr/>
                    </a:tc>
                    <a:tc>
                      <a:txBody>
                        <a:bodyPr/>
                        <a:lstStyle/>
                        <a:p>
                          <a:pPr algn="ctr" rtl="1"/>
                          <a:r>
                            <a:rPr lang="ar-SA" dirty="0" smtClean="0"/>
                            <a:t>نسبة التغير في الكمية المطلوبة</a:t>
                          </a:r>
                          <a:endParaRPr lang="en-US" dirty="0" smtClean="0"/>
                        </a:p>
                        <a:p>
                          <a:pPr algn="ctr" rtl="1"/>
                          <a14:m>
                            <m:oMathPara xmlns:m="http://schemas.openxmlformats.org/officeDocument/2006/math">
                              <m:oMathParaPr>
                                <m:jc m:val="centerGroup"/>
                              </m:oMathParaPr>
                              <m:oMath xmlns:m="http://schemas.openxmlformats.org/officeDocument/2006/math">
                                <m:f>
                                  <m:fPr>
                                    <m:ctrlPr>
                                      <a:rPr lang="ar-SA" i="1" smtClean="0">
                                        <a:latin typeface="Cambria Math"/>
                                      </a:rPr>
                                    </m:ctrlPr>
                                  </m:fPr>
                                  <m:num>
                                    <m:r>
                                      <a:rPr lang="ar-SA" i="1" smtClean="0">
                                        <a:latin typeface="Cambria Math"/>
                                        <a:ea typeface="Cambria Math"/>
                                      </a:rPr>
                                      <m:t>∆</m:t>
                                    </m:r>
                                    <m:r>
                                      <a:rPr lang="en-US" b="1" i="1" smtClean="0">
                                        <a:latin typeface="Cambria Math"/>
                                        <a:ea typeface="Cambria Math"/>
                                      </a:rPr>
                                      <m:t>𝑸</m:t>
                                    </m:r>
                                  </m:num>
                                  <m:den>
                                    <m:sSub>
                                      <m:sSubPr>
                                        <m:ctrlPr>
                                          <a:rPr lang="ar-SA" i="1" smtClean="0">
                                            <a:latin typeface="Cambria Math"/>
                                          </a:rPr>
                                        </m:ctrlPr>
                                      </m:sSubPr>
                                      <m:e>
                                        <m:r>
                                          <a:rPr lang="en-US" b="1" i="1" smtClean="0">
                                            <a:latin typeface="Cambria Math"/>
                                          </a:rPr>
                                          <m:t>𝑸</m:t>
                                        </m:r>
                                      </m:e>
                                      <m:sub>
                                        <m:r>
                                          <a:rPr lang="en-US" b="1" i="1" smtClean="0">
                                            <a:latin typeface="Cambria Math"/>
                                          </a:rPr>
                                          <m:t>𝟏</m:t>
                                        </m:r>
                                      </m:sub>
                                    </m:sSub>
                                  </m:den>
                                </m:f>
                              </m:oMath>
                            </m:oMathPara>
                          </a14:m>
                          <a:endParaRPr lang="en-GB" dirty="0"/>
                        </a:p>
                      </a:txBody>
                      <a:tcPr/>
                    </a:tc>
                    <a:tc>
                      <a:txBody>
                        <a:bodyPr/>
                        <a:lstStyle/>
                        <a:p>
                          <a:pPr algn="ctr" rtl="1"/>
                          <a:r>
                            <a:rPr lang="ar-SA" dirty="0" smtClean="0"/>
                            <a:t>نسبة التغير في السعر</a:t>
                          </a:r>
                          <a:endParaRPr lang="en-US" dirty="0" smtClean="0"/>
                        </a:p>
                        <a:p>
                          <a:pPr algn="ctr" rtl="1"/>
                          <a14:m>
                            <m:oMathPara xmlns:m="http://schemas.openxmlformats.org/officeDocument/2006/math">
                              <m:oMathParaPr>
                                <m:jc m:val="centerGroup"/>
                              </m:oMathParaPr>
                              <m:oMath xmlns:m="http://schemas.openxmlformats.org/officeDocument/2006/math">
                                <m:f>
                                  <m:fPr>
                                    <m:ctrlPr>
                                      <a:rPr lang="ar-SA" i="1" smtClean="0">
                                        <a:latin typeface="Cambria Math"/>
                                      </a:rPr>
                                    </m:ctrlPr>
                                  </m:fPr>
                                  <m:num>
                                    <m:r>
                                      <a:rPr lang="ar-SA" i="1" smtClean="0">
                                        <a:latin typeface="Cambria Math"/>
                                        <a:ea typeface="Cambria Math"/>
                                      </a:rPr>
                                      <m:t>∆</m:t>
                                    </m:r>
                                    <m:r>
                                      <a:rPr lang="en-US" b="1" i="1" smtClean="0">
                                        <a:latin typeface="Cambria Math"/>
                                        <a:ea typeface="Cambria Math"/>
                                      </a:rPr>
                                      <m:t>𝑷</m:t>
                                    </m:r>
                                  </m:num>
                                  <m:den>
                                    <m:sSub>
                                      <m:sSubPr>
                                        <m:ctrlPr>
                                          <a:rPr lang="ar-SA" i="1" smtClean="0">
                                            <a:latin typeface="Cambria Math"/>
                                          </a:rPr>
                                        </m:ctrlPr>
                                      </m:sSubPr>
                                      <m:e>
                                        <m:r>
                                          <a:rPr lang="en-US" b="1" i="1" smtClean="0">
                                            <a:latin typeface="Cambria Math"/>
                                          </a:rPr>
                                          <m:t>𝑷</m:t>
                                        </m:r>
                                      </m:e>
                                      <m:sub>
                                        <m:r>
                                          <a:rPr lang="en-US" b="1" i="1" smtClean="0">
                                            <a:latin typeface="Cambria Math"/>
                                          </a:rPr>
                                          <m:t>𝟏</m:t>
                                        </m:r>
                                      </m:sub>
                                    </m:sSub>
                                  </m:den>
                                </m:f>
                              </m:oMath>
                            </m:oMathPara>
                          </a14:m>
                          <a:endParaRPr lang="en-GB"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smtClean="0"/>
                            <a:t>التغير في الكمية المطلوبة</a:t>
                          </a:r>
                          <a:endParaRPr lang="en-US" dirty="0" smtClean="0"/>
                        </a:p>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ar-SA" i="1" baseline="0" smtClean="0">
                                    <a:latin typeface="Cambria Math"/>
                                    <a:ea typeface="Cambria Math"/>
                                  </a:rPr>
                                  <m:t>∆</m:t>
                                </m:r>
                                <m:r>
                                  <a:rPr lang="en-US" b="1" i="1" baseline="0" smtClean="0">
                                    <a:latin typeface="Cambria Math"/>
                                    <a:ea typeface="Cambria Math"/>
                                  </a:rPr>
                                  <m:t> </m:t>
                                </m:r>
                                <m:r>
                                  <a:rPr lang="en-US" b="1" i="1" baseline="0" smtClean="0">
                                    <a:latin typeface="Cambria Math"/>
                                    <a:ea typeface="Cambria Math"/>
                                  </a:rPr>
                                  <m:t>𝑸</m:t>
                                </m:r>
                              </m:oMath>
                            </m:oMathPara>
                          </a14:m>
                          <a:endParaRPr lang="en-GB" dirty="0"/>
                        </a:p>
                      </a:txBody>
                      <a:tcPr/>
                    </a:tc>
                    <a:tc>
                      <a:txBody>
                        <a:bodyPr/>
                        <a:lstStyle/>
                        <a:p>
                          <a:pPr algn="ctr" rtl="1"/>
                          <a:r>
                            <a:rPr lang="ar-SA" dirty="0" smtClean="0"/>
                            <a:t>التغير في السعر</a:t>
                          </a:r>
                          <a:endParaRPr lang="en-US" dirty="0" smtClean="0"/>
                        </a:p>
                        <a:p>
                          <a:pPr algn="ctr" rtl="1"/>
                          <a14:m>
                            <m:oMathPara xmlns:m="http://schemas.openxmlformats.org/officeDocument/2006/math">
                              <m:oMathParaPr>
                                <m:jc m:val="centerGroup"/>
                              </m:oMathParaPr>
                              <m:oMath xmlns:m="http://schemas.openxmlformats.org/officeDocument/2006/math">
                                <m:r>
                                  <a:rPr lang="ar-SA" i="1" baseline="0" smtClean="0">
                                    <a:latin typeface="Cambria Math"/>
                                    <a:ea typeface="Cambria Math"/>
                                  </a:rPr>
                                  <m:t>∆</m:t>
                                </m:r>
                                <m:r>
                                  <a:rPr lang="en-US" b="1" i="1" baseline="0" smtClean="0">
                                    <a:latin typeface="Cambria Math"/>
                                    <a:ea typeface="Cambria Math"/>
                                  </a:rPr>
                                  <m:t> </m:t>
                                </m:r>
                                <m:r>
                                  <a:rPr lang="en-US" b="1" i="1" baseline="0" smtClean="0">
                                    <a:latin typeface="Cambria Math"/>
                                    <a:ea typeface="Cambria Math"/>
                                  </a:rPr>
                                  <m:t>𝑷</m:t>
                                </m:r>
                              </m:oMath>
                            </m:oMathPara>
                          </a14:m>
                          <a:endParaRPr lang="en-GB" dirty="0"/>
                        </a:p>
                      </a:txBody>
                      <a:tcPr/>
                    </a:tc>
                    <a:tc>
                      <a:txBody>
                        <a:bodyPr/>
                        <a:lstStyle/>
                        <a:p>
                          <a:pPr algn="ctr" rtl="1"/>
                          <a:r>
                            <a:rPr lang="ar-SA" dirty="0" smtClean="0"/>
                            <a:t>الكمية المطلوبة</a:t>
                          </a:r>
                          <a:endParaRPr lang="en-US" dirty="0" smtClean="0"/>
                        </a:p>
                        <a:p>
                          <a:pPr algn="ctr" rtl="1"/>
                          <a14:m>
                            <m:oMathPara xmlns:m="http://schemas.openxmlformats.org/officeDocument/2006/math">
                              <m:oMathParaPr>
                                <m:jc m:val="centerGroup"/>
                              </m:oMathParaPr>
                              <m:oMath xmlns:m="http://schemas.openxmlformats.org/officeDocument/2006/math">
                                <m:sSub>
                                  <m:sSubPr>
                                    <m:ctrlPr>
                                      <a:rPr lang="ar-SA" i="1" smtClean="0">
                                        <a:latin typeface="Cambria Math"/>
                                      </a:rPr>
                                    </m:ctrlPr>
                                  </m:sSubPr>
                                  <m:e>
                                    <m:r>
                                      <a:rPr lang="en-US" b="1" i="1" smtClean="0">
                                        <a:latin typeface="Cambria Math"/>
                                      </a:rPr>
                                      <m:t>𝑸</m:t>
                                    </m:r>
                                  </m:e>
                                  <m:sub>
                                    <m:r>
                                      <a:rPr lang="en-US" b="1" i="1" smtClean="0">
                                        <a:latin typeface="Cambria Math"/>
                                      </a:rPr>
                                      <m:t>𝒅</m:t>
                                    </m:r>
                                  </m:sub>
                                </m:sSub>
                              </m:oMath>
                            </m:oMathPara>
                          </a14:m>
                          <a:endParaRPr lang="en-GB" dirty="0"/>
                        </a:p>
                      </a:txBody>
                      <a:tcPr/>
                    </a:tc>
                    <a:tc>
                      <a:txBody>
                        <a:bodyPr/>
                        <a:lstStyle/>
                        <a:p>
                          <a:pPr algn="ctr" rtl="1"/>
                          <a:r>
                            <a:rPr lang="ar-SA" dirty="0" smtClean="0"/>
                            <a:t>السعر</a:t>
                          </a:r>
                          <a:endParaRPr lang="en-US" dirty="0" smtClean="0"/>
                        </a:p>
                        <a:p>
                          <a:pPr algn="ctr" rtl="1"/>
                          <a:endParaRPr lang="en-US" dirty="0" smtClean="0"/>
                        </a:p>
                        <a:p>
                          <a:pPr algn="ctr" rtl="1"/>
                          <a:r>
                            <a:rPr lang="en-US" i="1" dirty="0" smtClean="0"/>
                            <a:t>P</a:t>
                          </a:r>
                          <a:endParaRPr lang="en-GB" i="1" dirty="0"/>
                        </a:p>
                      </a:txBody>
                      <a:tcPr/>
                    </a:tc>
                  </a:tr>
                  <a:tr h="370840">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70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- 7.0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r>
                            <a:rPr lang="en-US" baseline="0" dirty="0" smtClean="0">
                              <a:latin typeface="Arial" pitchFamily="34" charset="0"/>
                              <a:cs typeface="Arial" pitchFamily="34" charset="0"/>
                            </a:rPr>
                            <a:t> 28.6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r>
                            <a:rPr lang="en-US" baseline="0" dirty="0" smtClean="0">
                              <a:latin typeface="Arial" pitchFamily="34" charset="0"/>
                              <a:cs typeface="Arial" pitchFamily="34" charset="0"/>
                            </a:rPr>
                            <a:t> 20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50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- 1.7</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33.3</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25.0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- 25.0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500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- 0.6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- 66.6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700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a:t>
                          </a:r>
                          <a:endParaRPr lang="en-GB" dirty="0">
                            <a:latin typeface="Arial" pitchFamily="34" charset="0"/>
                            <a:cs typeface="Arial" pitchFamily="34" charset="0"/>
                          </a:endParaRPr>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xmlns="" xmlns:a14="http://schemas.microsoft.com/office/drawing/2010/main" val="664129837"/>
                  </p:ext>
                </p:extLst>
              </p:nvPr>
            </p:nvGraphicFramePr>
            <p:xfrm>
              <a:off x="323528" y="2564904"/>
              <a:ext cx="8352932" cy="2923159"/>
            </p:xfrm>
            <a:graphic>
              <a:graphicData uri="http://schemas.openxmlformats.org/drawingml/2006/table">
                <a:tbl>
                  <a:tblPr firstRow="1" bandRow="1">
                    <a:tableStyleId>{5C22544A-7EE6-4342-B048-85BDC9FD1C3A}</a:tableStyleId>
                  </a:tblPr>
                  <a:tblGrid>
                    <a:gridCol w="792088"/>
                    <a:gridCol w="1944216"/>
                    <a:gridCol w="1440160"/>
                    <a:gridCol w="1440160"/>
                    <a:gridCol w="1152128"/>
                    <a:gridCol w="936104"/>
                    <a:gridCol w="648076"/>
                  </a:tblGrid>
                  <a:tr h="1068959">
                    <a:tc>
                      <a:txBody>
                        <a:bodyPr/>
                        <a:lstStyle/>
                        <a:p>
                          <a:endParaRPr lang="en-US"/>
                        </a:p>
                      </a:txBody>
                      <a:tcPr>
                        <a:blipFill rotWithShape="1">
                          <a:blip r:embed="rId2"/>
                          <a:stretch>
                            <a:fillRect t="-3429" r="-954615" b="-182286"/>
                          </a:stretch>
                        </a:blipFill>
                      </a:tcPr>
                    </a:tc>
                    <a:tc>
                      <a:txBody>
                        <a:bodyPr/>
                        <a:lstStyle/>
                        <a:p>
                          <a:endParaRPr lang="en-US"/>
                        </a:p>
                      </a:txBody>
                      <a:tcPr>
                        <a:blipFill rotWithShape="1">
                          <a:blip r:embed="rId2"/>
                          <a:stretch>
                            <a:fillRect l="-40752" t="-3429" r="-289028" b="-182286"/>
                          </a:stretch>
                        </a:blipFill>
                      </a:tcPr>
                    </a:tc>
                    <a:tc>
                      <a:txBody>
                        <a:bodyPr/>
                        <a:lstStyle/>
                        <a:p>
                          <a:endParaRPr lang="en-US"/>
                        </a:p>
                      </a:txBody>
                      <a:tcPr>
                        <a:blipFill rotWithShape="1">
                          <a:blip r:embed="rId2"/>
                          <a:stretch>
                            <a:fillRect l="-190254" t="-3429" r="-290678" b="-182286"/>
                          </a:stretch>
                        </a:blipFill>
                      </a:tcPr>
                    </a:tc>
                    <a:tc>
                      <a:txBody>
                        <a:bodyPr/>
                        <a:lstStyle/>
                        <a:p>
                          <a:endParaRPr lang="en-US"/>
                        </a:p>
                      </a:txBody>
                      <a:tcPr>
                        <a:blipFill rotWithShape="1">
                          <a:blip r:embed="rId2"/>
                          <a:stretch>
                            <a:fillRect l="-290254" t="-3429" r="-190678" b="-182286"/>
                          </a:stretch>
                        </a:blipFill>
                      </a:tcPr>
                    </a:tc>
                    <a:tc>
                      <a:txBody>
                        <a:bodyPr/>
                        <a:lstStyle/>
                        <a:p>
                          <a:endParaRPr lang="en-US"/>
                        </a:p>
                      </a:txBody>
                      <a:tcPr>
                        <a:blipFill rotWithShape="1">
                          <a:blip r:embed="rId2"/>
                          <a:stretch>
                            <a:fillRect l="-487302" t="-3429" r="-138095" b="-182286"/>
                          </a:stretch>
                        </a:blipFill>
                      </a:tcPr>
                    </a:tc>
                    <a:tc>
                      <a:txBody>
                        <a:bodyPr/>
                        <a:lstStyle/>
                        <a:p>
                          <a:endParaRPr lang="en-US"/>
                        </a:p>
                      </a:txBody>
                      <a:tcPr>
                        <a:blipFill rotWithShape="1">
                          <a:blip r:embed="rId2"/>
                          <a:stretch>
                            <a:fillRect l="-720779" t="-3429" r="-69481" b="-182286"/>
                          </a:stretch>
                        </a:blipFill>
                      </a:tcPr>
                    </a:tc>
                    <a:tc>
                      <a:txBody>
                        <a:bodyPr/>
                        <a:lstStyle/>
                        <a:p>
                          <a:pPr algn="ctr" rtl="1"/>
                          <a:r>
                            <a:rPr lang="ar-SA" dirty="0" smtClean="0"/>
                            <a:t>السعر</a:t>
                          </a:r>
                          <a:endParaRPr lang="en-US" dirty="0" smtClean="0"/>
                        </a:p>
                        <a:p>
                          <a:pPr algn="ctr" rtl="1"/>
                          <a:endParaRPr lang="en-US" dirty="0" smtClean="0"/>
                        </a:p>
                        <a:p>
                          <a:pPr algn="ctr" rtl="1"/>
                          <a:r>
                            <a:rPr lang="en-US" i="1" dirty="0" smtClean="0"/>
                            <a:t>P</a:t>
                          </a:r>
                          <a:endParaRPr lang="en-GB" i="1" dirty="0"/>
                        </a:p>
                      </a:txBody>
                      <a:tcPr/>
                    </a:tc>
                  </a:tr>
                  <a:tr h="370840">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70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- 7.0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r>
                            <a:rPr lang="en-US" baseline="0" dirty="0" smtClean="0">
                              <a:latin typeface="Arial" pitchFamily="34" charset="0"/>
                              <a:cs typeface="Arial" pitchFamily="34" charset="0"/>
                            </a:rPr>
                            <a:t> 28.6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r>
                            <a:rPr lang="en-US" baseline="0" dirty="0" smtClean="0">
                              <a:latin typeface="Arial" pitchFamily="34" charset="0"/>
                              <a:cs typeface="Arial" pitchFamily="34" charset="0"/>
                            </a:rPr>
                            <a:t> 20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50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- 1.7</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33.3</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25.0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- 25.0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500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- 0.6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- 66.6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700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a:t>
                          </a:r>
                          <a:endParaRPr lang="en-GB" dirty="0">
                            <a:latin typeface="Arial" pitchFamily="34" charset="0"/>
                            <a:cs typeface="Arial" pitchFamily="34" charset="0"/>
                          </a:endParaRPr>
                        </a:p>
                      </a:txBody>
                      <a:tcPr/>
                    </a:tc>
                  </a:tr>
                </a:tbl>
              </a:graphicData>
            </a:graphic>
          </p:graphicFrame>
        </mc:Fallback>
      </mc:AlternateContent>
    </p:spTree>
    <p:extLst>
      <p:ext uri="{BB962C8B-B14F-4D97-AF65-F5344CB8AC3E}">
        <p14:creationId xmlns:p14="http://schemas.microsoft.com/office/powerpoint/2010/main" val="2698211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9</a:t>
            </a:fld>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8229600" cy="19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395536" y="3861048"/>
                <a:ext cx="8136904" cy="1593898"/>
              </a:xfrm>
              <a:prstGeom prst="rect">
                <a:avLst/>
              </a:prstGeom>
              <a:noFill/>
            </p:spPr>
            <p:txBody>
              <a:bodyPr wrap="square" rtlCol="0">
                <a:spAutoFit/>
              </a:bodyPr>
              <a:lstStyle/>
              <a:p>
                <a:pPr algn="r" rtl="1"/>
                <a:r>
                  <a:rPr lang="ar-SA" sz="2600" dirty="0" smtClean="0">
                    <a:latin typeface="Arial" pitchFamily="34" charset="0"/>
                    <a:cs typeface="Arial" pitchFamily="34" charset="0"/>
                  </a:rPr>
                  <a:t>معامل المرونة عند انخفاض السعر من 50 إلى 40:</a:t>
                </a:r>
                <a:endParaRPr lang="en-US" sz="2600" dirty="0" smtClean="0">
                  <a:latin typeface="Arial" pitchFamily="34" charset="0"/>
                  <a:cs typeface="Arial" pitchFamily="34" charset="0"/>
                </a:endParaRPr>
              </a:p>
              <a:p>
                <a:pPr algn="r" rtl="1"/>
                <a:endParaRPr lang="ar-SA" sz="2600" dirty="0" smtClean="0">
                  <a:latin typeface="Arial" pitchFamily="34" charset="0"/>
                  <a:cs typeface="Arial" pitchFamily="34" charset="0"/>
                </a:endParaRPr>
              </a:p>
              <a:p>
                <a:pPr algn="r" rtl="1"/>
                <a14:m>
                  <m:oMathPara xmlns:m="http://schemas.openxmlformats.org/officeDocument/2006/math">
                    <m:oMathParaPr>
                      <m:jc m:val="centerGroup"/>
                    </m:oMathParaPr>
                    <m:oMath xmlns:m="http://schemas.openxmlformats.org/officeDocument/2006/math">
                      <m:sSub>
                        <m:sSubPr>
                          <m:ctrlPr>
                            <a:rPr lang="en-GB"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r>
                        <a:rPr lang="en-US" sz="2400" b="0" i="1" smtClean="0">
                          <a:latin typeface="Cambria Math"/>
                          <a:cs typeface="Arial" pitchFamily="34" charset="0"/>
                        </a:rPr>
                        <m:t>= </m:t>
                      </m:r>
                      <m:f>
                        <m:fPr>
                          <m:ctrlPr>
                            <a:rPr lang="en-US" sz="2400" b="0" i="1" smtClean="0">
                              <a:latin typeface="Cambria Math"/>
                              <a:cs typeface="Arial" pitchFamily="34" charset="0"/>
                            </a:rPr>
                          </m:ctrlPr>
                        </m:fPr>
                        <m:num>
                          <m:r>
                            <a:rPr lang="en-US" sz="2400" b="0" i="1" smtClean="0">
                              <a:latin typeface="Cambria Math"/>
                              <a:cs typeface="Arial" pitchFamily="34" charset="0"/>
                            </a:rPr>
                            <m:t>400</m:t>
                          </m:r>
                          <m:r>
                            <a:rPr lang="en-US" sz="2400" b="0" i="1" smtClean="0">
                              <a:latin typeface="Cambria Math"/>
                              <a:cs typeface="Arial" pitchFamily="34" charset="0"/>
                            </a:rPr>
                            <m:t> −</m:t>
                          </m:r>
                          <m:r>
                            <a:rPr lang="en-US" sz="2400" b="0" i="1" smtClean="0">
                              <a:latin typeface="Cambria Math"/>
                              <a:cs typeface="Arial" pitchFamily="34" charset="0"/>
                            </a:rPr>
                            <m:t>300</m:t>
                          </m:r>
                        </m:num>
                        <m:den>
                          <m:r>
                            <a:rPr lang="en-US" sz="2400" b="0" i="1" smtClean="0">
                              <a:latin typeface="Cambria Math"/>
                              <a:cs typeface="Arial" pitchFamily="34" charset="0"/>
                            </a:rPr>
                            <m:t>300</m:t>
                          </m:r>
                        </m:den>
                      </m:f>
                      <m:r>
                        <a:rPr lang="en-US" sz="2400" b="0" i="1" smtClean="0">
                          <a:latin typeface="Cambria Math"/>
                          <a:cs typeface="Arial" pitchFamily="34" charset="0"/>
                        </a:rPr>
                        <m:t> </m:t>
                      </m:r>
                      <m:r>
                        <a:rPr lang="en-US" sz="2400" b="0" i="1" smtClean="0">
                          <a:latin typeface="Cambria Math"/>
                          <a:ea typeface="Cambria Math"/>
                          <a:cs typeface="Arial" pitchFamily="34" charset="0"/>
                        </a:rPr>
                        <m:t>÷</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40</m:t>
                          </m:r>
                          <m:r>
                            <a:rPr lang="en-US" sz="2400" b="0" i="1" smtClean="0">
                              <a:latin typeface="Cambria Math"/>
                              <a:ea typeface="Cambria Math"/>
                              <a:cs typeface="Arial" pitchFamily="34" charset="0"/>
                            </a:rPr>
                            <m:t> −</m:t>
                          </m:r>
                          <m:r>
                            <a:rPr lang="en-US" sz="2400" b="0" i="1" smtClean="0">
                              <a:latin typeface="Cambria Math"/>
                              <a:ea typeface="Cambria Math"/>
                              <a:cs typeface="Arial" pitchFamily="34" charset="0"/>
                            </a:rPr>
                            <m:t>50</m:t>
                          </m:r>
                        </m:num>
                        <m:den>
                          <m:r>
                            <a:rPr lang="en-US" sz="2400" b="0" i="1" smtClean="0">
                              <a:latin typeface="Cambria Math"/>
                              <a:ea typeface="Cambria Math"/>
                              <a:cs typeface="Arial" pitchFamily="34" charset="0"/>
                            </a:rPr>
                            <m:t>50</m:t>
                          </m:r>
                        </m:den>
                      </m:f>
                      <m:r>
                        <a:rPr lang="en-US" sz="2400" b="0" i="1" smtClean="0">
                          <a:latin typeface="Cambria Math"/>
                          <a:ea typeface="Cambria Math"/>
                          <a:cs typeface="Arial" pitchFamily="34" charset="0"/>
                        </a:rPr>
                        <m:t>=</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100</m:t>
                          </m:r>
                        </m:num>
                        <m:den>
                          <m:r>
                            <a:rPr lang="en-US" sz="2400" b="0" i="1" smtClean="0">
                              <a:latin typeface="Cambria Math"/>
                              <a:ea typeface="Cambria Math"/>
                              <a:cs typeface="Arial" pitchFamily="34" charset="0"/>
                            </a:rPr>
                            <m:t>300</m:t>
                          </m:r>
                        </m:den>
                      </m:f>
                      <m:r>
                        <a:rPr lang="en-US" sz="2400" b="0" i="1" smtClean="0">
                          <a:latin typeface="Cambria Math"/>
                          <a:ea typeface="Cambria Math"/>
                          <a:cs typeface="Arial" pitchFamily="34" charset="0"/>
                        </a:rPr>
                        <m:t> ÷ </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 </m:t>
                          </m:r>
                          <m:r>
                            <a:rPr lang="en-US" sz="2400" b="0" i="1" smtClean="0">
                              <a:latin typeface="Cambria Math"/>
                              <a:ea typeface="Cambria Math"/>
                              <a:cs typeface="Arial" pitchFamily="34" charset="0"/>
                            </a:rPr>
                            <m:t>10</m:t>
                          </m:r>
                        </m:num>
                        <m:den>
                          <m:r>
                            <a:rPr lang="en-US" sz="2400" b="0" i="1" smtClean="0">
                              <a:latin typeface="Cambria Math"/>
                              <a:ea typeface="Cambria Math"/>
                              <a:cs typeface="Arial" pitchFamily="34" charset="0"/>
                            </a:rPr>
                            <m:t>50</m:t>
                          </m:r>
                        </m:den>
                      </m:f>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7</m:t>
                      </m:r>
                    </m:oMath>
                  </m:oMathPara>
                </a14:m>
                <a:endParaRPr lang="en-GB" sz="2400" dirty="0">
                  <a:latin typeface="Arial" pitchFamily="34" charset="0"/>
                  <a:cs typeface="Arial"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5536" y="3861048"/>
                <a:ext cx="8136904" cy="1593898"/>
              </a:xfrm>
              <a:prstGeom prst="rect">
                <a:avLst/>
              </a:prstGeom>
              <a:blipFill rotWithShape="1">
                <a:blip r:embed="rId3"/>
                <a:stretch>
                  <a:fillRect t="-3435" r="-1348"/>
                </a:stretch>
              </a:blipFill>
            </p:spPr>
            <p:txBody>
              <a:bodyPr/>
              <a:lstStyle/>
              <a:p>
                <a:r>
                  <a:rPr lang="en-GB">
                    <a:noFill/>
                  </a:rPr>
                  <a:t> </a:t>
                </a:r>
              </a:p>
            </p:txBody>
          </p:sp>
        </mc:Fallback>
      </mc:AlternateContent>
    </p:spTree>
    <p:extLst>
      <p:ext uri="{BB962C8B-B14F-4D97-AF65-F5344CB8AC3E}">
        <p14:creationId xmlns:p14="http://schemas.microsoft.com/office/powerpoint/2010/main" val="39657117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767</TotalTime>
  <Words>1697</Words>
  <Application>Microsoft Office PowerPoint</Application>
  <PresentationFormat>عرض على الشاشة (3:4)‏</PresentationFormat>
  <Paragraphs>343</Paragraphs>
  <Slides>36</Slides>
  <Notes>0</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Flow</vt:lpstr>
      <vt:lpstr>الفصل الخامس: مرونة الطلب ومرونة العرض</vt:lpstr>
      <vt:lpstr>مقدمة:</vt:lpstr>
      <vt:lpstr>أنواع المرونات:</vt:lpstr>
      <vt:lpstr>مرونة الطلب:</vt:lpstr>
      <vt:lpstr>مرونة الطلب:</vt:lpstr>
      <vt:lpstr>مرونة الطلب:</vt:lpstr>
      <vt:lpstr>مرونة الطلب:</vt:lpstr>
      <vt:lpstr>مرونة الطلب:</vt:lpstr>
      <vt:lpstr>مرونة الطلب:</vt:lpstr>
      <vt:lpstr>مرونة الطلب:</vt:lpstr>
      <vt:lpstr>مرونة الطلب ومنحنى الطلب:</vt:lpstr>
      <vt:lpstr>مرونة الطلب ومنحنى الطلب:</vt:lpstr>
      <vt:lpstr>مرونة الطلب ومنحنى الطلب:</vt:lpstr>
      <vt:lpstr>مرونة الطلب ومنحنى الطلب:</vt:lpstr>
      <vt:lpstr>مرونة الطلب ومنحنى الطلب:</vt:lpstr>
      <vt:lpstr>مرونة الطلب ومنحنى الطلب:</vt:lpstr>
      <vt:lpstr>مرونة الطلب ومنحنى الطلب:</vt:lpstr>
      <vt:lpstr>العوامل المؤثرة على مرونة الطلب:</vt:lpstr>
      <vt:lpstr>العوامل المؤثرة على مرونة الطلب:</vt:lpstr>
      <vt:lpstr>مرونة الطلب والإيراد الكلي:</vt:lpstr>
      <vt:lpstr>مرونة الطلب والإيراد الكلي:</vt:lpstr>
      <vt:lpstr>مرونة الطلب والإيراد الكلي:</vt:lpstr>
      <vt:lpstr>مرونة الطلب والإيراد الكلي:</vt:lpstr>
      <vt:lpstr>مرونة الطلب والإيراد الكلي:</vt:lpstr>
      <vt:lpstr>مرونة الطلب والإيراد الكلي:</vt:lpstr>
      <vt:lpstr>مرونة الطلب والإيراد الكلي:</vt:lpstr>
      <vt:lpstr>مرونة العرض:</vt:lpstr>
      <vt:lpstr>مرونة العرض:</vt:lpstr>
      <vt:lpstr>مرونة العرض:</vt:lpstr>
      <vt:lpstr>مرونة العرض:</vt:lpstr>
      <vt:lpstr>مرونة العرض:</vt:lpstr>
      <vt:lpstr>مرونة العرض:</vt:lpstr>
      <vt:lpstr>مرونة العرض:</vt:lpstr>
      <vt:lpstr>العوامل المؤثرة على مرونة العرض:</vt:lpstr>
      <vt:lpstr>العوامل المؤثرة على مرونة العرض:</vt:lpstr>
      <vt:lpstr>الخلاصة: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مرونة الطلب ومرونة العرض</dc:title>
  <dc:creator>Bodour</dc:creator>
  <cp:lastModifiedBy>user</cp:lastModifiedBy>
  <cp:revision>83</cp:revision>
  <dcterms:created xsi:type="dcterms:W3CDTF">2013-02-15T11:22:40Z</dcterms:created>
  <dcterms:modified xsi:type="dcterms:W3CDTF">2015-08-30T09:59:46Z</dcterms:modified>
</cp:coreProperties>
</file>