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sldIdLst>
    <p:sldId id="256" r:id="rId2"/>
    <p:sldId id="257" r:id="rId3"/>
    <p:sldId id="312" r:id="rId4"/>
    <p:sldId id="320" r:id="rId5"/>
    <p:sldId id="307" r:id="rId6"/>
    <p:sldId id="309" r:id="rId7"/>
    <p:sldId id="306" r:id="rId8"/>
    <p:sldId id="310" r:id="rId9"/>
    <p:sldId id="311" r:id="rId10"/>
    <p:sldId id="265" r:id="rId11"/>
    <p:sldId id="267" r:id="rId12"/>
    <p:sldId id="266" r:id="rId13"/>
    <p:sldId id="264" r:id="rId14"/>
    <p:sldId id="263" r:id="rId15"/>
    <p:sldId id="270" r:id="rId16"/>
    <p:sldId id="269" r:id="rId17"/>
    <p:sldId id="261" r:id="rId18"/>
    <p:sldId id="277" r:id="rId19"/>
    <p:sldId id="278" r:id="rId20"/>
    <p:sldId id="279" r:id="rId21"/>
    <p:sldId id="274" r:id="rId22"/>
    <p:sldId id="276" r:id="rId23"/>
    <p:sldId id="275" r:id="rId24"/>
    <p:sldId id="313" r:id="rId25"/>
    <p:sldId id="259" r:id="rId26"/>
    <p:sldId id="287" r:id="rId27"/>
    <p:sldId id="286" r:id="rId28"/>
    <p:sldId id="297" r:id="rId29"/>
    <p:sldId id="314" r:id="rId30"/>
    <p:sldId id="300" r:id="rId31"/>
    <p:sldId id="304" r:id="rId32"/>
    <p:sldId id="303" r:id="rId33"/>
    <p:sldId id="305" r:id="rId34"/>
    <p:sldId id="298" r:id="rId35"/>
    <p:sldId id="292" r:id="rId36"/>
    <p:sldId id="291" r:id="rId37"/>
    <p:sldId id="318" r:id="rId38"/>
    <p:sldId id="260" r:id="rId39"/>
    <p:sldId id="282" r:id="rId40"/>
    <p:sldId id="315" r:id="rId41"/>
    <p:sldId id="281" r:id="rId42"/>
    <p:sldId id="317" r:id="rId43"/>
    <p:sldId id="316" r:id="rId44"/>
    <p:sldId id="280" r:id="rId45"/>
    <p:sldId id="283" r:id="rId46"/>
    <p:sldId id="296" r:id="rId47"/>
    <p:sldId id="284" r:id="rId48"/>
    <p:sldId id="319" r:id="rId49"/>
    <p:sldId id="294" r:id="rId50"/>
    <p:sldId id="25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p:scale>
          <a:sx n="94" d="100"/>
          <a:sy n="94" d="100"/>
        </p:scale>
        <p:origin x="-840"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t>13/02/2017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t>‹#›</a:t>
            </a:fld>
            <a:endParaRPr lang="en-GB"/>
          </a:p>
        </p:txBody>
      </p:sp>
    </p:spTree>
    <p:extLst>
      <p:ext uri="{BB962C8B-B14F-4D97-AF65-F5344CB8AC3E}">
        <p14:creationId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12ECC7D-9805-4F0F-8921-089257BC7725}" type="datetime1">
              <a:rPr lang="en-GB" smtClean="0"/>
              <a:t>13/02/2017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17F554-B614-4D93-8E71-B3F2261FFA1D}" type="datetime1">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E71518-3CC1-4BC8-827E-9DAA168922CA}" type="datetime1">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6DD35F-D448-42B5-9863-86E772F72686}" type="datetime1">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A333EC-D22B-4B36-83F5-16D7F414FFB8}" type="datetime1">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D081FE-93A3-4160-9230-F1BFD6999A96}" type="datetime1">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D3490E-142D-4FBB-9FF9-F3E1B97BFD3A}" type="datetime1">
              <a:rPr lang="en-GB" smtClean="0"/>
              <a:t>13/02/2017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E14BCB-A6A7-4E47-8B03-B87C393B56D4}" type="datetime1">
              <a:rPr lang="en-GB" smtClean="0"/>
              <a:t>13/02/2017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5A76B-89C2-46EA-A27B-A4C80196808C}" type="datetime1">
              <a:rPr lang="en-GB" smtClean="0"/>
              <a:t>13/02/2017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86C246-9809-4B2E-9F8A-DFD16E3269B8}" type="datetime1">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E6302E-17AE-47EA-9DE6-195275AF095A}" type="datetime1">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41954E-A250-4523-9270-AEEDC093EB52}" type="datetime1">
              <a:rPr lang="en-GB" smtClean="0"/>
              <a:t>13/02/2017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76264"/>
            <a:ext cx="7851648" cy="1828800"/>
          </a:xfrm>
        </p:spPr>
        <p:txBody>
          <a:bodyPr/>
          <a:lstStyle/>
          <a:p>
            <a:pPr algn="ctr" rtl="1"/>
            <a:r>
              <a:rPr lang="ar-SA" dirty="0" smtClean="0">
                <a:solidFill>
                  <a:schemeClr val="tx1"/>
                </a:solidFill>
              </a:rPr>
              <a:t>الفصل الخامس: نظرية المضاعف</a:t>
            </a:r>
            <a:endParaRPr lang="en-GB" dirty="0">
              <a:solidFill>
                <a:schemeClr val="tx1"/>
              </a:solidFill>
            </a:endParaRPr>
          </a:p>
        </p:txBody>
      </p:sp>
    </p:spTree>
    <p:extLst>
      <p:ext uri="{BB962C8B-B14F-4D97-AF65-F5344CB8AC3E}">
        <p14:creationId xmlns:p14="http://schemas.microsoft.com/office/powerpoint/2010/main" val="1281451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r" rtl="1"/>
            <a:r>
              <a:rPr lang="ar-SA" b="1" u="sng" dirty="0"/>
              <a:t>أولاً: </a:t>
            </a:r>
            <a:r>
              <a:rPr lang="ar-SA" b="1" dirty="0"/>
              <a:t>مضاعف الاستثمار: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935480"/>
                <a:ext cx="8363272" cy="4389120"/>
              </a:xfrm>
            </p:spPr>
            <p:txBody>
              <a:bodyPr>
                <a:normAutofit/>
              </a:bodyPr>
              <a:lstStyle/>
              <a:p>
                <a:pPr marL="0" indent="0" algn="r" rtl="1">
                  <a:buNone/>
                </a:pPr>
                <a:r>
                  <a:rPr lang="ar-SA" b="1" dirty="0" smtClean="0">
                    <a:solidFill>
                      <a:schemeClr val="tx2"/>
                    </a:solidFill>
                  </a:rPr>
                  <a:t>مضاعف الاستثمار:</a:t>
                </a:r>
                <a:r>
                  <a:rPr lang="en-GB" b="1" dirty="0" smtClean="0">
                    <a:solidFill>
                      <a:schemeClr val="tx2"/>
                    </a:solidFill>
                  </a:rPr>
                  <a:t> </a:t>
                </a:r>
                <a:r>
                  <a:rPr lang="ar-SA" dirty="0" smtClean="0"/>
                  <a:t>عادة &gt; </a:t>
                </a:r>
                <a:r>
                  <a:rPr lang="ar-SA" dirty="0"/>
                  <a:t>1</a:t>
                </a:r>
                <a:endParaRPr lang="ar-SA" b="1" dirty="0" smtClean="0">
                  <a:solidFill>
                    <a:schemeClr val="tx2"/>
                  </a:solidFill>
                </a:endParaRPr>
              </a:p>
              <a:p>
                <a:pPr marL="0" indent="0" algn="r" rtl="1">
                  <a:buNone/>
                </a:pPr>
                <a:r>
                  <a:rPr lang="ar-SA" dirty="0"/>
                  <a:t> </a:t>
                </a:r>
                <a:r>
                  <a:rPr lang="ar-SA" dirty="0" smtClean="0"/>
                  <a:t>         هو نسبة التغير في الناتج المحلي الإجمالي التوازني إلى التغير في الانفاق الاستثماري.</a:t>
                </a:r>
              </a:p>
              <a:p>
                <a:pPr marL="0" indent="0" algn="r" rtl="1">
                  <a:buNone/>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𝐼</m:t>
                          </m:r>
                        </m:den>
                      </m:f>
                      <m:r>
                        <a:rPr lang="en-GB" i="1">
                          <a:latin typeface="Cambria Math"/>
                        </a:rPr>
                        <m:t>=</m:t>
                      </m:r>
                      <m:r>
                        <a:rPr lang="en-GB" i="1">
                          <a:latin typeface="Cambria Math"/>
                        </a:rPr>
                        <m:t>𝑀𝑟</m:t>
                      </m:r>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𝑀𝑟</m:t>
                      </m:r>
                      <m:r>
                        <a:rPr lang="en-GB" b="0" i="1" smtClean="0">
                          <a:latin typeface="Cambria Math"/>
                          <a:ea typeface="Cambria Math"/>
                        </a:rPr>
                        <m:t>(∆</m:t>
                      </m:r>
                      <m:r>
                        <a:rPr lang="en-GB" b="0" i="1" smtClean="0">
                          <a:latin typeface="Cambria Math"/>
                          <a:ea typeface="Cambria Math"/>
                        </a:rPr>
                        <m:t>𝐼</m:t>
                      </m:r>
                      <m:r>
                        <a:rPr lang="en-GB" b="0" i="1" smtClean="0">
                          <a:latin typeface="Cambria Math"/>
                          <a:ea typeface="Cambria Math"/>
                        </a:rPr>
                        <m:t>)</m:t>
                      </m:r>
                    </m:oMath>
                  </m:oMathPara>
                </a14:m>
                <a:endParaRPr lang="en-GB" dirty="0" smtClean="0"/>
              </a:p>
              <a:p>
                <a:pPr marL="0" indent="0" algn="r" rtl="1">
                  <a:buNone/>
                </a:pPr>
                <a:endParaRPr lang="ar-SA" b="1" dirty="0" smtClean="0">
                  <a:solidFill>
                    <a:schemeClr val="tx2"/>
                  </a:solidFill>
                </a:endParaRPr>
              </a:p>
              <a:p>
                <a:pPr marL="0" indent="0" algn="r" rtl="1">
                  <a:buNone/>
                </a:pPr>
                <a:r>
                  <a:rPr lang="ar-SA" b="1" dirty="0" smtClean="0">
                    <a:solidFill>
                      <a:schemeClr val="tx2"/>
                    </a:solidFill>
                  </a:rPr>
                  <a:t>حسب نظرية المضاعف فإن: </a:t>
                </a:r>
                <a:r>
                  <a:rPr lang="ar-SA" dirty="0" smtClean="0"/>
                  <a:t>الناتج المحلي الإجمالي سيزداد بمقدار </a:t>
                </a:r>
                <a:r>
                  <a:rPr lang="ar-SA" dirty="0" smtClean="0">
                    <a:solidFill>
                      <a:schemeClr val="tx2"/>
                    </a:solidFill>
                  </a:rPr>
                  <a:t>أكبر</a:t>
                </a:r>
                <a:r>
                  <a:rPr lang="ar-SA" dirty="0" smtClean="0"/>
                  <a:t> من قيمة الزيادة في الاستثمار.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rotWithShape="1">
                <a:blip r:embed="rId2"/>
                <a:stretch>
                  <a:fillRect t="-1528" r="-1385"/>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2339752" y="3140968"/>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4067944" y="3609020"/>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0" y="3283705"/>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34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أولاً: </a:t>
            </a:r>
            <a:r>
              <a:rPr lang="ar-SA" b="1" dirty="0"/>
              <a:t>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9182961"/>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3000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5400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3300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5700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3600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1" dirty="0" smtClean="0"/>
                        <a:t>6000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3900</a:t>
                      </a:r>
                      <a:endParaRPr lang="en-GB" sz="2000" dirty="0"/>
                    </a:p>
                  </a:txBody>
                  <a:tcPr/>
                </a:tc>
                <a:tc>
                  <a:txBody>
                    <a:bodyPr/>
                    <a:lstStyle/>
                    <a:p>
                      <a:pPr algn="ctr" rtl="1"/>
                      <a:r>
                        <a:rPr lang="ar-SA" sz="2000" b="1" dirty="0" smtClean="0"/>
                        <a:t>6000</a:t>
                      </a:r>
                      <a:endParaRPr lang="en-GB" sz="2000" b="1" dirty="0"/>
                    </a:p>
                  </a:txBody>
                  <a:tcPr/>
                </a:tc>
              </a:tr>
              <a:tr h="370840">
                <a:tc>
                  <a:txBody>
                    <a:bodyPr/>
                    <a:lstStyle/>
                    <a:p>
                      <a:pPr algn="ctr" rtl="1"/>
                      <a:r>
                        <a:rPr lang="ar-SA" sz="2000" dirty="0" smtClean="0"/>
                        <a:t>6300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4200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dirty="0" smtClean="0"/>
                        <a:t>6600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4500</a:t>
                      </a:r>
                      <a:endParaRPr lang="en-GB" sz="2000" dirty="0"/>
                    </a:p>
                  </a:txBody>
                  <a:tcPr/>
                </a:tc>
                <a:tc>
                  <a:txBody>
                    <a:bodyPr/>
                    <a:lstStyle/>
                    <a:p>
                      <a:pPr algn="ctr" rtl="1"/>
                      <a:r>
                        <a:rPr lang="ar-SA" sz="2000" dirty="0" smtClean="0"/>
                        <a:t>6800</a:t>
                      </a:r>
                      <a:endParaRPr lang="en-GB" sz="2000" dirty="0"/>
                    </a:p>
                  </a:txBody>
                  <a:tcPr/>
                </a:tc>
              </a:tr>
              <a:tr h="370840">
                <a:tc>
                  <a:txBody>
                    <a:bodyPr/>
                    <a:lstStyle/>
                    <a:p>
                      <a:pPr algn="ctr" rtl="1"/>
                      <a:r>
                        <a:rPr lang="ar-SA" sz="2000" dirty="0" smtClean="0"/>
                        <a:t>6900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4800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smtClean="0">
                <a:solidFill>
                  <a:schemeClr val="tx2"/>
                </a:solidFill>
              </a:rPr>
              <a:t>قائمة الانفاق الكلي قبل زيادة الاستثمار :</a:t>
            </a:r>
            <a:endParaRPr lang="en-GB" sz="2600" b="1" dirty="0">
              <a:solidFill>
                <a:schemeClr val="tx2"/>
              </a:solidFill>
            </a:endParaRPr>
          </a:p>
        </p:txBody>
      </p:sp>
      <p:sp>
        <p:nvSpPr>
          <p:cNvPr id="7" name="TextBox 6"/>
          <p:cNvSpPr txBox="1"/>
          <p:nvPr/>
        </p:nvSpPr>
        <p:spPr>
          <a:xfrm>
            <a:off x="251520" y="1052736"/>
            <a:ext cx="3960440" cy="1200329"/>
          </a:xfrm>
          <a:prstGeom prst="rect">
            <a:avLst/>
          </a:prstGeom>
          <a:noFill/>
          <a:ln w="28575">
            <a:solidFill>
              <a:schemeClr val="accent1"/>
            </a:solidFill>
            <a:prstDash val="dash"/>
          </a:ln>
        </p:spPr>
        <p:txBody>
          <a:bodyPr wrap="square" rtlCol="0">
            <a:spAutoFit/>
          </a:bodyPr>
          <a:lstStyle/>
          <a:p>
            <a:pPr algn="ctr" rtl="1"/>
            <a:r>
              <a:rPr lang="ar-SA" sz="2400" dirty="0" smtClean="0"/>
              <a:t>بافتراض أن الانفاق الاستثماري زاد بمقدار </a:t>
            </a:r>
            <a:r>
              <a:rPr lang="ar-SA" sz="2400" dirty="0"/>
              <a:t>200 مليون أي زاد إلى 1100 و أن الأسعار ثابتة.</a:t>
            </a:r>
            <a:endParaRPr lang="en-GB" sz="2400" dirty="0"/>
          </a:p>
        </p:txBody>
      </p:sp>
    </p:spTree>
    <p:extLst>
      <p:ext uri="{BB962C8B-B14F-4D97-AF65-F5344CB8AC3E}">
        <p14:creationId xmlns:p14="http://schemas.microsoft.com/office/powerpoint/2010/main" val="11336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أولاً: </a:t>
            </a:r>
            <a:r>
              <a:rPr lang="ar-SA" b="1" dirty="0"/>
              <a:t>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1615984"/>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1100</a:t>
                      </a:r>
                      <a:endParaRPr lang="en-GB" sz="2000" dirty="0"/>
                    </a:p>
                  </a:txBody>
                  <a:tcPr/>
                </a:tc>
                <a:tc>
                  <a:txBody>
                    <a:bodyPr/>
                    <a:lstStyle/>
                    <a:p>
                      <a:pPr algn="ctr" rtl="1"/>
                      <a:r>
                        <a:rPr lang="ar-SA" sz="2000" dirty="0" smtClean="0"/>
                        <a:t>3000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3300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3600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0" dirty="0" smtClean="0"/>
                        <a:t>6200</a:t>
                      </a:r>
                      <a:endParaRPr lang="en-GB" sz="2000" b="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3900</a:t>
                      </a:r>
                      <a:endParaRPr lang="en-GB" sz="2000" dirty="0"/>
                    </a:p>
                  </a:txBody>
                  <a:tcPr/>
                </a:tc>
                <a:tc>
                  <a:txBody>
                    <a:bodyPr/>
                    <a:lstStyle/>
                    <a:p>
                      <a:pPr algn="ctr" rtl="1"/>
                      <a:r>
                        <a:rPr lang="ar-SA" sz="2000" b="0" dirty="0" smtClean="0"/>
                        <a:t>6000</a:t>
                      </a:r>
                      <a:endParaRPr lang="en-GB" sz="2000" b="0" dirty="0"/>
                    </a:p>
                  </a:txBody>
                  <a:tcPr/>
                </a:tc>
              </a:tr>
              <a:tr h="370840">
                <a:tc>
                  <a:txBody>
                    <a:bodyPr/>
                    <a:lstStyle/>
                    <a:p>
                      <a:pPr algn="ctr" rtl="1"/>
                      <a:r>
                        <a:rPr lang="ar-SA" sz="2000" dirty="0" smtClean="0"/>
                        <a:t>6500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4200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b="1" dirty="0" smtClean="0"/>
                        <a:t>6800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4500</a:t>
                      </a:r>
                      <a:endParaRPr lang="en-GB" sz="2000" dirty="0"/>
                    </a:p>
                  </a:txBody>
                  <a:tcPr/>
                </a:tc>
                <a:tc>
                  <a:txBody>
                    <a:bodyPr/>
                    <a:lstStyle/>
                    <a:p>
                      <a:pPr algn="ctr" rtl="1"/>
                      <a:r>
                        <a:rPr lang="ar-SA" sz="2000" b="1" dirty="0" smtClean="0"/>
                        <a:t>6800</a:t>
                      </a:r>
                      <a:endParaRPr lang="en-GB" sz="2000" b="1" dirty="0"/>
                    </a:p>
                  </a:txBody>
                  <a:tcPr/>
                </a:tc>
              </a:tr>
              <a:tr h="370840">
                <a:tc>
                  <a:txBody>
                    <a:bodyPr/>
                    <a:lstStyle/>
                    <a:p>
                      <a:pPr algn="ctr" rtl="1"/>
                      <a:r>
                        <a:rPr lang="ar-SA" sz="2000" dirty="0" smtClean="0"/>
                        <a:t>7100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1100</a:t>
                      </a:r>
                      <a:endParaRPr lang="en-GB" sz="2000" dirty="0"/>
                    </a:p>
                  </a:txBody>
                  <a:tcPr/>
                </a:tc>
                <a:tc>
                  <a:txBody>
                    <a:bodyPr/>
                    <a:lstStyle/>
                    <a:p>
                      <a:pPr algn="ctr" rtl="1"/>
                      <a:r>
                        <a:rPr lang="ar-SA" sz="2000" dirty="0" smtClean="0"/>
                        <a:t>4800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smtClean="0">
                <a:solidFill>
                  <a:schemeClr val="tx2"/>
                </a:solidFill>
              </a:rPr>
              <a:t>قائمة الانفاق الكلي بعد زيادة الاستثمار إلى 1100 مليون:</a:t>
            </a:r>
            <a:endParaRPr lang="en-GB" sz="2600" b="1" dirty="0">
              <a:solidFill>
                <a:schemeClr val="tx2"/>
              </a:solidFill>
            </a:endParaRPr>
          </a:p>
        </p:txBody>
      </p:sp>
    </p:spTree>
    <p:extLst>
      <p:ext uri="{BB962C8B-B14F-4D97-AF65-F5344CB8AC3E}">
        <p14:creationId xmlns:p14="http://schemas.microsoft.com/office/powerpoint/2010/main" val="365420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أولاً: </a:t>
            </a:r>
            <a:r>
              <a:rPr lang="ar-SA" b="1" dirty="0"/>
              <a:t>مضاعف الاستثمار:</a:t>
            </a:r>
            <a:endParaRPr lang="en-GB" b="1" dirty="0"/>
          </a:p>
        </p:txBody>
      </p:sp>
      <p:sp>
        <p:nvSpPr>
          <p:cNvPr id="4" name="Footer Placeholder 3"/>
          <p:cNvSpPr>
            <a:spLocks noGrp="1"/>
          </p:cNvSpPr>
          <p:nvPr>
            <p:ph type="ftr" sz="quarter" idx="11"/>
          </p:nvPr>
        </p:nvSpPr>
        <p:spPr/>
        <p:txBody>
          <a:bodyPr/>
          <a:lstStyle/>
          <a:p>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16738" y="2276872"/>
                <a:ext cx="3131725" cy="4131299"/>
              </a:xfrm>
            </p:spPr>
            <p:txBody>
              <a:bodyPr>
                <a:normAutofit/>
              </a:bodyPr>
              <a:lstStyle/>
              <a:p>
                <a:pPr algn="r" rtl="1"/>
                <a:r>
                  <a:rPr lang="ar-SA" b="1" dirty="0" smtClean="0">
                    <a:solidFill>
                      <a:schemeClr val="tx2"/>
                    </a:solidFill>
                  </a:rPr>
                  <a:t>قيمة المضاعف:</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US" b="0" i="1" smtClean="0">
                              <a:latin typeface="Cambria Math"/>
                              <a:ea typeface="Cambria Math"/>
                            </a:rPr>
                            <m:t>𝑌</m:t>
                          </m:r>
                        </m:num>
                        <m:den>
                          <m:r>
                            <a:rPr lang="en-GB" b="0" i="1" smtClean="0">
                              <a:latin typeface="Cambria Math"/>
                              <a:ea typeface="Cambria Math"/>
                            </a:rPr>
                            <m:t>∆</m:t>
                          </m:r>
                          <m:r>
                            <a:rPr lang="en-US" b="0" i="1" smtClean="0">
                              <a:latin typeface="Cambria Math"/>
                              <a:ea typeface="Cambria Math"/>
                            </a:rPr>
                            <m:t>𝐼</m:t>
                          </m:r>
                        </m:den>
                      </m:f>
                      <m:r>
                        <a:rPr lang="en-US" b="0" i="1" smtClean="0">
                          <a:latin typeface="Cambria Math"/>
                        </a:rPr>
                        <m:t>=</m:t>
                      </m:r>
                      <m:f>
                        <m:fPr>
                          <m:ctrlPr>
                            <a:rPr lang="en-GB" b="0" i="1" smtClean="0">
                              <a:latin typeface="Cambria Math"/>
                            </a:rPr>
                          </m:ctrlPr>
                        </m:fPr>
                        <m:num>
                          <m:r>
                            <a:rPr lang="en-GB" b="0" i="1" smtClean="0">
                              <a:latin typeface="Cambria Math"/>
                            </a:rPr>
                            <m:t>800</m:t>
                          </m:r>
                        </m:num>
                        <m:den>
                          <m:r>
                            <a:rPr lang="en-GB" b="0" i="1" smtClean="0">
                              <a:latin typeface="Cambria Math"/>
                            </a:rPr>
                            <m:t>200</m:t>
                          </m:r>
                        </m:den>
                      </m:f>
                      <m:r>
                        <a:rPr lang="en-GB" b="0" i="1" smtClean="0">
                          <a:latin typeface="Cambria Math"/>
                        </a:rPr>
                        <m:t>=</m:t>
                      </m:r>
                      <m:r>
                        <a:rPr lang="en-GB" b="0" i="1" smtClean="0">
                          <a:latin typeface="Cambria Math"/>
                        </a:rPr>
                        <m:t>4</m:t>
                      </m:r>
                    </m:oMath>
                  </m:oMathPara>
                </a14:m>
                <a:endParaRPr lang="en-GB" dirty="0" smtClean="0"/>
              </a:p>
              <a:p>
                <a:pPr marL="0" indent="0" algn="r" rtl="1">
                  <a:buNone/>
                </a:pPr>
                <a:r>
                  <a:rPr lang="ar-SA" b="1" dirty="0" smtClean="0">
                    <a:solidFill>
                      <a:schemeClr val="tx2"/>
                    </a:solidFill>
                  </a:rPr>
                  <a:t>أي أن: </a:t>
                </a:r>
                <a:r>
                  <a:rPr lang="ar-SA" dirty="0" smtClean="0"/>
                  <a:t>زيادة الاستثمار بمقدار 1 دولار ستؤدي لزيادة الناتج المحلي الإجمالي بمقدار 4 دولار.</a:t>
                </a:r>
                <a:endParaRPr lang="en-US" dirty="0" smtClean="0"/>
              </a:p>
              <a:p>
                <a:pPr marL="0" indent="0" algn="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16738" y="2276872"/>
                <a:ext cx="3131725" cy="4131299"/>
              </a:xfrm>
              <a:blipFill rotWithShape="1">
                <a:blip r:embed="rId2"/>
                <a:stretch>
                  <a:fillRect t="-1329" r="-3696"/>
                </a:stretch>
              </a:blipFill>
            </p:spPr>
            <p:txBody>
              <a:bodyPr/>
              <a:lstStyle/>
              <a:p>
                <a:r>
                  <a:rPr lang="en-GB">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1205">
            <a:off x="76336" y="1894388"/>
            <a:ext cx="5435857" cy="360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5571817"/>
            <a:ext cx="8352928" cy="1169551"/>
          </a:xfrm>
          <a:prstGeom prst="rect">
            <a:avLst/>
          </a:prstGeom>
          <a:noFill/>
        </p:spPr>
        <p:txBody>
          <a:bodyPr wrap="square" rtlCol="0">
            <a:spAutoFit/>
          </a:bodyPr>
          <a:lstStyle/>
          <a:p>
            <a:pPr marL="274320" lvl="0" indent="-274320" algn="r" rtl="1">
              <a:spcBef>
                <a:spcPct val="20000"/>
              </a:spcBef>
              <a:buClr>
                <a:srgbClr val="0BD0D9"/>
              </a:buClr>
              <a:buSzPct val="95000"/>
              <a:buFont typeface="Wingdings 2"/>
              <a:buChar char=""/>
            </a:pPr>
            <a:r>
              <a:rPr lang="ar-SA" sz="2600" dirty="0">
                <a:solidFill>
                  <a:prstClr val="black"/>
                </a:solidFill>
              </a:rPr>
              <a:t>بالرجوع لقوانين (</a:t>
            </a:r>
            <a:r>
              <a:rPr lang="en-GB" sz="2600" dirty="0">
                <a:solidFill>
                  <a:prstClr val="black"/>
                </a:solidFill>
              </a:rPr>
              <a:t>Mr</a:t>
            </a:r>
            <a:r>
              <a:rPr lang="ar-SA" sz="2600" dirty="0">
                <a:solidFill>
                  <a:prstClr val="black"/>
                </a:solidFill>
              </a:rPr>
              <a:t>) بجميع الحالات، نلاحظ أن هناك علاقة </a:t>
            </a:r>
            <a:r>
              <a:rPr lang="ar-SA" sz="2600" dirty="0">
                <a:solidFill>
                  <a:srgbClr val="04617B"/>
                </a:solidFill>
              </a:rPr>
              <a:t>عكسية </a:t>
            </a:r>
            <a:r>
              <a:rPr lang="ar-SA" sz="2600" dirty="0">
                <a:solidFill>
                  <a:prstClr val="black"/>
                </a:solidFill>
              </a:rPr>
              <a:t>بين مضاعف الاستثمار و الميل الحدي للادخار (</a:t>
            </a:r>
            <a:r>
              <a:rPr lang="en-GB" sz="2600" dirty="0">
                <a:solidFill>
                  <a:prstClr val="black"/>
                </a:solidFill>
              </a:rPr>
              <a:t>s = 1-b</a:t>
            </a:r>
            <a:r>
              <a:rPr lang="ar-SA" sz="2600" dirty="0">
                <a:solidFill>
                  <a:prstClr val="black"/>
                </a:solidFill>
              </a:rPr>
              <a:t>).</a:t>
            </a:r>
            <a:endParaRPr lang="en-GB" sz="2600" dirty="0">
              <a:solidFill>
                <a:prstClr val="black"/>
              </a:solidFill>
            </a:endParaRPr>
          </a:p>
          <a:p>
            <a:endParaRPr lang="en-GB" dirty="0"/>
          </a:p>
        </p:txBody>
      </p:sp>
    </p:spTree>
    <p:extLst>
      <p:ext uri="{BB962C8B-B14F-4D97-AF65-F5344CB8AC3E}">
        <p14:creationId xmlns:p14="http://schemas.microsoft.com/office/powerpoint/2010/main" val="4215195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كيفية عمل المضاعف:</a:t>
            </a:r>
            <a:endParaRPr lang="en-GB" b="1" dirty="0"/>
          </a:p>
        </p:txBody>
      </p:sp>
      <p:sp>
        <p:nvSpPr>
          <p:cNvPr id="3" name="Content Placeholder 2"/>
          <p:cNvSpPr>
            <a:spLocks noGrp="1"/>
          </p:cNvSpPr>
          <p:nvPr>
            <p:ph idx="1"/>
          </p:nvPr>
        </p:nvSpPr>
        <p:spPr/>
        <p:txBody>
          <a:bodyPr/>
          <a:lstStyle/>
          <a:p>
            <a:pPr algn="r" rtl="1"/>
            <a:r>
              <a:rPr lang="ar-SA" dirty="0" smtClean="0"/>
              <a:t>من خلال تيار التدفق الدائري للدخل و الإنفاق نجد أن إنفاق كل فرد في المجتمع يمثل دخل لفرد آخر.</a:t>
            </a:r>
          </a:p>
          <a:p>
            <a:pPr marL="0" indent="0" algn="r" rtl="1">
              <a:buNone/>
            </a:pPr>
            <a:endParaRPr lang="en-GB" dirty="0"/>
          </a:p>
        </p:txBody>
      </p:sp>
      <p:sp>
        <p:nvSpPr>
          <p:cNvPr id="4" name="Footer Placeholder 3"/>
          <p:cNvSpPr>
            <a:spLocks noGrp="1"/>
          </p:cNvSpPr>
          <p:nvPr>
            <p:ph type="ftr" sz="quarter" idx="11"/>
          </p:nvPr>
        </p:nvSpPr>
        <p:spPr/>
        <p:txBody>
          <a:bodyPr/>
          <a:lstStyle/>
          <a:p>
            <a:endParaRPr lang="en-GB"/>
          </a:p>
        </p:txBody>
      </p:sp>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518734" y="1879790"/>
            <a:ext cx="3458461"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037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كيفية عمل مضاعف الاستثمار:</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مثال: </a:t>
            </a:r>
            <a:r>
              <a:rPr lang="ar-SA" dirty="0" smtClean="0"/>
              <a:t>سابك قررت استثمار 1 مليون ريال لإعادة تأهيل إحدى شركاتها، بافتراض أن الميل الحدي للاستهلاك في المجتمع 0.75 فإن:</a:t>
            </a:r>
          </a:p>
          <a:p>
            <a:pPr marL="514350" indent="-514350" algn="r" rtl="1">
              <a:buFont typeface="+mj-lt"/>
              <a:buAutoNum type="arabicPeriod"/>
            </a:pPr>
            <a:r>
              <a:rPr lang="ar-SA" b="1" dirty="0" smtClean="0">
                <a:solidFill>
                  <a:schemeClr val="tx2"/>
                </a:solidFill>
              </a:rPr>
              <a:t>الدورة الأولى: </a:t>
            </a:r>
            <a:r>
              <a:rPr lang="ar-SA" dirty="0" smtClean="0"/>
              <a:t>زيادة الاستثمار في سابك بمقدار 1 مليون ريال تعني زيادة دخل العاملين بالمشروع بمقدار 1 مليون ريال.</a:t>
            </a:r>
          </a:p>
          <a:p>
            <a:pPr marL="514350" indent="-514350" algn="r" rtl="1">
              <a:buFont typeface="+mj-lt"/>
              <a:buAutoNum type="arabicPeriod"/>
            </a:pPr>
            <a:r>
              <a:rPr lang="ar-SA" b="1" dirty="0" smtClean="0">
                <a:solidFill>
                  <a:schemeClr val="tx2"/>
                </a:solidFill>
              </a:rPr>
              <a:t>الدورة الثانية: </a:t>
            </a:r>
            <a:r>
              <a:rPr lang="ar-SA" dirty="0"/>
              <a:t>حسب الميل الحدي </a:t>
            </a:r>
            <a:r>
              <a:rPr lang="ar-SA" dirty="0" smtClean="0"/>
              <a:t>للاستهلاك فإن العاملين ينفقون 75% من دخولهم (750 ألف ريال) و يحتفظون بالباقي كمدخرات. في هذه المرحلة هناك زيادة في الناتج المحلي الإجمالي بمقدار 1.75 مليون نتيجة استثمار مليون ريال.</a:t>
            </a:r>
          </a:p>
          <a:p>
            <a:pPr marL="514350" indent="-514350" algn="r" rtl="1">
              <a:buFont typeface="+mj-lt"/>
              <a:buAutoNum type="arabicPeriod"/>
            </a:pPr>
            <a:r>
              <a:rPr lang="ar-SA" dirty="0" smtClean="0"/>
              <a:t>و هكذا في كل دورة تنفق كل مجموعة 75% من دخولها لكي تخلق مضاعف آخر في الاقتصاد.</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784834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كيفية عمل 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8672033"/>
              </p:ext>
            </p:extLst>
          </p:nvPr>
        </p:nvGraphicFramePr>
        <p:xfrm>
          <a:off x="457200" y="1935163"/>
          <a:ext cx="8229600" cy="4114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rtl="1"/>
                      <a:r>
                        <a:rPr lang="ar-SA" sz="2400" dirty="0" smtClean="0"/>
                        <a:t>الإجمالي التراكمي</a:t>
                      </a:r>
                      <a:endParaRPr lang="en-GB" sz="2400" dirty="0"/>
                    </a:p>
                  </a:txBody>
                  <a:tcPr/>
                </a:tc>
                <a:tc>
                  <a:txBody>
                    <a:bodyPr/>
                    <a:lstStyle/>
                    <a:p>
                      <a:pPr algn="ctr" rtl="1"/>
                      <a:r>
                        <a:rPr lang="ar-SA" sz="2400" dirty="0" smtClean="0"/>
                        <a:t>قيمة الانفاق في الدورة</a:t>
                      </a:r>
                      <a:endParaRPr lang="en-GB" sz="2400" dirty="0"/>
                    </a:p>
                  </a:txBody>
                  <a:tcPr/>
                </a:tc>
                <a:tc>
                  <a:txBody>
                    <a:bodyPr/>
                    <a:lstStyle/>
                    <a:p>
                      <a:pPr algn="ctr" rtl="1"/>
                      <a:r>
                        <a:rPr lang="ar-SA" sz="2400" dirty="0" smtClean="0"/>
                        <a:t>رقم الدورة</a:t>
                      </a:r>
                      <a:endParaRPr lang="en-GB" sz="2400" dirty="0"/>
                    </a:p>
                  </a:txBody>
                  <a:tcPr/>
                </a:tc>
              </a:tr>
              <a:tr h="370840">
                <a:tc>
                  <a:txBody>
                    <a:bodyPr/>
                    <a:lstStyle/>
                    <a:p>
                      <a:pPr algn="ctr" rtl="1"/>
                      <a:r>
                        <a:rPr lang="ar-SA" sz="2400" dirty="0" smtClean="0"/>
                        <a:t>1000000</a:t>
                      </a:r>
                      <a:endParaRPr lang="en-GB" sz="2400" dirty="0"/>
                    </a:p>
                  </a:txBody>
                  <a:tcPr/>
                </a:tc>
                <a:tc>
                  <a:txBody>
                    <a:bodyPr/>
                    <a:lstStyle/>
                    <a:p>
                      <a:pPr algn="ctr" rtl="1"/>
                      <a:r>
                        <a:rPr lang="ar-SA" sz="2400" dirty="0" smtClean="0"/>
                        <a:t>1000000</a:t>
                      </a:r>
                      <a:endParaRPr lang="en-GB" sz="2400" dirty="0"/>
                    </a:p>
                  </a:txBody>
                  <a:tcPr/>
                </a:tc>
                <a:tc>
                  <a:txBody>
                    <a:bodyPr/>
                    <a:lstStyle/>
                    <a:p>
                      <a:pPr algn="ctr" rtl="1"/>
                      <a:r>
                        <a:rPr lang="ar-SA" sz="2400" dirty="0" smtClean="0"/>
                        <a:t>1</a:t>
                      </a:r>
                      <a:endParaRPr lang="en-GB" sz="2400" dirty="0"/>
                    </a:p>
                  </a:txBody>
                  <a:tcPr/>
                </a:tc>
              </a:tr>
              <a:tr h="370840">
                <a:tc>
                  <a:txBody>
                    <a:bodyPr/>
                    <a:lstStyle/>
                    <a:p>
                      <a:pPr algn="ctr" rtl="1"/>
                      <a:r>
                        <a:rPr lang="ar-SA" sz="2400" dirty="0" smtClean="0"/>
                        <a:t>1750000</a:t>
                      </a:r>
                      <a:endParaRPr lang="en-GB" sz="2400" dirty="0"/>
                    </a:p>
                  </a:txBody>
                  <a:tcPr/>
                </a:tc>
                <a:tc>
                  <a:txBody>
                    <a:bodyPr/>
                    <a:lstStyle/>
                    <a:p>
                      <a:pPr algn="ctr" rtl="1"/>
                      <a:r>
                        <a:rPr lang="ar-SA" sz="2400" dirty="0" smtClean="0"/>
                        <a:t>750000</a:t>
                      </a:r>
                      <a:endParaRPr lang="en-GB" sz="2400" dirty="0"/>
                    </a:p>
                  </a:txBody>
                  <a:tcPr/>
                </a:tc>
                <a:tc>
                  <a:txBody>
                    <a:bodyPr/>
                    <a:lstStyle/>
                    <a:p>
                      <a:pPr algn="ctr" rtl="1"/>
                      <a:r>
                        <a:rPr lang="ar-SA" sz="2400" dirty="0" smtClean="0"/>
                        <a:t>2</a:t>
                      </a:r>
                      <a:endParaRPr lang="en-GB" sz="2400" dirty="0"/>
                    </a:p>
                  </a:txBody>
                  <a:tcPr/>
                </a:tc>
              </a:tr>
              <a:tr h="370840">
                <a:tc>
                  <a:txBody>
                    <a:bodyPr/>
                    <a:lstStyle/>
                    <a:p>
                      <a:pPr algn="ctr" rtl="1"/>
                      <a:r>
                        <a:rPr lang="ar-SA" sz="2400" dirty="0" smtClean="0"/>
                        <a:t>2312500</a:t>
                      </a:r>
                      <a:endParaRPr lang="en-GB" sz="2400" dirty="0"/>
                    </a:p>
                  </a:txBody>
                  <a:tcPr/>
                </a:tc>
                <a:tc>
                  <a:txBody>
                    <a:bodyPr/>
                    <a:lstStyle/>
                    <a:p>
                      <a:pPr algn="ctr" rtl="1"/>
                      <a:r>
                        <a:rPr lang="ar-SA" sz="2400" dirty="0" smtClean="0"/>
                        <a:t>562500</a:t>
                      </a:r>
                      <a:endParaRPr lang="en-GB" sz="2400" dirty="0"/>
                    </a:p>
                  </a:txBody>
                  <a:tcPr/>
                </a:tc>
                <a:tc>
                  <a:txBody>
                    <a:bodyPr/>
                    <a:lstStyle/>
                    <a:p>
                      <a:pPr algn="ctr" rtl="1"/>
                      <a:r>
                        <a:rPr lang="ar-SA" sz="2400" dirty="0" smtClean="0"/>
                        <a:t>3</a:t>
                      </a:r>
                      <a:endParaRPr lang="en-GB" sz="2400" dirty="0"/>
                    </a:p>
                  </a:txBody>
                  <a:tcPr/>
                </a:tc>
              </a:tr>
              <a:tr h="370840">
                <a:tc>
                  <a:txBody>
                    <a:bodyPr/>
                    <a:lstStyle/>
                    <a:p>
                      <a:pPr algn="ctr" rtl="1"/>
                      <a:r>
                        <a:rPr lang="ar-SA" sz="2400" dirty="0" smtClean="0"/>
                        <a:t>2734375</a:t>
                      </a:r>
                      <a:endParaRPr lang="en-GB" sz="2400" dirty="0"/>
                    </a:p>
                  </a:txBody>
                  <a:tcPr/>
                </a:tc>
                <a:tc>
                  <a:txBody>
                    <a:bodyPr/>
                    <a:lstStyle/>
                    <a:p>
                      <a:pPr algn="ctr" rtl="1"/>
                      <a:r>
                        <a:rPr lang="ar-SA" sz="2400" dirty="0" smtClean="0"/>
                        <a:t>421875</a:t>
                      </a:r>
                      <a:endParaRPr lang="en-GB" sz="2400" dirty="0"/>
                    </a:p>
                  </a:txBody>
                  <a:tcPr/>
                </a:tc>
                <a:tc>
                  <a:txBody>
                    <a:bodyPr/>
                    <a:lstStyle/>
                    <a:p>
                      <a:pPr algn="ctr" rtl="1"/>
                      <a:r>
                        <a:rPr lang="ar-SA" sz="2400" dirty="0" smtClean="0"/>
                        <a:t>4</a:t>
                      </a:r>
                      <a:endParaRPr lang="en-GB" sz="2400" dirty="0"/>
                    </a:p>
                  </a:txBody>
                  <a:tcPr/>
                </a:tc>
              </a:tr>
              <a:tr h="370840">
                <a:tc>
                  <a:txBody>
                    <a:bodyPr/>
                    <a:lstStyle/>
                    <a:p>
                      <a:pPr algn="ctr" rtl="1"/>
                      <a:r>
                        <a:rPr lang="ar-SA" sz="2400" dirty="0" smtClean="0"/>
                        <a:t>3050781</a:t>
                      </a:r>
                      <a:endParaRPr lang="en-GB" sz="2400" dirty="0"/>
                    </a:p>
                  </a:txBody>
                  <a:tcPr/>
                </a:tc>
                <a:tc>
                  <a:txBody>
                    <a:bodyPr/>
                    <a:lstStyle/>
                    <a:p>
                      <a:pPr algn="ctr" rtl="1"/>
                      <a:r>
                        <a:rPr lang="ar-SA" sz="2400" dirty="0" smtClean="0"/>
                        <a:t>316406</a:t>
                      </a:r>
                      <a:endParaRPr lang="en-GB" sz="2400" dirty="0"/>
                    </a:p>
                  </a:txBody>
                  <a:tcPr/>
                </a:tc>
                <a:tc>
                  <a:txBody>
                    <a:bodyPr/>
                    <a:lstStyle/>
                    <a:p>
                      <a:pPr algn="ctr" rtl="1"/>
                      <a:r>
                        <a:rPr lang="ar-SA" sz="2400" dirty="0" smtClean="0"/>
                        <a:t>5</a:t>
                      </a:r>
                      <a:endParaRPr lang="en-GB" sz="2400" dirty="0"/>
                    </a:p>
                  </a:txBody>
                  <a:tcPr/>
                </a:tc>
              </a:tr>
              <a:tr h="370840">
                <a:tc>
                  <a:txBody>
                    <a:bodyPr/>
                    <a:lstStyle/>
                    <a:p>
                      <a:pPr algn="ctr" rtl="1"/>
                      <a:r>
                        <a:rPr lang="ar-SA" sz="2400" dirty="0" smtClean="0"/>
                        <a:t>3288086</a:t>
                      </a:r>
                      <a:endParaRPr lang="en-GB" sz="2400" dirty="0"/>
                    </a:p>
                  </a:txBody>
                  <a:tcPr/>
                </a:tc>
                <a:tc>
                  <a:txBody>
                    <a:bodyPr/>
                    <a:lstStyle/>
                    <a:p>
                      <a:pPr algn="ctr" rtl="1"/>
                      <a:r>
                        <a:rPr lang="ar-SA" sz="2400" dirty="0" smtClean="0"/>
                        <a:t>237305</a:t>
                      </a:r>
                      <a:endParaRPr lang="en-GB" sz="2400" dirty="0"/>
                    </a:p>
                  </a:txBody>
                  <a:tcPr/>
                </a:tc>
                <a:tc>
                  <a:txBody>
                    <a:bodyPr/>
                    <a:lstStyle/>
                    <a:p>
                      <a:pPr algn="ctr" rtl="1"/>
                      <a:r>
                        <a:rPr lang="ar-SA" sz="2400" dirty="0" smtClean="0"/>
                        <a:t>6</a:t>
                      </a:r>
                      <a:endParaRPr lang="en-GB" sz="2400" dirty="0"/>
                    </a:p>
                  </a:txBody>
                  <a:tcPr/>
                </a:tc>
              </a:tr>
              <a:tr h="370840">
                <a:tc>
                  <a:txBody>
                    <a:bodyPr/>
                    <a:lstStyle/>
                    <a:p>
                      <a:pPr algn="ctr" rtl="1"/>
                      <a:r>
                        <a:rPr lang="ar-SA" sz="2400" dirty="0" smtClean="0"/>
                        <a:t>:</a:t>
                      </a:r>
                      <a:endParaRPr lang="en-GB" sz="2400" dirty="0"/>
                    </a:p>
                  </a:txBody>
                  <a:tcPr/>
                </a:tc>
                <a:tc>
                  <a:txBody>
                    <a:bodyPr/>
                    <a:lstStyle/>
                    <a:p>
                      <a:pPr algn="ctr" rtl="1"/>
                      <a:r>
                        <a:rPr lang="ar-SA" sz="2400" dirty="0" smtClean="0"/>
                        <a:t>:</a:t>
                      </a:r>
                      <a:endParaRPr lang="en-GB" sz="2400" dirty="0"/>
                    </a:p>
                  </a:txBody>
                  <a:tcPr/>
                </a:tc>
                <a:tc>
                  <a:txBody>
                    <a:bodyPr/>
                    <a:lstStyle/>
                    <a:p>
                      <a:pPr algn="ctr" rtl="1"/>
                      <a:r>
                        <a:rPr lang="ar-SA" sz="2400" dirty="0" smtClean="0"/>
                        <a:t>:</a:t>
                      </a:r>
                      <a:endParaRPr lang="en-GB" sz="2400" dirty="0"/>
                    </a:p>
                  </a:txBody>
                  <a:tcPr/>
                </a:tc>
              </a:tr>
              <a:tr h="370840">
                <a:tc>
                  <a:txBody>
                    <a:bodyPr/>
                    <a:lstStyle/>
                    <a:p>
                      <a:pPr algn="ctr" rtl="1"/>
                      <a:r>
                        <a:rPr lang="ar-SA" sz="2400" dirty="0" smtClean="0"/>
                        <a:t>4000000</a:t>
                      </a:r>
                      <a:endParaRPr lang="en-GB" sz="2400" dirty="0"/>
                    </a:p>
                  </a:txBody>
                  <a:tcPr/>
                </a:tc>
                <a:tc>
                  <a:txBody>
                    <a:bodyPr/>
                    <a:lstStyle/>
                    <a:p>
                      <a:pPr algn="ctr" rtl="1"/>
                      <a:r>
                        <a:rPr lang="ar-SA" sz="2400" dirty="0" smtClean="0"/>
                        <a:t>0</a:t>
                      </a:r>
                      <a:endParaRPr lang="en-GB" sz="2400" dirty="0"/>
                    </a:p>
                  </a:txBody>
                  <a:tcPr/>
                </a:tc>
                <a:tc>
                  <a:txBody>
                    <a:bodyPr/>
                    <a:lstStyle/>
                    <a:p>
                      <a:pPr algn="ctr" rtl="1"/>
                      <a:r>
                        <a:rPr lang="ar-SA" sz="2400" dirty="0" smtClean="0"/>
                        <a:t>ما لا نهاية</a:t>
                      </a:r>
                      <a:endParaRPr lang="en-GB" sz="2400" dirty="0"/>
                    </a:p>
                  </a:txBody>
                  <a:tcPr/>
                </a:tc>
              </a:tr>
            </a:tbl>
          </a:graphicData>
        </a:graphic>
      </p:graphicFrame>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52132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ثانياً: </a:t>
            </a:r>
            <a:r>
              <a:rPr lang="ar-SA" b="1" dirty="0" smtClean="0"/>
              <a:t>مضاعف الاستهلاك:</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935480"/>
                <a:ext cx="8507288" cy="4389120"/>
              </a:xfrm>
            </p:spPr>
            <p:txBody>
              <a:bodyPr>
                <a:normAutofit/>
              </a:bodyPr>
              <a:lstStyle/>
              <a:p>
                <a:pPr algn="r" rtl="1"/>
                <a:r>
                  <a:rPr lang="ar-SA" b="1" dirty="0" smtClean="0">
                    <a:solidFill>
                      <a:schemeClr val="tx2"/>
                    </a:solidFill>
                  </a:rPr>
                  <a:t>مضاعف الاستهلاك:</a:t>
                </a:r>
              </a:p>
              <a:p>
                <a:pPr marL="0" indent="0" algn="r" rtl="1">
                  <a:buNone/>
                </a:pPr>
                <a:r>
                  <a:rPr lang="ar-SA" dirty="0"/>
                  <a:t> </a:t>
                </a:r>
                <a:r>
                  <a:rPr lang="ar-SA" dirty="0" smtClean="0"/>
                  <a:t>         هو المضاعف الذي ينشأ نتيجة لتغير الانفاق الاستهلاكي، ويقيس استجابة الناتج (الدخل) التوازني للتغيرات في الانفاق الاستهلاكي التلقائي.</a:t>
                </a:r>
              </a:p>
              <a:p>
                <a:pPr algn="r" rtl="1"/>
                <a:r>
                  <a:rPr lang="ar-SA" b="1" dirty="0">
                    <a:solidFill>
                      <a:schemeClr val="tx2"/>
                    </a:solidFill>
                  </a:rPr>
                  <a:t>التغيرات التي يمكن أن تحدث في الانفاق الاستهلاكي:</a:t>
                </a:r>
              </a:p>
              <a:p>
                <a:pPr marL="514350" indent="-514350" algn="r" rtl="1">
                  <a:buFont typeface="+mj-lt"/>
                  <a:buAutoNum type="arabicPeriod"/>
                </a:pPr>
                <a:r>
                  <a:rPr lang="ar-SA" dirty="0"/>
                  <a:t>في جزء الاستهلاك المستحث: نتيجة للتغير في الدخل </a:t>
                </a:r>
                <a:r>
                  <a:rPr lang="ar-SA" dirty="0" smtClean="0"/>
                  <a:t>(تحرك </a:t>
                </a:r>
                <a:r>
                  <a:rPr lang="ar-SA" dirty="0"/>
                  <a:t>على نفس </a:t>
                </a:r>
                <a:r>
                  <a:rPr lang="ar-SA" dirty="0" smtClean="0"/>
                  <a:t>المنحنى).</a:t>
                </a:r>
                <a:endParaRPr lang="ar-SA" dirty="0"/>
              </a:p>
              <a:p>
                <a:pPr marL="514350" indent="-514350" algn="r" rtl="1">
                  <a:buFont typeface="+mj-lt"/>
                  <a:buAutoNum type="arabicPeriod"/>
                </a:pPr>
                <a:r>
                  <a:rPr lang="ar-SA" dirty="0"/>
                  <a:t>في جزء الاستهلاك التلقائي: نتيجة للتغير في أحد العوامل الأخرى المؤثرة على الاستهلاك غير الدخل </a:t>
                </a:r>
                <a:r>
                  <a:rPr lang="ar-SA" dirty="0" smtClean="0"/>
                  <a:t>(تحرك </a:t>
                </a:r>
                <a:r>
                  <a:rPr lang="ar-SA" dirty="0"/>
                  <a:t>من منحنى استهلاك </a:t>
                </a:r>
                <a:r>
                  <a:rPr lang="ar-SA" dirty="0" smtClean="0"/>
                  <a:t>لآخر).</a:t>
                </a: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b="0" i="1" smtClean="0">
                              <a:latin typeface="Cambria Math"/>
                              <a:ea typeface="Cambria Math"/>
                            </a:rPr>
                            <m:t>𝑎</m:t>
                          </m:r>
                        </m:den>
                      </m:f>
                      <m:r>
                        <a:rPr lang="en-GB" i="1">
                          <a:latin typeface="Cambria Math"/>
                        </a:rPr>
                        <m:t>=</m:t>
                      </m:r>
                      <m:r>
                        <a:rPr lang="en-GB" i="1">
                          <a:latin typeface="Cambria Math"/>
                        </a:rPr>
                        <m:t>𝑀𝑟</m:t>
                      </m:r>
                      <m:r>
                        <a:rPr lang="en-GB" i="1">
                          <a:latin typeface="Cambria Math"/>
                        </a:rPr>
                        <m:t>             ∆</m:t>
                      </m:r>
                      <m:r>
                        <a:rPr lang="en-GB" i="1">
                          <a:latin typeface="Cambria Math"/>
                          <a:ea typeface="Cambria Math"/>
                        </a:rPr>
                        <m:t>𝑌</m:t>
                      </m:r>
                      <m:r>
                        <a:rPr lang="en-GB" i="1">
                          <a:latin typeface="Cambria Math"/>
                          <a:ea typeface="Cambria Math"/>
                        </a:rPr>
                        <m:t>=</m:t>
                      </m:r>
                      <m:r>
                        <a:rPr lang="en-GB" i="1">
                          <a:latin typeface="Cambria Math"/>
                          <a:ea typeface="Cambria Math"/>
                        </a:rPr>
                        <m:t>𝑀𝑟</m:t>
                      </m:r>
                      <m:r>
                        <a:rPr lang="en-GB" i="1">
                          <a:latin typeface="Cambria Math"/>
                          <a:ea typeface="Cambria Math"/>
                        </a:rPr>
                        <m:t>(∆</m:t>
                      </m:r>
                      <m:r>
                        <a:rPr lang="en-GB" b="0" i="1" smtClean="0">
                          <a:latin typeface="Cambria Math"/>
                          <a:ea typeface="Cambria Math"/>
                        </a:rPr>
                        <m:t>𝑎</m:t>
                      </m:r>
                      <m:r>
                        <a:rPr lang="en-GB" i="1">
                          <a:latin typeface="Cambria Math"/>
                          <a:ea typeface="Cambria Math"/>
                        </a:rPr>
                        <m:t>)</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389120"/>
              </a:xfrm>
              <a:blipFill rotWithShape="1">
                <a:blip r:embed="rId2"/>
                <a:stretch>
                  <a:fillRect t="-1250" r="-128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2267744" y="5445224"/>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3995936" y="5913276"/>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499992" y="5587961"/>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482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ثانياً: </a:t>
            </a:r>
            <a:r>
              <a:rPr lang="ar-SA" b="1" dirty="0"/>
              <a:t>مضاعف الاستهلاك:</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2972218"/>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3000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5400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3300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5700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3600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1" dirty="0" smtClean="0"/>
                        <a:t>6000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3900</a:t>
                      </a:r>
                      <a:endParaRPr lang="en-GB" sz="2000" dirty="0"/>
                    </a:p>
                  </a:txBody>
                  <a:tcPr/>
                </a:tc>
                <a:tc>
                  <a:txBody>
                    <a:bodyPr/>
                    <a:lstStyle/>
                    <a:p>
                      <a:pPr algn="ctr" rtl="1"/>
                      <a:r>
                        <a:rPr lang="ar-SA" sz="2000" b="1" dirty="0" smtClean="0"/>
                        <a:t>6000</a:t>
                      </a:r>
                      <a:endParaRPr lang="en-GB" sz="2000" b="1" dirty="0"/>
                    </a:p>
                  </a:txBody>
                  <a:tcPr/>
                </a:tc>
              </a:tr>
              <a:tr h="370840">
                <a:tc>
                  <a:txBody>
                    <a:bodyPr/>
                    <a:lstStyle/>
                    <a:p>
                      <a:pPr algn="ctr" rtl="1"/>
                      <a:r>
                        <a:rPr lang="ar-SA" sz="2000" dirty="0" smtClean="0"/>
                        <a:t>6300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4200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dirty="0" smtClean="0"/>
                        <a:t>6600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4500</a:t>
                      </a:r>
                      <a:endParaRPr lang="en-GB" sz="2000" dirty="0"/>
                    </a:p>
                  </a:txBody>
                  <a:tcPr/>
                </a:tc>
                <a:tc>
                  <a:txBody>
                    <a:bodyPr/>
                    <a:lstStyle/>
                    <a:p>
                      <a:pPr algn="ctr" rtl="1"/>
                      <a:r>
                        <a:rPr lang="ar-SA" sz="2000" dirty="0" smtClean="0"/>
                        <a:t>6800</a:t>
                      </a:r>
                      <a:endParaRPr lang="en-GB" sz="2000" dirty="0"/>
                    </a:p>
                  </a:txBody>
                  <a:tcPr/>
                </a:tc>
              </a:tr>
              <a:tr h="370840">
                <a:tc>
                  <a:txBody>
                    <a:bodyPr/>
                    <a:lstStyle/>
                    <a:p>
                      <a:pPr algn="ctr" rtl="1"/>
                      <a:r>
                        <a:rPr lang="ar-SA" sz="2000" dirty="0" smtClean="0"/>
                        <a:t>6900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4800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smtClean="0">
                <a:solidFill>
                  <a:schemeClr val="tx2"/>
                </a:solidFill>
              </a:rPr>
              <a:t>قائمة الانفاق الكلي قبل زيادة الاستهلاك :</a:t>
            </a:r>
            <a:endParaRPr lang="en-GB" sz="2600" b="1" dirty="0">
              <a:solidFill>
                <a:schemeClr val="tx2"/>
              </a:solidFill>
            </a:endParaRPr>
          </a:p>
        </p:txBody>
      </p:sp>
      <p:sp>
        <p:nvSpPr>
          <p:cNvPr id="3" name="TextBox 2"/>
          <p:cNvSpPr txBox="1"/>
          <p:nvPr/>
        </p:nvSpPr>
        <p:spPr>
          <a:xfrm>
            <a:off x="539552" y="1052736"/>
            <a:ext cx="3312368" cy="1200329"/>
          </a:xfrm>
          <a:prstGeom prst="rect">
            <a:avLst/>
          </a:prstGeom>
          <a:noFill/>
          <a:ln w="28575">
            <a:solidFill>
              <a:schemeClr val="accent1"/>
            </a:solidFill>
            <a:prstDash val="dash"/>
          </a:ln>
        </p:spPr>
        <p:txBody>
          <a:bodyPr wrap="square" rtlCol="0">
            <a:spAutoFit/>
          </a:bodyPr>
          <a:lstStyle/>
          <a:p>
            <a:pPr algn="ctr" rtl="1"/>
            <a:r>
              <a:rPr lang="ar-SA" sz="2400" dirty="0" smtClean="0"/>
              <a:t>بافتراض أن </a:t>
            </a:r>
            <a:r>
              <a:rPr lang="ar-SA" sz="2400" dirty="0"/>
              <a:t>الانفاق الاستهلاكي زاد بمقدار 200 مليون و أن الدخل ثابت</a:t>
            </a:r>
            <a:r>
              <a:rPr lang="ar-SA" sz="2400" dirty="0" smtClean="0"/>
              <a:t>.</a:t>
            </a:r>
            <a:endParaRPr lang="en-GB" sz="2400" dirty="0"/>
          </a:p>
        </p:txBody>
      </p:sp>
    </p:spTree>
    <p:extLst>
      <p:ext uri="{BB962C8B-B14F-4D97-AF65-F5344CB8AC3E}">
        <p14:creationId xmlns:p14="http://schemas.microsoft.com/office/powerpoint/2010/main" val="32209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ثانياً: </a:t>
            </a:r>
            <a:r>
              <a:rPr lang="ar-SA" b="1" dirty="0"/>
              <a:t>مضاعف الاستهلاك:</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7373118"/>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1100</a:t>
                      </a:r>
                      <a:endParaRPr lang="en-GB" sz="2000" dirty="0"/>
                    </a:p>
                  </a:txBody>
                  <a:tcPr/>
                </a:tc>
                <a:tc>
                  <a:txBody>
                    <a:bodyPr/>
                    <a:lstStyle/>
                    <a:p>
                      <a:pPr algn="ctr" rtl="1"/>
                      <a:r>
                        <a:rPr lang="ar-SA" sz="2000" dirty="0" smtClean="0"/>
                        <a:t>3200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3500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3800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0" dirty="0" smtClean="0"/>
                        <a:t>6200</a:t>
                      </a:r>
                      <a:endParaRPr lang="en-GB" sz="2000" b="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4100</a:t>
                      </a:r>
                      <a:endParaRPr lang="en-GB" sz="2000" dirty="0"/>
                    </a:p>
                  </a:txBody>
                  <a:tcPr/>
                </a:tc>
                <a:tc>
                  <a:txBody>
                    <a:bodyPr/>
                    <a:lstStyle/>
                    <a:p>
                      <a:pPr algn="ctr" rtl="1"/>
                      <a:r>
                        <a:rPr lang="ar-SA" sz="2000" b="0" dirty="0" smtClean="0"/>
                        <a:t>6000</a:t>
                      </a:r>
                      <a:endParaRPr lang="en-GB" sz="2000" b="0" dirty="0"/>
                    </a:p>
                  </a:txBody>
                  <a:tcPr/>
                </a:tc>
              </a:tr>
              <a:tr h="370840">
                <a:tc>
                  <a:txBody>
                    <a:bodyPr/>
                    <a:lstStyle/>
                    <a:p>
                      <a:pPr algn="ctr" rtl="1"/>
                      <a:r>
                        <a:rPr lang="ar-SA" sz="2000" dirty="0" smtClean="0"/>
                        <a:t>6500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4400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b="1" dirty="0" smtClean="0"/>
                        <a:t>6800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4700</a:t>
                      </a:r>
                      <a:endParaRPr lang="en-GB" sz="2000" dirty="0"/>
                    </a:p>
                  </a:txBody>
                  <a:tcPr/>
                </a:tc>
                <a:tc>
                  <a:txBody>
                    <a:bodyPr/>
                    <a:lstStyle/>
                    <a:p>
                      <a:pPr algn="ctr" rtl="1"/>
                      <a:r>
                        <a:rPr lang="ar-SA" sz="2000" b="1" dirty="0" smtClean="0"/>
                        <a:t>6800</a:t>
                      </a:r>
                      <a:endParaRPr lang="en-GB" sz="2000" b="1" dirty="0"/>
                    </a:p>
                  </a:txBody>
                  <a:tcPr/>
                </a:tc>
              </a:tr>
              <a:tr h="370840">
                <a:tc>
                  <a:txBody>
                    <a:bodyPr/>
                    <a:lstStyle/>
                    <a:p>
                      <a:pPr algn="ctr" rtl="1"/>
                      <a:r>
                        <a:rPr lang="ar-SA" sz="2000" dirty="0" smtClean="0"/>
                        <a:t>7100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1100</a:t>
                      </a:r>
                      <a:endParaRPr lang="en-GB" sz="2000" dirty="0"/>
                    </a:p>
                  </a:txBody>
                  <a:tcPr/>
                </a:tc>
                <a:tc>
                  <a:txBody>
                    <a:bodyPr/>
                    <a:lstStyle/>
                    <a:p>
                      <a:pPr algn="ctr" rtl="1"/>
                      <a:r>
                        <a:rPr lang="ar-SA" sz="2000" dirty="0" smtClean="0"/>
                        <a:t>5000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smtClean="0">
                <a:solidFill>
                  <a:schemeClr val="tx2"/>
                </a:solidFill>
              </a:rPr>
              <a:t>قائمة الانفاق الكلي بعد زيادة الاستهلاك:</a:t>
            </a:r>
            <a:endParaRPr lang="en-GB" sz="2600" b="1" dirty="0">
              <a:solidFill>
                <a:schemeClr val="tx2"/>
              </a:solidFill>
            </a:endParaRPr>
          </a:p>
        </p:txBody>
      </p:sp>
    </p:spTree>
    <p:extLst>
      <p:ext uri="{BB962C8B-B14F-4D97-AF65-F5344CB8AC3E}">
        <p14:creationId xmlns:p14="http://schemas.microsoft.com/office/powerpoint/2010/main" val="2393227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من الفصل السابق:</a:t>
            </a:r>
          </a:p>
          <a:p>
            <a:pPr marL="514350" indent="-514350" algn="r" rtl="1">
              <a:buFont typeface="+mj-lt"/>
              <a:buAutoNum type="arabicPeriod"/>
            </a:pPr>
            <a:r>
              <a:rPr lang="ar-SA" dirty="0" smtClean="0"/>
              <a:t>منحنى الطلب الكلي يوضح العلاقة بين الناتج المحلي الإجمالي و المستوى العام للأسعار.</a:t>
            </a:r>
          </a:p>
          <a:p>
            <a:pPr marL="514350" indent="-514350" algn="r" rtl="1">
              <a:buFont typeface="+mj-lt"/>
              <a:buAutoNum type="arabicPeriod"/>
            </a:pPr>
            <a:r>
              <a:rPr lang="ar-SA" dirty="0" smtClean="0"/>
              <a:t>التغير في الأسعار يؤدي للتحرك من نقطة لأخرى على نفس منحنى الطلب.</a:t>
            </a:r>
          </a:p>
          <a:p>
            <a:pPr marL="514350" indent="-514350" algn="r" rtl="1">
              <a:buFont typeface="+mj-lt"/>
              <a:buAutoNum type="arabicPeriod"/>
            </a:pPr>
            <a:r>
              <a:rPr lang="ar-SA" dirty="0" smtClean="0"/>
              <a:t>التغير في العوامل الأخرى المفترض ثباتها يؤدي لانتقال منحنى الطلب.</a:t>
            </a:r>
            <a:endParaRPr lang="en-US" dirty="0" smtClean="0"/>
          </a:p>
          <a:p>
            <a:pPr marL="514350" indent="-514350" algn="r" rtl="1">
              <a:buFont typeface="+mj-lt"/>
              <a:buAutoNum type="arabicPeriod"/>
            </a:pPr>
            <a:r>
              <a:rPr lang="ar-SA" dirty="0" smtClean="0"/>
              <a:t>التوازن يكون عندما:  </a:t>
            </a:r>
            <a:r>
              <a:rPr lang="en-GB" dirty="0" smtClean="0"/>
              <a:t>Y = C + I + G + X – M</a:t>
            </a:r>
            <a:endParaRPr lang="ar-SA" dirty="0" smtClean="0"/>
          </a:p>
          <a:p>
            <a:pPr marL="0" indent="0" algn="r" rtl="1">
              <a:buNone/>
            </a:pPr>
            <a:endParaRPr lang="ar-SA" dirty="0" smtClean="0"/>
          </a:p>
        </p:txBody>
      </p:sp>
      <p:sp>
        <p:nvSpPr>
          <p:cNvPr id="4" name="Footer Placeholder 3"/>
          <p:cNvSpPr>
            <a:spLocks noGrp="1"/>
          </p:cNvSpPr>
          <p:nvPr>
            <p:ph type="ftr" sz="quarter" idx="11"/>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263280782"/>
              </p:ext>
            </p:extLst>
          </p:nvPr>
        </p:nvGraphicFramePr>
        <p:xfrm>
          <a:off x="323528" y="4901912"/>
          <a:ext cx="8568950" cy="975360"/>
        </p:xfrm>
        <a:graphic>
          <a:graphicData uri="http://schemas.openxmlformats.org/drawingml/2006/table">
            <a:tbl>
              <a:tblPr firstRow="1" bandRow="1">
                <a:tableStyleId>{5C22544A-7EE6-4342-B048-85BDC9FD1C3A}</a:tableStyleId>
              </a:tblPr>
              <a:tblGrid>
                <a:gridCol w="2016222"/>
                <a:gridCol w="1224136"/>
                <a:gridCol w="1368152"/>
                <a:gridCol w="1656184"/>
                <a:gridCol w="2304256"/>
              </a:tblGrid>
              <a:tr h="370840">
                <a:tc>
                  <a:txBody>
                    <a:bodyPr/>
                    <a:lstStyle/>
                    <a:p>
                      <a:pPr algn="ctr"/>
                      <a:r>
                        <a:rPr lang="en-GB" sz="2600" dirty="0" smtClean="0"/>
                        <a:t>C</a:t>
                      </a:r>
                      <a:endParaRPr lang="en-GB" sz="2600" dirty="0"/>
                    </a:p>
                  </a:txBody>
                  <a:tcPr/>
                </a:tc>
                <a:tc>
                  <a:txBody>
                    <a:bodyPr/>
                    <a:lstStyle/>
                    <a:p>
                      <a:pPr algn="ctr"/>
                      <a:r>
                        <a:rPr lang="en-GB" sz="2600" dirty="0" smtClean="0"/>
                        <a:t>I</a:t>
                      </a:r>
                      <a:endParaRPr lang="en-GB" sz="2600" dirty="0"/>
                    </a:p>
                  </a:txBody>
                  <a:tcPr/>
                </a:tc>
                <a:tc>
                  <a:txBody>
                    <a:bodyPr/>
                    <a:lstStyle/>
                    <a:p>
                      <a:pPr algn="ctr"/>
                      <a:r>
                        <a:rPr lang="en-GB" sz="2600" dirty="0" smtClean="0"/>
                        <a:t>G</a:t>
                      </a:r>
                      <a:endParaRPr lang="en-GB" sz="2600" dirty="0"/>
                    </a:p>
                  </a:txBody>
                  <a:tcPr/>
                </a:tc>
                <a:tc>
                  <a:txBody>
                    <a:bodyPr/>
                    <a:lstStyle/>
                    <a:p>
                      <a:pPr algn="ctr"/>
                      <a:r>
                        <a:rPr lang="en-GB" sz="2600" dirty="0" smtClean="0"/>
                        <a:t>X</a:t>
                      </a:r>
                      <a:endParaRPr lang="en-GB" sz="2600" dirty="0"/>
                    </a:p>
                  </a:txBody>
                  <a:tcPr/>
                </a:tc>
                <a:tc>
                  <a:txBody>
                    <a:bodyPr/>
                    <a:lstStyle/>
                    <a:p>
                      <a:pPr algn="ctr"/>
                      <a:r>
                        <a:rPr lang="en-GB" sz="2600" dirty="0" smtClean="0"/>
                        <a:t>M</a:t>
                      </a:r>
                      <a:endParaRPr lang="en-GB" sz="2600" dirty="0"/>
                    </a:p>
                  </a:txBody>
                  <a:tcPr/>
                </a:tc>
              </a:tr>
              <a:tr h="370840">
                <a:tc>
                  <a:txBody>
                    <a:bodyPr/>
                    <a:lstStyle/>
                    <a:p>
                      <a:pPr algn="ctr"/>
                      <a:r>
                        <a:rPr lang="en-GB" sz="2600" dirty="0" smtClean="0"/>
                        <a:t>C= a + b </a:t>
                      </a:r>
                      <a:r>
                        <a:rPr lang="en-GB" sz="2600" dirty="0" err="1" smtClean="0"/>
                        <a:t>Yd</a:t>
                      </a:r>
                      <a:endParaRPr lang="en-GB" sz="2600" dirty="0"/>
                    </a:p>
                  </a:txBody>
                  <a:tcPr/>
                </a:tc>
                <a:tc>
                  <a:txBody>
                    <a:bodyPr/>
                    <a:lstStyle/>
                    <a:p>
                      <a:pPr algn="ctr"/>
                      <a:r>
                        <a:rPr lang="en-GB" sz="2600" dirty="0" smtClean="0"/>
                        <a:t>I = I0</a:t>
                      </a:r>
                      <a:endParaRPr lang="en-GB" sz="2600" dirty="0"/>
                    </a:p>
                  </a:txBody>
                  <a:tcPr/>
                </a:tc>
                <a:tc>
                  <a:txBody>
                    <a:bodyPr/>
                    <a:lstStyle/>
                    <a:p>
                      <a:pPr algn="ctr"/>
                      <a:r>
                        <a:rPr lang="en-GB" sz="2600" dirty="0" smtClean="0"/>
                        <a:t>G = G0</a:t>
                      </a:r>
                      <a:endParaRPr lang="en-GB" sz="2600" dirty="0"/>
                    </a:p>
                  </a:txBody>
                  <a:tcPr/>
                </a:tc>
                <a:tc>
                  <a:txBody>
                    <a:bodyPr/>
                    <a:lstStyle/>
                    <a:p>
                      <a:pPr algn="ctr"/>
                      <a:r>
                        <a:rPr lang="en-GB" sz="2600" dirty="0" smtClean="0"/>
                        <a:t>X = X0</a:t>
                      </a:r>
                      <a:endParaRPr lang="en-GB" sz="2600" dirty="0"/>
                    </a:p>
                  </a:txBody>
                  <a:tcPr/>
                </a:tc>
                <a:tc>
                  <a:txBody>
                    <a:bodyPr/>
                    <a:lstStyle/>
                    <a:p>
                      <a:pPr algn="ctr"/>
                      <a:r>
                        <a:rPr lang="en-GB" sz="2600" dirty="0" smtClean="0"/>
                        <a:t>M=</a:t>
                      </a:r>
                      <a:r>
                        <a:rPr lang="en-GB" sz="2600" baseline="0" dirty="0" smtClean="0"/>
                        <a:t> M0 + m Y</a:t>
                      </a:r>
                      <a:endParaRPr lang="en-GB" sz="2600" dirty="0"/>
                    </a:p>
                  </a:txBody>
                  <a:tcPr/>
                </a:tc>
              </a:tr>
            </a:tbl>
          </a:graphicData>
        </a:graphic>
      </p:graphicFrame>
    </p:spTree>
    <p:extLst>
      <p:ext uri="{BB962C8B-B14F-4D97-AF65-F5344CB8AC3E}">
        <p14:creationId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95212" y="813397"/>
            <a:ext cx="4351362" cy="635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u="sng" dirty="0"/>
              <a:t>ثانياً: </a:t>
            </a:r>
            <a:r>
              <a:rPr lang="ar-SA" b="1" dirty="0"/>
              <a:t>مضاعف الاستهلاك:</a:t>
            </a:r>
            <a:endParaRPr lang="en-GB" b="1" dirty="0"/>
          </a:p>
        </p:txBody>
      </p:sp>
      <p:sp>
        <p:nvSpPr>
          <p:cNvPr id="4" name="Footer Placeholder 3"/>
          <p:cNvSpPr>
            <a:spLocks noGrp="1"/>
          </p:cNvSpPr>
          <p:nvPr>
            <p:ph type="ftr" sz="quarter" idx="11"/>
          </p:nvPr>
        </p:nvSpPr>
        <p:spPr/>
        <p:txBody>
          <a:bodyPr/>
          <a:lstStyle/>
          <a:p>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57800" y="2276872"/>
                <a:ext cx="2890664" cy="4131299"/>
              </a:xfrm>
            </p:spPr>
            <p:txBody>
              <a:bodyPr>
                <a:normAutofit/>
              </a:bodyPr>
              <a:lstStyle/>
              <a:p>
                <a:pPr algn="r" rtl="1"/>
                <a:r>
                  <a:rPr lang="ar-SA" b="1" dirty="0" smtClean="0">
                    <a:solidFill>
                      <a:schemeClr val="tx2"/>
                    </a:solidFill>
                  </a:rPr>
                  <a:t>قيمة المضاعف:</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rPr>
                            <m:t>800</m:t>
                          </m:r>
                        </m:num>
                        <m:den>
                          <m:r>
                            <a:rPr lang="en-GB" b="0" i="1" smtClean="0">
                              <a:latin typeface="Cambria Math"/>
                            </a:rPr>
                            <m:t>200</m:t>
                          </m:r>
                        </m:den>
                      </m:f>
                      <m:r>
                        <a:rPr lang="en-GB" b="0" i="1" smtClean="0">
                          <a:latin typeface="Cambria Math"/>
                        </a:rPr>
                        <m:t>=</m:t>
                      </m:r>
                      <m:r>
                        <a:rPr lang="en-GB" b="0" i="1" smtClean="0">
                          <a:latin typeface="Cambria Math"/>
                        </a:rPr>
                        <m:t>4</m:t>
                      </m:r>
                    </m:oMath>
                  </m:oMathPara>
                </a14:m>
                <a:endParaRPr lang="en-GB" dirty="0" smtClean="0"/>
              </a:p>
              <a:p>
                <a:pPr marL="0" indent="0" algn="r" rtl="1">
                  <a:buNone/>
                </a:pPr>
                <a:r>
                  <a:rPr lang="ar-SA" b="1" dirty="0" smtClean="0">
                    <a:solidFill>
                      <a:schemeClr val="tx2"/>
                    </a:solidFill>
                  </a:rPr>
                  <a:t>أي أن: </a:t>
                </a:r>
                <a:r>
                  <a:rPr lang="ar-SA" dirty="0" smtClean="0"/>
                  <a:t>زيادة الاستهلاك بمقدار 1 دولار ستؤدي لزيادة الناتج المحلي الإجمالي بمقدار 4 دولار.</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57800" y="2276872"/>
                <a:ext cx="2890664" cy="4131299"/>
              </a:xfrm>
              <a:blipFill rotWithShape="1">
                <a:blip r:embed="rId3"/>
                <a:stretch>
                  <a:fillRect l="-2532" t="-1329" r="-3797"/>
                </a:stretch>
              </a:blipFill>
            </p:spPr>
            <p:txBody>
              <a:bodyPr/>
              <a:lstStyle/>
              <a:p>
                <a:r>
                  <a:rPr lang="en-GB">
                    <a:noFill/>
                  </a:rPr>
                  <a:t> </a:t>
                </a:r>
              </a:p>
            </p:txBody>
          </p:sp>
        </mc:Fallback>
      </mc:AlternateContent>
    </p:spTree>
    <p:extLst>
      <p:ext uri="{BB962C8B-B14F-4D97-AF65-F5344CB8AC3E}">
        <p14:creationId xmlns:p14="http://schemas.microsoft.com/office/powerpoint/2010/main" val="39136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ثالثاً: </a:t>
            </a:r>
            <a:r>
              <a:rPr lang="ar-SA" b="1" dirty="0" smtClean="0"/>
              <a:t>مضاعف الانفاق الحكومي:</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مضاعف الانفاق الحكومي:</a:t>
            </a:r>
          </a:p>
          <a:p>
            <a:pPr marL="0" indent="0" algn="r" rtl="1">
              <a:buNone/>
            </a:pPr>
            <a:r>
              <a:rPr lang="ar-SA" dirty="0"/>
              <a:t> </a:t>
            </a:r>
            <a:r>
              <a:rPr lang="ar-SA" dirty="0" smtClean="0"/>
              <a:t>         هو المضاعف الذي ينشأ نتيجة زيادة الانفاق الحكومي</a:t>
            </a:r>
            <a:r>
              <a:rPr lang="ar-SA" dirty="0"/>
              <a:t>. ويقيس استجابة الناتج (الدخل) التوازني للتغيرات في الانفاق </a:t>
            </a:r>
            <a:r>
              <a:rPr lang="ar-SA" dirty="0" smtClean="0"/>
              <a:t>الحكومي التلقائي.</a:t>
            </a:r>
          </a:p>
          <a:p>
            <a:pPr algn="r" rtl="1"/>
            <a:r>
              <a:rPr lang="ar-SA" b="1" dirty="0">
                <a:solidFill>
                  <a:schemeClr val="tx2"/>
                </a:solidFill>
              </a:rPr>
              <a:t>يتكون الانفاق الحكومي من:</a:t>
            </a:r>
          </a:p>
          <a:p>
            <a:pPr marL="514350" indent="-514350" algn="r" rtl="1">
              <a:buFont typeface="+mj-lt"/>
              <a:buAutoNum type="arabicPeriod"/>
            </a:pPr>
            <a:r>
              <a:rPr lang="ar-SA" dirty="0"/>
              <a:t>الانفاق على السلع و الخدمات الاستهلاكية و الرأسمالية اللازمة لتأمين الخدمات العامة للأفراد.</a:t>
            </a:r>
          </a:p>
          <a:p>
            <a:pPr marL="514350" indent="-514350" algn="r" rtl="1">
              <a:buFont typeface="+mj-lt"/>
              <a:buAutoNum type="arabicPeriod"/>
            </a:pPr>
            <a:r>
              <a:rPr lang="ar-SA" dirty="0"/>
              <a:t>دفع الأجور و الرواتب و المصروفات الأخرى (مدفوعات تحويلية، معاشات، إعانات</a:t>
            </a:r>
            <a:r>
              <a:rPr lang="ar-SA" dirty="0" smtClean="0"/>
              <a:t>...).</a:t>
            </a:r>
            <a:endParaRPr lang="ar-SA"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771934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ثالثاً: </a:t>
            </a:r>
            <a:r>
              <a:rPr lang="ar-SA" b="1" dirty="0"/>
              <a:t>مضاعف الانفاق الحكومي: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smtClean="0">
                    <a:solidFill>
                      <a:schemeClr val="tx2"/>
                    </a:solidFill>
                  </a:rPr>
                  <a:t>مضاعف الانفاق الحكومي:</a:t>
                </a: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𝑀𝑟</m:t>
                      </m:r>
                      <m:d>
                        <m:dPr>
                          <m:ctrlPr>
                            <a:rPr lang="en-GB" b="0" i="1" smtClean="0">
                              <a:latin typeface="Cambria Math"/>
                              <a:ea typeface="Cambria Math"/>
                            </a:rPr>
                          </m:ctrlPr>
                        </m:dPr>
                        <m:e>
                          <m:r>
                            <a:rPr lang="en-GB" b="0" i="1" smtClean="0">
                              <a:latin typeface="Cambria Math"/>
                              <a:ea typeface="Cambria Math"/>
                            </a:rPr>
                            <m:t>∆</m:t>
                          </m:r>
                          <m:r>
                            <a:rPr lang="en-GB" b="0" i="1" smtClean="0">
                              <a:latin typeface="Cambria Math"/>
                              <a:ea typeface="Cambria Math"/>
                            </a:rPr>
                            <m:t>𝐺</m:t>
                          </m:r>
                        </m:e>
                      </m:d>
                      <m:r>
                        <a:rPr lang="en-GB" b="0" i="1" smtClean="0">
                          <a:latin typeface="Cambria Math"/>
                          <a:ea typeface="Cambria Math"/>
                        </a:rPr>
                        <m:t>         </m:t>
                      </m:r>
                      <m:f>
                        <m:fPr>
                          <m:ctrlPr>
                            <a:rPr lang="en-GB" i="1" smtClean="0">
                              <a:latin typeface="Cambria Math"/>
                            </a:rPr>
                          </m:ctrlPr>
                        </m:fPr>
                        <m:num>
                          <m:r>
                            <a:rPr lang="en-GB" i="1" smtClean="0">
                              <a:latin typeface="Cambria Math"/>
                              <a:ea typeface="Cambria Math"/>
                            </a:rPr>
                            <m:t>∆</m:t>
                          </m:r>
                          <m:r>
                            <a:rPr lang="en-GB" b="0" i="1" smtClean="0">
                              <a:latin typeface="Cambria Math"/>
                              <a:ea typeface="Cambria Math"/>
                            </a:rPr>
                            <m:t>𝑌</m:t>
                          </m:r>
                        </m:num>
                        <m:den>
                          <m:r>
                            <a:rPr lang="en-GB" i="1" smtClean="0">
                              <a:latin typeface="Cambria Math"/>
                              <a:ea typeface="Cambria Math"/>
                            </a:rPr>
                            <m:t>∆</m:t>
                          </m:r>
                          <m:r>
                            <a:rPr lang="en-GB" b="0" i="1" smtClean="0">
                              <a:latin typeface="Cambria Math"/>
                              <a:ea typeface="Cambria Math"/>
                            </a:rPr>
                            <m:t>𝐺</m:t>
                          </m:r>
                        </m:den>
                      </m:f>
                      <m:r>
                        <a:rPr lang="en-GB" b="0" i="1" smtClean="0">
                          <a:latin typeface="Cambria Math"/>
                        </a:rPr>
                        <m:t>=</m:t>
                      </m:r>
                      <m:r>
                        <a:rPr lang="en-GB" b="0" i="1" smtClean="0">
                          <a:latin typeface="Cambria Math"/>
                        </a:rPr>
                        <m:t>𝑀𝑟</m:t>
                      </m:r>
                    </m:oMath>
                  </m:oMathPara>
                </a14:m>
                <a:endParaRPr lang="en-GB" dirty="0" smtClean="0"/>
              </a:p>
              <a:p>
                <a:pPr marL="0" indent="0" algn="r" rtl="1">
                  <a:buNone/>
                </a:pPr>
                <a:endParaRPr lang="en-GB" dirty="0"/>
              </a:p>
              <a:p>
                <a:pPr algn="r" rtl="1"/>
                <a:r>
                  <a:rPr lang="ar-SA" b="1" dirty="0" smtClean="0">
                    <a:solidFill>
                      <a:schemeClr val="tx2"/>
                    </a:solidFill>
                  </a:rPr>
                  <a:t>مثال: </a:t>
                </a:r>
                <a:r>
                  <a:rPr lang="ar-SA" dirty="0" smtClean="0"/>
                  <a:t>نفترض أن الانفاق الحكومي زاد بمقدار 200 مليون، فإن ذلك سيؤدي لزيادة مستوى الناتج المحلي بمقدار 800 مليون أي أن:</a:t>
                </a:r>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rPr>
                        <m:t>𝑀𝑟</m:t>
                      </m:r>
                      <m:r>
                        <a:rPr lang="en-GB" i="1">
                          <a:latin typeface="Cambria Math"/>
                        </a:rPr>
                        <m:t>=</m:t>
                      </m:r>
                      <m:f>
                        <m:fPr>
                          <m:ctrlPr>
                            <a:rPr lang="en-GB" i="1">
                              <a:latin typeface="Cambria Math"/>
                            </a:rPr>
                          </m:ctrlPr>
                        </m:fPr>
                        <m:num>
                          <m:r>
                            <a:rPr lang="en-GB" i="1">
                              <a:latin typeface="Cambria Math"/>
                            </a:rPr>
                            <m:t>800</m:t>
                          </m:r>
                        </m:num>
                        <m:den>
                          <m:r>
                            <a:rPr lang="en-GB" i="1">
                              <a:latin typeface="Cambria Math"/>
                            </a:rPr>
                            <m:t>200</m:t>
                          </m:r>
                        </m:den>
                      </m:f>
                      <m:r>
                        <a:rPr lang="en-GB" i="1">
                          <a:latin typeface="Cambria Math"/>
                        </a:rPr>
                        <m:t>=</m:t>
                      </m:r>
                      <m:r>
                        <a:rPr lang="en-GB" i="1">
                          <a:latin typeface="Cambria Math"/>
                        </a:rPr>
                        <m:t>4</m:t>
                      </m:r>
                    </m:oMath>
                  </m:oMathPara>
                </a14:m>
                <a:endParaRPr lang="en-GB" dirty="0"/>
              </a:p>
              <a:p>
                <a:pPr marL="0" indent="0" algn="r" rtl="1">
                  <a:buNone/>
                </a:pPr>
                <a:r>
                  <a:rPr lang="ar-SA" dirty="0" smtClean="0"/>
                  <a:t>المضاعف يساوي 4، حيث زيادة الانفاق الحكومي بمقدار </a:t>
                </a:r>
                <a:r>
                  <a:rPr lang="ar-SA" dirty="0"/>
                  <a:t>1 دولار ستؤدي لزيادة الناتج المحلي الإجمالي بمقدار 4 دولار.</a:t>
                </a:r>
                <a:endParaRPr lang="en-GB" dirty="0"/>
              </a:p>
              <a:p>
                <a:pPr marL="0" indent="0" algn="r" rtl="1">
                  <a:buNone/>
                </a:pPr>
                <a:endParaRPr lang="ar-SA"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7" name="Rectangle 6"/>
          <p:cNvSpPr/>
          <p:nvPr/>
        </p:nvSpPr>
        <p:spPr>
          <a:xfrm>
            <a:off x="5004048" y="2348880"/>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4644008" y="2815653"/>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55776" y="2491617"/>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5023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ثالثاً: </a:t>
            </a:r>
            <a:r>
              <a:rPr lang="ar-SA" b="1" dirty="0"/>
              <a:t>مضاعف الانفاق الحكومي: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مثال: في اقتصاد مغلق مكون من 3 قطاعات (بدون ضرائب) قامت الحكومة بزيادة انفاقها بمبلغ 400 مليون و كان الميل الحدي للاستهلاك 80%. احسبي مضاعف الانفاق؟</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𝐺</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0</m:t>
                          </m:r>
                          <m:r>
                            <a:rPr lang="en-GB" b="0" i="1" smtClean="0">
                              <a:latin typeface="Cambria Math"/>
                            </a:rPr>
                            <m:t>.</m:t>
                          </m:r>
                          <m:r>
                            <a:rPr lang="en-GB" b="0" i="1" smtClean="0">
                              <a:latin typeface="Cambria Math"/>
                            </a:rPr>
                            <m:t>2</m:t>
                          </m:r>
                        </m:den>
                      </m:f>
                      <m:r>
                        <a:rPr lang="en-GB" b="0" i="1" smtClean="0">
                          <a:latin typeface="Cambria Math"/>
                        </a:rPr>
                        <m:t>=</m:t>
                      </m:r>
                      <m:r>
                        <a:rPr lang="en-GB" b="0" i="1" smtClean="0">
                          <a:latin typeface="Cambria Math"/>
                        </a:rPr>
                        <m:t>5</m:t>
                      </m:r>
                    </m:oMath>
                  </m:oMathPara>
                </a14:m>
                <a:endParaRPr lang="en-GB" dirty="0" smtClean="0"/>
              </a:p>
              <a:p>
                <a:pPr marL="0" indent="0" algn="r" rtl="1">
                  <a:buNone/>
                </a:pPr>
                <a:r>
                  <a:rPr lang="ar-SA" b="1" dirty="0" smtClean="0">
                    <a:solidFill>
                      <a:schemeClr val="tx2"/>
                    </a:solidFill>
                  </a:rPr>
                  <a:t>احسبي مقدار التغير في الدخل؟</a:t>
                </a:r>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1</m:t>
                          </m:r>
                        </m:num>
                        <m:den>
                          <m:r>
                            <a:rPr lang="en-GB" b="0" i="1" smtClean="0">
                              <a:latin typeface="Cambria Math"/>
                              <a:ea typeface="Cambria Math"/>
                            </a:rPr>
                            <m:t>1</m:t>
                          </m:r>
                          <m:r>
                            <a:rPr lang="en-GB" b="0" i="1" smtClean="0">
                              <a:latin typeface="Cambria Math"/>
                              <a:ea typeface="Cambria Math"/>
                            </a:rPr>
                            <m:t>−</m:t>
                          </m:r>
                          <m:r>
                            <a:rPr lang="en-GB" b="0" i="1" smtClean="0">
                              <a:latin typeface="Cambria Math"/>
                              <a:ea typeface="Cambria Math"/>
                            </a:rPr>
                            <m:t>𝑏</m:t>
                          </m:r>
                        </m:den>
                      </m:f>
                      <m:r>
                        <a:rPr lang="en-GB" b="0" i="1" smtClean="0">
                          <a:latin typeface="Cambria Math"/>
                          <a:ea typeface="Cambria Math"/>
                        </a:rPr>
                        <m:t>∆</m:t>
                      </m:r>
                      <m:r>
                        <a:rPr lang="en-GB" b="0" i="1" smtClean="0">
                          <a:latin typeface="Cambria Math"/>
                          <a:ea typeface="Cambria Math"/>
                        </a:rPr>
                        <m:t>𝐺</m:t>
                      </m:r>
                      <m:r>
                        <a:rPr lang="en-GB" b="0" i="1" smtClean="0">
                          <a:latin typeface="Cambria Math"/>
                          <a:ea typeface="Cambria Math"/>
                        </a:rPr>
                        <m:t>=</m:t>
                      </m:r>
                      <m:r>
                        <a:rPr lang="en-GB" b="0" i="1" smtClean="0">
                          <a:latin typeface="Cambria Math"/>
                          <a:ea typeface="Cambria Math"/>
                        </a:rPr>
                        <m:t>5</m:t>
                      </m:r>
                      <m:r>
                        <a:rPr lang="en-GB" b="0" i="1" smtClean="0">
                          <a:latin typeface="Cambria Math"/>
                          <a:ea typeface="Cambria Math"/>
                        </a:rPr>
                        <m:t>×</m:t>
                      </m:r>
                      <m:r>
                        <a:rPr lang="en-GB" b="0" i="1" smtClean="0">
                          <a:latin typeface="Cambria Math"/>
                          <a:ea typeface="Cambria Math"/>
                        </a:rPr>
                        <m:t>400</m:t>
                      </m:r>
                      <m:r>
                        <a:rPr lang="en-GB" b="0" i="1" smtClean="0">
                          <a:latin typeface="Cambria Math"/>
                          <a:ea typeface="Cambria Math"/>
                        </a:rPr>
                        <m:t>=</m:t>
                      </m:r>
                      <m:r>
                        <a:rPr lang="en-GB" b="0" i="1" smtClean="0">
                          <a:latin typeface="Cambria Math"/>
                          <a:ea typeface="Cambria Math"/>
                        </a:rPr>
                        <m:t>2000</m:t>
                      </m:r>
                    </m:oMath>
                  </m:oMathPara>
                </a14:m>
                <a:endParaRPr lang="en-GB" dirty="0" smtClean="0"/>
              </a:p>
              <a:p>
                <a:pPr marL="0" indent="0" algn="r" rtl="1">
                  <a:buNone/>
                </a:pPr>
                <a:r>
                  <a:rPr lang="ar-SA" dirty="0" smtClean="0"/>
                  <a:t>هذا يعني أن زيادة الانفاق الحكومي بمقدار 400 مليون أدى لزيادة الدخل (الناتج) التوازني بمقدار 2000 مليون</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7020272" y="3356992"/>
            <a:ext cx="36004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156176" y="4581128"/>
            <a:ext cx="86409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2550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8232"/>
            <a:ext cx="8229600" cy="4389120"/>
          </a:xfrm>
        </p:spPr>
        <p:txBody>
          <a:bodyPr/>
          <a:lstStyle/>
          <a:p>
            <a:pPr algn="r" rtl="1"/>
            <a:r>
              <a:rPr lang="ar-SA" b="1" dirty="0" smtClean="0">
                <a:solidFill>
                  <a:schemeClr val="tx2"/>
                </a:solidFill>
              </a:rPr>
              <a:t>المضاعف الانفاقي:</a:t>
            </a:r>
          </a:p>
          <a:p>
            <a:pPr marL="0" indent="0" algn="r" rtl="1">
              <a:buNone/>
            </a:pPr>
            <a:r>
              <a:rPr lang="ar-SA" dirty="0" smtClean="0"/>
              <a:t>مضاعف </a:t>
            </a:r>
            <a:r>
              <a:rPr lang="ar-SA" dirty="0"/>
              <a:t>الاستهلاك = مضاعف الانفاق الحكومي = مضاعف </a:t>
            </a:r>
            <a:r>
              <a:rPr lang="ar-SA" dirty="0" smtClean="0"/>
              <a:t>الاستثمار</a:t>
            </a:r>
          </a:p>
          <a:p>
            <a:pPr algn="r" rtl="1"/>
            <a:endParaRPr lang="ar-SA" dirty="0" smtClean="0"/>
          </a:p>
          <a:p>
            <a:pPr algn="r" rtl="1"/>
            <a:r>
              <a:rPr lang="ar-SA" dirty="0" smtClean="0"/>
              <a:t>المضاعف </a:t>
            </a:r>
            <a:r>
              <a:rPr lang="ar-SA" dirty="0"/>
              <a:t>الانفاقي دائماً يساوي مضاعف الاقتصاد </a:t>
            </a:r>
            <a:r>
              <a:rPr lang="ar-SA" dirty="0" smtClean="0"/>
              <a:t>(</a:t>
            </a:r>
            <a:r>
              <a:rPr lang="en-US" i="1" dirty="0" err="1" smtClean="0"/>
              <a:t>Mr</a:t>
            </a:r>
            <a:r>
              <a:rPr lang="ar-SA" dirty="0" smtClean="0"/>
              <a:t>) بصرف </a:t>
            </a:r>
            <a:r>
              <a:rPr lang="ar-SA" dirty="0"/>
              <a:t>النظر عن من قام بالانفاق (أفراد أو حكومة).</a:t>
            </a:r>
            <a:r>
              <a:rPr lang="ar-SA" i="1" dirty="0"/>
              <a:t> </a:t>
            </a:r>
            <a:endParaRPr lang="en-GB" dirty="0"/>
          </a:p>
          <a:p>
            <a:pPr algn="r" rtl="1"/>
            <a:endParaRPr lang="en-GB" dirty="0"/>
          </a:p>
        </p:txBody>
      </p:sp>
      <p:sp>
        <p:nvSpPr>
          <p:cNvPr id="4" name="Footer Placeholder 3"/>
          <p:cNvSpPr>
            <a:spLocks noGrp="1"/>
          </p:cNvSpPr>
          <p:nvPr>
            <p:ph type="ftr" sz="quarter" idx="11"/>
          </p:nvPr>
        </p:nvSpPr>
        <p:spPr/>
        <p:txBody>
          <a:bodyPr/>
          <a:lstStyle/>
          <a:p>
            <a:endParaRPr lang="en-GB"/>
          </a:p>
        </p:txBody>
      </p:sp>
      <p:sp>
        <p:nvSpPr>
          <p:cNvPr id="7" name="Title 1"/>
          <p:cNvSpPr>
            <a:spLocks noGrp="1"/>
          </p:cNvSpPr>
          <p:nvPr>
            <p:ph type="title"/>
          </p:nvPr>
        </p:nvSpPr>
        <p:spPr>
          <a:xfrm>
            <a:off x="457200" y="704088"/>
            <a:ext cx="8229600" cy="1143000"/>
          </a:xfrm>
        </p:spPr>
        <p:txBody>
          <a:bodyPr/>
          <a:lstStyle/>
          <a:p>
            <a:pPr algn="r" rtl="1"/>
            <a:r>
              <a:rPr lang="ar-SA" b="1" u="sng" dirty="0" smtClean="0"/>
              <a:t>ملاحظة</a:t>
            </a:r>
            <a:r>
              <a:rPr lang="ar-SA" b="1" dirty="0" smtClean="0"/>
              <a:t>:</a:t>
            </a:r>
            <a:endParaRPr lang="en-GB" b="1" dirty="0"/>
          </a:p>
        </p:txBody>
      </p:sp>
    </p:spTree>
    <p:extLst>
      <p:ext uri="{BB962C8B-B14F-4D97-AF65-F5344CB8AC3E}">
        <p14:creationId xmlns:p14="http://schemas.microsoft.com/office/powerpoint/2010/main" val="230709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رابعاً: </a:t>
            </a:r>
            <a:r>
              <a:rPr lang="ar-SA" b="1" dirty="0" smtClean="0"/>
              <a:t>مضاعف الضريبة:</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الضريبة:</a:t>
            </a:r>
          </a:p>
          <a:p>
            <a:pPr marL="0" indent="0" algn="r" rtl="1">
              <a:buNone/>
            </a:pPr>
            <a:r>
              <a:rPr lang="ar-SA" dirty="0"/>
              <a:t> </a:t>
            </a:r>
            <a:r>
              <a:rPr lang="ar-SA" dirty="0" smtClean="0"/>
              <a:t>         هي أحد أدوات السياسة المالية اللازمة لمعالجة التضخم </a:t>
            </a:r>
            <a:r>
              <a:rPr lang="ar-SA" dirty="0"/>
              <a:t>(</a:t>
            </a:r>
            <a:r>
              <a:rPr lang="ar-SA" dirty="0" smtClean="0"/>
              <a:t>تحقيق الانكماش) و تنظيم مستوى الإنفاق الكلي وهي جباية تفرضها الحكومة على:</a:t>
            </a:r>
          </a:p>
          <a:p>
            <a:pPr marL="514350" indent="-514350" algn="r" rtl="1">
              <a:buFont typeface="+mj-lt"/>
              <a:buAutoNum type="arabicPeriod"/>
            </a:pPr>
            <a:r>
              <a:rPr lang="ar-SA" dirty="0" smtClean="0"/>
              <a:t>دخل الأشخاص أو المنشآت التجارية       ضريبة مباشرة.</a:t>
            </a:r>
          </a:p>
          <a:p>
            <a:pPr marL="514350" indent="-514350" algn="r" rtl="1">
              <a:buFont typeface="+mj-lt"/>
              <a:buAutoNum type="arabicPeriod"/>
            </a:pPr>
            <a:r>
              <a:rPr lang="ar-SA" dirty="0" smtClean="0"/>
              <a:t> الإنفاق       ضريبة غير مباشرة </a:t>
            </a:r>
            <a:r>
              <a:rPr lang="ar-SA" b="1" dirty="0" smtClean="0">
                <a:solidFill>
                  <a:schemeClr val="tx2"/>
                </a:solidFill>
              </a:rPr>
              <a:t>مثل: </a:t>
            </a:r>
            <a:r>
              <a:rPr lang="ar-SA" dirty="0" smtClean="0"/>
              <a:t>ضريبة المبيعات، ضريبة الإنتاج و الاستهلاك.</a:t>
            </a:r>
          </a:p>
          <a:p>
            <a:pPr algn="r" rtl="1"/>
            <a:r>
              <a:rPr lang="ar-SA" b="1" dirty="0" smtClean="0">
                <a:solidFill>
                  <a:schemeClr val="tx2"/>
                </a:solidFill>
              </a:rPr>
              <a:t>علاقة الضريبة بالانفاق الحكومي:</a:t>
            </a:r>
          </a:p>
          <a:p>
            <a:pPr marL="0" indent="0" algn="r" rtl="1">
              <a:buNone/>
            </a:pPr>
            <a:r>
              <a:rPr lang="ar-SA" dirty="0"/>
              <a:t> </a:t>
            </a:r>
            <a:r>
              <a:rPr lang="ar-SA" dirty="0" smtClean="0"/>
              <a:t>         زيادة الضرائب توفر الموارد المالية اللازمة لزيادة الانفاق الحكومي.</a:t>
            </a:r>
          </a:p>
          <a:p>
            <a:pPr marL="0" indent="0" algn="r" rtl="1">
              <a:buNone/>
            </a:pPr>
            <a:endParaRPr lang="en-GB" dirty="0"/>
          </a:p>
        </p:txBody>
      </p:sp>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3779912" y="3573016"/>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32240" y="4077072"/>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2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229600" cy="4517856"/>
              </a:xfrm>
            </p:spPr>
            <p:txBody>
              <a:bodyPr>
                <a:normAutofit/>
              </a:bodyPr>
              <a:lstStyle/>
              <a:p>
                <a:pPr algn="r" rtl="1"/>
                <a:r>
                  <a:rPr lang="ar-SA" b="1" dirty="0" smtClean="0">
                    <a:solidFill>
                      <a:schemeClr val="tx2"/>
                    </a:solidFill>
                  </a:rPr>
                  <a:t>مضاعف الضريبة الثابتة :</a:t>
                </a:r>
              </a:p>
              <a:p>
                <a:pPr marL="0" indent="0" algn="r" rtl="1">
                  <a:buNone/>
                </a:pPr>
                <a:r>
                  <a:rPr lang="ar-SA" b="1" dirty="0">
                    <a:solidFill>
                      <a:schemeClr val="tx2"/>
                    </a:solidFill>
                  </a:rPr>
                  <a:t> </a:t>
                </a:r>
                <a:r>
                  <a:rPr lang="ar-SA" b="1" dirty="0" smtClean="0">
                    <a:solidFill>
                      <a:schemeClr val="tx2"/>
                    </a:solidFill>
                  </a:rPr>
                  <a:t>         </a:t>
                </a:r>
                <a:r>
                  <a:rPr lang="ar-SA" dirty="0" smtClean="0"/>
                  <a:t>يقيس استجابة الناتج (الدخل) التوازني للتغيرات في مستوى الضريبة الثابتة.</a:t>
                </a:r>
                <a:endParaRPr lang="en-GB" dirty="0" smtClean="0"/>
              </a:p>
              <a:p>
                <a:pPr marL="0" indent="0" algn="r" rtl="1">
                  <a:buNone/>
                </a:pPr>
                <a:endParaRPr lang="en-GB" b="0" i="1"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i="1">
                              <a:latin typeface="Cambria Math"/>
                              <a:ea typeface="Cambria Math"/>
                            </a:rPr>
                            <m:t>𝑇</m:t>
                          </m:r>
                        </m:den>
                      </m:f>
                      <m:r>
                        <a:rPr lang="en-GB" i="1">
                          <a:latin typeface="Cambria Math"/>
                        </a:rPr>
                        <m:t>=</m:t>
                      </m:r>
                      <m:r>
                        <a:rPr lang="en-GB" b="0" i="1" smtClean="0">
                          <a:latin typeface="Cambria Math"/>
                        </a:rPr>
                        <m:t>−</m:t>
                      </m:r>
                      <m:r>
                        <a:rPr lang="en-GB" b="0" i="1" smtClean="0">
                          <a:latin typeface="Cambria Math"/>
                        </a:rPr>
                        <m:t>𝑏</m:t>
                      </m:r>
                      <m:d>
                        <m:dPr>
                          <m:ctrlPr>
                            <a:rPr lang="en-GB" b="0" i="1" smtClean="0">
                              <a:latin typeface="Cambria Math"/>
                            </a:rPr>
                          </m:ctrlPr>
                        </m:dPr>
                        <m:e>
                          <m:r>
                            <m:rPr>
                              <m:sty m:val="p"/>
                            </m:rPr>
                            <a:rPr lang="en-GB" b="0" i="0" smtClean="0">
                              <a:latin typeface="Cambria Math"/>
                            </a:rPr>
                            <m:t>Mr</m:t>
                          </m:r>
                        </m:e>
                      </m:d>
                      <m:r>
                        <a:rPr lang="en-GB" b="0" i="0"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𝑏</m:t>
                      </m:r>
                      <m:r>
                        <a:rPr lang="en-GB" b="0" i="1" smtClean="0">
                          <a:latin typeface="Cambria Math"/>
                          <a:ea typeface="Cambria Math"/>
                        </a:rPr>
                        <m:t>(</m:t>
                      </m:r>
                      <m:r>
                        <a:rPr lang="en-GB" b="0" i="1" smtClean="0">
                          <a:latin typeface="Cambria Math"/>
                          <a:ea typeface="Cambria Math"/>
                        </a:rPr>
                        <m:t>𝑀𝑟</m:t>
                      </m:r>
                      <m:r>
                        <a:rPr lang="en-GB" b="0" i="1" smtClean="0">
                          <a:latin typeface="Cambria Math"/>
                          <a:ea typeface="Cambria Math"/>
                        </a:rPr>
                        <m:t>)∆</m:t>
                      </m:r>
                      <m:r>
                        <a:rPr lang="en-GB" b="0" i="1" smtClean="0">
                          <a:latin typeface="Cambria Math"/>
                          <a:ea typeface="Cambria Math"/>
                        </a:rPr>
                        <m:t>𝑇</m:t>
                      </m:r>
                    </m:oMath>
                  </m:oMathPara>
                </a14:m>
                <a:endParaRPr lang="en-GB" dirty="0" smtClean="0"/>
              </a:p>
              <a:p>
                <a:pPr algn="r" rtl="1"/>
                <a:endParaRPr lang="ar-SA" dirty="0" smtClean="0"/>
              </a:p>
              <a:p>
                <a:pPr algn="r" rtl="1"/>
                <a:r>
                  <a:rPr lang="ar-SA" dirty="0" smtClean="0"/>
                  <a:t>مضاعف الضريبة إشارته سالبة (لأنه تسرب) و دائماً أقل من المضاعف الانفاقي.</a:t>
                </a:r>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a:stretch>
                  <a:fillRect l="-1333" t="-1215"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6" name="Rectangle 5"/>
          <p:cNvSpPr/>
          <p:nvPr/>
        </p:nvSpPr>
        <p:spPr>
          <a:xfrm>
            <a:off x="1907704" y="3645024"/>
            <a:ext cx="2232248"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608004" y="3877161"/>
            <a:ext cx="2628292" cy="6924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4139952" y="4223391"/>
            <a:ext cx="46805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035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مثال: قررت حكومة زيادة إيراداتها من </a:t>
                </a:r>
                <a:r>
                  <a:rPr lang="ar-SA" b="1" u="sng" dirty="0" smtClean="0">
                    <a:solidFill>
                      <a:schemeClr val="tx2"/>
                    </a:solidFill>
                  </a:rPr>
                  <a:t>ضرائب الرخص </a:t>
                </a:r>
                <a:r>
                  <a:rPr lang="ar-SA" b="1" dirty="0" smtClean="0">
                    <a:solidFill>
                      <a:schemeClr val="tx2"/>
                    </a:solidFill>
                  </a:rPr>
                  <a:t>بمقدار 400 مليون، فإذا كان الميل الحدي للاستهلاك 0.8 و الدخل التوازني 8000 مليون. أوجدي قيمة </a:t>
                </a:r>
                <a:r>
                  <a:rPr lang="ar-SA" b="1" u="sng" dirty="0" smtClean="0">
                    <a:solidFill>
                      <a:schemeClr val="tx2"/>
                    </a:solidFill>
                  </a:rPr>
                  <a:t>مضاعف الضريبة الثابتة </a:t>
                </a:r>
                <a:r>
                  <a:rPr lang="ar-SA" b="1" dirty="0" smtClean="0">
                    <a:solidFill>
                      <a:schemeClr val="tx2"/>
                    </a:solidFill>
                  </a:rPr>
                  <a:t>و الدخل التوازني الجديد؟</a:t>
                </a:r>
              </a:p>
              <a:p>
                <a:pPr marL="0" indent="0" algn="r" rtl="1">
                  <a:buNone/>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𝑇</m:t>
                          </m:r>
                        </m:den>
                      </m:f>
                      <m:r>
                        <a:rPr lang="en-GB" b="0" i="1" smtClean="0">
                          <a:latin typeface="Cambria Math"/>
                        </a:rPr>
                        <m:t>=−</m:t>
                      </m:r>
                      <m:r>
                        <a:rPr lang="en-GB" b="0" i="1" smtClean="0">
                          <a:latin typeface="Cambria Math"/>
                        </a:rPr>
                        <m:t>𝑏</m:t>
                      </m:r>
                      <m:d>
                        <m:dPr>
                          <m:ctrlPr>
                            <a:rPr lang="en-GB" b="0" i="1" smtClean="0">
                              <a:latin typeface="Cambria Math"/>
                            </a:rPr>
                          </m:ctrlPr>
                        </m:dPr>
                        <m:e>
                          <m:r>
                            <a:rPr lang="en-GB" b="0" i="1" smtClean="0">
                              <a:latin typeface="Cambria Math"/>
                            </a:rPr>
                            <m:t>𝑀𝑟</m:t>
                          </m:r>
                        </m:e>
                      </m:d>
                      <m:r>
                        <a:rPr lang="en-GB" b="0" i="1" smtClean="0">
                          <a:latin typeface="Cambria Math"/>
                        </a:rPr>
                        <m:t>=</m:t>
                      </m:r>
                      <m:f>
                        <m:fPr>
                          <m:ctrlPr>
                            <a:rPr lang="en-GB" b="0" i="1" smtClean="0">
                              <a:latin typeface="Cambria Math"/>
                            </a:rPr>
                          </m:ctrlPr>
                        </m:fPr>
                        <m:num>
                          <m:r>
                            <a:rPr lang="en-GB" b="0" i="1" smtClean="0">
                              <a:latin typeface="Cambria Math"/>
                            </a:rPr>
                            <m:t>−</m:t>
                          </m:r>
                          <m:r>
                            <a:rPr lang="en-GB" b="0" i="1" smtClean="0">
                              <a:latin typeface="Cambria Math"/>
                            </a:rPr>
                            <m:t>𝑏</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a:rPr>
                          </m:ctrlPr>
                        </m:fPr>
                        <m:num>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den>
                      </m:f>
                      <m:r>
                        <a:rPr lang="en-GB" b="0" i="1" smtClean="0">
                          <a:latin typeface="Cambria Math"/>
                        </a:rPr>
                        <m:t>=−</m:t>
                      </m:r>
                      <m:r>
                        <a:rPr lang="en-GB" b="0" i="1" smtClean="0">
                          <a:latin typeface="Cambria Math"/>
                        </a:rPr>
                        <m:t>4</m:t>
                      </m:r>
                    </m:oMath>
                  </m:oMathPara>
                </a14:m>
                <a:endParaRPr lang="en-GB" dirty="0" smtClean="0"/>
              </a:p>
              <a:p>
                <a:pPr marL="0" indent="0" algn="r" rtl="1">
                  <a:buNone/>
                </a:pPr>
                <a:endParaRPr lang="en-GB" dirty="0" smtClean="0"/>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ea typeface="Cambria Math"/>
                        </a:rPr>
                        <m:t>∆</m:t>
                      </m:r>
                      <m:r>
                        <a:rPr lang="en-GB" i="1">
                          <a:latin typeface="Cambria Math"/>
                          <a:ea typeface="Cambria Math"/>
                        </a:rPr>
                        <m:t>𝑌</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𝑀𝑟</m:t>
                      </m:r>
                      <m:r>
                        <a:rPr lang="en-GB" b="0" i="1" smtClean="0">
                          <a:latin typeface="Cambria Math"/>
                        </a:rPr>
                        <m:t>)∆</m:t>
                      </m:r>
                      <m:r>
                        <a:rPr lang="en-GB" b="0" i="1" smtClean="0">
                          <a:latin typeface="Cambria Math"/>
                          <a:ea typeface="Cambria Math"/>
                        </a:rPr>
                        <m:t>𝑇</m:t>
                      </m:r>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i="1">
                          <a:latin typeface="Cambria Math"/>
                          <a:ea typeface="Cambria Math"/>
                        </a:rPr>
                        <m:t>4</m:t>
                      </m:r>
                      <m:r>
                        <a:rPr lang="en-GB" i="1">
                          <a:latin typeface="Cambria Math"/>
                          <a:ea typeface="Cambria Math"/>
                        </a:rPr>
                        <m:t>×</m:t>
                      </m:r>
                      <m:r>
                        <a:rPr lang="en-GB" b="0" i="1" smtClean="0">
                          <a:latin typeface="Cambria Math"/>
                          <a:ea typeface="Cambria Math"/>
                        </a:rPr>
                        <m:t>400</m:t>
                      </m:r>
                      <m:r>
                        <a:rPr lang="en-GB" b="0" i="1" smtClean="0">
                          <a:latin typeface="Cambria Math"/>
                          <a:ea typeface="Cambria Math"/>
                        </a:rPr>
                        <m:t>=−</m:t>
                      </m:r>
                      <m:r>
                        <a:rPr lang="en-GB" b="0" i="1" smtClean="0">
                          <a:latin typeface="Cambria Math"/>
                          <a:ea typeface="Cambria Math"/>
                        </a:rPr>
                        <m:t>1600</m:t>
                      </m:r>
                    </m:oMath>
                  </m:oMathPara>
                </a14:m>
                <a:endParaRPr lang="en-GB" b="0" dirty="0" smtClean="0">
                  <a:ea typeface="Cambria Math"/>
                </a:endParaRPr>
              </a:p>
              <a:p>
                <a:pPr marL="0" indent="0" algn="r" rtl="1">
                  <a:buNone/>
                </a:pPr>
                <a:endParaRPr lang="en-GB" b="0" dirty="0" smtClean="0">
                  <a:ea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0</m:t>
                          </m:r>
                        </m:sub>
                      </m:sSub>
                      <m:r>
                        <a:rPr lang="en-GB" b="0" i="1" smtClean="0">
                          <a:latin typeface="Cambria Math"/>
                          <a:ea typeface="Cambria Math"/>
                        </a:rPr>
                        <m:t>             </m:t>
                      </m:r>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0</m:t>
                          </m:r>
                        </m:sub>
                      </m:sSub>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8000</m:t>
                      </m:r>
                      <m:r>
                        <a:rPr lang="en-GB" b="0" i="1" smtClean="0">
                          <a:latin typeface="Cambria Math"/>
                          <a:ea typeface="Cambria Math"/>
                        </a:rPr>
                        <m:t>−</m:t>
                      </m:r>
                      <m:r>
                        <a:rPr lang="en-GB" b="0" i="1" smtClean="0">
                          <a:latin typeface="Cambria Math"/>
                          <a:ea typeface="Cambria Math"/>
                        </a:rPr>
                        <m:t>1600</m:t>
                      </m:r>
                      <m:r>
                        <a:rPr lang="en-GB" b="0" i="1" smtClean="0">
                          <a:latin typeface="Cambria Math"/>
                          <a:ea typeface="Cambria Math"/>
                        </a:rPr>
                        <m:t>=</m:t>
                      </m:r>
                      <m:r>
                        <a:rPr lang="en-GB" b="0" i="1" smtClean="0">
                          <a:latin typeface="Cambria Math"/>
                          <a:ea typeface="Cambria Math"/>
                        </a:rPr>
                        <m:t>6400</m:t>
                      </m:r>
                    </m:oMath>
                  </m:oMathPara>
                </a14:m>
                <a:endParaRPr lang="en-GB"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6876256" y="335699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20272" y="4360734"/>
            <a:ext cx="108012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40352" y="5301208"/>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3635896" y="4612762"/>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55776" y="5522168"/>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527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p:sp>
        <p:nvSpPr>
          <p:cNvPr id="3" name="Content Placeholder 2"/>
          <p:cNvSpPr>
            <a:spLocks noGrp="1"/>
          </p:cNvSpPr>
          <p:nvPr>
            <p:ph idx="1"/>
          </p:nvPr>
        </p:nvSpPr>
        <p:spPr>
          <a:xfrm>
            <a:off x="-108520" y="1935480"/>
            <a:ext cx="8795320" cy="4517856"/>
          </a:xfrm>
        </p:spPr>
        <p:txBody>
          <a:bodyPr>
            <a:normAutofit fontScale="92500" lnSpcReduction="10000"/>
          </a:bodyPr>
          <a:lstStyle/>
          <a:p>
            <a:pPr algn="r" rtl="1"/>
            <a:r>
              <a:rPr lang="ar-SA" b="1" dirty="0" smtClean="0">
                <a:solidFill>
                  <a:schemeClr val="tx2"/>
                </a:solidFill>
              </a:rPr>
              <a:t>عند مقارنة </a:t>
            </a:r>
            <a:r>
              <a:rPr lang="ar-SA" b="1" u="sng" dirty="0" smtClean="0">
                <a:solidFill>
                  <a:schemeClr val="tx2"/>
                </a:solidFill>
              </a:rPr>
              <a:t>مضاعف الاقتصاد المغلق </a:t>
            </a:r>
            <a:r>
              <a:rPr lang="ar-SA" b="1" dirty="0" smtClean="0">
                <a:solidFill>
                  <a:schemeClr val="tx2"/>
                </a:solidFill>
              </a:rPr>
              <a:t>في حالة وجود ضريبة ثابتة مع المضاعف في حالة الضريبة النسبية:</a:t>
            </a:r>
          </a:p>
          <a:p>
            <a:pPr algn="r" rtl="1"/>
            <a:endParaRPr lang="ar-SA" dirty="0"/>
          </a:p>
          <a:p>
            <a:pPr algn="r" rtl="1"/>
            <a:endParaRPr lang="ar-SA" dirty="0" smtClean="0"/>
          </a:p>
          <a:p>
            <a:pPr marL="0" indent="0" algn="r" rtl="1">
              <a:buNone/>
            </a:pPr>
            <a:endParaRPr lang="ar-SA" b="1" dirty="0" smtClean="0">
              <a:solidFill>
                <a:schemeClr val="tx2"/>
              </a:solidFill>
            </a:endParaRPr>
          </a:p>
          <a:p>
            <a:pPr marL="0" indent="0" algn="r" rtl="1">
              <a:buNone/>
            </a:pPr>
            <a:endParaRPr lang="en-GB" b="1" dirty="0" smtClean="0">
              <a:solidFill>
                <a:schemeClr val="tx2"/>
              </a:solidFill>
            </a:endParaRPr>
          </a:p>
          <a:p>
            <a:pPr marL="0" indent="0" algn="r" rtl="1">
              <a:buNone/>
            </a:pPr>
            <a:r>
              <a:rPr lang="ar-SA" b="1" dirty="0" smtClean="0">
                <a:solidFill>
                  <a:schemeClr val="tx2"/>
                </a:solidFill>
              </a:rPr>
              <a:t>نجد أنه بسبب اختلاف قيمة المقام فإن:</a:t>
            </a:r>
          </a:p>
          <a:p>
            <a:pPr marL="0" indent="0" algn="ctr" rtl="1">
              <a:buNone/>
            </a:pPr>
            <a:r>
              <a:rPr lang="ar-SA" dirty="0" smtClean="0"/>
              <a:t> المضاعف بوجود الضريبة النسبية &lt; المضاعف بوجود الضريبة الثابتة</a:t>
            </a:r>
          </a:p>
          <a:p>
            <a:pPr marL="0" indent="0" algn="r" rtl="1">
              <a:buNone/>
            </a:pPr>
            <a:r>
              <a:rPr lang="ar-SA" b="1" dirty="0" smtClean="0">
                <a:solidFill>
                  <a:schemeClr val="tx2"/>
                </a:solidFill>
              </a:rPr>
              <a:t>هذا يعني أن: </a:t>
            </a:r>
            <a:r>
              <a:rPr lang="ar-SA" dirty="0" smtClean="0"/>
              <a:t>التغير في الانفاق الحكومي مثلاً سيكون أكثر فعالية في إحداث تغير في الدخل في حالة الضريبة الثابتة لأن زيادة الدخل نتيجة زيادة الإنفاق لن يقابلها زيادة في الضرائب الثابتة المستقلة عن الدخل، على عكس الضريبة النسبية.</a:t>
            </a:r>
            <a:endParaRPr lang="en-GB" dirty="0"/>
          </a:p>
        </p:txBody>
      </p:sp>
      <p:sp>
        <p:nvSpPr>
          <p:cNvPr id="4" name="Footer Placeholder 3"/>
          <p:cNvSpPr>
            <a:spLocks noGrp="1"/>
          </p:cNvSpPr>
          <p:nvPr>
            <p:ph type="ftr" sz="quarter" idx="11"/>
          </p:nvPr>
        </p:nvSpPr>
        <p:spPr/>
        <p:txBody>
          <a:bodyPr/>
          <a:lstStyle/>
          <a:p>
            <a:endParaRPr lang="en-GB"/>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145356743"/>
                  </p:ext>
                </p:extLst>
              </p:nvPr>
            </p:nvGraphicFramePr>
            <p:xfrm>
              <a:off x="1619672" y="2745604"/>
              <a:ext cx="6096000" cy="1330198"/>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rtl="1"/>
                          <a:r>
                            <a:rPr lang="ar-SA" sz="2600" dirty="0" smtClean="0"/>
                            <a:t>بوجود ضريبة نسبية</a:t>
                          </a:r>
                          <a:endParaRPr lang="en-GB" sz="2600" dirty="0"/>
                        </a:p>
                      </a:txBody>
                      <a:tcPr/>
                    </a:tc>
                    <a:tc>
                      <a:txBody>
                        <a:bodyPr/>
                        <a:lstStyle/>
                        <a:p>
                          <a:pPr algn="ctr" rtl="1"/>
                          <a:r>
                            <a:rPr lang="ar-SA" sz="2600" dirty="0" smtClean="0"/>
                            <a:t>بوجود ضريبة ثابتة</a:t>
                          </a:r>
                          <a:endParaRPr lang="en-GB" sz="26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600" b="0" i="1" smtClean="0">
                                    <a:latin typeface="Cambria Math"/>
                                  </a:rPr>
                                  <m:t>𝑀𝑟</m:t>
                                </m:r>
                                <m:r>
                                  <a:rPr lang="en-GB" sz="2600" b="0" i="1" smtClean="0">
                                    <a:latin typeface="Cambria Math"/>
                                  </a:rPr>
                                  <m:t>=</m:t>
                                </m:r>
                                <m:f>
                                  <m:fPr>
                                    <m:ctrlPr>
                                      <a:rPr lang="en-GB" sz="2600" b="0" i="1" smtClean="0">
                                        <a:latin typeface="Cambria Math"/>
                                      </a:rPr>
                                    </m:ctrlPr>
                                  </m:fPr>
                                  <m:num>
                                    <m:r>
                                      <a:rPr lang="en-GB" sz="2600" b="0" i="1" smtClean="0">
                                        <a:latin typeface="Cambria Math"/>
                                      </a:rPr>
                                      <m:t>1</m:t>
                                    </m:r>
                                  </m:num>
                                  <m:den>
                                    <m:r>
                                      <a:rPr lang="en-GB" sz="2600" b="0" i="1" smtClean="0">
                                        <a:latin typeface="Cambria Math"/>
                                      </a:rPr>
                                      <m:t>1</m:t>
                                    </m:r>
                                    <m:r>
                                      <a:rPr lang="en-GB" sz="2600" b="0" i="1" smtClean="0">
                                        <a:latin typeface="Cambria Math"/>
                                      </a:rPr>
                                      <m:t>−</m:t>
                                    </m:r>
                                    <m:r>
                                      <a:rPr lang="en-GB" sz="2600" b="0" i="1" smtClean="0">
                                        <a:latin typeface="Cambria Math"/>
                                      </a:rPr>
                                      <m:t>𝑏</m:t>
                                    </m:r>
                                    <m:r>
                                      <a:rPr lang="en-GB" sz="2600" b="0" i="1" smtClean="0">
                                        <a:latin typeface="Cambria Math"/>
                                      </a:rPr>
                                      <m:t>+</m:t>
                                    </m:r>
                                    <m:r>
                                      <a:rPr lang="en-GB" sz="2600" b="0" i="1" smtClean="0">
                                        <a:latin typeface="Cambria Math"/>
                                      </a:rPr>
                                      <m:t>𝑏𝑡</m:t>
                                    </m:r>
                                  </m:den>
                                </m:f>
                              </m:oMath>
                            </m:oMathPara>
                          </a14:m>
                          <a:endParaRPr lang="en-GB" sz="26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600" b="0" i="1" smtClean="0">
                                    <a:latin typeface="Cambria Math"/>
                                  </a:rPr>
                                  <m:t>𝑀𝑟</m:t>
                                </m:r>
                                <m:r>
                                  <a:rPr lang="en-GB" sz="2600" b="0" i="1" smtClean="0">
                                    <a:latin typeface="Cambria Math"/>
                                  </a:rPr>
                                  <m:t>=</m:t>
                                </m:r>
                                <m:f>
                                  <m:fPr>
                                    <m:ctrlPr>
                                      <a:rPr lang="en-GB" sz="2600" b="0" i="1" smtClean="0">
                                        <a:latin typeface="Cambria Math"/>
                                      </a:rPr>
                                    </m:ctrlPr>
                                  </m:fPr>
                                  <m:num>
                                    <m:r>
                                      <a:rPr lang="ar-SA" sz="2600" b="0" i="1" smtClean="0">
                                        <a:latin typeface="Cambria Math"/>
                                      </a:rPr>
                                      <m:t>1</m:t>
                                    </m:r>
                                  </m:num>
                                  <m:den>
                                    <m:r>
                                      <a:rPr lang="en-GB" sz="2600" b="0" i="1" smtClean="0">
                                        <a:latin typeface="Cambria Math"/>
                                      </a:rPr>
                                      <m:t>1</m:t>
                                    </m:r>
                                    <m:r>
                                      <a:rPr lang="en-GB" sz="2600" b="0" i="1" smtClean="0">
                                        <a:latin typeface="Cambria Math"/>
                                      </a:rPr>
                                      <m:t>−</m:t>
                                    </m:r>
                                    <m:r>
                                      <a:rPr lang="en-GB" sz="2600" b="0" i="1" smtClean="0">
                                        <a:latin typeface="Cambria Math"/>
                                      </a:rPr>
                                      <m:t>𝑏</m:t>
                                    </m:r>
                                  </m:den>
                                </m:f>
                              </m:oMath>
                            </m:oMathPara>
                          </a14:m>
                          <a:endParaRPr lang="en-GB" sz="2600"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145356743"/>
                  </p:ext>
                </p:extLst>
              </p:nvPr>
            </p:nvGraphicFramePr>
            <p:xfrm>
              <a:off x="1619672" y="2745604"/>
              <a:ext cx="6096000" cy="1330198"/>
            </p:xfrm>
            <a:graphic>
              <a:graphicData uri="http://schemas.openxmlformats.org/drawingml/2006/table">
                <a:tbl>
                  <a:tblPr firstRow="1" bandRow="1">
                    <a:tableStyleId>{5C22544A-7EE6-4342-B048-85BDC9FD1C3A}</a:tableStyleId>
                  </a:tblPr>
                  <a:tblGrid>
                    <a:gridCol w="3048000"/>
                    <a:gridCol w="3048000"/>
                  </a:tblGrid>
                  <a:tr h="487680">
                    <a:tc>
                      <a:txBody>
                        <a:bodyPr/>
                        <a:lstStyle/>
                        <a:p>
                          <a:pPr algn="ctr" rtl="1"/>
                          <a:r>
                            <a:rPr lang="ar-SA" sz="2600" dirty="0" smtClean="0"/>
                            <a:t>بوجود </a:t>
                          </a:r>
                          <a:r>
                            <a:rPr lang="ar-SA" sz="2600" dirty="0" smtClean="0"/>
                            <a:t>ضريبة نسبية</a:t>
                          </a:r>
                          <a:endParaRPr lang="en-GB" sz="2600" dirty="0"/>
                        </a:p>
                      </a:txBody>
                      <a:tcPr/>
                    </a:tc>
                    <a:tc>
                      <a:txBody>
                        <a:bodyPr/>
                        <a:lstStyle/>
                        <a:p>
                          <a:pPr algn="ctr" rtl="1"/>
                          <a:r>
                            <a:rPr lang="ar-SA" sz="2600" dirty="0" smtClean="0"/>
                            <a:t>بوجود </a:t>
                          </a:r>
                          <a:r>
                            <a:rPr lang="ar-SA" sz="2600" dirty="0" smtClean="0"/>
                            <a:t>ضريبة ثابتة</a:t>
                          </a:r>
                          <a:endParaRPr lang="en-GB" sz="2600" dirty="0"/>
                        </a:p>
                      </a:txBody>
                      <a:tcPr/>
                    </a:tc>
                  </a:tr>
                  <a:tr h="842518">
                    <a:tc>
                      <a:txBody>
                        <a:bodyPr/>
                        <a:lstStyle/>
                        <a:p>
                          <a:endParaRPr lang="en-US"/>
                        </a:p>
                      </a:txBody>
                      <a:tcPr>
                        <a:blipFill rotWithShape="1">
                          <a:blip r:embed="rId2"/>
                          <a:stretch>
                            <a:fillRect l="-200" t="-65468" r="-100000"/>
                          </a:stretch>
                        </a:blipFill>
                      </a:tcPr>
                    </a:tc>
                    <a:tc>
                      <a:txBody>
                        <a:bodyPr/>
                        <a:lstStyle/>
                        <a:p>
                          <a:endParaRPr lang="en-US"/>
                        </a:p>
                      </a:txBody>
                      <a:tcPr>
                        <a:blipFill rotWithShape="1">
                          <a:blip r:embed="rId2"/>
                          <a:stretch>
                            <a:fillRect l="-100200" t="-65468"/>
                          </a:stretch>
                        </a:blipFill>
                      </a:tcPr>
                    </a:tc>
                  </a:tr>
                </a:tbl>
              </a:graphicData>
            </a:graphic>
          </p:graphicFrame>
        </mc:Fallback>
      </mc:AlternateContent>
      <p:sp>
        <p:nvSpPr>
          <p:cNvPr id="7" name="Rectangle 6"/>
          <p:cNvSpPr/>
          <p:nvPr/>
        </p:nvSpPr>
        <p:spPr>
          <a:xfrm>
            <a:off x="755576" y="4653136"/>
            <a:ext cx="698477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355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الميزانية الحكومية (</a:t>
            </a:r>
            <a:r>
              <a:rPr lang="en-GB" b="1" dirty="0" smtClean="0"/>
              <a:t>BS</a:t>
            </a:r>
            <a:r>
              <a:rPr lang="ar-SA" b="1" dirty="0" smtClean="0"/>
              <a:t>):</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الميزان العام (ميزانية الدولة) (الميزان الحكومي):</a:t>
            </a:r>
          </a:p>
          <a:p>
            <a:pPr marL="0" indent="0" algn="r" rtl="1">
              <a:buNone/>
            </a:pPr>
            <a:r>
              <a:rPr lang="ar-SA" dirty="0"/>
              <a:t> </a:t>
            </a:r>
            <a:r>
              <a:rPr lang="ar-SA" dirty="0" smtClean="0"/>
              <a:t>         هو المتبقي من إيرادات الدولة بعد طرح مصروفاتها.</a:t>
            </a:r>
          </a:p>
          <a:p>
            <a:pPr marL="0" indent="0" algn="r" rtl="1">
              <a:buNone/>
            </a:pPr>
            <a:endParaRPr lang="ar-SA" dirty="0" smtClean="0"/>
          </a:p>
          <a:p>
            <a:pPr marL="0" indent="0" algn="ctr" rtl="1">
              <a:buNone/>
            </a:pPr>
            <a:r>
              <a:rPr lang="en-GB" dirty="0"/>
              <a:t>BS = T </a:t>
            </a:r>
            <a:r>
              <a:rPr lang="en-GB" dirty="0" smtClean="0"/>
              <a:t>– G</a:t>
            </a:r>
            <a:endParaRPr lang="ar-SA" dirty="0" smtClean="0"/>
          </a:p>
          <a:p>
            <a:pPr marL="0" indent="0" algn="ctr" rtl="1">
              <a:buNone/>
            </a:pPr>
            <a:endParaRPr lang="en-GB" dirty="0"/>
          </a:p>
          <a:p>
            <a:pPr marL="0" indent="0" algn="r" rtl="1">
              <a:buNone/>
            </a:pPr>
            <a:r>
              <a:rPr lang="en-GB" dirty="0"/>
              <a:t>		</a:t>
            </a:r>
          </a:p>
        </p:txBody>
      </p:sp>
      <p:sp>
        <p:nvSpPr>
          <p:cNvPr id="4" name="Footer Placeholder 3"/>
          <p:cNvSpPr>
            <a:spLocks noGrp="1"/>
          </p:cNvSpPr>
          <p:nvPr>
            <p:ph type="ftr" sz="quarter" idx="11"/>
          </p:nvPr>
        </p:nvSpPr>
        <p:spPr/>
        <p:txBody>
          <a:bodyPr/>
          <a:lstStyle/>
          <a:p>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888365146"/>
              </p:ext>
            </p:extLst>
          </p:nvPr>
        </p:nvGraphicFramePr>
        <p:xfrm>
          <a:off x="1716360" y="4197816"/>
          <a:ext cx="6096000" cy="1535440"/>
        </p:xfrm>
        <a:graphic>
          <a:graphicData uri="http://schemas.openxmlformats.org/drawingml/2006/table">
            <a:tbl>
              <a:tblPr firstRow="1" bandRow="1">
                <a:tableStyleId>{5C22544A-7EE6-4342-B048-85BDC9FD1C3A}</a:tableStyleId>
              </a:tblPr>
              <a:tblGrid>
                <a:gridCol w="2032000"/>
                <a:gridCol w="2032000"/>
                <a:gridCol w="2032000"/>
              </a:tblGrid>
              <a:tr h="49152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smtClean="0"/>
                        <a:t>عجز</a:t>
                      </a:r>
                    </a:p>
                  </a:txBody>
                  <a:tcPr/>
                </a:tc>
                <a:tc>
                  <a:txBody>
                    <a:bodyPr/>
                    <a:lstStyle/>
                    <a:p>
                      <a:pPr algn="ctr" rtl="1"/>
                      <a:r>
                        <a:rPr lang="ar-SA" sz="2600" dirty="0" smtClean="0"/>
                        <a:t>توازن</a:t>
                      </a:r>
                      <a:endParaRPr lang="en-GB" sz="2600" dirty="0"/>
                    </a:p>
                  </a:txBody>
                  <a:tcPr/>
                </a:tc>
                <a:tc>
                  <a:txBody>
                    <a:bodyPr/>
                    <a:lstStyle/>
                    <a:p>
                      <a:pPr algn="ctr" rtl="1"/>
                      <a:r>
                        <a:rPr lang="ar-SA" sz="2600" dirty="0" smtClean="0"/>
                        <a:t>فائض</a:t>
                      </a:r>
                      <a:endParaRPr lang="en-GB" sz="2600" dirty="0"/>
                    </a:p>
                  </a:txBody>
                  <a:tcPr/>
                </a:tc>
              </a:tr>
              <a:tr h="5562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2600" dirty="0" smtClean="0"/>
                        <a:t>T &lt; G</a:t>
                      </a:r>
                    </a:p>
                  </a:txBody>
                  <a:tcPr/>
                </a:tc>
                <a:tc>
                  <a:txBody>
                    <a:bodyPr/>
                    <a:lstStyle/>
                    <a:p>
                      <a:pPr algn="ctr" rtl="1"/>
                      <a:r>
                        <a:rPr lang="en-GB" sz="2600" dirty="0" smtClean="0"/>
                        <a:t>T = G</a:t>
                      </a:r>
                      <a:endParaRPr lang="en-GB" sz="2600" dirty="0"/>
                    </a:p>
                  </a:txBody>
                  <a:tcPr/>
                </a:tc>
                <a:tc>
                  <a:txBody>
                    <a:bodyPr/>
                    <a:lstStyle/>
                    <a:p>
                      <a:pPr algn="ctr" rtl="1"/>
                      <a:r>
                        <a:rPr lang="en-GB" sz="2600" dirty="0" smtClean="0"/>
                        <a:t>T &gt; G</a:t>
                      </a:r>
                      <a:endParaRPr lang="en-GB" sz="26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2600" dirty="0" smtClean="0"/>
                        <a:t>BS &lt; 0</a:t>
                      </a:r>
                    </a:p>
                  </a:txBody>
                  <a:tcPr/>
                </a:tc>
                <a:tc>
                  <a:txBody>
                    <a:bodyPr/>
                    <a:lstStyle/>
                    <a:p>
                      <a:pPr algn="ctr" rtl="1"/>
                      <a:r>
                        <a:rPr lang="en-GB" sz="2600" dirty="0" smtClean="0"/>
                        <a:t>BS = 0</a:t>
                      </a:r>
                      <a:endParaRPr lang="en-GB" sz="2600" dirty="0"/>
                    </a:p>
                  </a:txBody>
                  <a:tcPr/>
                </a:tc>
                <a:tc>
                  <a:txBody>
                    <a:bodyPr/>
                    <a:lstStyle/>
                    <a:p>
                      <a:pPr algn="ctr" rtl="1"/>
                      <a:r>
                        <a:rPr lang="en-GB" sz="2600" dirty="0" smtClean="0"/>
                        <a:t>BS &gt; 0</a:t>
                      </a:r>
                      <a:endParaRPr lang="en-GB" sz="2600" dirty="0"/>
                    </a:p>
                  </a:txBody>
                  <a:tcPr/>
                </a:tc>
              </a:tr>
            </a:tbl>
          </a:graphicData>
        </a:graphic>
      </p:graphicFrame>
      <p:sp>
        <p:nvSpPr>
          <p:cNvPr id="9" name="Rectangle 8"/>
          <p:cNvSpPr/>
          <p:nvPr/>
        </p:nvSpPr>
        <p:spPr>
          <a:xfrm>
            <a:off x="3707904" y="3284984"/>
            <a:ext cx="1800200" cy="6480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57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لابد أن نفرق بين الاقتصاد المغلق والاقتصاد المفتوح:</a:t>
            </a:r>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marL="0" indent="0" algn="r" rtl="1">
              <a:buNone/>
            </a:pPr>
            <a:endParaRPr lang="ar-SA" dirty="0" smtClean="0"/>
          </a:p>
        </p:txBody>
      </p:sp>
      <p:sp>
        <p:nvSpPr>
          <p:cNvPr id="4" name="Footer Placeholder 3"/>
          <p:cNvSpPr>
            <a:spLocks noGrp="1"/>
          </p:cNvSpPr>
          <p:nvPr>
            <p:ph type="ftr" sz="quarter" idx="11"/>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518847592"/>
              </p:ext>
            </p:extLst>
          </p:nvPr>
        </p:nvGraphicFramePr>
        <p:xfrm>
          <a:off x="467544" y="2652896"/>
          <a:ext cx="7992888" cy="3152368"/>
        </p:xfrm>
        <a:graphic>
          <a:graphicData uri="http://schemas.openxmlformats.org/drawingml/2006/table">
            <a:tbl>
              <a:tblPr firstRow="1" bandRow="1">
                <a:tableStyleId>{5C22544A-7EE6-4342-B048-85BDC9FD1C3A}</a:tableStyleId>
              </a:tblPr>
              <a:tblGrid>
                <a:gridCol w="4032448"/>
                <a:gridCol w="3960440"/>
              </a:tblGrid>
              <a:tr h="370840">
                <a:tc>
                  <a:txBody>
                    <a:bodyPr/>
                    <a:lstStyle/>
                    <a:p>
                      <a:pPr algn="ctr" rtl="1"/>
                      <a:r>
                        <a:rPr lang="ar-SA" sz="2600" dirty="0" smtClean="0"/>
                        <a:t>اقتصاد مفتوح</a:t>
                      </a:r>
                      <a:endParaRPr lang="en-GB" sz="2600" dirty="0"/>
                    </a:p>
                  </a:txBody>
                  <a:tcPr/>
                </a:tc>
                <a:tc>
                  <a:txBody>
                    <a:bodyPr/>
                    <a:lstStyle/>
                    <a:p>
                      <a:pPr algn="ctr" rtl="1"/>
                      <a:r>
                        <a:rPr lang="ar-SA" sz="2600" b="1" dirty="0" smtClean="0">
                          <a:solidFill>
                            <a:schemeClr val="bg1"/>
                          </a:solidFill>
                        </a:rPr>
                        <a:t>اقتصاد مغلق</a:t>
                      </a:r>
                      <a:endParaRPr lang="en-GB" sz="2600" dirty="0">
                        <a:solidFill>
                          <a:schemeClr val="bg1"/>
                        </a:solidFill>
                      </a:endParaRPr>
                    </a:p>
                  </a:txBody>
                  <a:tcPr/>
                </a:tc>
              </a:tr>
              <a:tr h="1384528">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ar-SA" sz="2600" dirty="0" smtClean="0"/>
                        <a:t>يوجد تعامل خارجي مع دول أخرى (توجد صادرات و واردات)</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smtClean="0"/>
                        <a:t>لا</a:t>
                      </a:r>
                      <a:r>
                        <a:rPr lang="ar-SA" sz="2600" baseline="0" dirty="0" smtClean="0"/>
                        <a:t> توجد تعاملات مع دول أخرى (لاتوجد صادرات و واردات)</a:t>
                      </a:r>
                      <a:endParaRPr lang="en-GB" sz="2600" dirty="0"/>
                    </a:p>
                  </a:txBody>
                  <a:tcPr/>
                </a:tc>
              </a:tr>
              <a:tr h="370840">
                <a:tc>
                  <a:txBody>
                    <a:bodyPr/>
                    <a:lstStyle/>
                    <a:p>
                      <a:pPr algn="ctr" rtl="1"/>
                      <a:r>
                        <a:rPr lang="ar-SA" sz="2600" dirty="0" smtClean="0"/>
                        <a:t>يتكون من أربع قطاعات (</a:t>
                      </a:r>
                      <a:r>
                        <a:rPr lang="en-GB" sz="2600" dirty="0" smtClean="0"/>
                        <a:t>C+I+G+(X-M)</a:t>
                      </a:r>
                      <a:r>
                        <a:rPr lang="ar-SA" sz="2600" dirty="0" smtClean="0"/>
                        <a:t>)</a:t>
                      </a:r>
                      <a:endParaRPr lang="en-GB" sz="2600" dirty="0"/>
                    </a:p>
                  </a:txBody>
                  <a:tcPr/>
                </a:tc>
                <a:tc>
                  <a:txBody>
                    <a:bodyPr/>
                    <a:lstStyle/>
                    <a:p>
                      <a:pPr algn="ctr" rtl="1"/>
                      <a:r>
                        <a:rPr lang="ar-SA" sz="2600" dirty="0" smtClean="0"/>
                        <a:t>قد يتكون من قطاع واحد (</a:t>
                      </a:r>
                      <a:r>
                        <a:rPr lang="en-GB" sz="2600" dirty="0" smtClean="0"/>
                        <a:t>C</a:t>
                      </a:r>
                      <a:r>
                        <a:rPr lang="ar-SA" sz="2600" dirty="0" smtClean="0"/>
                        <a:t>) أو</a:t>
                      </a:r>
                      <a:r>
                        <a:rPr lang="ar-SA" sz="2600" baseline="0" dirty="0" smtClean="0"/>
                        <a:t> </a:t>
                      </a:r>
                      <a:r>
                        <a:rPr lang="ar-SA" sz="2600" dirty="0" smtClean="0"/>
                        <a:t>من قطاعين (</a:t>
                      </a:r>
                      <a:r>
                        <a:rPr lang="en-GB" sz="2600" dirty="0" smtClean="0"/>
                        <a:t>C+I</a:t>
                      </a:r>
                      <a:r>
                        <a:rPr lang="ar-SA" sz="2600" dirty="0" smtClean="0"/>
                        <a:t>) أو من ثلاث قطاعات (</a:t>
                      </a:r>
                      <a:r>
                        <a:rPr lang="en-GB" sz="2600" dirty="0" smtClean="0"/>
                        <a:t>C+I+G</a:t>
                      </a:r>
                      <a:r>
                        <a:rPr lang="ar-SA" sz="2600" dirty="0" smtClean="0"/>
                        <a:t>)</a:t>
                      </a:r>
                      <a:endParaRPr lang="en-GB" sz="2600" dirty="0"/>
                    </a:p>
                  </a:txBody>
                  <a:tcPr/>
                </a:tc>
              </a:tr>
            </a:tbl>
          </a:graphicData>
        </a:graphic>
      </p:graphicFrame>
    </p:spTree>
    <p:extLst>
      <p:ext uri="{BB962C8B-B14F-4D97-AF65-F5344CB8AC3E}">
        <p14:creationId xmlns:p14="http://schemas.microsoft.com/office/powerpoint/2010/main" val="2100775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الميزانية المتوازنة:</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الميزانية المتوازنة  </a:t>
            </a:r>
            <a:r>
              <a:rPr lang="en-GB" b="1" dirty="0" smtClean="0">
                <a:solidFill>
                  <a:schemeClr val="tx2"/>
                </a:solidFill>
              </a:rPr>
              <a:t>Balanced Budget </a:t>
            </a:r>
            <a:r>
              <a:rPr lang="ar-SA" b="1" dirty="0" smtClean="0">
                <a:solidFill>
                  <a:schemeClr val="tx2"/>
                </a:solidFill>
              </a:rPr>
              <a:t>:</a:t>
            </a:r>
            <a:endParaRPr lang="en-GB" b="1" dirty="0" smtClean="0">
              <a:solidFill>
                <a:schemeClr val="tx2"/>
              </a:solidFill>
            </a:endParaRPr>
          </a:p>
          <a:p>
            <a:pPr marL="0" indent="0" algn="r" rtl="1">
              <a:buNone/>
            </a:pPr>
            <a:r>
              <a:rPr lang="ar-SA" dirty="0" smtClean="0"/>
              <a:t>          التغير في الطلب الكلي بسبب تغير الانفاق الحكومي يقابله تغير مماثل في الايرادات المتحصلة من الضرائب.</a:t>
            </a:r>
          </a:p>
          <a:p>
            <a:pPr algn="r" rtl="1"/>
            <a:r>
              <a:rPr lang="ar-SA" b="1" dirty="0" smtClean="0">
                <a:solidFill>
                  <a:schemeClr val="tx2"/>
                </a:solidFill>
              </a:rPr>
              <a:t>التغير في الانفاق الحكومي: </a:t>
            </a:r>
            <a:r>
              <a:rPr lang="ar-SA" dirty="0" smtClean="0"/>
              <a:t>له أثر مباشر على الطلب الكلي و يولد دخل مماثل من حيث الحجم.</a:t>
            </a:r>
          </a:p>
          <a:p>
            <a:pPr algn="r" rtl="1"/>
            <a:r>
              <a:rPr lang="ar-SA" b="1" dirty="0" smtClean="0">
                <a:solidFill>
                  <a:schemeClr val="tx2"/>
                </a:solidFill>
              </a:rPr>
              <a:t>التغير في الضرائب: </a:t>
            </a:r>
            <a:r>
              <a:rPr lang="ar-SA" dirty="0" smtClean="0"/>
              <a:t>لا يولد تغير مماثل في الطلب الكلي لأن بعض الدخل المتاح سيعادله تغير في المدخرات.</a:t>
            </a:r>
          </a:p>
          <a:p>
            <a:pPr algn="r" rtl="1"/>
            <a:r>
              <a:rPr lang="ar-SA" dirty="0" smtClean="0"/>
              <a:t>ارتفاع (انخفاض) الانفاق الحكومي و الضرائب (كل على حدى) بمعدلات متماثلة له أثر توسعي (انكماشي) صافي على الطلب الكلي و الدخل.</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3706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الميزانية المتوازنة: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أثر زيادة الضرائب و الانفاق الحكومي معاً بنفس المقدار:</a:t>
                </a:r>
              </a:p>
              <a:p>
                <a:pPr marL="0" indent="0" algn="r" rtl="1">
                  <a:buNone/>
                </a:pPr>
                <a:r>
                  <a:rPr lang="ar-SA" dirty="0"/>
                  <a:t> </a:t>
                </a:r>
                <a:r>
                  <a:rPr lang="ar-SA" dirty="0" smtClean="0"/>
                  <a:t>         هذه السياسة تستخدم لإحداث توازن في الميزانية بحيث يتساوى التغير في الانفاق الحكومي مع التغير في الضرائب (</a:t>
                </a:r>
                <a:r>
                  <a:rPr lang="el-GR" dirty="0" smtClean="0"/>
                  <a:t>Δ</a:t>
                </a:r>
                <a:r>
                  <a:rPr lang="en-GB" dirty="0" smtClean="0"/>
                  <a:t>G=</a:t>
                </a:r>
                <a:r>
                  <a:rPr lang="el-GR" dirty="0" smtClean="0"/>
                  <a:t>Δ</a:t>
                </a:r>
                <a:r>
                  <a:rPr lang="en-GB" dirty="0" smtClean="0"/>
                  <a:t>T</a:t>
                </a:r>
                <a:r>
                  <a:rPr lang="ar-SA" dirty="0" smtClean="0"/>
                  <a:t>) مما يؤدي لزيادة الناتج المحلي بنفس المقدار دون أي آثار توسعية أو انكماشية.</a:t>
                </a:r>
              </a:p>
              <a:p>
                <a:pPr marL="0" indent="0" algn="r" rtl="1">
                  <a:buNone/>
                </a:pPr>
                <a:r>
                  <a:rPr lang="ar-SA" b="1" dirty="0" smtClean="0">
                    <a:solidFill>
                      <a:schemeClr val="tx2"/>
                    </a:solidFill>
                  </a:rPr>
                  <a:t>في هذه الحالة: </a:t>
                </a:r>
                <a:r>
                  <a:rPr lang="ar-SA" dirty="0"/>
                  <a:t>مضاعف الميزانية المتوازنة = مضاعف الانفاق الحكومي + مضاعف </a:t>
                </a:r>
                <a:r>
                  <a:rPr lang="ar-SA" dirty="0" smtClean="0"/>
                  <a:t>الضريبة</a:t>
                </a:r>
                <a:r>
                  <a:rPr lang="ar-SA" b="1" dirty="0">
                    <a:solidFill>
                      <a:schemeClr val="tx2"/>
                    </a:solidFill>
                  </a:rPr>
                  <a:t> </a:t>
                </a:r>
                <a:r>
                  <a:rPr lang="ar-SA" b="1" dirty="0" smtClean="0">
                    <a:solidFill>
                      <a:schemeClr val="tx2"/>
                    </a:solidFill>
                  </a:rPr>
                  <a:t>           </a:t>
                </a:r>
                <a:r>
                  <a:rPr lang="ar-SA" dirty="0" smtClean="0"/>
                  <a:t>مضاعف الميزانية المتوازنة = 1</a:t>
                </a:r>
              </a:p>
              <a:p>
                <a:pPr marL="0" indent="0" algn="r" rtl="1">
                  <a:buNone/>
                </a:pPr>
                <a:r>
                  <a:rPr lang="ar-SA" b="1" dirty="0" smtClean="0">
                    <a:solidFill>
                      <a:schemeClr val="tx2"/>
                    </a:solidFill>
                  </a:rPr>
                  <a:t>الاثبات:</a:t>
                </a:r>
              </a:p>
              <a:p>
                <a:pPr marL="0" indent="0" algn="r" rtl="1">
                  <a:buNone/>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a:rPr>
                        <m:t>𝑀𝑟</m:t>
                      </m:r>
                      <m:r>
                        <a:rPr lang="en-GB" b="0" i="1" smtClean="0">
                          <a:solidFill>
                            <a:schemeClr val="tx1"/>
                          </a:solidFill>
                          <a:latin typeface="Cambria Math"/>
                        </a:rPr>
                        <m:t>=</m:t>
                      </m:r>
                      <m:f>
                        <m:fPr>
                          <m:ctrlPr>
                            <a:rPr lang="en-GB" b="0" i="1" smtClean="0">
                              <a:solidFill>
                                <a:schemeClr val="tx1"/>
                              </a:solidFill>
                              <a:latin typeface="Cambria Math"/>
                            </a:rPr>
                          </m:ctrlPr>
                        </m:fPr>
                        <m:num>
                          <m:r>
                            <m:rPr>
                              <m:sty m:val="p"/>
                            </m:rPr>
                            <a:rPr lang="el-GR" b="0" i="0" smtClean="0">
                              <a:solidFill>
                                <a:schemeClr val="tx1"/>
                              </a:solidFill>
                              <a:latin typeface="Cambria Math"/>
                            </a:rPr>
                            <m:t>Δ</m:t>
                          </m:r>
                          <m:r>
                            <a:rPr lang="en-GB" b="0" i="1" smtClean="0">
                              <a:solidFill>
                                <a:schemeClr val="tx1"/>
                              </a:solidFill>
                              <a:latin typeface="Cambria Math"/>
                            </a:rPr>
                            <m:t>𝑌</m:t>
                          </m:r>
                        </m:num>
                        <m:den>
                          <m:r>
                            <m:rPr>
                              <m:sty m:val="p"/>
                            </m:rPr>
                            <a:rPr lang="el-GR" b="0" i="0" smtClean="0">
                              <a:solidFill>
                                <a:schemeClr val="tx1"/>
                              </a:solidFill>
                              <a:latin typeface="Cambria Math"/>
                            </a:rPr>
                            <m:t>Δ</m:t>
                          </m:r>
                          <m:r>
                            <a:rPr lang="en-GB" b="0" i="1" smtClean="0">
                              <a:solidFill>
                                <a:schemeClr val="tx1"/>
                              </a:solidFill>
                              <a:latin typeface="Cambria Math"/>
                            </a:rPr>
                            <m:t>𝐺</m:t>
                          </m:r>
                        </m:den>
                      </m:f>
                      <m:r>
                        <a:rPr lang="en-GB" b="0" i="1" smtClean="0">
                          <a:solidFill>
                            <a:schemeClr val="tx1"/>
                          </a:solidFill>
                          <a:latin typeface="Cambria Math"/>
                        </a:rPr>
                        <m:t>+</m:t>
                      </m:r>
                      <m:f>
                        <m:fPr>
                          <m:ctrlPr>
                            <a:rPr lang="en-GB" b="0" i="1" smtClean="0">
                              <a:solidFill>
                                <a:schemeClr val="tx1"/>
                              </a:solidFill>
                              <a:latin typeface="Cambria Math"/>
                            </a:rPr>
                          </m:ctrlPr>
                        </m:fPr>
                        <m:num>
                          <m:r>
                            <m:rPr>
                              <m:sty m:val="p"/>
                            </m:rPr>
                            <a:rPr lang="el-GR" b="0" i="0" smtClean="0">
                              <a:solidFill>
                                <a:schemeClr val="tx1"/>
                              </a:solidFill>
                              <a:latin typeface="Cambria Math"/>
                            </a:rPr>
                            <m:t>Δ</m:t>
                          </m:r>
                          <m:r>
                            <a:rPr lang="en-GB" b="0" i="1" smtClean="0">
                              <a:solidFill>
                                <a:schemeClr val="tx1"/>
                              </a:solidFill>
                              <a:latin typeface="Cambria Math"/>
                            </a:rPr>
                            <m:t>𝑌</m:t>
                          </m:r>
                        </m:num>
                        <m:den>
                          <m:r>
                            <m:rPr>
                              <m:sty m:val="p"/>
                            </m:rPr>
                            <a:rPr lang="el-GR" b="0" i="0" smtClean="0">
                              <a:solidFill>
                                <a:schemeClr val="tx1"/>
                              </a:solidFill>
                              <a:latin typeface="Cambria Math"/>
                            </a:rPr>
                            <m:t>Δ</m:t>
                          </m:r>
                          <m:r>
                            <a:rPr lang="en-GB" b="0" i="1" smtClean="0">
                              <a:solidFill>
                                <a:schemeClr val="tx1"/>
                              </a:solidFill>
                              <a:latin typeface="Cambria Math"/>
                            </a:rPr>
                            <m:t>𝑇</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1</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m:t>
                          </m:r>
                          <m:r>
                            <a:rPr lang="en-GB" b="0" i="1" smtClean="0">
                              <a:solidFill>
                                <a:schemeClr val="tx1"/>
                              </a:solidFill>
                              <a:latin typeface="Cambria Math"/>
                            </a:rPr>
                            <m:t>𝑏</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r>
                        <a:rPr lang="en-GB" b="0" i="1" smtClean="0">
                          <a:solidFill>
                            <a:schemeClr val="tx1"/>
                          </a:solidFill>
                          <a:latin typeface="Cambria Math"/>
                        </a:rPr>
                        <m:t>1</m:t>
                      </m:r>
                    </m:oMath>
                  </m:oMathPara>
                </a14:m>
                <a:endParaRPr lang="en-GB" dirty="0" smtClean="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ar-SA" i="1" smtClean="0">
                          <a:solidFill>
                            <a:schemeClr val="tx1"/>
                          </a:solidFill>
                          <a:latin typeface="Cambria Math"/>
                          <a:ea typeface="Cambria Math"/>
                        </a:rPr>
                        <m:t>∆</m:t>
                      </m:r>
                      <m:r>
                        <a:rPr lang="en-GB" b="0" i="1" smtClean="0">
                          <a:solidFill>
                            <a:schemeClr val="tx1"/>
                          </a:solidFill>
                          <a:latin typeface="Cambria Math"/>
                          <a:ea typeface="Cambria Math"/>
                        </a:rPr>
                        <m:t>𝑌</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𝑀𝑟</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𝐺</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𝑀𝑟</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𝑇</m:t>
                      </m:r>
                      <m:r>
                        <a:rPr lang="en-GB" b="0" i="1" smtClean="0">
                          <a:solidFill>
                            <a:schemeClr val="tx1"/>
                          </a:solidFill>
                          <a:latin typeface="Cambria Math"/>
                          <a:ea typeface="Cambria Math"/>
                        </a:rPr>
                        <m:t>         ∆</m:t>
                      </m:r>
                      <m:r>
                        <a:rPr lang="en-GB" b="0" i="1" smtClean="0">
                          <a:solidFill>
                            <a:schemeClr val="tx1"/>
                          </a:solidFill>
                          <a:latin typeface="Cambria Math"/>
                          <a:ea typeface="Cambria Math"/>
                        </a:rPr>
                        <m:t>𝑌</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𝐺</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𝑇</m:t>
                      </m:r>
                    </m:oMath>
                  </m:oMathPara>
                </a14:m>
                <a:endParaRPr lang="ar-SA" dirty="0" smtClean="0">
                  <a:solidFill>
                    <a:schemeClr val="tx1"/>
                  </a:solidFill>
                </a:endParaRPr>
              </a:p>
              <a:p>
                <a:pPr marL="0" indent="0" algn="r" rtl="1">
                  <a:buNone/>
                </a:pPr>
                <a:endParaRPr lang="en-GB"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2123728" y="4149080"/>
            <a:ext cx="360040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5868144" y="4365104"/>
            <a:ext cx="720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76056" y="6021288"/>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52119" y="5805264"/>
            <a:ext cx="2304257"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55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الميزانية المتوازنة: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مثال: ارتفع الانفاق الحكومي بمقدار 2 مليون و كذلك الضرائب ارتفعت </a:t>
                </a:r>
                <a:r>
                  <a:rPr lang="ar-SA" b="1" u="sng" dirty="0" smtClean="0">
                    <a:solidFill>
                      <a:schemeClr val="tx2"/>
                    </a:solidFill>
                  </a:rPr>
                  <a:t>بنفس المقدار</a:t>
                </a:r>
                <a:r>
                  <a:rPr lang="ar-SA" b="1" dirty="0" smtClean="0">
                    <a:solidFill>
                      <a:schemeClr val="tx2"/>
                    </a:solidFill>
                  </a:rPr>
                  <a:t>، إذا كان الميل الحدي للاستهلاك 0.8، ما أثر ذلك على الدخل التوازني؟ </a:t>
                </a:r>
                <a:r>
                  <a:rPr lang="ar-SA" sz="2000" dirty="0" smtClean="0"/>
                  <a:t>(يمكن حله بالقانون أيضاً)</a:t>
                </a:r>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ea typeface="Cambria Math"/>
                        </a:rPr>
                        <m:t>∆</m:t>
                      </m:r>
                      <m:r>
                        <a:rPr lang="en-GB" i="1">
                          <a:latin typeface="Cambria Math"/>
                          <a:ea typeface="Cambria Math"/>
                        </a:rPr>
                        <m:t>𝑌</m:t>
                      </m:r>
                      <m:r>
                        <a:rPr lang="en-GB" i="1">
                          <a:latin typeface="Cambria Math"/>
                          <a:ea typeface="Cambria Math"/>
                        </a:rPr>
                        <m:t>=∆</m:t>
                      </m:r>
                      <m:r>
                        <a:rPr lang="en-GB" i="1">
                          <a:latin typeface="Cambria Math"/>
                          <a:ea typeface="Cambria Math"/>
                        </a:rPr>
                        <m:t>𝐺</m:t>
                      </m:r>
                      <m:r>
                        <a:rPr lang="en-GB" i="1">
                          <a:latin typeface="Cambria Math"/>
                          <a:ea typeface="Cambria Math"/>
                        </a:rPr>
                        <m:t>=∆</m:t>
                      </m:r>
                      <m:r>
                        <a:rPr lang="en-GB" i="1">
                          <a:latin typeface="Cambria Math"/>
                          <a:ea typeface="Cambria Math"/>
                        </a:rPr>
                        <m:t>𝑇</m:t>
                      </m:r>
                      <m:r>
                        <a:rPr lang="en-GB" b="0" i="1" smtClean="0">
                          <a:latin typeface="Cambria Math"/>
                          <a:ea typeface="Cambria Math"/>
                        </a:rPr>
                        <m:t>=</m:t>
                      </m:r>
                      <m:r>
                        <a:rPr lang="en-GB" b="0" i="1" smtClean="0">
                          <a:latin typeface="Cambria Math"/>
                          <a:ea typeface="Cambria Math"/>
                        </a:rPr>
                        <m:t>2</m:t>
                      </m:r>
                    </m:oMath>
                  </m:oMathPara>
                </a14:m>
                <a:endParaRPr lang="en-GB" dirty="0" smtClean="0"/>
              </a:p>
              <a:p>
                <a:pPr marL="0" indent="0" algn="r" rtl="1">
                  <a:buNone/>
                </a:pPr>
                <a:r>
                  <a:rPr lang="ar-SA" dirty="0" smtClean="0"/>
                  <a:t>          زيادة كل من الانفاق الحكومي و الضرائب بمقدار 2 مليون يؤدي لارتفاع الدخل التوازني بنفس المقدار (2 مليون).</a:t>
                </a:r>
                <a:endParaRPr lang="ar-SA"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5652120" y="3212976"/>
            <a:ext cx="43204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173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الميزانية المتوازنة: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935480"/>
                <a:ext cx="8363272" cy="4389120"/>
              </a:xfrm>
            </p:spPr>
            <p:txBody>
              <a:bodyPr/>
              <a:lstStyle/>
              <a:p>
                <a:pPr lvl="0" algn="r" rtl="1">
                  <a:buClr>
                    <a:srgbClr val="0BD0D9"/>
                  </a:buClr>
                </a:pPr>
                <a:r>
                  <a:rPr lang="ar-SA" b="1" dirty="0" smtClean="0">
                    <a:solidFill>
                      <a:schemeClr val="tx2"/>
                    </a:solidFill>
                  </a:rPr>
                  <a:t>مثال: ارتفع الانفاق الحكومي بمقدار 200 مليون و الضرائب ارتفعت بمقدار 300 مليون، إذا كان الميل الحدي للاستهلاك 0.9، ما أثر ذلك على الدخل التوازني؟ </a:t>
                </a:r>
                <a:r>
                  <a:rPr lang="ar-SA" sz="2000" dirty="0">
                    <a:solidFill>
                      <a:prstClr val="black"/>
                    </a:solidFill>
                  </a:rPr>
                  <a:t>(</a:t>
                </a:r>
                <a:r>
                  <a:rPr lang="ar-SA" sz="2000" dirty="0" smtClean="0">
                    <a:solidFill>
                      <a:prstClr val="black"/>
                    </a:solidFill>
                  </a:rPr>
                  <a:t>يجب حله بالقانون)</a:t>
                </a:r>
                <a:endParaRPr lang="ar-SA" sz="2000" dirty="0">
                  <a:solidFill>
                    <a:prstClr val="black"/>
                  </a:solidFill>
                </a:endParaRPr>
              </a:p>
              <a:p>
                <a:pPr marL="0" indent="0" algn="r" rtl="1">
                  <a:buNone/>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ea typeface="Cambria Math"/>
                            </a:rPr>
                            <m:t>∆</m:t>
                          </m:r>
                          <m:sSub>
                            <m:sSubPr>
                              <m:ctrlPr>
                                <a:rPr lang="en-GB"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m:t>
                              </m:r>
                            </m:sub>
                          </m:sSub>
                        </m:num>
                        <m:den>
                          <m:r>
                            <a:rPr lang="en-GB" i="1" smtClean="0">
                              <a:latin typeface="Cambria Math"/>
                              <a:ea typeface="Cambria Math"/>
                            </a:rPr>
                            <m:t>∆</m:t>
                          </m:r>
                          <m:r>
                            <a:rPr lang="en-GB" b="0" i="1" smtClean="0">
                              <a:latin typeface="Cambria Math"/>
                              <a:ea typeface="Cambria Math"/>
                            </a:rPr>
                            <m:t>𝐺</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       </m:t>
                      </m:r>
                      <m:r>
                        <a:rPr lang="en-GB" b="0" i="1" smtClean="0">
                          <a:latin typeface="Cambria Math"/>
                          <a:ea typeface="Cambria Math"/>
                        </a:rPr>
                        <m:t>∆</m:t>
                      </m:r>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1</m:t>
                          </m:r>
                        </m:sub>
                      </m:sSub>
                      <m:r>
                        <a:rPr lang="en-GB" b="0" i="1" smtClean="0">
                          <a:latin typeface="Cambria Math"/>
                          <a:ea typeface="Cambria Math"/>
                        </a:rPr>
                        <m:t>=</m:t>
                      </m:r>
                      <m:f>
                        <m:fPr>
                          <m:ctrlPr>
                            <a:rPr lang="en-GB" i="1">
                              <a:latin typeface="Cambria Math"/>
                            </a:rPr>
                          </m:ctrlPr>
                        </m:fPr>
                        <m:num>
                          <m:r>
                            <a:rPr lang="en-GB" i="1">
                              <a:latin typeface="Cambria Math"/>
                            </a:rPr>
                            <m:t>1</m:t>
                          </m:r>
                        </m:num>
                        <m:den>
                          <m:r>
                            <a:rPr lang="en-GB" i="1">
                              <a:latin typeface="Cambria Math"/>
                            </a:rPr>
                            <m:t>1</m:t>
                          </m:r>
                          <m:r>
                            <a:rPr lang="en-GB" i="1">
                              <a:latin typeface="Cambria Math"/>
                            </a:rPr>
                            <m:t>−</m:t>
                          </m:r>
                          <m:r>
                            <a:rPr lang="en-GB" i="1">
                              <a:latin typeface="Cambria Math"/>
                            </a:rPr>
                            <m:t>𝑏</m:t>
                          </m:r>
                        </m:den>
                      </m:f>
                      <m:r>
                        <a:rPr lang="en-GB" i="1" smtClean="0">
                          <a:latin typeface="Cambria Math"/>
                          <a:ea typeface="Cambria Math"/>
                        </a:rPr>
                        <m:t>∆</m:t>
                      </m:r>
                      <m:r>
                        <a:rPr lang="en-GB" b="0" i="1" smtClean="0">
                          <a:latin typeface="Cambria Math"/>
                          <a:ea typeface="Cambria Math"/>
                        </a:rPr>
                        <m:t>𝐺</m:t>
                      </m:r>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1</m:t>
                          </m:r>
                        </m:num>
                        <m:den>
                          <m:r>
                            <a:rPr lang="en-GB" b="0" i="1" smtClean="0">
                              <a:latin typeface="Cambria Math"/>
                              <a:ea typeface="Cambria Math"/>
                            </a:rPr>
                            <m:t>1</m:t>
                          </m:r>
                          <m:r>
                            <a:rPr lang="en-GB" b="0" i="1" smtClean="0">
                              <a:latin typeface="Cambria Math"/>
                              <a:ea typeface="Cambria Math"/>
                            </a:rPr>
                            <m:t>−</m:t>
                          </m:r>
                          <m:r>
                            <a:rPr lang="en-GB" b="0" i="1" smtClean="0">
                              <a:latin typeface="Cambria Math"/>
                              <a:ea typeface="Cambria Math"/>
                            </a:rPr>
                            <m:t>0</m:t>
                          </m:r>
                          <m:r>
                            <a:rPr lang="en-GB" b="0" i="1" smtClean="0">
                              <a:latin typeface="Cambria Math"/>
                              <a:ea typeface="Cambria Math"/>
                            </a:rPr>
                            <m:t>.</m:t>
                          </m:r>
                          <m:r>
                            <a:rPr lang="en-GB" b="0" i="1" smtClean="0">
                              <a:latin typeface="Cambria Math"/>
                              <a:ea typeface="Cambria Math"/>
                            </a:rPr>
                            <m:t>9</m:t>
                          </m:r>
                        </m:den>
                      </m:f>
                      <m:r>
                        <a:rPr lang="en-GB" i="1">
                          <a:latin typeface="Cambria Math"/>
                          <a:ea typeface="Cambria Math"/>
                        </a:rPr>
                        <m:t>×</m:t>
                      </m:r>
                      <m:r>
                        <a:rPr lang="en-GB" b="0" i="1" smtClean="0">
                          <a:latin typeface="Cambria Math"/>
                          <a:ea typeface="Cambria Math"/>
                        </a:rPr>
                        <m:t>200</m:t>
                      </m:r>
                      <m:r>
                        <a:rPr lang="en-GB" b="0" i="1" smtClean="0">
                          <a:latin typeface="Cambria Math"/>
                          <a:ea typeface="Cambria Math"/>
                        </a:rPr>
                        <m:t>=</m:t>
                      </m:r>
                      <m:r>
                        <a:rPr lang="en-GB" b="0" i="1" smtClean="0">
                          <a:latin typeface="Cambria Math"/>
                          <a:ea typeface="Cambria Math"/>
                        </a:rPr>
                        <m:t>2000</m:t>
                      </m:r>
                    </m:oMath>
                  </m:oMathPara>
                </a14:m>
                <a:endParaRPr lang="en-GB" dirty="0" smtClean="0"/>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a:rPr>
                          </m:ctrlPr>
                        </m:fPr>
                        <m:num>
                          <m:r>
                            <a:rPr lang="en-GB" i="1">
                              <a:latin typeface="Cambria Math"/>
                              <a:ea typeface="Cambria Math"/>
                            </a:rPr>
                            <m:t>∆</m:t>
                          </m:r>
                          <m:sSub>
                            <m:sSubPr>
                              <m:ctrlPr>
                                <a:rPr lang="en-GB"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2</m:t>
                              </m:r>
                            </m:sub>
                          </m:sSub>
                        </m:num>
                        <m:den>
                          <m:r>
                            <a:rPr lang="en-GB" i="1">
                              <a:latin typeface="Cambria Math"/>
                              <a:ea typeface="Cambria Math"/>
                            </a:rPr>
                            <m:t>∆</m:t>
                          </m:r>
                          <m:r>
                            <a:rPr lang="en-GB" b="0" i="1" smtClean="0">
                              <a:latin typeface="Cambria Math"/>
                              <a:ea typeface="Cambria Math"/>
                            </a:rPr>
                            <m:t>𝑇</m:t>
                          </m:r>
                        </m:den>
                      </m:f>
                      <m:r>
                        <a:rPr lang="en-GB" i="1">
                          <a:latin typeface="Cambria Math"/>
                        </a:rPr>
                        <m:t>=</m:t>
                      </m:r>
                      <m:f>
                        <m:fPr>
                          <m:ctrlPr>
                            <a:rPr lang="en-GB" i="1">
                              <a:latin typeface="Cambria Math"/>
                            </a:rPr>
                          </m:ctrlPr>
                        </m:fPr>
                        <m:num>
                          <m:r>
                            <a:rPr lang="en-GB" b="0" i="1" smtClean="0">
                              <a:latin typeface="Cambria Math"/>
                            </a:rPr>
                            <m:t>−</m:t>
                          </m:r>
                          <m:r>
                            <a:rPr lang="en-GB" b="0" i="1" smtClean="0">
                              <a:latin typeface="Cambria Math"/>
                            </a:rPr>
                            <m:t>𝑏</m:t>
                          </m:r>
                        </m:num>
                        <m:den>
                          <m:r>
                            <a:rPr lang="en-GB" i="1">
                              <a:latin typeface="Cambria Math"/>
                            </a:rPr>
                            <m:t>1</m:t>
                          </m:r>
                          <m:r>
                            <a:rPr lang="en-GB" i="1">
                              <a:latin typeface="Cambria Math"/>
                            </a:rPr>
                            <m:t>−</m:t>
                          </m:r>
                          <m:r>
                            <a:rPr lang="en-GB" i="1">
                              <a:latin typeface="Cambria Math"/>
                            </a:rPr>
                            <m:t>𝑏</m:t>
                          </m:r>
                        </m:den>
                      </m:f>
                      <m:r>
                        <a:rPr lang="en-GB" i="1">
                          <a:latin typeface="Cambria Math"/>
                        </a:rPr>
                        <m:t>       </m:t>
                      </m:r>
                      <m:r>
                        <a:rPr lang="en-GB" i="1">
                          <a:latin typeface="Cambria Math"/>
                          <a:ea typeface="Cambria Math"/>
                        </a:rPr>
                        <m:t>∆</m:t>
                      </m:r>
                      <m:sSub>
                        <m:sSubPr>
                          <m:ctrlPr>
                            <a:rPr lang="en-GB" i="1" smtClean="0">
                              <a:latin typeface="Cambria Math"/>
                              <a:ea typeface="Cambria Math"/>
                            </a:rPr>
                          </m:ctrlPr>
                        </m:sSubPr>
                        <m:e>
                          <m:r>
                            <a:rPr lang="en-US" b="0" i="1" smtClean="0">
                              <a:latin typeface="Cambria Math"/>
                              <a:ea typeface="Cambria Math"/>
                            </a:rPr>
                            <m:t>𝑌</m:t>
                          </m:r>
                        </m:e>
                        <m:sub>
                          <m:r>
                            <a:rPr lang="en-US" b="0" i="1" smtClean="0">
                              <a:latin typeface="Cambria Math"/>
                              <a:ea typeface="Cambria Math"/>
                            </a:rPr>
                            <m:t>2</m:t>
                          </m:r>
                        </m:sub>
                      </m:sSub>
                      <m:r>
                        <a:rPr lang="en-GB" i="1">
                          <a:latin typeface="Cambria Math"/>
                          <a:ea typeface="Cambria Math"/>
                        </a:rPr>
                        <m:t>=</m:t>
                      </m:r>
                      <m:f>
                        <m:fPr>
                          <m:ctrlPr>
                            <a:rPr lang="en-GB" i="1">
                              <a:latin typeface="Cambria Math"/>
                            </a:rPr>
                          </m:ctrlPr>
                        </m:fPr>
                        <m:num>
                          <m:r>
                            <a:rPr lang="en-GB" b="0" i="1" smtClean="0">
                              <a:latin typeface="Cambria Math"/>
                            </a:rPr>
                            <m:t>−</m:t>
                          </m:r>
                          <m:r>
                            <a:rPr lang="en-GB" b="0" i="1" smtClean="0">
                              <a:latin typeface="Cambria Math"/>
                            </a:rPr>
                            <m:t>𝑏</m:t>
                          </m:r>
                        </m:num>
                        <m:den>
                          <m:r>
                            <a:rPr lang="en-GB" i="1">
                              <a:latin typeface="Cambria Math"/>
                            </a:rPr>
                            <m:t>1</m:t>
                          </m:r>
                          <m:r>
                            <a:rPr lang="en-GB" i="1">
                              <a:latin typeface="Cambria Math"/>
                            </a:rPr>
                            <m:t>−</m:t>
                          </m:r>
                          <m:r>
                            <a:rPr lang="en-GB" i="1">
                              <a:latin typeface="Cambria Math"/>
                            </a:rPr>
                            <m:t>𝑏</m:t>
                          </m:r>
                        </m:den>
                      </m:f>
                      <m:r>
                        <a:rPr lang="en-GB" i="1">
                          <a:latin typeface="Cambria Math"/>
                          <a:ea typeface="Cambria Math"/>
                        </a:rPr>
                        <m:t>∆</m:t>
                      </m:r>
                      <m:r>
                        <a:rPr lang="en-GB" b="0" i="1" smtClean="0">
                          <a:latin typeface="Cambria Math"/>
                          <a:ea typeface="Cambria Math"/>
                        </a:rPr>
                        <m:t>𝑇</m:t>
                      </m:r>
                      <m:r>
                        <a:rPr lang="en-GB" i="1">
                          <a:latin typeface="Cambria Math"/>
                          <a:ea typeface="Cambria Math"/>
                        </a:rPr>
                        <m:t>=</m:t>
                      </m:r>
                      <m:f>
                        <m:fPr>
                          <m:ctrlPr>
                            <a:rPr lang="en-GB" i="1">
                              <a:latin typeface="Cambria Math"/>
                              <a:ea typeface="Cambria Math"/>
                            </a:rPr>
                          </m:ctrlPr>
                        </m:fPr>
                        <m:num>
                          <m:r>
                            <a:rPr lang="en-GB" b="0" i="1" smtClean="0">
                              <a:latin typeface="Cambria Math"/>
                              <a:ea typeface="Cambria Math"/>
                            </a:rPr>
                            <m:t>−</m:t>
                          </m:r>
                          <m:r>
                            <a:rPr lang="en-GB" b="0" i="1" smtClean="0">
                              <a:latin typeface="Cambria Math"/>
                              <a:ea typeface="Cambria Math"/>
                            </a:rPr>
                            <m:t>0</m:t>
                          </m:r>
                          <m:r>
                            <a:rPr lang="en-GB" b="0" i="1" smtClean="0">
                              <a:latin typeface="Cambria Math"/>
                              <a:ea typeface="Cambria Math"/>
                            </a:rPr>
                            <m:t>.</m:t>
                          </m:r>
                          <m:r>
                            <a:rPr lang="en-GB" b="0" i="1" smtClean="0">
                              <a:latin typeface="Cambria Math"/>
                              <a:ea typeface="Cambria Math"/>
                            </a:rPr>
                            <m:t>9</m:t>
                          </m:r>
                        </m:num>
                        <m:den>
                          <m:r>
                            <a:rPr lang="en-GB" i="1">
                              <a:latin typeface="Cambria Math"/>
                              <a:ea typeface="Cambria Math"/>
                            </a:rPr>
                            <m:t>1</m:t>
                          </m:r>
                          <m:r>
                            <a:rPr lang="en-GB" i="1">
                              <a:latin typeface="Cambria Math"/>
                              <a:ea typeface="Cambria Math"/>
                            </a:rPr>
                            <m:t>−</m:t>
                          </m:r>
                          <m:r>
                            <a:rPr lang="en-GB" i="1">
                              <a:latin typeface="Cambria Math"/>
                              <a:ea typeface="Cambria Math"/>
                            </a:rPr>
                            <m:t>0</m:t>
                          </m:r>
                          <m:r>
                            <a:rPr lang="en-GB" i="1">
                              <a:latin typeface="Cambria Math"/>
                              <a:ea typeface="Cambria Math"/>
                            </a:rPr>
                            <m:t>.</m:t>
                          </m:r>
                          <m:r>
                            <a:rPr lang="en-GB" i="1">
                              <a:latin typeface="Cambria Math"/>
                              <a:ea typeface="Cambria Math"/>
                            </a:rPr>
                            <m:t>9</m:t>
                          </m:r>
                        </m:den>
                      </m:f>
                      <m:r>
                        <a:rPr lang="en-GB" i="1">
                          <a:latin typeface="Cambria Math"/>
                          <a:ea typeface="Cambria Math"/>
                        </a:rPr>
                        <m:t>×</m:t>
                      </m:r>
                      <m:r>
                        <a:rPr lang="en-US" b="0" i="1" smtClean="0">
                          <a:latin typeface="Cambria Math"/>
                          <a:ea typeface="Cambria Math"/>
                        </a:rPr>
                        <m:t>3</m:t>
                      </m:r>
                      <m:r>
                        <a:rPr lang="en-GB" i="1">
                          <a:latin typeface="Cambria Math"/>
                          <a:ea typeface="Cambria Math"/>
                        </a:rPr>
                        <m:t>00</m:t>
                      </m:r>
                      <m:r>
                        <a:rPr lang="en-GB" i="1">
                          <a:latin typeface="Cambria Math"/>
                          <a:ea typeface="Cambria Math"/>
                        </a:rPr>
                        <m:t>=−</m:t>
                      </m:r>
                      <m:r>
                        <a:rPr lang="en-GB" b="0" i="1" smtClean="0">
                          <a:latin typeface="Cambria Math"/>
                          <a:ea typeface="Cambria Math"/>
                        </a:rPr>
                        <m:t>2700</m:t>
                      </m:r>
                    </m:oMath>
                  </m:oMathPara>
                </a14:m>
                <a:endParaRPr lang="en-GB" dirty="0" smtClean="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US" b="0" i="1" smtClean="0">
                          <a:latin typeface="Cambria Math"/>
                          <a:ea typeface="Cambria Math"/>
                        </a:rPr>
                        <m:t>𝑌</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𝑌</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𝑌</m:t>
                          </m:r>
                        </m:e>
                        <m:sub>
                          <m:r>
                            <a:rPr lang="en-US" b="0" i="1" smtClean="0">
                              <a:latin typeface="Cambria Math"/>
                              <a:ea typeface="Cambria Math"/>
                            </a:rPr>
                            <m:t>2</m:t>
                          </m:r>
                        </m:sub>
                      </m:sSub>
                      <m:r>
                        <a:rPr lang="en-US" b="0" i="1" smtClean="0">
                          <a:latin typeface="Cambria Math"/>
                          <a:ea typeface="Cambria Math"/>
                        </a:rPr>
                        <m:t>=</m:t>
                      </m:r>
                      <m:r>
                        <a:rPr lang="en-US" b="0" i="1" smtClean="0">
                          <a:latin typeface="Cambria Math"/>
                          <a:ea typeface="Cambria Math"/>
                        </a:rPr>
                        <m:t>2000</m:t>
                      </m:r>
                      <m:r>
                        <a:rPr lang="en-US" b="0" i="1" smtClean="0">
                          <a:latin typeface="Cambria Math"/>
                          <a:ea typeface="Cambria Math"/>
                        </a:rPr>
                        <m:t>−</m:t>
                      </m:r>
                      <m:r>
                        <a:rPr lang="en-US" b="0" i="1" smtClean="0">
                          <a:latin typeface="Cambria Math"/>
                          <a:ea typeface="Cambria Math"/>
                        </a:rPr>
                        <m:t>2700</m:t>
                      </m:r>
                      <m:r>
                        <a:rPr lang="en-US" b="0" i="1" smtClean="0">
                          <a:latin typeface="Cambria Math"/>
                          <a:ea typeface="Cambria Math"/>
                        </a:rPr>
                        <m:t>=−</m:t>
                      </m:r>
                      <m:r>
                        <a:rPr lang="en-US" b="0" i="1" smtClean="0">
                          <a:latin typeface="Cambria Math"/>
                          <a:ea typeface="Cambria Math"/>
                        </a:rPr>
                        <m:t>700</m:t>
                      </m:r>
                    </m:oMath>
                  </m:oMathPara>
                </a14:m>
                <a:endParaRPr lang="en-GB" dirty="0" smtClean="0"/>
              </a:p>
              <a:p>
                <a:pPr marL="0" indent="0" algn="r" rtl="1">
                  <a:buNone/>
                </a:pPr>
                <a:r>
                  <a:rPr lang="ar-SA" dirty="0"/>
                  <a:t> </a:t>
                </a:r>
                <a:r>
                  <a:rPr lang="ar-SA" dirty="0" smtClean="0"/>
                  <a:t>         ينخفض الدخل التوازني بمقدار 700 مليون </a:t>
                </a:r>
                <a:r>
                  <a:rPr lang="ar-SA" dirty="0"/>
                  <a:t>نتيجة </a:t>
                </a:r>
                <a:r>
                  <a:rPr lang="ar-SA" dirty="0" smtClean="0"/>
                  <a:t>ارتفاع </a:t>
                </a:r>
                <a:r>
                  <a:rPr lang="ar-SA" dirty="0"/>
                  <a:t>الانفاق الحكومي بمقدار 200 مليون و الضرائب </a:t>
                </a:r>
                <a:r>
                  <a:rPr lang="ar-SA" dirty="0" smtClean="0"/>
                  <a:t>بمقدار </a:t>
                </a:r>
                <a:r>
                  <a:rPr lang="ar-SA" dirty="0"/>
                  <a:t>300 مليون</a:t>
                </a:r>
                <a:endParaRPr lang="en-GB" dirty="0"/>
              </a:p>
              <a:p>
                <a:pPr marL="0" indent="0" algn="r" rtl="1">
                  <a:buNone/>
                </a:pPr>
                <a:endParaRPr lang="en-GB"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rotWithShape="1">
                <a:blip r:embed="rId2"/>
                <a:stretch>
                  <a:fillRect l="-1093" t="-1250" r="-1385"/>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7668344" y="3284984"/>
            <a:ext cx="8640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6336" y="4005064"/>
            <a:ext cx="10164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16216" y="4581128"/>
            <a:ext cx="10164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2267744" y="3573016"/>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95736" y="4365104"/>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30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المضاعف و منحنى الطلب الكلي:</a:t>
            </a:r>
            <a:endParaRPr lang="en-GB" b="1" dirty="0"/>
          </a:p>
        </p:txBody>
      </p:sp>
      <p:sp>
        <p:nvSpPr>
          <p:cNvPr id="3" name="Content Placeholder 2"/>
          <p:cNvSpPr>
            <a:spLocks noGrp="1"/>
          </p:cNvSpPr>
          <p:nvPr>
            <p:ph idx="1"/>
          </p:nvPr>
        </p:nvSpPr>
        <p:spPr>
          <a:xfrm>
            <a:off x="5796136" y="2348880"/>
            <a:ext cx="2890664" cy="3975720"/>
          </a:xfrm>
        </p:spPr>
        <p:txBody>
          <a:bodyPr/>
          <a:lstStyle/>
          <a:p>
            <a:pPr algn="r" rtl="1"/>
            <a:r>
              <a:rPr lang="ar-SA" dirty="0" smtClean="0"/>
              <a:t>الزيادة التلقائية في الانفاق تؤدي إلى تحرك أفقي لمنحنى الطلب الكلي لليمين بما يساوي مضاعف الانفاق مضروباً بمقدار الزيادة. و العكس في حالة الانخفاض.</a:t>
            </a:r>
            <a:endParaRPr lang="en-GB" dirty="0"/>
          </a:p>
        </p:txBody>
      </p:sp>
      <p:sp>
        <p:nvSpPr>
          <p:cNvPr id="4" name="Footer Placeholder 3"/>
          <p:cNvSpPr>
            <a:spLocks noGrp="1"/>
          </p:cNvSpPr>
          <p:nvPr>
            <p:ph type="ftr" sz="quarter" idx="1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5140" y="1174308"/>
            <a:ext cx="4268688" cy="585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927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تمرين (1):</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مثال: أوجدي قيمة الدخل التوازني للاقتصاد المغلق التالي:</a:t>
                </a: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𝒀</m:t>
                      </m:r>
                      <m:r>
                        <a:rPr lang="en-GB" b="1" i="1" smtClean="0">
                          <a:solidFill>
                            <a:schemeClr val="tx2"/>
                          </a:solidFill>
                          <a:latin typeface="Cambria Math"/>
                        </a:rPr>
                        <m:t>=</m:t>
                      </m:r>
                      <m:r>
                        <a:rPr lang="en-GB" b="1" i="1" smtClean="0">
                          <a:solidFill>
                            <a:schemeClr val="tx2"/>
                          </a:solidFill>
                          <a:latin typeface="Cambria Math"/>
                        </a:rPr>
                        <m:t>𝑪</m:t>
                      </m:r>
                      <m:r>
                        <a:rPr lang="en-GB" b="1" i="1" smtClean="0">
                          <a:solidFill>
                            <a:schemeClr val="tx2"/>
                          </a:solidFill>
                          <a:latin typeface="Cambria Math"/>
                        </a:rPr>
                        <m:t>+</m:t>
                      </m:r>
                      <m:r>
                        <a:rPr lang="en-GB" b="1" i="1" smtClean="0">
                          <a:solidFill>
                            <a:schemeClr val="tx2"/>
                          </a:solidFill>
                          <a:latin typeface="Cambria Math"/>
                        </a:rPr>
                        <m:t>𝑰</m:t>
                      </m:r>
                      <m:r>
                        <a:rPr lang="en-GB" b="1" i="1" smtClean="0">
                          <a:solidFill>
                            <a:schemeClr val="tx2"/>
                          </a:solidFill>
                          <a:latin typeface="Cambria Math"/>
                        </a:rPr>
                        <m:t>+</m:t>
                      </m:r>
                      <m:r>
                        <a:rPr lang="en-GB" b="1" i="1" smtClean="0">
                          <a:solidFill>
                            <a:schemeClr val="tx2"/>
                          </a:solidFill>
                          <a:latin typeface="Cambria Math"/>
                        </a:rPr>
                        <m:t>𝑮</m:t>
                      </m:r>
                    </m:oMath>
                  </m:oMathPara>
                </a14:m>
                <a:endParaRPr lang="en-GB" b="1" dirty="0" smtClean="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𝑪</m:t>
                      </m:r>
                      <m:r>
                        <a:rPr lang="en-GB" b="1" i="1" smtClean="0">
                          <a:solidFill>
                            <a:schemeClr val="tx2"/>
                          </a:solidFill>
                          <a:latin typeface="Cambria Math"/>
                        </a:rPr>
                        <m:t>=</m:t>
                      </m:r>
                      <m:r>
                        <a:rPr lang="en-GB" b="1" i="1" smtClean="0">
                          <a:solidFill>
                            <a:schemeClr val="tx2"/>
                          </a:solidFill>
                          <a:latin typeface="Cambria Math"/>
                        </a:rPr>
                        <m:t>𝟏𝟎𝟎</m:t>
                      </m:r>
                      <m:r>
                        <a:rPr lang="en-GB" b="1" i="1" smtClean="0">
                          <a:solidFill>
                            <a:schemeClr val="tx2"/>
                          </a:solidFill>
                          <a:latin typeface="Cambria Math"/>
                        </a:rPr>
                        <m:t>+</m:t>
                      </m:r>
                      <m:r>
                        <a:rPr lang="en-GB" b="1" i="1" smtClean="0">
                          <a:solidFill>
                            <a:schemeClr val="tx2"/>
                          </a:solidFill>
                          <a:latin typeface="Cambria Math"/>
                        </a:rPr>
                        <m:t>𝟎</m:t>
                      </m:r>
                      <m:r>
                        <a:rPr lang="en-GB" b="1" i="1" smtClean="0">
                          <a:solidFill>
                            <a:schemeClr val="tx2"/>
                          </a:solidFill>
                          <a:latin typeface="Cambria Math"/>
                        </a:rPr>
                        <m:t>.</m:t>
                      </m:r>
                      <m:r>
                        <a:rPr lang="en-GB" b="1" i="1" smtClean="0">
                          <a:solidFill>
                            <a:schemeClr val="tx2"/>
                          </a:solidFill>
                          <a:latin typeface="Cambria Math"/>
                        </a:rPr>
                        <m:t>𝟕𝟓</m:t>
                      </m:r>
                      <m:sSub>
                        <m:sSubPr>
                          <m:ctrlPr>
                            <a:rPr lang="en-GB" b="1" i="1" smtClean="0">
                              <a:solidFill>
                                <a:schemeClr val="tx2"/>
                              </a:solidFill>
                              <a:latin typeface="Cambria Math"/>
                            </a:rPr>
                          </m:ctrlPr>
                        </m:sSubPr>
                        <m:e>
                          <m:r>
                            <a:rPr lang="en-GB" b="1" i="1" smtClean="0">
                              <a:solidFill>
                                <a:schemeClr val="tx2"/>
                              </a:solidFill>
                              <a:latin typeface="Cambria Math"/>
                            </a:rPr>
                            <m:t>𝒀</m:t>
                          </m:r>
                        </m:e>
                        <m:sub>
                          <m:r>
                            <a:rPr lang="en-GB" b="1" i="1" smtClean="0">
                              <a:solidFill>
                                <a:schemeClr val="tx2"/>
                              </a:solidFill>
                              <a:latin typeface="Cambria Math"/>
                            </a:rPr>
                            <m:t>𝒅</m:t>
                          </m:r>
                        </m:sub>
                      </m:sSub>
                      <m:r>
                        <a:rPr lang="en-GB" b="1" i="1" smtClean="0">
                          <a:solidFill>
                            <a:schemeClr val="tx2"/>
                          </a:solidFill>
                          <a:latin typeface="Cambria Math"/>
                        </a:rPr>
                        <m:t>   ,   </m:t>
                      </m:r>
                      <m:r>
                        <a:rPr lang="en-GB" b="1" i="1" smtClean="0">
                          <a:solidFill>
                            <a:schemeClr val="tx2"/>
                          </a:solidFill>
                          <a:latin typeface="Cambria Math"/>
                        </a:rPr>
                        <m:t>𝑻</m:t>
                      </m:r>
                      <m:r>
                        <a:rPr lang="en-GB" b="1" i="1" smtClean="0">
                          <a:solidFill>
                            <a:schemeClr val="tx2"/>
                          </a:solidFill>
                          <a:latin typeface="Cambria Math"/>
                        </a:rPr>
                        <m:t>=</m:t>
                      </m:r>
                      <m:r>
                        <a:rPr lang="en-GB" b="1" i="1" smtClean="0">
                          <a:solidFill>
                            <a:schemeClr val="tx2"/>
                          </a:solidFill>
                          <a:latin typeface="Cambria Math"/>
                        </a:rPr>
                        <m:t>𝟏𝟎𝟎</m:t>
                      </m:r>
                      <m:r>
                        <a:rPr lang="en-GB" b="1" i="1" smtClean="0">
                          <a:solidFill>
                            <a:schemeClr val="tx2"/>
                          </a:solidFill>
                          <a:latin typeface="Cambria Math"/>
                        </a:rPr>
                        <m:t>  ,  </m:t>
                      </m:r>
                      <m:r>
                        <a:rPr lang="en-GB" b="1" i="1" smtClean="0">
                          <a:solidFill>
                            <a:schemeClr val="tx2"/>
                          </a:solidFill>
                          <a:latin typeface="Cambria Math"/>
                        </a:rPr>
                        <m:t>𝑰</m:t>
                      </m:r>
                      <m:r>
                        <a:rPr lang="en-GB" b="1" i="1" smtClean="0">
                          <a:solidFill>
                            <a:schemeClr val="tx2"/>
                          </a:solidFill>
                          <a:latin typeface="Cambria Math"/>
                        </a:rPr>
                        <m:t>=</m:t>
                      </m:r>
                      <m:r>
                        <a:rPr lang="en-GB" b="1" i="1" smtClean="0">
                          <a:solidFill>
                            <a:schemeClr val="tx2"/>
                          </a:solidFill>
                          <a:latin typeface="Cambria Math"/>
                        </a:rPr>
                        <m:t>𝟐𝟎𝟎</m:t>
                      </m:r>
                    </m:oMath>
                  </m:oMathPara>
                </a14:m>
                <a:endParaRPr lang="en-GB" b="1" dirty="0" smtClean="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𝑮</m:t>
                      </m:r>
                      <m:r>
                        <a:rPr lang="en-GB" b="1" i="1" smtClean="0">
                          <a:solidFill>
                            <a:schemeClr val="tx2"/>
                          </a:solidFill>
                          <a:latin typeface="Cambria Math"/>
                        </a:rPr>
                        <m:t>=</m:t>
                      </m:r>
                      <m:r>
                        <a:rPr lang="en-GB" b="1" i="1" smtClean="0">
                          <a:solidFill>
                            <a:schemeClr val="tx2"/>
                          </a:solidFill>
                          <a:latin typeface="Cambria Math"/>
                        </a:rPr>
                        <m:t>𝟏𝟎𝟎</m:t>
                      </m:r>
                      <m:r>
                        <a:rPr lang="en-GB" b="1" i="1" smtClean="0">
                          <a:solidFill>
                            <a:schemeClr val="tx2"/>
                          </a:solidFill>
                          <a:latin typeface="Cambria Math"/>
                        </a:rPr>
                        <m:t>  </m:t>
                      </m:r>
                    </m:oMath>
                  </m:oMathPara>
                </a14:m>
                <a:endParaRPr lang="en-GB" b="1" i="1" dirty="0" smtClean="0">
                  <a:solidFill>
                    <a:schemeClr val="tx2"/>
                  </a:solidFill>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100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a:rPr>
                          </m:ctrlPr>
                        </m:dPr>
                        <m:e>
                          <m:r>
                            <a:rPr lang="en-GB" b="0" i="1" smtClean="0">
                              <a:latin typeface="Cambria Math"/>
                            </a:rPr>
                            <m:t>𝑌</m:t>
                          </m:r>
                          <m:r>
                            <a:rPr lang="en-GB" b="0" i="1" smtClean="0">
                              <a:latin typeface="Cambria Math"/>
                            </a:rPr>
                            <m:t>−</m:t>
                          </m:r>
                          <m:r>
                            <a:rPr lang="en-GB" b="0" i="1" smtClean="0">
                              <a:latin typeface="Cambria Math"/>
                            </a:rPr>
                            <m:t>100</m:t>
                          </m:r>
                        </m:e>
                      </m:d>
                      <m:r>
                        <a:rPr lang="en-GB" b="0" i="1" smtClean="0">
                          <a:latin typeface="Cambria Math"/>
                        </a:rPr>
                        <m:t>+</m:t>
                      </m:r>
                      <m:r>
                        <a:rPr lang="en-GB" b="0" i="1" smtClean="0">
                          <a:latin typeface="Cambria Math"/>
                        </a:rPr>
                        <m:t>200</m:t>
                      </m:r>
                      <m:r>
                        <a:rPr lang="en-GB" b="0" i="1" smtClean="0">
                          <a:latin typeface="Cambria Math"/>
                        </a:rPr>
                        <m:t>+</m:t>
                      </m:r>
                      <m:r>
                        <a:rPr lang="en-GB" b="0" i="1" smtClean="0">
                          <a:latin typeface="Cambria Math"/>
                        </a:rPr>
                        <m:t>100</m:t>
                      </m:r>
                      <m:r>
                        <a:rPr lang="en-GB" b="0" i="1" smtClean="0">
                          <a:latin typeface="Cambria Math"/>
                        </a:rPr>
                        <m:t>=</m:t>
                      </m:r>
                      <m:r>
                        <a:rPr lang="en-GB" b="0" i="1" smtClean="0">
                          <a:latin typeface="Cambria Math"/>
                        </a:rPr>
                        <m:t>400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r>
                        <a:rPr lang="en-GB" b="0" i="1" smtClean="0">
                          <a:latin typeface="Cambria Math"/>
                        </a:rPr>
                        <m:t>−</m:t>
                      </m:r>
                      <m:r>
                        <a:rPr lang="en-GB" b="0" i="1" smtClean="0">
                          <a:latin typeface="Cambria Math"/>
                        </a:rPr>
                        <m:t>75</m:t>
                      </m:r>
                    </m:oMath>
                  </m:oMathPara>
                </a14:m>
                <a:endParaRPr lang="en-GB" b="0" i="1"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r>
                        <a:rPr lang="en-GB" b="0" i="1" smtClean="0">
                          <a:latin typeface="Cambria Math"/>
                        </a:rPr>
                        <m:t>=</m:t>
                      </m:r>
                      <m:r>
                        <a:rPr lang="en-GB" b="0" i="1" smtClean="0">
                          <a:latin typeface="Cambria Math"/>
                        </a:rPr>
                        <m:t>325</m:t>
                      </m:r>
                      <m:r>
                        <a:rPr lang="en-GB" b="0" i="1" smtClean="0">
                          <a:latin typeface="Cambria Math"/>
                        </a:rPr>
                        <m:t>          </m:t>
                      </m:r>
                      <m:r>
                        <a:rPr lang="en-GB" b="0" i="1" smtClean="0">
                          <a:latin typeface="Cambria Math"/>
                        </a:rPr>
                        <m:t>0</m:t>
                      </m:r>
                      <m:r>
                        <a:rPr lang="en-GB" b="0" i="1" smtClean="0">
                          <a:latin typeface="Cambria Math"/>
                        </a:rPr>
                        <m:t>.</m:t>
                      </m:r>
                      <m:r>
                        <a:rPr lang="en-GB" b="0" i="1" smtClean="0">
                          <a:latin typeface="Cambria Math"/>
                        </a:rPr>
                        <m:t>25</m:t>
                      </m:r>
                      <m:r>
                        <a:rPr lang="en-GB" b="0" i="1" smtClean="0">
                          <a:latin typeface="Cambria Math"/>
                        </a:rPr>
                        <m:t>𝑌</m:t>
                      </m:r>
                      <m:r>
                        <a:rPr lang="en-GB" b="0" i="1" smtClean="0">
                          <a:latin typeface="Cambria Math"/>
                        </a:rPr>
                        <m:t>=</m:t>
                      </m:r>
                      <m:r>
                        <a:rPr lang="en-GB" b="0" i="1" smtClean="0">
                          <a:latin typeface="Cambria Math"/>
                        </a:rPr>
                        <m:t>325</m:t>
                      </m:r>
                    </m:oMath>
                  </m:oMathPara>
                </a14:m>
                <a:endParaRPr lang="en-GB" b="0" i="1"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f>
                        <m:fPr>
                          <m:ctrlPr>
                            <a:rPr lang="en-GB" b="0" i="1" smtClean="0">
                              <a:latin typeface="Cambria Math"/>
                            </a:rPr>
                          </m:ctrlPr>
                        </m:fPr>
                        <m:num>
                          <m:r>
                            <a:rPr lang="en-GB" b="0" i="1" smtClean="0">
                              <a:latin typeface="Cambria Math"/>
                            </a:rPr>
                            <m:t>325</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          </m:t>
                      </m:r>
                      <m:r>
                        <a:rPr lang="en-GB" b="0" i="1" smtClean="0">
                          <a:latin typeface="Cambria Math"/>
                        </a:rPr>
                        <m:t>𝑌</m:t>
                      </m:r>
                      <m:r>
                        <a:rPr lang="en-GB" b="0" i="1" smtClean="0">
                          <a:latin typeface="Cambria Math"/>
                        </a:rPr>
                        <m:t>=</m:t>
                      </m:r>
                      <m:r>
                        <a:rPr lang="en-GB" b="0" i="1" smtClean="0">
                          <a:latin typeface="Cambria Math"/>
                        </a:rPr>
                        <m:t>1300</m:t>
                      </m:r>
                    </m:oMath>
                  </m:oMathPara>
                </a14:m>
                <a:endParaRPr lang="en-GB" dirty="0" smtClean="0"/>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rPr>
                        <m:t>𝐶</m:t>
                      </m:r>
                      <m:r>
                        <a:rPr lang="en-GB" i="1">
                          <a:latin typeface="Cambria Math"/>
                        </a:rPr>
                        <m:t>=</m:t>
                      </m:r>
                      <m:r>
                        <a:rPr lang="en-GB" b="0" i="1" smtClean="0">
                          <a:latin typeface="Cambria Math"/>
                        </a:rPr>
                        <m:t>1</m:t>
                      </m:r>
                      <m:r>
                        <a:rPr lang="en-GB" i="1">
                          <a:latin typeface="Cambria Math"/>
                        </a:rPr>
                        <m:t>00</m:t>
                      </m:r>
                      <m:r>
                        <a:rPr lang="en-GB" i="1">
                          <a:latin typeface="Cambria Math"/>
                        </a:rPr>
                        <m:t>+</m:t>
                      </m:r>
                      <m:r>
                        <a:rPr lang="en-GB" i="1">
                          <a:latin typeface="Cambria Math"/>
                        </a:rPr>
                        <m:t>0</m:t>
                      </m:r>
                      <m:r>
                        <a:rPr lang="en-GB" i="1">
                          <a:latin typeface="Cambria Math"/>
                        </a:rPr>
                        <m:t>.</m:t>
                      </m:r>
                      <m:r>
                        <a:rPr lang="en-GB" i="1">
                          <a:latin typeface="Cambria Math"/>
                        </a:rPr>
                        <m:t>75</m:t>
                      </m:r>
                      <m:d>
                        <m:dPr>
                          <m:ctrlPr>
                            <a:rPr lang="en-GB" b="0" i="1" smtClean="0">
                              <a:latin typeface="Cambria Math"/>
                            </a:rPr>
                          </m:ctrlPr>
                        </m:dPr>
                        <m:e>
                          <m:r>
                            <a:rPr lang="en-GB" b="0" i="1" smtClean="0">
                              <a:latin typeface="Cambria Math"/>
                            </a:rPr>
                            <m:t>𝑌</m:t>
                          </m:r>
                          <m:r>
                            <a:rPr lang="en-GB" b="0" i="1" smtClean="0">
                              <a:latin typeface="Cambria Math"/>
                            </a:rPr>
                            <m:t>−</m:t>
                          </m:r>
                          <m:r>
                            <a:rPr lang="en-GB" b="0" i="1" smtClean="0">
                              <a:latin typeface="Cambria Math"/>
                            </a:rPr>
                            <m:t>𝑇</m:t>
                          </m:r>
                        </m:e>
                      </m:d>
                      <m:r>
                        <a:rPr lang="en-GB" i="1">
                          <a:latin typeface="Cambria Math"/>
                        </a:rPr>
                        <m:t>=</m:t>
                      </m:r>
                      <m:r>
                        <a:rPr lang="en-GB" b="0" i="1" smtClean="0">
                          <a:latin typeface="Cambria Math"/>
                        </a:rPr>
                        <m:t>100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a:rPr>
                          </m:ctrlPr>
                        </m:dPr>
                        <m:e>
                          <m:r>
                            <a:rPr lang="en-GB" b="0" i="1" smtClean="0">
                              <a:latin typeface="Cambria Math"/>
                            </a:rPr>
                            <m:t>1300</m:t>
                          </m:r>
                          <m:r>
                            <a:rPr lang="en-GB" b="0" i="1" smtClean="0">
                              <a:latin typeface="Cambria Math"/>
                            </a:rPr>
                            <m:t>−</m:t>
                          </m:r>
                          <m:r>
                            <a:rPr lang="en-GB" b="0" i="1" smtClean="0">
                              <a:latin typeface="Cambria Math"/>
                            </a:rPr>
                            <m:t>100</m:t>
                          </m:r>
                        </m:e>
                      </m:d>
                    </m:oMath>
                  </m:oMathPara>
                </a14:m>
                <a:endParaRPr lang="en-GB" b="0" i="1"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𝐶</m:t>
                      </m:r>
                      <m:r>
                        <a:rPr lang="en-GB" b="0" i="1" smtClean="0">
                          <a:latin typeface="Cambria Math"/>
                        </a:rPr>
                        <m:t>=</m:t>
                      </m:r>
                      <m:r>
                        <a:rPr lang="en-GB" b="0" i="1" smtClean="0">
                          <a:latin typeface="Cambria Math"/>
                        </a:rPr>
                        <m:t>1000</m:t>
                      </m:r>
                    </m:oMath>
                  </m:oMathPara>
                </a14:m>
                <a:endParaRPr lang="en-GB" i="1" dirty="0">
                  <a:latin typeface="Cambria Math"/>
                </a:endParaRPr>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222"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7" name="Rectangle 6"/>
          <p:cNvSpPr/>
          <p:nvPr/>
        </p:nvSpPr>
        <p:spPr>
          <a:xfrm>
            <a:off x="4860032" y="4869160"/>
            <a:ext cx="144016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755576" y="620688"/>
            <a:ext cx="3024336" cy="122413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43608" y="908720"/>
            <a:ext cx="2520280" cy="830997"/>
          </a:xfrm>
          <a:prstGeom prst="rect">
            <a:avLst/>
          </a:prstGeom>
          <a:noFill/>
        </p:spPr>
        <p:txBody>
          <a:bodyPr wrap="square" rtlCol="0">
            <a:spAutoFit/>
          </a:bodyPr>
          <a:lstStyle/>
          <a:p>
            <a:pPr algn="ctr" rtl="1"/>
            <a:r>
              <a:rPr lang="ar-SA" sz="2400" dirty="0" smtClean="0">
                <a:solidFill>
                  <a:srgbClr val="FF0000"/>
                </a:solidFill>
              </a:rPr>
              <a:t>يمكن الحل بقانون (</a:t>
            </a:r>
            <a:r>
              <a:rPr lang="en-GB" sz="2400" dirty="0" smtClean="0">
                <a:solidFill>
                  <a:srgbClr val="FF0000"/>
                </a:solidFill>
              </a:rPr>
              <a:t>Y*</a:t>
            </a:r>
            <a:r>
              <a:rPr lang="ar-SA" sz="2400" dirty="0" smtClean="0">
                <a:solidFill>
                  <a:srgbClr val="FF0000"/>
                </a:solidFill>
              </a:rPr>
              <a:t>) مباشرة</a:t>
            </a:r>
            <a:endParaRPr lang="en-GB" sz="2400" dirty="0">
              <a:solidFill>
                <a:srgbClr val="FF0000"/>
              </a:solidFill>
            </a:endParaRPr>
          </a:p>
        </p:txBody>
      </p:sp>
      <p:sp>
        <p:nvSpPr>
          <p:cNvPr id="10" name="Rectangle 9"/>
          <p:cNvSpPr/>
          <p:nvPr/>
        </p:nvSpPr>
        <p:spPr>
          <a:xfrm>
            <a:off x="3851920" y="5805264"/>
            <a:ext cx="144016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4644008" y="4581128"/>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83790" y="5193196"/>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022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تابع/ تمرين (1)</a:t>
            </a:r>
            <a:r>
              <a:rPr lang="ar-SA" b="1" dirty="0" smtClean="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𝑆</m:t>
                      </m:r>
                      <m:r>
                        <a:rPr lang="en-GB" b="0" i="1" smtClean="0">
                          <a:latin typeface="Cambria Math"/>
                        </a:rPr>
                        <m:t>=−</m:t>
                      </m:r>
                      <m:r>
                        <a:rPr lang="en-GB" b="0" i="1" smtClean="0">
                          <a:latin typeface="Cambria Math"/>
                        </a:rPr>
                        <m:t>𝑎</m:t>
                      </m:r>
                      <m:r>
                        <a:rPr lang="en-GB" b="0" i="1" smtClean="0">
                          <a:latin typeface="Cambria Math"/>
                        </a:rPr>
                        <m:t>+</m:t>
                      </m:r>
                      <m:d>
                        <m:dPr>
                          <m:ctrlPr>
                            <a:rPr lang="en-GB" b="0" i="1" smtClean="0">
                              <a:latin typeface="Cambria Math"/>
                            </a:rPr>
                          </m:ctrlPr>
                        </m:dPr>
                        <m:e>
                          <m:r>
                            <a:rPr lang="en-GB" b="0" i="1" smtClean="0">
                              <a:latin typeface="Cambria Math"/>
                            </a:rPr>
                            <m:t>1</m:t>
                          </m:r>
                          <m:r>
                            <a:rPr lang="en-GB" b="0" i="1" smtClean="0">
                              <a:latin typeface="Cambria Math"/>
                            </a:rPr>
                            <m:t>−</m:t>
                          </m:r>
                          <m:r>
                            <a:rPr lang="en-GB" b="0" i="1" smtClean="0">
                              <a:latin typeface="Cambria Math"/>
                            </a:rPr>
                            <m:t>𝑏</m:t>
                          </m:r>
                        </m:e>
                      </m:d>
                      <m:d>
                        <m:dPr>
                          <m:ctrlPr>
                            <a:rPr lang="en-GB" b="0" i="1" smtClean="0">
                              <a:latin typeface="Cambria Math"/>
                            </a:rPr>
                          </m:ctrlPr>
                        </m:dPr>
                        <m:e>
                          <m:r>
                            <a:rPr lang="en-GB" b="0" i="1" smtClean="0">
                              <a:latin typeface="Cambria Math"/>
                            </a:rPr>
                            <m:t>𝑌</m:t>
                          </m:r>
                          <m:r>
                            <a:rPr lang="en-GB" b="0" i="1" smtClean="0">
                              <a:latin typeface="Cambria Math"/>
                            </a:rPr>
                            <m:t>−</m:t>
                          </m:r>
                          <m:r>
                            <a:rPr lang="en-GB" b="0" i="1" smtClean="0">
                              <a:latin typeface="Cambria Math"/>
                            </a:rPr>
                            <m:t>𝑇</m:t>
                          </m:r>
                        </m:e>
                      </m:d>
                      <m:r>
                        <a:rPr lang="en-GB" b="0" i="1" smtClean="0">
                          <a:latin typeface="Cambria Math"/>
                        </a:rPr>
                        <m:t>=−</m:t>
                      </m:r>
                      <m:r>
                        <a:rPr lang="en-GB" b="0" i="1" smtClean="0">
                          <a:latin typeface="Cambria Math"/>
                        </a:rPr>
                        <m:t>100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25</m:t>
                      </m:r>
                      <m:d>
                        <m:dPr>
                          <m:ctrlPr>
                            <a:rPr lang="en-GB" b="0" i="1" smtClean="0">
                              <a:latin typeface="Cambria Math"/>
                            </a:rPr>
                          </m:ctrlPr>
                        </m:dPr>
                        <m:e>
                          <m:r>
                            <a:rPr lang="en-GB" b="0" i="1" smtClean="0">
                              <a:latin typeface="Cambria Math"/>
                            </a:rPr>
                            <m:t>1300</m:t>
                          </m:r>
                          <m:r>
                            <a:rPr lang="en-GB" b="0" i="1" smtClean="0">
                              <a:latin typeface="Cambria Math"/>
                            </a:rPr>
                            <m:t>−</m:t>
                          </m:r>
                          <m:r>
                            <a:rPr lang="en-GB" b="0" i="1" smtClean="0">
                              <a:latin typeface="Cambria Math"/>
                            </a:rPr>
                            <m:t>100</m:t>
                          </m:r>
                        </m:e>
                      </m:d>
                    </m:oMath>
                  </m:oMathPara>
                </a14:m>
                <a:endParaRPr lang="en-GB" b="0" i="1" dirty="0" smtClean="0">
                  <a:latin typeface="Cambria Math"/>
                </a:endParaRPr>
              </a:p>
              <a:p>
                <a:pPr marL="0" indent="0" algn="ctr" rtl="1">
                  <a:buNone/>
                </a:pPr>
                <a:r>
                  <a:rPr lang="en-GB" b="0" dirty="0" smtClean="0">
                    <a:latin typeface="Cambria Math"/>
                  </a:rPr>
                  <a:t>S=200</a:t>
                </a:r>
              </a:p>
              <a:p>
                <a:pPr marL="0" indent="0" algn="r" rtl="1">
                  <a:buNone/>
                </a:pPr>
                <a:r>
                  <a:rPr lang="ar-SA" b="1" dirty="0">
                    <a:solidFill>
                      <a:schemeClr val="tx2"/>
                    </a:solidFill>
                  </a:rPr>
                  <a:t>للتأكد من صحة الحل</a:t>
                </a:r>
                <a:r>
                  <a:rPr lang="ar-SA" b="1" dirty="0" smtClean="0">
                    <a:solidFill>
                      <a:schemeClr val="tx2"/>
                    </a:solidFill>
                  </a:rPr>
                  <a:t>:</a:t>
                </a:r>
                <a:endParaRPr lang="en-GB" b="0"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𝐶</m:t>
                      </m:r>
                      <m:r>
                        <a:rPr lang="en-GB" b="0" i="1" smtClean="0">
                          <a:latin typeface="Cambria Math"/>
                        </a:rPr>
                        <m:t>+</m:t>
                      </m:r>
                      <m:r>
                        <a:rPr lang="en-GB" b="0" i="1" smtClean="0">
                          <a:latin typeface="Cambria Math"/>
                        </a:rPr>
                        <m:t>𝐼</m:t>
                      </m:r>
                      <m:r>
                        <a:rPr lang="en-GB" b="0" i="1" smtClean="0">
                          <a:latin typeface="Cambria Math"/>
                        </a:rPr>
                        <m:t>+</m:t>
                      </m:r>
                      <m:r>
                        <a:rPr lang="en-GB" b="0" i="1" smtClean="0">
                          <a:latin typeface="Cambria Math"/>
                        </a:rPr>
                        <m:t>𝐺</m:t>
                      </m:r>
                      <m:r>
                        <a:rPr lang="en-GB" b="0" i="1" smtClean="0">
                          <a:latin typeface="Cambria Math"/>
                        </a:rPr>
                        <m:t>=</m:t>
                      </m:r>
                      <m:r>
                        <a:rPr lang="en-GB" b="0" i="1" smtClean="0">
                          <a:latin typeface="Cambria Math"/>
                        </a:rPr>
                        <m:t>1000</m:t>
                      </m:r>
                      <m:r>
                        <a:rPr lang="en-GB" b="0" i="1" smtClean="0">
                          <a:latin typeface="Cambria Math"/>
                        </a:rPr>
                        <m:t>+</m:t>
                      </m:r>
                      <m:r>
                        <a:rPr lang="en-GB" b="0" i="1" smtClean="0">
                          <a:latin typeface="Cambria Math"/>
                        </a:rPr>
                        <m:t>200</m:t>
                      </m:r>
                      <m:r>
                        <a:rPr lang="en-GB" b="0" i="1" smtClean="0">
                          <a:latin typeface="Cambria Math"/>
                        </a:rPr>
                        <m:t>+</m:t>
                      </m:r>
                      <m:r>
                        <a:rPr lang="en-GB" b="0" i="1" smtClean="0">
                          <a:latin typeface="Cambria Math"/>
                        </a:rPr>
                        <m:t>100</m:t>
                      </m:r>
                      <m:r>
                        <a:rPr lang="en-GB" b="0" i="1" smtClean="0">
                          <a:latin typeface="Cambria Math"/>
                        </a:rPr>
                        <m:t>=</m:t>
                      </m:r>
                      <m:r>
                        <a:rPr lang="en-GB" b="0" i="1" smtClean="0">
                          <a:latin typeface="Cambria Math"/>
                        </a:rPr>
                        <m:t>1300</m:t>
                      </m:r>
                    </m:oMath>
                  </m:oMathPara>
                </a14:m>
                <a:endParaRPr lang="en-GB" dirty="0" smtClean="0"/>
              </a:p>
              <a:p>
                <a:pPr marL="0" indent="0" algn="r" rtl="1">
                  <a:buNone/>
                </a:pPr>
                <a:r>
                  <a:rPr lang="ar-SA" b="1" dirty="0" smtClean="0">
                    <a:solidFill>
                      <a:schemeClr val="tx2"/>
                    </a:solidFill>
                  </a:rPr>
                  <a:t>المضاعف الانفاقي: </a:t>
                </a:r>
                <a:endParaRPr lang="en-GB" b="1" dirty="0" smtClean="0">
                  <a:solidFill>
                    <a:schemeClr val="tx2"/>
                  </a:solidFill>
                </a:endParaRPr>
              </a:p>
              <a:p>
                <a:pPr marL="0" indent="0" algn="ctr" rtl="1">
                  <a:buNone/>
                </a:pPr>
                <a14:m>
                  <m:oMathPara xmlns:m="http://schemas.openxmlformats.org/officeDocument/2006/math">
                    <m:oMathParaPr>
                      <m:jc m:val="centerGroup"/>
                    </m:oMathParaPr>
                    <m:oMath xmlns:m="http://schemas.openxmlformats.org/officeDocument/2006/math">
                      <m:f>
                        <m:fPr>
                          <m:ctrlPr>
                            <a:rPr lang="ar-SA" i="1" smtClean="0">
                              <a:latin typeface="Cambria Math"/>
                            </a:rPr>
                          </m:ctrlPr>
                        </m:fPr>
                        <m:num>
                          <m:r>
                            <a:rPr lang="ar-SA" i="1">
                              <a:latin typeface="Cambria Math"/>
                              <a:ea typeface="Cambria Math"/>
                            </a:rPr>
                            <m:t>∆</m:t>
                          </m:r>
                          <m:r>
                            <a:rPr lang="en-GB" i="1">
                              <a:latin typeface="Cambria Math"/>
                              <a:ea typeface="Cambria Math"/>
                            </a:rPr>
                            <m:t>𝑌</m:t>
                          </m:r>
                          <m:r>
                            <m:rPr>
                              <m:nor/>
                            </m:rPr>
                            <a:rPr lang="ar-SA" dirty="0"/>
                            <m:t> </m:t>
                          </m:r>
                        </m:num>
                        <m:den>
                          <m:r>
                            <a:rPr lang="ar-SA" i="1" smtClean="0">
                              <a:latin typeface="Cambria Math"/>
                              <a:ea typeface="Cambria Math"/>
                            </a:rPr>
                            <m:t>∆</m:t>
                          </m:r>
                          <m:r>
                            <a:rPr lang="en-GB" b="0" i="1" smtClean="0">
                              <a:latin typeface="Cambria Math"/>
                              <a:ea typeface="Cambria Math"/>
                            </a:rPr>
                            <m:t>𝑎</m:t>
                          </m:r>
                        </m:den>
                      </m:f>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𝐺</m:t>
                          </m:r>
                        </m:den>
                      </m:f>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𝐼</m:t>
                          </m:r>
                        </m:den>
                      </m:f>
                      <m:r>
                        <a:rPr lang="en-GB" b="0" i="1" smtClean="0">
                          <a:latin typeface="Cambria Math"/>
                        </a:rPr>
                        <m:t>=</m:t>
                      </m:r>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4</m:t>
                      </m:r>
                    </m:oMath>
                  </m:oMathPara>
                </a14:m>
                <a:endParaRPr lang="en-GB" dirty="0" smtClean="0"/>
              </a:p>
              <a:p>
                <a:pPr marL="0" indent="0" algn="r" rtl="1">
                  <a:buNone/>
                </a:pPr>
                <a:r>
                  <a:rPr lang="ar-SA" b="1" dirty="0" smtClean="0">
                    <a:solidFill>
                      <a:schemeClr val="tx2"/>
                    </a:solidFill>
                  </a:rPr>
                  <a:t>مضاعف الضريبة: </a:t>
                </a:r>
              </a:p>
              <a:p>
                <a:pPr marL="0" indent="0" algn="r" rtl="1">
                  <a:buNone/>
                </a:pPr>
                <a14:m>
                  <m:oMathPara xmlns:m="http://schemas.openxmlformats.org/officeDocument/2006/math">
                    <m:oMathParaPr>
                      <m:jc m:val="centerGroup"/>
                    </m:oMathParaPr>
                    <m:oMath xmlns:m="http://schemas.openxmlformats.org/officeDocument/2006/math">
                      <m:f>
                        <m:fPr>
                          <m:ctrlPr>
                            <a:rPr lang="en-GB" i="1" smtClean="0">
                              <a:solidFill>
                                <a:schemeClr val="tx1"/>
                              </a:solidFill>
                              <a:latin typeface="Cambria Math"/>
                            </a:rPr>
                          </m:ctrlPr>
                        </m:fPr>
                        <m:num>
                          <m:r>
                            <a:rPr lang="en-GB" b="0" i="1" smtClean="0">
                              <a:solidFill>
                                <a:schemeClr val="tx1"/>
                              </a:solidFill>
                              <a:latin typeface="Cambria Math"/>
                              <a:ea typeface="Cambria Math"/>
                            </a:rPr>
                            <m:t>∆</m:t>
                          </m:r>
                          <m:r>
                            <a:rPr lang="en-GB" b="0" i="1" smtClean="0">
                              <a:solidFill>
                                <a:schemeClr val="tx1"/>
                              </a:solidFill>
                              <a:latin typeface="Cambria Math"/>
                              <a:ea typeface="Cambria Math"/>
                            </a:rPr>
                            <m:t>𝑌</m:t>
                          </m:r>
                        </m:num>
                        <m:den>
                          <m:r>
                            <a:rPr lang="en-GB" b="0" i="1" smtClean="0">
                              <a:solidFill>
                                <a:schemeClr val="tx1"/>
                              </a:solidFill>
                              <a:latin typeface="Cambria Math"/>
                              <a:ea typeface="Cambria Math"/>
                            </a:rPr>
                            <m:t>∆</m:t>
                          </m:r>
                          <m:r>
                            <a:rPr lang="en-GB" b="0" i="1" smtClean="0">
                              <a:solidFill>
                                <a:schemeClr val="tx1"/>
                              </a:solidFill>
                              <a:latin typeface="Cambria Math"/>
                              <a:ea typeface="Cambria Math"/>
                            </a:rPr>
                            <m:t>𝑇</m:t>
                          </m:r>
                        </m:den>
                      </m:f>
                      <m:r>
                        <a:rPr lang="en-GB" b="0" i="1" smtClean="0">
                          <a:solidFill>
                            <a:schemeClr val="tx1"/>
                          </a:solidFill>
                          <a:latin typeface="Cambria Math"/>
                        </a:rPr>
                        <m:t>=−</m:t>
                      </m:r>
                      <m:r>
                        <a:rPr lang="en-GB" b="0" i="1" smtClean="0">
                          <a:solidFill>
                            <a:schemeClr val="tx1"/>
                          </a:solidFill>
                          <a:latin typeface="Cambria Math"/>
                        </a:rPr>
                        <m:t>𝑏</m:t>
                      </m:r>
                      <m:d>
                        <m:dPr>
                          <m:ctrlPr>
                            <a:rPr lang="en-GB" i="1" smtClean="0">
                              <a:solidFill>
                                <a:schemeClr val="tx1"/>
                              </a:solidFill>
                              <a:latin typeface="Cambria Math"/>
                            </a:rPr>
                          </m:ctrlPr>
                        </m:dPr>
                        <m:e>
                          <m:r>
                            <a:rPr lang="en-GB" b="0" i="1" smtClean="0">
                              <a:solidFill>
                                <a:schemeClr val="tx1"/>
                              </a:solidFill>
                              <a:latin typeface="Cambria Math"/>
                            </a:rPr>
                            <m:t>𝑀𝑟</m:t>
                          </m:r>
                        </m:e>
                      </m:d>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d>
                        <m:dPr>
                          <m:ctrlPr>
                            <a:rPr lang="en-GB" i="1" smtClean="0">
                              <a:solidFill>
                                <a:schemeClr val="tx1"/>
                              </a:solidFill>
                              <a:latin typeface="Cambria Math"/>
                            </a:rPr>
                          </m:ctrlPr>
                        </m:dPr>
                        <m:e>
                          <m:r>
                            <a:rPr lang="en-GB" b="0" i="1" smtClean="0">
                              <a:solidFill>
                                <a:schemeClr val="tx1"/>
                              </a:solidFill>
                              <a:latin typeface="Cambria Math"/>
                            </a:rPr>
                            <m:t>4</m:t>
                          </m:r>
                        </m:e>
                      </m:d>
                      <m:r>
                        <a:rPr lang="en-GB" b="0" i="1" smtClean="0">
                          <a:solidFill>
                            <a:schemeClr val="tx1"/>
                          </a:solidFill>
                          <a:latin typeface="Cambria Math"/>
                        </a:rPr>
                        <m:t>=−</m:t>
                      </m:r>
                      <m:r>
                        <a:rPr lang="en-GB" b="0" i="1" smtClean="0">
                          <a:solidFill>
                            <a:schemeClr val="tx1"/>
                          </a:solidFill>
                          <a:latin typeface="Cambria Math"/>
                        </a:rPr>
                        <m:t>3</m:t>
                      </m:r>
                    </m:oMath>
                  </m:oMathPara>
                </a14:m>
                <a:endParaRPr lang="en-GB" dirty="0">
                  <a:solidFill>
                    <a:schemeClr val="tx1"/>
                  </a:solidFill>
                </a:endParaRPr>
              </a:p>
              <a:p>
                <a:pPr marL="0" indent="0" algn="r" rtl="1">
                  <a:buNone/>
                </a:pPr>
                <a:endParaRPr lang="ar-SA"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4067944" y="2348880"/>
            <a:ext cx="10801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097238" y="4293096"/>
            <a:ext cx="43520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444208" y="5589240"/>
            <a:ext cx="57606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6382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تابع/ تمرين (1)</a:t>
            </a:r>
            <a:r>
              <a:rPr lang="ar-SA" b="1" dirty="0" smtClean="0"/>
              <a:t>:</a:t>
            </a:r>
            <a:endParaRPr lang="en-GB" b="1" dirty="0"/>
          </a:p>
        </p:txBody>
      </p:sp>
      <p:sp>
        <p:nvSpPr>
          <p:cNvPr id="3" name="Content Placeholder 2"/>
          <p:cNvSpPr>
            <a:spLocks noGrp="1"/>
          </p:cNvSpPr>
          <p:nvPr>
            <p:ph idx="1"/>
          </p:nvPr>
        </p:nvSpPr>
        <p:spPr/>
        <p:txBody>
          <a:bodyPr/>
          <a:lstStyle/>
          <a:p>
            <a:pPr marL="0" indent="0" algn="r" rtl="1">
              <a:buNone/>
            </a:pPr>
            <a:r>
              <a:rPr lang="ar-SA" b="1" dirty="0">
                <a:solidFill>
                  <a:schemeClr val="tx2"/>
                </a:solidFill>
              </a:rPr>
              <a:t>الميزان الحكومي:</a:t>
            </a:r>
          </a:p>
          <a:p>
            <a:pPr marL="0" indent="0" algn="ctr" rtl="1">
              <a:buNone/>
            </a:pPr>
            <a:r>
              <a:rPr lang="en-GB" dirty="0"/>
              <a:t>BS = T – G = </a:t>
            </a:r>
            <a:r>
              <a:rPr lang="en-GB" dirty="0" smtClean="0"/>
              <a:t>100 </a:t>
            </a:r>
            <a:r>
              <a:rPr lang="en-GB" dirty="0"/>
              <a:t>– </a:t>
            </a:r>
            <a:r>
              <a:rPr lang="en-GB" dirty="0" smtClean="0"/>
              <a:t>100 </a:t>
            </a:r>
            <a:r>
              <a:rPr lang="en-GB" dirty="0"/>
              <a:t>= </a:t>
            </a:r>
            <a:r>
              <a:rPr lang="en-GB" dirty="0" smtClean="0"/>
              <a:t>0     </a:t>
            </a:r>
            <a:r>
              <a:rPr lang="ar-SA" dirty="0" smtClean="0"/>
              <a:t>     توازن</a:t>
            </a:r>
            <a:endParaRPr lang="ar-SA" dirty="0"/>
          </a:p>
          <a:p>
            <a:pPr marL="0" indent="0" algn="r" rtl="1">
              <a:buNone/>
            </a:pPr>
            <a:endParaRPr lang="ar-SA" dirty="0" smtClean="0"/>
          </a:p>
        </p:txBody>
      </p:sp>
      <p:sp>
        <p:nvSpPr>
          <p:cNvPr id="4" name="Footer Placeholder 3"/>
          <p:cNvSpPr>
            <a:spLocks noGrp="1"/>
          </p:cNvSpPr>
          <p:nvPr>
            <p:ph type="ftr" sz="quarter" idx="11"/>
          </p:nvPr>
        </p:nvSpPr>
        <p:spPr/>
        <p:txBody>
          <a:bodyPr/>
          <a:lstStyle/>
          <a:p>
            <a:endParaRPr lang="en-GB"/>
          </a:p>
        </p:txBody>
      </p:sp>
      <mc:AlternateContent xmlns:mc="http://schemas.openxmlformats.org/markup-compatibility/2006" xmlns:a14="http://schemas.microsoft.com/office/drawing/2010/main">
        <mc:Choice Requires="a14">
          <p:sp>
            <p:nvSpPr>
              <p:cNvPr id="8" name="TextBox 7"/>
              <p:cNvSpPr txBox="1"/>
              <p:nvPr/>
            </p:nvSpPr>
            <p:spPr>
              <a:xfrm>
                <a:off x="251520" y="3987390"/>
                <a:ext cx="7776864" cy="1529842"/>
              </a:xfrm>
              <a:prstGeom prst="rect">
                <a:avLst/>
              </a:prstGeom>
              <a:noFill/>
            </p:spPr>
            <p:txBody>
              <a:bodyPr wrap="square" rtlCol="0">
                <a:spAutoFit/>
              </a:bodyPr>
              <a:lstStyle/>
              <a:p>
                <a:pPr algn="r" rtl="1"/>
                <a:r>
                  <a:rPr lang="ar-SA" sz="2400" b="1" dirty="0" smtClean="0">
                    <a:solidFill>
                      <a:schemeClr val="tx2"/>
                    </a:solidFill>
                  </a:rPr>
                  <a:t>الحل بطريقة القانون مباشرة:</a:t>
                </a:r>
              </a:p>
              <a:p>
                <a:pPr algn="ctr" rtl="1"/>
                <a14:m>
                  <m:oMathPara xmlns:m="http://schemas.openxmlformats.org/officeDocument/2006/math">
                    <m:oMathParaPr>
                      <m:jc m:val="centerGroup"/>
                    </m:oMathParaPr>
                    <m:oMath xmlns:m="http://schemas.openxmlformats.org/officeDocument/2006/math">
                      <m:sSup>
                        <m:sSupPr>
                          <m:ctrlPr>
                            <a:rPr lang="en-GB" i="1">
                              <a:latin typeface="Cambria Math"/>
                            </a:rPr>
                          </m:ctrlPr>
                        </m:sSupPr>
                        <m:e>
                          <m:r>
                            <a:rPr lang="en-US">
                              <a:latin typeface="Cambria Math"/>
                            </a:rPr>
                            <m:t>𝑌</m:t>
                          </m:r>
                        </m:e>
                        <m:sup>
                          <m:r>
                            <a:rPr lang="en-US">
                              <a:latin typeface="Cambria Math"/>
                            </a:rPr>
                            <m:t>∗</m:t>
                          </m:r>
                        </m:sup>
                      </m:sSup>
                      <m:r>
                        <a:rPr lang="en-US">
                          <a:latin typeface="Cambria Math"/>
                        </a:rPr>
                        <m:t>=</m:t>
                      </m:r>
                      <m:f>
                        <m:fPr>
                          <m:ctrlPr>
                            <a:rPr lang="en-GB" i="1" smtClean="0">
                              <a:solidFill>
                                <a:schemeClr val="tx1"/>
                              </a:solidFill>
                              <a:latin typeface="Cambria Math"/>
                            </a:rPr>
                          </m:ctrlPr>
                        </m:fPr>
                        <m:num>
                          <m:r>
                            <m:rPr>
                              <m:sty m:val="p"/>
                            </m:rPr>
                            <a:rPr lang="en-US">
                              <a:solidFill>
                                <a:schemeClr val="tx1"/>
                              </a:solidFill>
                              <a:latin typeface="Cambria Math"/>
                            </a:rPr>
                            <m:t>a</m:t>
                          </m:r>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I</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G</m:t>
                              </m:r>
                            </m:e>
                            <m:sub>
                              <m:r>
                                <a:rPr lang="en-US">
                                  <a:solidFill>
                                    <a:schemeClr val="tx1"/>
                                  </a:solidFill>
                                  <a:latin typeface="Cambria Math"/>
                                </a:rPr>
                                <m:t>0</m:t>
                              </m:r>
                            </m:sub>
                          </m:sSub>
                          <m:r>
                            <a:rPr lang="en-US">
                              <a:solidFill>
                                <a:schemeClr val="tx1"/>
                              </a:solidFill>
                              <a:latin typeface="Cambria Math"/>
                            </a:rPr>
                            <m:t>−</m:t>
                          </m:r>
                          <m:r>
                            <m:rPr>
                              <m:sty m:val="p"/>
                            </m:rPr>
                            <a:rPr lang="en-US">
                              <a:solidFill>
                                <a:schemeClr val="tx1"/>
                              </a:solidFill>
                              <a:latin typeface="Cambria Math"/>
                            </a:rPr>
                            <m:t>b</m:t>
                          </m:r>
                          <m:sSub>
                            <m:sSubPr>
                              <m:ctrlPr>
                                <a:rPr lang="en-GB" i="1">
                                  <a:solidFill>
                                    <a:schemeClr val="tx1"/>
                                  </a:solidFill>
                                  <a:latin typeface="Cambria Math"/>
                                </a:rPr>
                              </m:ctrlPr>
                            </m:sSubPr>
                            <m:e>
                              <m:r>
                                <m:rPr>
                                  <m:sty m:val="p"/>
                                </m:rPr>
                                <a:rPr lang="en-US">
                                  <a:solidFill>
                                    <a:schemeClr val="tx1"/>
                                  </a:solidFill>
                                  <a:latin typeface="Cambria Math"/>
                                </a:rPr>
                                <m:t>T</m:t>
                              </m:r>
                            </m:e>
                            <m:sub>
                              <m:r>
                                <a:rPr lang="en-US">
                                  <a:solidFill>
                                    <a:schemeClr val="tx1"/>
                                  </a:solidFill>
                                  <a:latin typeface="Cambria Math"/>
                                </a:rPr>
                                <m:t>0</m:t>
                              </m:r>
                            </m:sub>
                          </m:sSub>
                        </m:num>
                        <m:den>
                          <m:r>
                            <a:rPr lang="en-US">
                              <a:solidFill>
                                <a:schemeClr val="tx1"/>
                              </a:solidFill>
                              <a:latin typeface="Cambria Math"/>
                            </a:rPr>
                            <m:t>1</m:t>
                          </m:r>
                          <m:r>
                            <a:rPr lang="en-US">
                              <a:solidFill>
                                <a:schemeClr val="tx1"/>
                              </a:solidFill>
                              <a:latin typeface="Cambria Math"/>
                            </a:rPr>
                            <m:t>−</m:t>
                          </m:r>
                          <m:r>
                            <m:rPr>
                              <m:sty m:val="p"/>
                            </m:rPr>
                            <a:rPr lang="en-US">
                              <a:solidFill>
                                <a:schemeClr val="tx1"/>
                              </a:solidFill>
                              <a:latin typeface="Cambria Math"/>
                            </a:rPr>
                            <m:t>b</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100</m:t>
                          </m:r>
                          <m:r>
                            <a:rPr lang="en-GB" b="0" i="1" smtClean="0">
                              <a:solidFill>
                                <a:schemeClr val="tx1"/>
                              </a:solidFill>
                              <a:latin typeface="Cambria Math"/>
                            </a:rPr>
                            <m:t>+</m:t>
                          </m:r>
                          <m:r>
                            <a:rPr lang="en-GB" b="0" i="1" smtClean="0">
                              <a:solidFill>
                                <a:schemeClr val="tx1"/>
                              </a:solidFill>
                              <a:latin typeface="Cambria Math"/>
                            </a:rPr>
                            <m:t>200</m:t>
                          </m:r>
                          <m:r>
                            <a:rPr lang="en-GB" b="0" i="1" smtClean="0">
                              <a:solidFill>
                                <a:schemeClr val="tx1"/>
                              </a:solidFill>
                              <a:latin typeface="Cambria Math"/>
                            </a:rPr>
                            <m:t>+</m:t>
                          </m:r>
                          <m:r>
                            <a:rPr lang="en-GB" b="0" i="1" smtClean="0">
                              <a:solidFill>
                                <a:schemeClr val="tx1"/>
                              </a:solidFill>
                              <a:latin typeface="Cambria Math"/>
                            </a:rPr>
                            <m:t>100</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r>
                            <a:rPr lang="en-GB" b="0" i="1" smtClean="0">
                              <a:solidFill>
                                <a:schemeClr val="tx1"/>
                              </a:solidFill>
                              <a:latin typeface="Cambria Math"/>
                            </a:rPr>
                            <m:t>(</m:t>
                          </m:r>
                          <m:r>
                            <a:rPr lang="en-GB" b="0" i="1" smtClean="0">
                              <a:solidFill>
                                <a:schemeClr val="tx1"/>
                              </a:solidFill>
                              <a:latin typeface="Cambria Math"/>
                            </a:rPr>
                            <m:t>100</m:t>
                          </m:r>
                          <m:r>
                            <a:rPr lang="en-GB" b="0" i="1" smtClean="0">
                              <a:solidFill>
                                <a:schemeClr val="tx1"/>
                              </a:solidFill>
                              <a:latin typeface="Cambria Math"/>
                            </a:rPr>
                            <m:t>)</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den>
                      </m:f>
                    </m:oMath>
                  </m:oMathPara>
                </a14:m>
                <a:endParaRPr lang="en-GB" dirty="0" smtClean="0"/>
              </a:p>
              <a:p>
                <a:pPr algn="ctr" rtl="1"/>
                <a14:m>
                  <m:oMathPara xmlns:m="http://schemas.openxmlformats.org/officeDocument/2006/math">
                    <m:oMathParaPr>
                      <m:jc m:val="centerGroup"/>
                    </m:oMathParaPr>
                    <m:oMath xmlns:m="http://schemas.openxmlformats.org/officeDocument/2006/math">
                      <m:sSup>
                        <m:sSupPr>
                          <m:ctrlPr>
                            <a:rPr lang="en-GB" i="1" smtClean="0">
                              <a:latin typeface="Cambria Math"/>
                            </a:rPr>
                          </m:ctrlPr>
                        </m:sSupPr>
                        <m:e>
                          <m:r>
                            <a:rPr lang="en-GB" b="0" i="1" smtClean="0">
                              <a:latin typeface="Cambria Math"/>
                            </a:rPr>
                            <m:t>𝑌</m:t>
                          </m:r>
                        </m:e>
                        <m:sup>
                          <m:r>
                            <a:rPr lang="en-GB" b="0" i="1" smtClean="0">
                              <a:latin typeface="Cambria Math"/>
                            </a:rPr>
                            <m:t>∗</m:t>
                          </m:r>
                        </m:sup>
                      </m:sSup>
                      <m:r>
                        <a:rPr lang="en-GB" b="0" i="1" smtClean="0">
                          <a:latin typeface="Cambria Math"/>
                        </a:rPr>
                        <m:t>=</m:t>
                      </m:r>
                      <m:f>
                        <m:fPr>
                          <m:ctrlPr>
                            <a:rPr lang="en-GB" b="0" i="1" smtClean="0">
                              <a:latin typeface="Cambria Math"/>
                            </a:rPr>
                          </m:ctrlPr>
                        </m:fPr>
                        <m:num>
                          <m:r>
                            <a:rPr lang="en-GB" b="0" i="1" smtClean="0">
                              <a:latin typeface="Cambria Math"/>
                            </a:rPr>
                            <m:t>325</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1300</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3987390"/>
                <a:ext cx="7776864" cy="1529842"/>
              </a:xfrm>
              <a:prstGeom prst="rect">
                <a:avLst/>
              </a:prstGeom>
              <a:blipFill rotWithShape="1">
                <a:blip r:embed="rId2"/>
                <a:stretch>
                  <a:fillRect t="-2789" r="-1254"/>
                </a:stretch>
              </a:blipFill>
            </p:spPr>
            <p:txBody>
              <a:bodyPr/>
              <a:lstStyle/>
              <a:p>
                <a:r>
                  <a:rPr lang="en-GB">
                    <a:noFill/>
                  </a:rPr>
                  <a:t> </a:t>
                </a:r>
              </a:p>
            </p:txBody>
          </p:sp>
        </mc:Fallback>
      </mc:AlternateContent>
      <p:sp>
        <p:nvSpPr>
          <p:cNvPr id="10" name="Rounded Rectangular Callout 9"/>
          <p:cNvSpPr/>
          <p:nvPr/>
        </p:nvSpPr>
        <p:spPr>
          <a:xfrm>
            <a:off x="821579" y="3789040"/>
            <a:ext cx="7488832" cy="1800200"/>
          </a:xfrm>
          <a:prstGeom prst="wedgeRound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16216" y="2492896"/>
            <a:ext cx="32403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H="1">
            <a:off x="2771800" y="26729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729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المفتوح:</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مضاعف الاقتصاد المفتوح:</a:t>
            </a:r>
          </a:p>
          <a:p>
            <a:pPr marL="0" indent="0" algn="r" rtl="1">
              <a:buNone/>
            </a:pPr>
            <a:r>
              <a:rPr lang="ar-SA" dirty="0"/>
              <a:t>          هو المضاعف الذي ينشأ </a:t>
            </a:r>
            <a:r>
              <a:rPr lang="ar-SA" dirty="0" smtClean="0"/>
              <a:t>نتيجة زيادة الصادرات (حقن) و الواردات (تسرب).</a:t>
            </a:r>
          </a:p>
          <a:p>
            <a:pPr algn="r" rtl="1"/>
            <a:r>
              <a:rPr lang="ar-SA" dirty="0" smtClean="0"/>
              <a:t>ازدهار أو كساد الاقتصاد يؤثر على حركة التجارة الدولية مما يؤثر على الاقتصاد المحلي عن طريق المضاعف.</a:t>
            </a:r>
          </a:p>
          <a:p>
            <a:pPr algn="r" rtl="1"/>
            <a:r>
              <a:rPr lang="ar-SA" b="1" dirty="0" smtClean="0">
                <a:solidFill>
                  <a:schemeClr val="tx2"/>
                </a:solidFill>
              </a:rPr>
              <a:t>في حالة الاقتصاد المفتوح:</a:t>
            </a:r>
          </a:p>
          <a:p>
            <a:pPr marL="514350" indent="-514350" algn="r" rtl="1">
              <a:buFont typeface="+mj-lt"/>
              <a:buAutoNum type="arabicPeriod"/>
            </a:pPr>
            <a:r>
              <a:rPr lang="ar-SA" b="1" dirty="0" smtClean="0">
                <a:solidFill>
                  <a:schemeClr val="tx2"/>
                </a:solidFill>
              </a:rPr>
              <a:t>التسرب: </a:t>
            </a:r>
            <a:r>
              <a:rPr lang="ar-SA" dirty="0" smtClean="0"/>
              <a:t>هو مجموع الضرائب و الادخار و الواردات (</a:t>
            </a:r>
            <a:r>
              <a:rPr lang="en-GB" dirty="0" smtClean="0"/>
              <a:t>T + S + M</a:t>
            </a:r>
            <a:r>
              <a:rPr lang="ar-SA" dirty="0" smtClean="0"/>
              <a:t>).</a:t>
            </a:r>
          </a:p>
          <a:p>
            <a:pPr marL="514350" indent="-514350" algn="r" rtl="1">
              <a:buFont typeface="+mj-lt"/>
              <a:buAutoNum type="arabicPeriod"/>
            </a:pPr>
            <a:r>
              <a:rPr lang="ar-SA" b="1" dirty="0" smtClean="0">
                <a:solidFill>
                  <a:schemeClr val="tx2"/>
                </a:solidFill>
              </a:rPr>
              <a:t>الحقن: </a:t>
            </a:r>
            <a:r>
              <a:rPr lang="ar-SA" dirty="0" smtClean="0"/>
              <a:t>هو مجموع الاستثمار و الانفاق الحكومي و الصادرات (</a:t>
            </a:r>
            <a:r>
              <a:rPr lang="en-GB" dirty="0" smtClean="0"/>
              <a:t>I + G + X</a:t>
            </a:r>
            <a:r>
              <a:rPr lang="ar-SA" dirty="0" smtClean="0"/>
              <a:t>).</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5775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المفتوح:</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935480"/>
                <a:ext cx="8507288" cy="4389120"/>
              </a:xfrm>
            </p:spPr>
            <p:txBody>
              <a:bodyPr>
                <a:normAutofit/>
              </a:bodyPr>
              <a:lstStyle/>
              <a:p>
                <a:pPr algn="r" rtl="1"/>
                <a:r>
                  <a:rPr lang="ar-SA" b="1" dirty="0" smtClean="0">
                    <a:solidFill>
                      <a:schemeClr val="tx2"/>
                    </a:solidFill>
                  </a:rPr>
                  <a:t>حساب قيمة المضاعف:</a:t>
                </a:r>
                <a:r>
                  <a:rPr lang="ar-SA" b="1" dirty="0">
                    <a:solidFill>
                      <a:schemeClr val="tx2"/>
                    </a:solidFill>
                  </a:rPr>
                  <a:t> </a:t>
                </a:r>
                <a:r>
                  <a:rPr lang="ar-SA" dirty="0" smtClean="0"/>
                  <a:t>نفترض أن:</a:t>
                </a:r>
              </a:p>
              <a:p>
                <a:pPr marL="0" indent="0" algn="ctr" rtl="1">
                  <a:buNone/>
                </a:pPr>
                <a:r>
                  <a:rPr lang="ar-SA" dirty="0" smtClean="0"/>
                  <a:t>الصادرات متغير مستقل عن الدخل: </a:t>
                </a:r>
                <a:r>
                  <a:rPr lang="en-GB" dirty="0" smtClean="0"/>
                  <a:t>X = X0</a:t>
                </a:r>
                <a:endParaRPr lang="ar-SA" dirty="0" smtClean="0"/>
              </a:p>
              <a:p>
                <a:pPr marL="0" indent="0" algn="ctr" rtl="1">
                  <a:buNone/>
                </a:pPr>
                <a:r>
                  <a:rPr lang="ar-SA" dirty="0" smtClean="0"/>
                  <a:t>الواردات دالة في الدخل: </a:t>
                </a:r>
                <a14:m>
                  <m:oMath xmlns:m="http://schemas.openxmlformats.org/officeDocument/2006/math">
                    <m:r>
                      <a:rPr lang="en-GB" b="0" i="1" smtClean="0">
                        <a:latin typeface="Cambria Math"/>
                      </a:rPr>
                      <m:t>𝑀</m:t>
                    </m:r>
                    <m:r>
                      <a:rPr lang="en-GB" b="0" i="1" smtClean="0">
                        <a:latin typeface="Cambria Math"/>
                      </a:rPr>
                      <m:t>=</m:t>
                    </m:r>
                    <m:sSub>
                      <m:sSubPr>
                        <m:ctrlPr>
                          <a:rPr lang="en-GB" b="0" i="1" smtClean="0">
                            <a:latin typeface="Cambria Math"/>
                          </a:rPr>
                        </m:ctrlPr>
                      </m:sSubPr>
                      <m:e>
                        <m:r>
                          <a:rPr lang="en-GB" b="0" i="1" smtClean="0">
                            <a:latin typeface="Cambria Math"/>
                          </a:rPr>
                          <m:t>𝑀</m:t>
                        </m:r>
                      </m:e>
                      <m:sub>
                        <m:r>
                          <a:rPr lang="en-GB" b="0" i="1" smtClean="0">
                            <a:latin typeface="Cambria Math"/>
                          </a:rPr>
                          <m:t>0</m:t>
                        </m:r>
                      </m:sub>
                    </m:sSub>
                    <m:r>
                      <a:rPr lang="en-GB" b="0" i="1" smtClean="0">
                        <a:latin typeface="Cambria Math"/>
                      </a:rPr>
                      <m:t>+</m:t>
                    </m:r>
                    <m:r>
                      <a:rPr lang="en-GB" b="0" i="1" smtClean="0">
                        <a:latin typeface="Cambria Math"/>
                      </a:rPr>
                      <m:t>𝑚𝑌</m:t>
                    </m:r>
                  </m:oMath>
                </a14:m>
                <a:endParaRPr lang="en-GB" dirty="0" smtClean="0"/>
              </a:p>
              <a:p>
                <a:pPr marL="0" indent="0" algn="r" rtl="1">
                  <a:buNone/>
                </a:pPr>
                <a:r>
                  <a:rPr lang="ar-SA" b="1" dirty="0" smtClean="0">
                    <a:solidFill>
                      <a:schemeClr val="tx2"/>
                    </a:solidFill>
                  </a:rPr>
                  <a:t>حيث:</a:t>
                </a:r>
              </a:p>
              <a:p>
                <a:pPr marL="514350" indent="-514350" algn="r" rtl="1">
                  <a:buFont typeface="+mj-lt"/>
                  <a:buAutoNum type="arabicPeriod"/>
                </a:pPr>
                <a:r>
                  <a:rPr lang="ar-SA" dirty="0" smtClean="0"/>
                  <a:t>(</a:t>
                </a:r>
                <a14:m>
                  <m:oMath xmlns:m="http://schemas.openxmlformats.org/officeDocument/2006/math">
                    <m:sSub>
                      <m:sSubPr>
                        <m:ctrlPr>
                          <a:rPr lang="en-GB" i="1">
                            <a:latin typeface="Cambria Math"/>
                          </a:rPr>
                        </m:ctrlPr>
                      </m:sSubPr>
                      <m:e>
                        <m:r>
                          <a:rPr lang="en-GB" i="1">
                            <a:latin typeface="Cambria Math"/>
                          </a:rPr>
                          <m:t>𝑀</m:t>
                        </m:r>
                      </m:e>
                      <m:sub>
                        <m:r>
                          <a:rPr lang="en-GB" i="1">
                            <a:latin typeface="Cambria Math"/>
                          </a:rPr>
                          <m:t>0</m:t>
                        </m:r>
                      </m:sub>
                    </m:sSub>
                  </m:oMath>
                </a14:m>
                <a:r>
                  <a:rPr lang="ar-SA" dirty="0" smtClean="0"/>
                  <a:t>): الواردات التلقائية كالمساعدات و الإعانات.</a:t>
                </a:r>
              </a:p>
              <a:p>
                <a:pPr marL="514350" indent="-514350" algn="r" rtl="1">
                  <a:buFont typeface="+mj-lt"/>
                  <a:buAutoNum type="arabicPeriod"/>
                </a:pPr>
                <a:r>
                  <a:rPr lang="ar-SA" dirty="0"/>
                  <a:t>(𝑚): </a:t>
                </a:r>
                <a:r>
                  <a:rPr lang="ar-SA" dirty="0" smtClean="0"/>
                  <a:t>الميل الحدي للاستيراد الذي يوضح التغير في الواردات نتيجة تغير الدخل بوحدة واحدة.</a:t>
                </a:r>
              </a:p>
              <a:p>
                <a:pPr marL="0" indent="0" algn="r" rtl="1">
                  <a:buNone/>
                </a:pPr>
                <a:r>
                  <a:rPr lang="ar-SA" b="1" dirty="0" smtClean="0">
                    <a:solidFill>
                      <a:schemeClr val="tx2"/>
                    </a:solidFill>
                  </a:rPr>
                  <a:t>عند مستويات الدخل المرتفعة: </a:t>
                </a:r>
                <a:r>
                  <a:rPr lang="ar-SA" dirty="0" smtClean="0"/>
                  <a:t>صافي الصادرات بالسالب (عجز في الميزان التجاري)       ينخفض مستوى الدخل و تنتقل دالة الطلب الكلي لأسفل.</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389120"/>
              </a:xfrm>
              <a:blipFill rotWithShape="1">
                <a:blip r:embed="rId2"/>
                <a:stretch>
                  <a:fillRect t="-1250" r="-128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7092280" y="5877272"/>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79712" y="2420888"/>
            <a:ext cx="10801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051720" y="2852936"/>
            <a:ext cx="208823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34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نعلم أن: </a:t>
            </a:r>
            <a:r>
              <a:rPr lang="en-GB" dirty="0" err="1"/>
              <a:t>Yd</a:t>
            </a:r>
            <a:r>
              <a:rPr lang="en-GB" dirty="0"/>
              <a:t> </a:t>
            </a:r>
            <a:r>
              <a:rPr lang="en-GB" dirty="0" smtClean="0"/>
              <a:t>= (</a:t>
            </a:r>
            <a:r>
              <a:rPr lang="en-GB" dirty="0"/>
              <a:t>Y – T</a:t>
            </a:r>
            <a:r>
              <a:rPr lang="en-GB" dirty="0" smtClean="0"/>
              <a:t>)     </a:t>
            </a:r>
          </a:p>
          <a:p>
            <a:pPr algn="r" rtl="1"/>
            <a:r>
              <a:rPr lang="ar-SA" b="1" dirty="0" smtClean="0">
                <a:solidFill>
                  <a:schemeClr val="tx2"/>
                </a:solidFill>
              </a:rPr>
              <a:t>لابد أن نفرق بين أنواع الضرائب (</a:t>
            </a:r>
            <a:r>
              <a:rPr lang="en-GB" b="1" dirty="0" smtClean="0">
                <a:solidFill>
                  <a:schemeClr val="tx2"/>
                </a:solidFill>
              </a:rPr>
              <a:t>T</a:t>
            </a:r>
            <a:r>
              <a:rPr lang="ar-SA" b="1" dirty="0" smtClean="0">
                <a:solidFill>
                  <a:schemeClr val="tx2"/>
                </a:solidFill>
              </a:rPr>
              <a:t>) المختلفة من حيث طريقة التحصيل:</a:t>
            </a:r>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marL="0" indent="0" algn="r" rtl="1">
              <a:buNone/>
            </a:pPr>
            <a:r>
              <a:rPr lang="ar-SA" b="1" dirty="0">
                <a:solidFill>
                  <a:schemeClr val="tx2"/>
                </a:solidFill>
              </a:rPr>
              <a:t>حيث: </a:t>
            </a:r>
            <a:r>
              <a:rPr lang="ar-SA" dirty="0" smtClean="0"/>
              <a:t>(</a:t>
            </a:r>
            <a:r>
              <a:rPr lang="ar-SA" dirty="0"/>
              <a:t>𝑡) معدل الضريبة أو الميل الحدي للضريبة النسبية (ميل دالة الضريبة</a:t>
            </a:r>
            <a:r>
              <a:rPr lang="ar-SA" dirty="0" smtClean="0"/>
              <a:t>).</a:t>
            </a:r>
            <a:endParaRPr lang="en-GB" b="1" dirty="0" smtClean="0">
              <a:solidFill>
                <a:schemeClr val="tx2"/>
              </a:solidFill>
            </a:endParaRPr>
          </a:p>
          <a:p>
            <a:pPr marL="0" indent="0" algn="r" rtl="1">
              <a:buNone/>
            </a:pPr>
            <a:endParaRPr lang="ar-SA" dirty="0" smtClean="0"/>
          </a:p>
        </p:txBody>
      </p:sp>
      <p:sp>
        <p:nvSpPr>
          <p:cNvPr id="4" name="Footer Placeholder 3"/>
          <p:cNvSpPr>
            <a:spLocks noGrp="1"/>
          </p:cNvSpPr>
          <p:nvPr>
            <p:ph type="ftr" sz="quarter" idx="11"/>
          </p:nvPr>
        </p:nvSpPr>
        <p:spPr/>
        <p:txBody>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926470675"/>
              </p:ext>
            </p:extLst>
          </p:nvPr>
        </p:nvGraphicFramePr>
        <p:xfrm>
          <a:off x="395536" y="3068960"/>
          <a:ext cx="8184231" cy="2651760"/>
        </p:xfrm>
        <a:graphic>
          <a:graphicData uri="http://schemas.openxmlformats.org/drawingml/2006/table">
            <a:tbl>
              <a:tblPr firstRow="1" bandRow="1">
                <a:tableStyleId>{5C22544A-7EE6-4342-B048-85BDC9FD1C3A}</a:tableStyleId>
              </a:tblPr>
              <a:tblGrid>
                <a:gridCol w="2016224"/>
                <a:gridCol w="3024336"/>
                <a:gridCol w="3143671"/>
              </a:tblGrid>
              <a:tr h="370840">
                <a:tc>
                  <a:txBody>
                    <a:bodyPr/>
                    <a:lstStyle/>
                    <a:p>
                      <a:pPr algn="ctr" rtl="1"/>
                      <a:r>
                        <a:rPr lang="ar-SA" sz="2600" dirty="0" smtClean="0"/>
                        <a:t>ضريبة مزدوجة</a:t>
                      </a:r>
                      <a:endParaRPr lang="en-GB" sz="2600" dirty="0"/>
                    </a:p>
                  </a:txBody>
                  <a:tcPr/>
                </a:tc>
                <a:tc>
                  <a:txBody>
                    <a:bodyPr/>
                    <a:lstStyle/>
                    <a:p>
                      <a:pPr algn="ctr" rtl="1"/>
                      <a:r>
                        <a:rPr lang="ar-SA" sz="2600" b="1" dirty="0" smtClean="0">
                          <a:solidFill>
                            <a:schemeClr val="bg1"/>
                          </a:solidFill>
                        </a:rPr>
                        <a:t>ضريبة نسبية</a:t>
                      </a:r>
                      <a:endParaRPr lang="en-GB" sz="2600" dirty="0">
                        <a:solidFill>
                          <a:schemeClr val="bg1"/>
                        </a:solidFill>
                      </a:endParaRPr>
                    </a:p>
                  </a:txBody>
                  <a:tcPr/>
                </a:tc>
                <a:tc>
                  <a:txBody>
                    <a:bodyPr/>
                    <a:lstStyle/>
                    <a:p>
                      <a:pPr algn="ctr" rtl="1"/>
                      <a:r>
                        <a:rPr lang="ar-SA" sz="2600" b="1" dirty="0" smtClean="0">
                          <a:solidFill>
                            <a:schemeClr val="bg1"/>
                          </a:solidFill>
                        </a:rPr>
                        <a:t>ضريبة ثابتة</a:t>
                      </a:r>
                      <a:endParaRPr lang="en-GB" sz="2600" dirty="0">
                        <a:solidFill>
                          <a:schemeClr val="bg1"/>
                        </a:solidFill>
                      </a:endParaRPr>
                    </a:p>
                  </a:txBody>
                  <a:tcPr/>
                </a:tc>
              </a:tr>
              <a:tr h="1384528">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ar-SA" sz="2600" dirty="0" smtClean="0"/>
                        <a:t>تتكون من ضريبة ثابتة و ضريبة نسبية.</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smtClean="0"/>
                        <a:t>هي مبلغ مرتبط بمستوى الدخل المكتسب </a:t>
                      </a:r>
                      <a:r>
                        <a:rPr lang="ar-SA" sz="2600" b="1" dirty="0" smtClean="0">
                          <a:solidFill>
                            <a:schemeClr val="tx2"/>
                          </a:solidFill>
                        </a:rPr>
                        <a:t>مثل: </a:t>
                      </a:r>
                      <a:r>
                        <a:rPr lang="ar-SA" sz="2600" dirty="0" smtClean="0"/>
                        <a:t>ضريبة الدخل.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smtClean="0"/>
                        <a:t>هي مبلغ ثابت يدفع بغض النظر عن مستوى الدخل </a:t>
                      </a:r>
                      <a:r>
                        <a:rPr lang="ar-SA" sz="2600" b="1" dirty="0" smtClean="0">
                          <a:solidFill>
                            <a:schemeClr val="tx2"/>
                          </a:solidFill>
                        </a:rPr>
                        <a:t>مثل: </a:t>
                      </a:r>
                      <a:r>
                        <a:rPr lang="ar-SA" sz="2600" dirty="0" smtClean="0"/>
                        <a:t>الرسوم الحكومية الخدمية</a:t>
                      </a:r>
                      <a:endParaRPr lang="en-GB" sz="2600" dirty="0"/>
                    </a:p>
                  </a:txBody>
                  <a:tcPr/>
                </a:tc>
              </a:tr>
              <a:tr h="370840">
                <a:tc>
                  <a:txBody>
                    <a:bodyPr/>
                    <a:lstStyle/>
                    <a:p>
                      <a:pPr algn="ctr" rtl="1"/>
                      <a:r>
                        <a:rPr lang="en-GB" sz="2600" dirty="0" smtClean="0"/>
                        <a:t>T</a:t>
                      </a:r>
                      <a:r>
                        <a:rPr lang="en-GB" sz="2600" baseline="0" dirty="0" smtClean="0"/>
                        <a:t> = T0 + t Y</a:t>
                      </a:r>
                      <a:endParaRPr lang="en-GB" sz="2600" dirty="0"/>
                    </a:p>
                  </a:txBody>
                  <a:tcPr/>
                </a:tc>
                <a:tc>
                  <a:txBody>
                    <a:bodyPr/>
                    <a:lstStyle/>
                    <a:p>
                      <a:pPr algn="ctr" rtl="1"/>
                      <a:r>
                        <a:rPr lang="en-GB" sz="2600" dirty="0" smtClean="0"/>
                        <a:t>T = t Y</a:t>
                      </a:r>
                    </a:p>
                  </a:txBody>
                  <a:tcPr/>
                </a:tc>
                <a:tc>
                  <a:txBody>
                    <a:bodyPr/>
                    <a:lstStyle/>
                    <a:p>
                      <a:pPr algn="ctr" rtl="1"/>
                      <a:r>
                        <a:rPr lang="en-GB" sz="2600" dirty="0" smtClean="0"/>
                        <a:t>T = T0</a:t>
                      </a:r>
                      <a:endParaRPr lang="en-GB" sz="2600" dirty="0"/>
                    </a:p>
                  </a:txBody>
                  <a:tcPr/>
                </a:tc>
              </a:tr>
            </a:tbl>
          </a:graphicData>
        </a:graphic>
      </p:graphicFrame>
    </p:spTree>
    <p:extLst>
      <p:ext uri="{BB962C8B-B14F-4D97-AF65-F5344CB8AC3E}">
        <p14:creationId xmlns:p14="http://schemas.microsoft.com/office/powerpoint/2010/main" val="400628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المفتوح:</a:t>
            </a:r>
            <a:endParaRPr lang="en-GB" b="1" dirty="0"/>
          </a:p>
        </p:txBody>
      </p:sp>
      <p:sp>
        <p:nvSpPr>
          <p:cNvPr id="3" name="Content Placeholder 2"/>
          <p:cNvSpPr>
            <a:spLocks noGrp="1"/>
          </p:cNvSpPr>
          <p:nvPr>
            <p:ph idx="1"/>
          </p:nvPr>
        </p:nvSpPr>
        <p:spPr>
          <a:xfrm>
            <a:off x="457200" y="1935480"/>
            <a:ext cx="8229600" cy="4517856"/>
          </a:xfrm>
        </p:spPr>
        <p:txBody>
          <a:bodyPr>
            <a:normAutofit/>
          </a:bodyPr>
          <a:lstStyle/>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en-GB" dirty="0" smtClean="0"/>
          </a:p>
          <a:p>
            <a:pPr marL="0" indent="0" algn="r" rtl="1">
              <a:buNone/>
            </a:pPr>
            <a:endParaRPr lang="en-GB" dirty="0"/>
          </a:p>
        </p:txBody>
      </p:sp>
      <p:sp>
        <p:nvSpPr>
          <p:cNvPr id="4" name="Footer Placeholder 3"/>
          <p:cNvSpPr>
            <a:spLocks noGrp="1"/>
          </p:cNvSpPr>
          <p:nvPr>
            <p:ph type="ftr" sz="quarter" idx="11"/>
          </p:nvPr>
        </p:nvSpPr>
        <p:spPr/>
        <p:txBody>
          <a:bodyPr/>
          <a:lstStyle/>
          <a:p>
            <a:endParaRPr lang="en-GB"/>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50686891"/>
                  </p:ext>
                </p:extLst>
              </p:nvPr>
            </p:nvGraphicFramePr>
            <p:xfrm>
              <a:off x="251518" y="2145498"/>
              <a:ext cx="8640962" cy="4091814"/>
            </p:xfrm>
            <a:graphic>
              <a:graphicData uri="http://schemas.openxmlformats.org/drawingml/2006/table">
                <a:tbl>
                  <a:tblPr rtl="1" firstRow="1" firstCol="1" bandRow="1">
                    <a:tableStyleId>{5C22544A-7EE6-4342-B048-85BDC9FD1C3A}</a:tableStyleId>
                  </a:tblPr>
                  <a:tblGrid>
                    <a:gridCol w="1636922"/>
                    <a:gridCol w="4149035"/>
                    <a:gridCol w="2855005"/>
                  </a:tblGrid>
                  <a:tr h="447040">
                    <a:tc>
                      <a:txBody>
                        <a:bodyPr/>
                        <a:lstStyle/>
                        <a:p>
                          <a:pPr marL="228600" algn="ctr" rtl="1">
                            <a:lnSpc>
                              <a:spcPct val="115000"/>
                            </a:lnSpc>
                            <a:spcAft>
                              <a:spcPts val="0"/>
                            </a:spcAft>
                          </a:pPr>
                          <a:r>
                            <a:rPr lang="ar-SA" sz="2400" dirty="0">
                              <a:effectLst/>
                            </a:rPr>
                            <a:t> </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المفتوح</a:t>
                          </a:r>
                          <a:endParaRPr lang="en-GB" sz="18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443230">
                    <a:tc>
                      <a:txBody>
                        <a:bodyPr/>
                        <a:lstStyle/>
                        <a:p>
                          <a:pPr algn="ctr" rtl="1">
                            <a:lnSpc>
                              <a:spcPct val="115000"/>
                            </a:lnSpc>
                            <a:spcAft>
                              <a:spcPts val="0"/>
                            </a:spcAft>
                          </a:pPr>
                          <a:r>
                            <a:rPr lang="ar-SA" sz="2400" dirty="0">
                              <a:effectLst/>
                            </a:rPr>
                            <a:t>بدون ضرائب</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a:rPr lang="en-US" sz="1800">
                                        <a:effectLst/>
                                        <a:latin typeface="Cambria Math"/>
                                      </a:rPr>
                                      <m:t>𝑌</m:t>
                                    </m:r>
                                  </m:e>
                                  <m:sup>
                                    <m:r>
                                      <a:rPr lang="en-US" sz="1800">
                                        <a:effectLst/>
                                        <a:latin typeface="Cambria Math"/>
                                      </a:rPr>
                                      <m:t>∗</m:t>
                                    </m:r>
                                  </m:sup>
                                </m:sSup>
                                <m:r>
                                  <a:rPr lang="en-US" sz="1800">
                                    <a:effectLst/>
                                    <a:latin typeface="Cambria Math"/>
                                  </a:rPr>
                                  <m:t>=</m:t>
                                </m:r>
                                <m:f>
                                  <m:fPr>
                                    <m:ctrlPr>
                                      <a:rPr lang="en-GB" sz="1800" i="1">
                                        <a:effectLst/>
                                        <a:latin typeface="Cambria Math"/>
                                      </a:rPr>
                                    </m:ctrlPr>
                                  </m:fPr>
                                  <m:num>
                                    <m:r>
                                      <m:rPr>
                                        <m:sty m:val="p"/>
                                      </m:rPr>
                                      <a:rPr lang="en-US" sz="1800">
                                        <a:effectLst/>
                                        <a:latin typeface="Cambria Math"/>
                                      </a:rPr>
                                      <m:t>a</m:t>
                                    </m:r>
                                    <m:r>
                                      <a:rPr lang="en-US" sz="1800">
                                        <a:effectLst/>
                                        <a:latin typeface="Cambria Math"/>
                                      </a:rPr>
                                      <m:t>+</m:t>
                                    </m:r>
                                    <m:sSub>
                                      <m:sSubPr>
                                        <m:ctrlPr>
                                          <a:rPr lang="en-GB" sz="1800" i="1">
                                            <a:effectLst/>
                                            <a:latin typeface="Cambria Math"/>
                                          </a:rPr>
                                        </m:ctrlPr>
                                      </m:sSubPr>
                                      <m:e>
                                        <m:r>
                                          <m:rPr>
                                            <m:sty m:val="p"/>
                                          </m:rPr>
                                          <a:rPr lang="en-US" sz="1800">
                                            <a:effectLst/>
                                            <a:latin typeface="Cambria Math"/>
                                          </a:rPr>
                                          <m:t>I</m:t>
                                        </m:r>
                                      </m:e>
                                      <m:sub>
                                        <m:r>
                                          <a:rPr lang="en-US" sz="1800">
                                            <a:effectLst/>
                                            <a:latin typeface="Cambria Math"/>
                                          </a:rPr>
                                          <m:t>0</m:t>
                                        </m:r>
                                      </m:sub>
                                    </m:sSub>
                                    <m:r>
                                      <a:rPr lang="en-US" sz="1800">
                                        <a:effectLst/>
                                        <a:latin typeface="Cambria Math"/>
                                      </a:rPr>
                                      <m:t>+</m:t>
                                    </m:r>
                                    <m:sSub>
                                      <m:sSubPr>
                                        <m:ctrlPr>
                                          <a:rPr lang="en-GB" sz="1800" i="1">
                                            <a:effectLst/>
                                            <a:latin typeface="Cambria Math"/>
                                          </a:rPr>
                                        </m:ctrlPr>
                                      </m:sSubPr>
                                      <m:e>
                                        <m:r>
                                          <m:rPr>
                                            <m:sty m:val="p"/>
                                          </m:rPr>
                                          <a:rPr lang="en-US" sz="1800">
                                            <a:effectLst/>
                                            <a:latin typeface="Cambria Math"/>
                                          </a:rPr>
                                          <m:t>G</m:t>
                                        </m:r>
                                      </m:e>
                                      <m:sub>
                                        <m:r>
                                          <a:rPr lang="en-US" sz="1800">
                                            <a:effectLst/>
                                            <a:latin typeface="Cambria Math"/>
                                          </a:rPr>
                                          <m:t>0</m:t>
                                        </m:r>
                                      </m:sub>
                                    </m:sSub>
                                    <m:r>
                                      <a:rPr lang="en-US" sz="1800">
                                        <a:effectLst/>
                                        <a:latin typeface="Cambria Math"/>
                                      </a:rPr>
                                      <m:t>+</m:t>
                                    </m:r>
                                    <m:sSub>
                                      <m:sSubPr>
                                        <m:ctrlPr>
                                          <a:rPr lang="en-GB" sz="1800" i="1" smtClean="0">
                                            <a:solidFill>
                                              <a:schemeClr val="tx2"/>
                                            </a:solidFill>
                                            <a:effectLst/>
                                            <a:latin typeface="Cambria Math"/>
                                          </a:rPr>
                                        </m:ctrlPr>
                                      </m:sSubPr>
                                      <m:e>
                                        <m:r>
                                          <m:rPr>
                                            <m:sty m:val="p"/>
                                          </m:rPr>
                                          <a:rPr lang="en-US" sz="1800">
                                            <a:solidFill>
                                              <a:schemeClr val="tx2"/>
                                            </a:solidFill>
                                            <a:effectLst/>
                                            <a:latin typeface="Cambria Math"/>
                                          </a:rPr>
                                          <m:t>X</m:t>
                                        </m:r>
                                      </m:e>
                                      <m:sub>
                                        <m:r>
                                          <a:rPr lang="en-US" sz="1800">
                                            <a:solidFill>
                                              <a:schemeClr val="tx2"/>
                                            </a:solidFill>
                                            <a:effectLst/>
                                            <a:latin typeface="Cambria Math"/>
                                          </a:rPr>
                                          <m:t>0</m:t>
                                        </m:r>
                                      </m:sub>
                                    </m:sSub>
                                    <m:r>
                                      <a:rPr lang="en-US" sz="1800">
                                        <a:solidFill>
                                          <a:schemeClr val="tx2"/>
                                        </a:solidFill>
                                        <a:effectLst/>
                                        <a:latin typeface="Cambria Math"/>
                                      </a:rPr>
                                      <m:t>−</m:t>
                                    </m:r>
                                    <m:sSub>
                                      <m:sSubPr>
                                        <m:ctrlPr>
                                          <a:rPr lang="en-GB" sz="1800" i="1">
                                            <a:solidFill>
                                              <a:schemeClr val="tx2"/>
                                            </a:solidFill>
                                            <a:effectLst/>
                                            <a:latin typeface="Cambria Math"/>
                                          </a:rPr>
                                        </m:ctrlPr>
                                      </m:sSubPr>
                                      <m:e>
                                        <m:r>
                                          <m:rPr>
                                            <m:sty m:val="p"/>
                                          </m:rPr>
                                          <a:rPr lang="en-US" sz="1800">
                                            <a:solidFill>
                                              <a:schemeClr val="tx2"/>
                                            </a:solidFill>
                                            <a:effectLst/>
                                            <a:latin typeface="Cambria Math"/>
                                          </a:rPr>
                                          <m:t>M</m:t>
                                        </m:r>
                                      </m:e>
                                      <m:sub>
                                        <m:r>
                                          <a:rPr lang="en-US" sz="1800">
                                            <a:solidFill>
                                              <a:schemeClr val="tx2"/>
                                            </a:solidFill>
                                            <a:effectLst/>
                                            <a:latin typeface="Cambria Math"/>
                                          </a:rPr>
                                          <m:t>0</m:t>
                                        </m:r>
                                      </m:sub>
                                    </m:sSub>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r>
                                  <a:rPr lang="en-US" sz="1800">
                                    <a:effectLst/>
                                    <a:latin typeface="Cambria Math"/>
                                  </a:rPr>
                                  <m:t>=</m:t>
                                </m:r>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sSup>
                                  <m:sSupPr>
                                    <m:ctrlPr>
                                      <a:rPr lang="en-GB" sz="1800" i="1">
                                        <a:effectLst/>
                                        <a:latin typeface="Cambria Math"/>
                                      </a:rPr>
                                    </m:ctrlPr>
                                  </m:sSupPr>
                                  <m:e>
                                    <m:sSub>
                                      <m:sSubPr>
                                        <m:ctrlPr>
                                          <a:rPr lang="en-GB" sz="1800" i="1">
                                            <a:effectLst/>
                                            <a:latin typeface="Cambria Math"/>
                                          </a:rPr>
                                        </m:ctrlPr>
                                      </m:sSubPr>
                                      <m:e>
                                        <m:r>
                                          <a:rPr lang="en-US" sz="1800">
                                            <a:effectLst/>
                                            <a:latin typeface="Cambria Math"/>
                                          </a:rPr>
                                          <m:t>𝐴</m:t>
                                        </m:r>
                                      </m:e>
                                      <m:sub>
                                        <m:r>
                                          <a:rPr lang="en-US" sz="1800">
                                            <a:effectLst/>
                                            <a:latin typeface="Cambria Math"/>
                                          </a:rPr>
                                          <m:t>0</m:t>
                                        </m:r>
                                      </m:sub>
                                    </m:sSub>
                                  </m:e>
                                  <m:sup>
                                    <m:r>
                                      <a:rPr lang="en-US" sz="1800">
                                        <a:effectLst/>
                                        <a:latin typeface="Cambria Math"/>
                                      </a:rPr>
                                      <m:t>0</m:t>
                                    </m:r>
                                  </m:sup>
                                </m:sSup>
                                <m:r>
                                  <a:rPr lang="en-US" sz="1800">
                                    <a:effectLst/>
                                    <a:latin typeface="Cambria Math"/>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f>
                                  <m:fPr>
                                    <m:ctrlPr>
                                      <a:rPr lang="en-GB" sz="1800" i="1">
                                        <a:effectLst/>
                                        <a:latin typeface="Cambria Math"/>
                                      </a:rPr>
                                    </m:ctrlPr>
                                  </m:fPr>
                                  <m:num>
                                    <m:r>
                                      <a:rPr lang="en-US" sz="1800">
                                        <a:effectLst/>
                                        <a:latin typeface="Cambria Math"/>
                                      </a:rPr>
                                      <m:t>1</m:t>
                                    </m:r>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oMath>
                            </m:oMathPara>
                          </a14:m>
                          <a:endParaRPr lang="en-GB" sz="1600" dirty="0">
                            <a:effectLst/>
                            <a:latin typeface="Calibri"/>
                            <a:ea typeface="Calibri"/>
                            <a:cs typeface="Arial"/>
                          </a:endParaRPr>
                        </a:p>
                      </a:txBody>
                      <a:tcPr marL="68580" marR="68580" marT="0" marB="0"/>
                    </a:tc>
                  </a:tr>
                  <a:tr h="440690">
                    <a:tc>
                      <a:txBody>
                        <a:bodyPr/>
                        <a:lstStyle/>
                        <a:p>
                          <a:pPr algn="ctr" rtl="1">
                            <a:lnSpc>
                              <a:spcPct val="115000"/>
                            </a:lnSpc>
                            <a:spcAft>
                              <a:spcPts val="0"/>
                            </a:spcAft>
                          </a:pPr>
                          <a:r>
                            <a:rPr lang="ar-SA" sz="2400" dirty="0">
                              <a:effectLst/>
                            </a:rPr>
                            <a:t>مع ضريبة ثابتة فقط</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a:rPr lang="en-US" sz="1800">
                                        <a:effectLst/>
                                        <a:latin typeface="Cambria Math"/>
                                      </a:rPr>
                                      <m:t>𝑌</m:t>
                                    </m:r>
                                  </m:e>
                                  <m:sup>
                                    <m:r>
                                      <a:rPr lang="en-US" sz="1800">
                                        <a:effectLst/>
                                        <a:latin typeface="Cambria Math"/>
                                      </a:rPr>
                                      <m:t>∗</m:t>
                                    </m:r>
                                  </m:sup>
                                </m:sSup>
                                <m:r>
                                  <a:rPr lang="en-US" sz="1800">
                                    <a:effectLst/>
                                    <a:latin typeface="Cambria Math"/>
                                  </a:rPr>
                                  <m:t>=</m:t>
                                </m:r>
                                <m:f>
                                  <m:fPr>
                                    <m:ctrlPr>
                                      <a:rPr lang="en-GB" sz="1800" i="1">
                                        <a:effectLst/>
                                        <a:latin typeface="Cambria Math"/>
                                      </a:rPr>
                                    </m:ctrlPr>
                                  </m:fPr>
                                  <m:num>
                                    <m:r>
                                      <m:rPr>
                                        <m:sty m:val="p"/>
                                      </m:rPr>
                                      <a:rPr lang="en-US" sz="1800">
                                        <a:effectLst/>
                                        <a:latin typeface="Cambria Math"/>
                                      </a:rPr>
                                      <m:t>a</m:t>
                                    </m:r>
                                    <m:r>
                                      <a:rPr lang="en-US" sz="1800">
                                        <a:effectLst/>
                                        <a:latin typeface="Cambria Math"/>
                                      </a:rPr>
                                      <m:t>+</m:t>
                                    </m:r>
                                    <m:sSub>
                                      <m:sSubPr>
                                        <m:ctrlPr>
                                          <a:rPr lang="en-GB" sz="1800" i="1">
                                            <a:effectLst/>
                                            <a:latin typeface="Cambria Math"/>
                                          </a:rPr>
                                        </m:ctrlPr>
                                      </m:sSubPr>
                                      <m:e>
                                        <m:r>
                                          <m:rPr>
                                            <m:sty m:val="p"/>
                                          </m:rPr>
                                          <a:rPr lang="en-US" sz="1800">
                                            <a:effectLst/>
                                            <a:latin typeface="Cambria Math"/>
                                          </a:rPr>
                                          <m:t>I</m:t>
                                        </m:r>
                                      </m:e>
                                      <m:sub>
                                        <m:r>
                                          <a:rPr lang="en-US" sz="1800">
                                            <a:effectLst/>
                                            <a:latin typeface="Cambria Math"/>
                                          </a:rPr>
                                          <m:t>0</m:t>
                                        </m:r>
                                      </m:sub>
                                    </m:sSub>
                                    <m:r>
                                      <a:rPr lang="en-US" sz="1800">
                                        <a:effectLst/>
                                        <a:latin typeface="Cambria Math"/>
                                      </a:rPr>
                                      <m:t>+</m:t>
                                    </m:r>
                                    <m:sSub>
                                      <m:sSubPr>
                                        <m:ctrlPr>
                                          <a:rPr lang="en-GB" sz="1800" i="1">
                                            <a:effectLst/>
                                            <a:latin typeface="Cambria Math"/>
                                          </a:rPr>
                                        </m:ctrlPr>
                                      </m:sSubPr>
                                      <m:e>
                                        <m:r>
                                          <m:rPr>
                                            <m:sty m:val="p"/>
                                          </m:rPr>
                                          <a:rPr lang="en-US" sz="1800">
                                            <a:effectLst/>
                                            <a:latin typeface="Cambria Math"/>
                                          </a:rPr>
                                          <m:t>G</m:t>
                                        </m:r>
                                      </m:e>
                                      <m:sub>
                                        <m:r>
                                          <a:rPr lang="en-US" sz="1800">
                                            <a:effectLst/>
                                            <a:latin typeface="Cambria Math"/>
                                          </a:rPr>
                                          <m:t>0</m:t>
                                        </m:r>
                                      </m:sub>
                                    </m:sSub>
                                    <m:r>
                                      <a:rPr lang="en-US" sz="1800">
                                        <a:effectLst/>
                                        <a:latin typeface="Cambria Math"/>
                                      </a:rPr>
                                      <m:t>+</m:t>
                                    </m:r>
                                    <m:sSub>
                                      <m:sSubPr>
                                        <m:ctrlPr>
                                          <a:rPr lang="en-GB" sz="1800" i="1" smtClean="0">
                                            <a:solidFill>
                                              <a:schemeClr val="tx2"/>
                                            </a:solidFill>
                                            <a:effectLst/>
                                            <a:latin typeface="Cambria Math"/>
                                          </a:rPr>
                                        </m:ctrlPr>
                                      </m:sSubPr>
                                      <m:e>
                                        <m:r>
                                          <m:rPr>
                                            <m:sty m:val="p"/>
                                          </m:rPr>
                                          <a:rPr lang="en-US" sz="1800">
                                            <a:solidFill>
                                              <a:schemeClr val="tx2"/>
                                            </a:solidFill>
                                            <a:effectLst/>
                                            <a:latin typeface="Cambria Math"/>
                                          </a:rPr>
                                          <m:t>X</m:t>
                                        </m:r>
                                      </m:e>
                                      <m:sub>
                                        <m:r>
                                          <a:rPr lang="en-US" sz="1800">
                                            <a:solidFill>
                                              <a:schemeClr val="tx2"/>
                                            </a:solidFill>
                                            <a:effectLst/>
                                            <a:latin typeface="Cambria Math"/>
                                          </a:rPr>
                                          <m:t>0</m:t>
                                        </m:r>
                                      </m:sub>
                                    </m:sSub>
                                    <m:r>
                                      <a:rPr lang="en-US" sz="1800">
                                        <a:solidFill>
                                          <a:schemeClr val="tx2"/>
                                        </a:solidFill>
                                        <a:effectLst/>
                                        <a:latin typeface="Cambria Math"/>
                                      </a:rPr>
                                      <m:t>−</m:t>
                                    </m:r>
                                    <m:sSub>
                                      <m:sSubPr>
                                        <m:ctrlPr>
                                          <a:rPr lang="en-GB" sz="1800" i="1">
                                            <a:solidFill>
                                              <a:schemeClr val="tx2"/>
                                            </a:solidFill>
                                            <a:effectLst/>
                                            <a:latin typeface="Cambria Math"/>
                                          </a:rPr>
                                        </m:ctrlPr>
                                      </m:sSubPr>
                                      <m:e>
                                        <m:r>
                                          <m:rPr>
                                            <m:sty m:val="p"/>
                                          </m:rPr>
                                          <a:rPr lang="en-US" sz="1800">
                                            <a:solidFill>
                                              <a:schemeClr val="tx2"/>
                                            </a:solidFill>
                                            <a:effectLst/>
                                            <a:latin typeface="Cambria Math"/>
                                          </a:rPr>
                                          <m:t>M</m:t>
                                        </m:r>
                                      </m:e>
                                      <m:sub>
                                        <m:r>
                                          <a:rPr lang="en-US" sz="1800">
                                            <a:solidFill>
                                              <a:schemeClr val="tx2"/>
                                            </a:solidFill>
                                            <a:effectLst/>
                                            <a:latin typeface="Cambria Math"/>
                                          </a:rPr>
                                          <m:t>0</m:t>
                                        </m:r>
                                      </m:sub>
                                    </m:sSub>
                                    <m:r>
                                      <a:rPr lang="en-US" sz="1800">
                                        <a:effectLst/>
                                        <a:latin typeface="Cambria Math"/>
                                      </a:rPr>
                                      <m:t>−</m:t>
                                    </m:r>
                                    <m:r>
                                      <m:rPr>
                                        <m:sty m:val="p"/>
                                      </m:rPr>
                                      <a:rPr lang="en-US" sz="1800">
                                        <a:effectLst/>
                                        <a:latin typeface="Cambria Math"/>
                                      </a:rPr>
                                      <m:t>b</m:t>
                                    </m:r>
                                    <m:sSub>
                                      <m:sSubPr>
                                        <m:ctrlPr>
                                          <a:rPr lang="en-GB" sz="1800" i="1">
                                            <a:effectLst/>
                                            <a:latin typeface="Cambria Math"/>
                                          </a:rPr>
                                        </m:ctrlPr>
                                      </m:sSubPr>
                                      <m:e>
                                        <m:r>
                                          <m:rPr>
                                            <m:sty m:val="p"/>
                                          </m:rPr>
                                          <a:rPr lang="en-US" sz="1800">
                                            <a:effectLst/>
                                            <a:latin typeface="Cambria Math"/>
                                          </a:rPr>
                                          <m:t>T</m:t>
                                        </m:r>
                                      </m:e>
                                      <m:sub>
                                        <m:r>
                                          <a:rPr lang="en-US" sz="1800">
                                            <a:effectLst/>
                                            <a:latin typeface="Cambria Math"/>
                                          </a:rPr>
                                          <m:t>0</m:t>
                                        </m:r>
                                      </m:sub>
                                    </m:sSub>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r>
                                  <a:rPr lang="en-US" sz="1800">
                                    <a:effectLst/>
                                    <a:latin typeface="Cambria Math"/>
                                  </a:rPr>
                                  <m:t>=</m:t>
                                </m:r>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sSup>
                                  <m:sSupPr>
                                    <m:ctrlPr>
                                      <a:rPr lang="en-GB" sz="1800" i="1">
                                        <a:effectLst/>
                                        <a:latin typeface="Cambria Math"/>
                                      </a:rPr>
                                    </m:ctrlPr>
                                  </m:sSupPr>
                                  <m:e>
                                    <m:sSub>
                                      <m:sSubPr>
                                        <m:ctrlPr>
                                          <a:rPr lang="en-GB" sz="1800" i="1">
                                            <a:effectLst/>
                                            <a:latin typeface="Cambria Math"/>
                                          </a:rPr>
                                        </m:ctrlPr>
                                      </m:sSubPr>
                                      <m:e>
                                        <m:r>
                                          <a:rPr lang="en-US" sz="1800">
                                            <a:effectLst/>
                                            <a:latin typeface="Cambria Math"/>
                                          </a:rPr>
                                          <m:t>𝐴</m:t>
                                        </m:r>
                                      </m:e>
                                      <m:sub>
                                        <m:r>
                                          <a:rPr lang="en-US" sz="1800">
                                            <a:effectLst/>
                                            <a:latin typeface="Cambria Math"/>
                                          </a:rPr>
                                          <m:t>0</m:t>
                                        </m:r>
                                      </m:sub>
                                    </m:sSub>
                                  </m:e>
                                  <m:sup>
                                    <m:r>
                                      <a:rPr lang="en-US" sz="1800">
                                        <a:effectLst/>
                                        <a:latin typeface="Cambria Math"/>
                                      </a:rPr>
                                      <m:t>0</m:t>
                                    </m:r>
                                  </m:sup>
                                </m:sSup>
                                <m:r>
                                  <a:rPr lang="en-US" sz="1800">
                                    <a:effectLst/>
                                    <a:latin typeface="Cambria Math"/>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f>
                                  <m:fPr>
                                    <m:ctrlPr>
                                      <a:rPr lang="en-GB" sz="1800" i="1">
                                        <a:effectLst/>
                                        <a:latin typeface="Cambria Math"/>
                                      </a:rPr>
                                    </m:ctrlPr>
                                  </m:fPr>
                                  <m:num>
                                    <m:r>
                                      <a:rPr lang="en-US" sz="1800">
                                        <a:effectLst/>
                                        <a:latin typeface="Cambria Math"/>
                                      </a:rPr>
                                      <m:t>1</m:t>
                                    </m:r>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oMath>
                            </m:oMathPara>
                          </a14:m>
                          <a:endParaRPr lang="en-GB" sz="1600" dirty="0">
                            <a:effectLst/>
                            <a:latin typeface="Calibri"/>
                            <a:ea typeface="Calibri"/>
                            <a:cs typeface="Arial"/>
                          </a:endParaRPr>
                        </a:p>
                      </a:txBody>
                      <a:tcPr marL="68580" marR="68580" marT="0" marB="0"/>
                    </a:tc>
                  </a:tr>
                  <a:tr h="447040">
                    <a:tc>
                      <a:txBody>
                        <a:bodyPr/>
                        <a:lstStyle/>
                        <a:p>
                          <a:pPr algn="ctr" rtl="1">
                            <a:lnSpc>
                              <a:spcPct val="115000"/>
                            </a:lnSpc>
                            <a:spcAft>
                              <a:spcPts val="0"/>
                            </a:spcAft>
                          </a:pPr>
                          <a:r>
                            <a:rPr lang="ar-SA" sz="2400" dirty="0">
                              <a:effectLst/>
                            </a:rPr>
                            <a:t>مع ضريبة نسبية فقط</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a:rPr lang="en-US" sz="1800">
                                        <a:effectLst/>
                                        <a:latin typeface="Cambria Math"/>
                                      </a:rPr>
                                      <m:t>𝑌</m:t>
                                    </m:r>
                                  </m:e>
                                  <m:sup>
                                    <m:r>
                                      <a:rPr lang="en-US" sz="1800">
                                        <a:effectLst/>
                                        <a:latin typeface="Cambria Math"/>
                                      </a:rPr>
                                      <m:t>∗</m:t>
                                    </m:r>
                                  </m:sup>
                                </m:sSup>
                                <m:r>
                                  <a:rPr lang="en-US" sz="1800">
                                    <a:effectLst/>
                                    <a:latin typeface="Cambria Math"/>
                                  </a:rPr>
                                  <m:t>=</m:t>
                                </m:r>
                                <m:f>
                                  <m:fPr>
                                    <m:ctrlPr>
                                      <a:rPr lang="en-GB" sz="1800" i="1">
                                        <a:effectLst/>
                                        <a:latin typeface="Cambria Math"/>
                                      </a:rPr>
                                    </m:ctrlPr>
                                  </m:fPr>
                                  <m:num>
                                    <m:r>
                                      <m:rPr>
                                        <m:sty m:val="p"/>
                                      </m:rPr>
                                      <a:rPr lang="en-US" sz="1800">
                                        <a:effectLst/>
                                        <a:latin typeface="Cambria Math"/>
                                      </a:rPr>
                                      <m:t>a</m:t>
                                    </m:r>
                                    <m:r>
                                      <a:rPr lang="en-US" sz="1800">
                                        <a:effectLst/>
                                        <a:latin typeface="Cambria Math"/>
                                      </a:rPr>
                                      <m:t>+</m:t>
                                    </m:r>
                                    <m:sSub>
                                      <m:sSubPr>
                                        <m:ctrlPr>
                                          <a:rPr lang="en-GB" sz="1800" i="1">
                                            <a:effectLst/>
                                            <a:latin typeface="Cambria Math"/>
                                          </a:rPr>
                                        </m:ctrlPr>
                                      </m:sSubPr>
                                      <m:e>
                                        <m:r>
                                          <m:rPr>
                                            <m:sty m:val="p"/>
                                          </m:rPr>
                                          <a:rPr lang="en-US" sz="1800">
                                            <a:effectLst/>
                                            <a:latin typeface="Cambria Math"/>
                                          </a:rPr>
                                          <m:t>I</m:t>
                                        </m:r>
                                      </m:e>
                                      <m:sub>
                                        <m:r>
                                          <a:rPr lang="en-US" sz="1800">
                                            <a:effectLst/>
                                            <a:latin typeface="Cambria Math"/>
                                          </a:rPr>
                                          <m:t>0</m:t>
                                        </m:r>
                                      </m:sub>
                                    </m:sSub>
                                    <m:r>
                                      <a:rPr lang="en-US" sz="1800">
                                        <a:effectLst/>
                                        <a:latin typeface="Cambria Math"/>
                                      </a:rPr>
                                      <m:t>+</m:t>
                                    </m:r>
                                    <m:sSub>
                                      <m:sSubPr>
                                        <m:ctrlPr>
                                          <a:rPr lang="en-GB" sz="1800" i="1">
                                            <a:effectLst/>
                                            <a:latin typeface="Cambria Math"/>
                                          </a:rPr>
                                        </m:ctrlPr>
                                      </m:sSubPr>
                                      <m:e>
                                        <m:r>
                                          <m:rPr>
                                            <m:sty m:val="p"/>
                                          </m:rPr>
                                          <a:rPr lang="en-US" sz="1800">
                                            <a:effectLst/>
                                            <a:latin typeface="Cambria Math"/>
                                          </a:rPr>
                                          <m:t>G</m:t>
                                        </m:r>
                                      </m:e>
                                      <m:sub>
                                        <m:r>
                                          <a:rPr lang="en-US" sz="1800">
                                            <a:effectLst/>
                                            <a:latin typeface="Cambria Math"/>
                                          </a:rPr>
                                          <m:t>0</m:t>
                                        </m:r>
                                      </m:sub>
                                    </m:sSub>
                                    <m:r>
                                      <a:rPr lang="en-US" sz="1800">
                                        <a:effectLst/>
                                        <a:latin typeface="Cambria Math"/>
                                      </a:rPr>
                                      <m:t>+</m:t>
                                    </m:r>
                                    <m:sSub>
                                      <m:sSubPr>
                                        <m:ctrlPr>
                                          <a:rPr lang="en-GB" sz="1800" i="1" smtClean="0">
                                            <a:solidFill>
                                              <a:schemeClr val="tx2"/>
                                            </a:solidFill>
                                            <a:effectLst/>
                                            <a:latin typeface="Cambria Math"/>
                                          </a:rPr>
                                        </m:ctrlPr>
                                      </m:sSubPr>
                                      <m:e>
                                        <m:r>
                                          <m:rPr>
                                            <m:sty m:val="p"/>
                                          </m:rPr>
                                          <a:rPr lang="en-US" sz="1800">
                                            <a:solidFill>
                                              <a:schemeClr val="tx2"/>
                                            </a:solidFill>
                                            <a:effectLst/>
                                            <a:latin typeface="Cambria Math"/>
                                          </a:rPr>
                                          <m:t>X</m:t>
                                        </m:r>
                                      </m:e>
                                      <m:sub>
                                        <m:r>
                                          <a:rPr lang="en-US" sz="1800">
                                            <a:solidFill>
                                              <a:schemeClr val="tx2"/>
                                            </a:solidFill>
                                            <a:effectLst/>
                                            <a:latin typeface="Cambria Math"/>
                                          </a:rPr>
                                          <m:t>0</m:t>
                                        </m:r>
                                      </m:sub>
                                    </m:sSub>
                                    <m:r>
                                      <a:rPr lang="en-US" sz="1800">
                                        <a:solidFill>
                                          <a:schemeClr val="tx2"/>
                                        </a:solidFill>
                                        <a:effectLst/>
                                        <a:latin typeface="Cambria Math"/>
                                      </a:rPr>
                                      <m:t>−</m:t>
                                    </m:r>
                                    <m:sSub>
                                      <m:sSubPr>
                                        <m:ctrlPr>
                                          <a:rPr lang="en-GB" sz="1800" i="1">
                                            <a:solidFill>
                                              <a:schemeClr val="tx2"/>
                                            </a:solidFill>
                                            <a:effectLst/>
                                            <a:latin typeface="Cambria Math"/>
                                          </a:rPr>
                                        </m:ctrlPr>
                                      </m:sSubPr>
                                      <m:e>
                                        <m:r>
                                          <m:rPr>
                                            <m:sty m:val="p"/>
                                          </m:rPr>
                                          <a:rPr lang="en-US" sz="1800">
                                            <a:solidFill>
                                              <a:schemeClr val="tx2"/>
                                            </a:solidFill>
                                            <a:effectLst/>
                                            <a:latin typeface="Cambria Math"/>
                                          </a:rPr>
                                          <m:t>M</m:t>
                                        </m:r>
                                      </m:e>
                                      <m:sub>
                                        <m:r>
                                          <a:rPr lang="en-US" sz="1800">
                                            <a:solidFill>
                                              <a:schemeClr val="tx2"/>
                                            </a:solidFill>
                                            <a:effectLst/>
                                            <a:latin typeface="Cambria Math"/>
                                          </a:rPr>
                                          <m:t>0</m:t>
                                        </m:r>
                                      </m:sub>
                                    </m:sSub>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a:effectLst/>
                                        <a:latin typeface="Cambria Math"/>
                                      </a:rPr>
                                      <m:t>+</m:t>
                                    </m:r>
                                    <m:r>
                                      <m:rPr>
                                        <m:sty m:val="p"/>
                                      </m:rPr>
                                      <a:rPr lang="en-US" sz="1800">
                                        <a:effectLst/>
                                        <a:latin typeface="Cambria Math"/>
                                      </a:rPr>
                                      <m:t>bt</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r>
                                  <a:rPr lang="en-US" sz="1800">
                                    <a:effectLst/>
                                    <a:latin typeface="Cambria Math"/>
                                  </a:rPr>
                                  <m:t>=</m:t>
                                </m:r>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sSup>
                                  <m:sSupPr>
                                    <m:ctrlPr>
                                      <a:rPr lang="en-GB" sz="1800" i="1">
                                        <a:effectLst/>
                                        <a:latin typeface="Cambria Math"/>
                                      </a:rPr>
                                    </m:ctrlPr>
                                  </m:sSupPr>
                                  <m:e>
                                    <m:sSub>
                                      <m:sSubPr>
                                        <m:ctrlPr>
                                          <a:rPr lang="en-GB" sz="1800" i="1">
                                            <a:effectLst/>
                                            <a:latin typeface="Cambria Math"/>
                                          </a:rPr>
                                        </m:ctrlPr>
                                      </m:sSubPr>
                                      <m:e>
                                        <m:r>
                                          <a:rPr lang="en-US" sz="1800">
                                            <a:effectLst/>
                                            <a:latin typeface="Cambria Math"/>
                                          </a:rPr>
                                          <m:t>𝐴</m:t>
                                        </m:r>
                                      </m:e>
                                      <m:sub>
                                        <m:r>
                                          <a:rPr lang="en-US" sz="1800">
                                            <a:effectLst/>
                                            <a:latin typeface="Cambria Math"/>
                                          </a:rPr>
                                          <m:t>0</m:t>
                                        </m:r>
                                      </m:sub>
                                    </m:sSub>
                                  </m:e>
                                  <m:sup>
                                    <m:r>
                                      <a:rPr lang="en-US" sz="1800">
                                        <a:effectLst/>
                                        <a:latin typeface="Cambria Math"/>
                                      </a:rPr>
                                      <m:t>0</m:t>
                                    </m:r>
                                  </m:sup>
                                </m:sSup>
                                <m:r>
                                  <a:rPr lang="en-US" sz="1800">
                                    <a:effectLst/>
                                    <a:latin typeface="Cambria Math"/>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f>
                                  <m:fPr>
                                    <m:ctrlPr>
                                      <a:rPr lang="en-GB" sz="1800" i="1">
                                        <a:effectLst/>
                                        <a:latin typeface="Cambria Math"/>
                                      </a:rPr>
                                    </m:ctrlPr>
                                  </m:fPr>
                                  <m:num>
                                    <m:r>
                                      <a:rPr lang="en-US" sz="1800">
                                        <a:effectLst/>
                                        <a:latin typeface="Cambria Math"/>
                                      </a:rPr>
                                      <m:t>1</m:t>
                                    </m:r>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1"/>
                                        </a:solidFill>
                                        <a:effectLst/>
                                        <a:latin typeface="Cambria Math"/>
                                      </a:rPr>
                                      <m:t>+</m:t>
                                    </m:r>
                                    <m:r>
                                      <m:rPr>
                                        <m:sty m:val="p"/>
                                      </m:rPr>
                                      <a:rPr lang="en-US" sz="1800" smtClean="0">
                                        <a:solidFill>
                                          <a:schemeClr val="tx1"/>
                                        </a:solidFill>
                                        <a:effectLst/>
                                        <a:latin typeface="Cambria Math"/>
                                      </a:rPr>
                                      <m:t>bt</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oMath>
                            </m:oMathPara>
                          </a14:m>
                          <a:endParaRPr lang="en-GB" sz="1600" dirty="0">
                            <a:effectLst/>
                            <a:latin typeface="Calibri"/>
                            <a:ea typeface="Calibri"/>
                            <a:cs typeface="Arial"/>
                          </a:endParaRPr>
                        </a:p>
                      </a:txBody>
                      <a:tcPr marL="68580" marR="68580" marT="0" marB="0"/>
                    </a:tc>
                  </a:tr>
                  <a:tr h="444500">
                    <a:tc>
                      <a:txBody>
                        <a:bodyPr/>
                        <a:lstStyle/>
                        <a:p>
                          <a:pPr algn="ctr" rtl="1">
                            <a:lnSpc>
                              <a:spcPct val="115000"/>
                            </a:lnSpc>
                            <a:spcAft>
                              <a:spcPts val="0"/>
                            </a:spcAft>
                          </a:pPr>
                          <a:r>
                            <a:rPr lang="ar-SA" sz="2400" dirty="0">
                              <a:effectLst/>
                            </a:rPr>
                            <a:t>مع ضريبة مزدوجة</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a:rPr lang="en-US" sz="1800">
                                        <a:effectLst/>
                                        <a:latin typeface="Cambria Math"/>
                                      </a:rPr>
                                      <m:t>𝑌</m:t>
                                    </m:r>
                                  </m:e>
                                  <m:sup>
                                    <m:r>
                                      <a:rPr lang="en-US" sz="1800">
                                        <a:effectLst/>
                                        <a:latin typeface="Cambria Math"/>
                                      </a:rPr>
                                      <m:t>∗</m:t>
                                    </m:r>
                                  </m:sup>
                                </m:sSup>
                                <m:r>
                                  <a:rPr lang="en-US" sz="1800">
                                    <a:effectLst/>
                                    <a:latin typeface="Cambria Math"/>
                                  </a:rPr>
                                  <m:t>=</m:t>
                                </m:r>
                                <m:f>
                                  <m:fPr>
                                    <m:ctrlPr>
                                      <a:rPr lang="en-GB" sz="1800" i="1">
                                        <a:effectLst/>
                                        <a:latin typeface="Cambria Math"/>
                                      </a:rPr>
                                    </m:ctrlPr>
                                  </m:fPr>
                                  <m:num>
                                    <m:r>
                                      <m:rPr>
                                        <m:sty m:val="p"/>
                                      </m:rPr>
                                      <a:rPr lang="en-US" sz="1800">
                                        <a:effectLst/>
                                        <a:latin typeface="Cambria Math"/>
                                      </a:rPr>
                                      <m:t>a</m:t>
                                    </m:r>
                                    <m:r>
                                      <a:rPr lang="en-US" sz="1800">
                                        <a:effectLst/>
                                        <a:latin typeface="Cambria Math"/>
                                      </a:rPr>
                                      <m:t>+</m:t>
                                    </m:r>
                                    <m:sSub>
                                      <m:sSubPr>
                                        <m:ctrlPr>
                                          <a:rPr lang="en-GB" sz="1800" i="1">
                                            <a:effectLst/>
                                            <a:latin typeface="Cambria Math"/>
                                          </a:rPr>
                                        </m:ctrlPr>
                                      </m:sSubPr>
                                      <m:e>
                                        <m:r>
                                          <m:rPr>
                                            <m:sty m:val="p"/>
                                          </m:rPr>
                                          <a:rPr lang="en-US" sz="1800">
                                            <a:effectLst/>
                                            <a:latin typeface="Cambria Math"/>
                                          </a:rPr>
                                          <m:t>I</m:t>
                                        </m:r>
                                      </m:e>
                                      <m:sub>
                                        <m:r>
                                          <a:rPr lang="en-US" sz="1800">
                                            <a:effectLst/>
                                            <a:latin typeface="Cambria Math"/>
                                          </a:rPr>
                                          <m:t>0</m:t>
                                        </m:r>
                                      </m:sub>
                                    </m:sSub>
                                    <m:r>
                                      <a:rPr lang="en-US" sz="1800">
                                        <a:effectLst/>
                                        <a:latin typeface="Cambria Math"/>
                                      </a:rPr>
                                      <m:t>+</m:t>
                                    </m:r>
                                    <m:sSub>
                                      <m:sSubPr>
                                        <m:ctrlPr>
                                          <a:rPr lang="en-GB" sz="1800" i="1">
                                            <a:effectLst/>
                                            <a:latin typeface="Cambria Math"/>
                                          </a:rPr>
                                        </m:ctrlPr>
                                      </m:sSubPr>
                                      <m:e>
                                        <m:r>
                                          <m:rPr>
                                            <m:sty m:val="p"/>
                                          </m:rPr>
                                          <a:rPr lang="en-US" sz="1800">
                                            <a:effectLst/>
                                            <a:latin typeface="Cambria Math"/>
                                          </a:rPr>
                                          <m:t>G</m:t>
                                        </m:r>
                                      </m:e>
                                      <m:sub>
                                        <m:r>
                                          <a:rPr lang="en-US" sz="1800">
                                            <a:effectLst/>
                                            <a:latin typeface="Cambria Math"/>
                                          </a:rPr>
                                          <m:t>0</m:t>
                                        </m:r>
                                      </m:sub>
                                    </m:sSub>
                                    <m:r>
                                      <a:rPr lang="en-US" sz="1800">
                                        <a:effectLst/>
                                        <a:latin typeface="Cambria Math"/>
                                      </a:rPr>
                                      <m:t>+</m:t>
                                    </m:r>
                                    <m:sSub>
                                      <m:sSubPr>
                                        <m:ctrlPr>
                                          <a:rPr lang="en-GB" sz="1800" i="1" smtClean="0">
                                            <a:solidFill>
                                              <a:schemeClr val="tx2"/>
                                            </a:solidFill>
                                            <a:effectLst/>
                                            <a:latin typeface="Cambria Math"/>
                                          </a:rPr>
                                        </m:ctrlPr>
                                      </m:sSubPr>
                                      <m:e>
                                        <m:r>
                                          <m:rPr>
                                            <m:sty m:val="p"/>
                                          </m:rPr>
                                          <a:rPr lang="en-US" sz="1800">
                                            <a:solidFill>
                                              <a:schemeClr val="tx2"/>
                                            </a:solidFill>
                                            <a:effectLst/>
                                            <a:latin typeface="Cambria Math"/>
                                          </a:rPr>
                                          <m:t>X</m:t>
                                        </m:r>
                                      </m:e>
                                      <m:sub>
                                        <m:r>
                                          <a:rPr lang="en-US" sz="1800">
                                            <a:solidFill>
                                              <a:schemeClr val="tx2"/>
                                            </a:solidFill>
                                            <a:effectLst/>
                                            <a:latin typeface="Cambria Math"/>
                                          </a:rPr>
                                          <m:t>0</m:t>
                                        </m:r>
                                      </m:sub>
                                    </m:sSub>
                                    <m:r>
                                      <a:rPr lang="en-US" sz="1800">
                                        <a:solidFill>
                                          <a:schemeClr val="tx2"/>
                                        </a:solidFill>
                                        <a:effectLst/>
                                        <a:latin typeface="Cambria Math"/>
                                      </a:rPr>
                                      <m:t>−</m:t>
                                    </m:r>
                                    <m:sSub>
                                      <m:sSubPr>
                                        <m:ctrlPr>
                                          <a:rPr lang="en-GB" sz="1800" i="1">
                                            <a:solidFill>
                                              <a:schemeClr val="tx2"/>
                                            </a:solidFill>
                                            <a:effectLst/>
                                            <a:latin typeface="Cambria Math"/>
                                          </a:rPr>
                                        </m:ctrlPr>
                                      </m:sSubPr>
                                      <m:e>
                                        <m:r>
                                          <m:rPr>
                                            <m:sty m:val="p"/>
                                          </m:rPr>
                                          <a:rPr lang="en-US" sz="1800">
                                            <a:solidFill>
                                              <a:schemeClr val="tx2"/>
                                            </a:solidFill>
                                            <a:effectLst/>
                                            <a:latin typeface="Cambria Math"/>
                                          </a:rPr>
                                          <m:t>M</m:t>
                                        </m:r>
                                      </m:e>
                                      <m:sub>
                                        <m:r>
                                          <a:rPr lang="en-US" sz="1800">
                                            <a:solidFill>
                                              <a:schemeClr val="tx2"/>
                                            </a:solidFill>
                                            <a:effectLst/>
                                            <a:latin typeface="Cambria Math"/>
                                          </a:rPr>
                                          <m:t>0</m:t>
                                        </m:r>
                                      </m:sub>
                                    </m:sSub>
                                    <m:r>
                                      <a:rPr lang="en-US" sz="1800">
                                        <a:effectLst/>
                                        <a:latin typeface="Cambria Math"/>
                                      </a:rPr>
                                      <m:t>−</m:t>
                                    </m:r>
                                    <m:r>
                                      <m:rPr>
                                        <m:sty m:val="p"/>
                                      </m:rPr>
                                      <a:rPr lang="en-US" sz="1800">
                                        <a:effectLst/>
                                        <a:latin typeface="Cambria Math"/>
                                      </a:rPr>
                                      <m:t>b</m:t>
                                    </m:r>
                                    <m:sSub>
                                      <m:sSubPr>
                                        <m:ctrlPr>
                                          <a:rPr lang="en-GB" sz="1800" i="1">
                                            <a:effectLst/>
                                            <a:latin typeface="Cambria Math"/>
                                          </a:rPr>
                                        </m:ctrlPr>
                                      </m:sSubPr>
                                      <m:e>
                                        <m:r>
                                          <m:rPr>
                                            <m:sty m:val="p"/>
                                          </m:rPr>
                                          <a:rPr lang="en-US" sz="1800">
                                            <a:effectLst/>
                                            <a:latin typeface="Cambria Math"/>
                                          </a:rPr>
                                          <m:t>T</m:t>
                                        </m:r>
                                      </m:e>
                                      <m:sub>
                                        <m:r>
                                          <a:rPr lang="en-US" sz="1800">
                                            <a:effectLst/>
                                            <a:latin typeface="Cambria Math"/>
                                          </a:rPr>
                                          <m:t>0</m:t>
                                        </m:r>
                                      </m:sub>
                                    </m:sSub>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a:effectLst/>
                                        <a:latin typeface="Cambria Math"/>
                                      </a:rPr>
                                      <m:t>+</m:t>
                                    </m:r>
                                    <m:r>
                                      <m:rPr>
                                        <m:sty m:val="p"/>
                                      </m:rPr>
                                      <a:rPr lang="en-US" sz="1800">
                                        <a:effectLst/>
                                        <a:latin typeface="Cambria Math"/>
                                      </a:rPr>
                                      <m:t>bt</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r>
                                  <a:rPr lang="en-US" sz="1800">
                                    <a:effectLst/>
                                    <a:latin typeface="Cambria Math"/>
                                  </a:rPr>
                                  <m:t>=</m:t>
                                </m:r>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sSup>
                                  <m:sSupPr>
                                    <m:ctrlPr>
                                      <a:rPr lang="en-GB" sz="1800" i="1">
                                        <a:effectLst/>
                                        <a:latin typeface="Cambria Math"/>
                                      </a:rPr>
                                    </m:ctrlPr>
                                  </m:sSupPr>
                                  <m:e>
                                    <m:sSub>
                                      <m:sSubPr>
                                        <m:ctrlPr>
                                          <a:rPr lang="en-GB" sz="1800" i="1">
                                            <a:effectLst/>
                                            <a:latin typeface="Cambria Math"/>
                                          </a:rPr>
                                        </m:ctrlPr>
                                      </m:sSubPr>
                                      <m:e>
                                        <m:r>
                                          <a:rPr lang="en-US" sz="1800">
                                            <a:effectLst/>
                                            <a:latin typeface="Cambria Math"/>
                                          </a:rPr>
                                          <m:t>𝐴</m:t>
                                        </m:r>
                                      </m:e>
                                      <m:sub>
                                        <m:r>
                                          <a:rPr lang="en-US" sz="1800">
                                            <a:effectLst/>
                                            <a:latin typeface="Cambria Math"/>
                                          </a:rPr>
                                          <m:t>0</m:t>
                                        </m:r>
                                      </m:sub>
                                    </m:sSub>
                                  </m:e>
                                  <m:sup>
                                    <m:r>
                                      <a:rPr lang="en-US" sz="1800">
                                        <a:effectLst/>
                                        <a:latin typeface="Cambria Math"/>
                                      </a:rPr>
                                      <m:t>0</m:t>
                                    </m:r>
                                  </m:sup>
                                </m:sSup>
                                <m:r>
                                  <a:rPr lang="en-US" sz="1800">
                                    <a:effectLst/>
                                    <a:latin typeface="Cambria Math"/>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f>
                                  <m:fPr>
                                    <m:ctrlPr>
                                      <a:rPr lang="en-GB" sz="1800" i="1">
                                        <a:effectLst/>
                                        <a:latin typeface="Cambria Math"/>
                                      </a:rPr>
                                    </m:ctrlPr>
                                  </m:fPr>
                                  <m:num>
                                    <m:r>
                                      <a:rPr lang="en-US" sz="1800">
                                        <a:effectLst/>
                                        <a:latin typeface="Cambria Math"/>
                                      </a:rPr>
                                      <m:t>1</m:t>
                                    </m:r>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1"/>
                                        </a:solidFill>
                                        <a:effectLst/>
                                        <a:latin typeface="Cambria Math"/>
                                      </a:rPr>
                                      <m:t>+</m:t>
                                    </m:r>
                                    <m:r>
                                      <m:rPr>
                                        <m:sty m:val="p"/>
                                      </m:rPr>
                                      <a:rPr lang="en-US" sz="1800" smtClean="0">
                                        <a:solidFill>
                                          <a:schemeClr val="tx1"/>
                                        </a:solidFill>
                                        <a:effectLst/>
                                        <a:latin typeface="Cambria Math"/>
                                      </a:rPr>
                                      <m:t>bt</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oMath>
                            </m:oMathPara>
                          </a14:m>
                          <a:endParaRPr lang="en-GB" sz="1600" dirty="0">
                            <a:effectLst/>
                            <a:latin typeface="Calibri"/>
                            <a:ea typeface="Calibri"/>
                            <a:cs typeface="Arial"/>
                          </a:endParaRPr>
                        </a:p>
                      </a:txBody>
                      <a:tcPr marL="68580" marR="68580" marT="0" marB="0"/>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50686891"/>
                  </p:ext>
                </p:extLst>
              </p:nvPr>
            </p:nvGraphicFramePr>
            <p:xfrm>
              <a:off x="251518" y="2145498"/>
              <a:ext cx="8640962" cy="4091814"/>
            </p:xfrm>
            <a:graphic>
              <a:graphicData uri="http://schemas.openxmlformats.org/drawingml/2006/table">
                <a:tbl>
                  <a:tblPr rtl="1" firstRow="1" firstCol="1" bandRow="1">
                    <a:tableStyleId>{5C22544A-7EE6-4342-B048-85BDC9FD1C3A}</a:tableStyleId>
                  </a:tblPr>
                  <a:tblGrid>
                    <a:gridCol w="1636922"/>
                    <a:gridCol w="4149035"/>
                    <a:gridCol w="2855005"/>
                  </a:tblGrid>
                  <a:tr h="771144">
                    <a:tc>
                      <a:txBody>
                        <a:bodyPr/>
                        <a:lstStyle/>
                        <a:p>
                          <a:pPr marL="228600" algn="ctr" rtl="1">
                            <a:lnSpc>
                              <a:spcPct val="115000"/>
                            </a:lnSpc>
                            <a:spcAft>
                              <a:spcPts val="0"/>
                            </a:spcAft>
                          </a:pPr>
                          <a:r>
                            <a:rPr lang="ar-SA" sz="2400" dirty="0">
                              <a:effectLst/>
                            </a:rPr>
                            <a:t> </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المفتوح</a:t>
                          </a:r>
                          <a:endParaRPr lang="en-GB" sz="18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597916">
                    <a:tc>
                      <a:txBody>
                        <a:bodyPr/>
                        <a:lstStyle/>
                        <a:p>
                          <a:pPr algn="ctr" rtl="1">
                            <a:lnSpc>
                              <a:spcPct val="115000"/>
                            </a:lnSpc>
                            <a:spcAft>
                              <a:spcPts val="0"/>
                            </a:spcAft>
                          </a:pPr>
                          <a:r>
                            <a:rPr lang="ar-SA" sz="2400" dirty="0">
                              <a:effectLst/>
                            </a:rPr>
                            <a:t>بدون ضرائب</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139394" r="-68971" b="-462626"/>
                          </a:stretch>
                        </a:blipFill>
                      </a:tcPr>
                    </a:tc>
                    <a:tc>
                      <a:txBody>
                        <a:bodyPr/>
                        <a:lstStyle/>
                        <a:p>
                          <a:endParaRPr lang="en-US"/>
                        </a:p>
                      </a:txBody>
                      <a:tcPr marL="68580" marR="68580" marT="0" marB="0">
                        <a:blipFill rotWithShape="1">
                          <a:blip r:embed="rId2"/>
                          <a:stretch>
                            <a:fillRect l="-202345" t="-139394" b="-462626"/>
                          </a:stretch>
                        </a:blipFill>
                      </a:tcPr>
                    </a:tc>
                  </a:tr>
                  <a:tr h="940753">
                    <a:tc>
                      <a:txBody>
                        <a:bodyPr/>
                        <a:lstStyle/>
                        <a:p>
                          <a:pPr algn="ctr" rtl="1">
                            <a:lnSpc>
                              <a:spcPct val="115000"/>
                            </a:lnSpc>
                            <a:spcAft>
                              <a:spcPts val="0"/>
                            </a:spcAft>
                          </a:pPr>
                          <a:r>
                            <a:rPr lang="ar-SA" sz="2400" dirty="0">
                              <a:effectLst/>
                            </a:rPr>
                            <a:t>مع ضريبة ثابتة فقط</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153896" r="-68971" b="-197403"/>
                          </a:stretch>
                        </a:blipFill>
                      </a:tcPr>
                    </a:tc>
                    <a:tc>
                      <a:txBody>
                        <a:bodyPr/>
                        <a:lstStyle/>
                        <a:p>
                          <a:endParaRPr lang="en-US"/>
                        </a:p>
                      </a:txBody>
                      <a:tcPr marL="68580" marR="68580" marT="0" marB="0">
                        <a:blipFill rotWithShape="1">
                          <a:blip r:embed="rId2"/>
                          <a:stretch>
                            <a:fillRect l="-202345" t="-153896" b="-197403"/>
                          </a:stretch>
                        </a:blipFill>
                      </a:tcPr>
                    </a:tc>
                  </a:tr>
                  <a:tr h="841248">
                    <a:tc>
                      <a:txBody>
                        <a:bodyPr/>
                        <a:lstStyle/>
                        <a:p>
                          <a:pPr algn="ctr" rtl="1">
                            <a:lnSpc>
                              <a:spcPct val="115000"/>
                            </a:lnSpc>
                            <a:spcAft>
                              <a:spcPts val="0"/>
                            </a:spcAft>
                          </a:pPr>
                          <a:r>
                            <a:rPr lang="ar-SA" sz="2400" dirty="0">
                              <a:effectLst/>
                            </a:rPr>
                            <a:t>مع ضريبة نسبية فقط</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283333" r="-68971" b="-120290"/>
                          </a:stretch>
                        </a:blipFill>
                      </a:tcPr>
                    </a:tc>
                    <a:tc>
                      <a:txBody>
                        <a:bodyPr/>
                        <a:lstStyle/>
                        <a:p>
                          <a:endParaRPr lang="en-US"/>
                        </a:p>
                      </a:txBody>
                      <a:tcPr marL="68580" marR="68580" marT="0" marB="0">
                        <a:blipFill rotWithShape="1">
                          <a:blip r:embed="rId2"/>
                          <a:stretch>
                            <a:fillRect l="-202345" t="-283333" b="-120290"/>
                          </a:stretch>
                        </a:blipFill>
                      </a:tcPr>
                    </a:tc>
                  </a:tr>
                  <a:tr h="940753">
                    <a:tc>
                      <a:txBody>
                        <a:bodyPr/>
                        <a:lstStyle/>
                        <a:p>
                          <a:pPr algn="ctr" rtl="1">
                            <a:lnSpc>
                              <a:spcPct val="115000"/>
                            </a:lnSpc>
                            <a:spcAft>
                              <a:spcPts val="0"/>
                            </a:spcAft>
                          </a:pPr>
                          <a:r>
                            <a:rPr lang="ar-SA" sz="2400" dirty="0">
                              <a:effectLst/>
                            </a:rPr>
                            <a:t>مع ضريبة مزدوجة</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343506" r="-68971" b="-7792"/>
                          </a:stretch>
                        </a:blipFill>
                      </a:tcPr>
                    </a:tc>
                    <a:tc>
                      <a:txBody>
                        <a:bodyPr/>
                        <a:lstStyle/>
                        <a:p>
                          <a:endParaRPr lang="en-US"/>
                        </a:p>
                      </a:txBody>
                      <a:tcPr marL="68580" marR="68580" marT="0" marB="0">
                        <a:blipFill rotWithShape="1">
                          <a:blip r:embed="rId2"/>
                          <a:stretch>
                            <a:fillRect l="-202345" t="-343506" b="-7792"/>
                          </a:stretch>
                        </a:blipFill>
                      </a:tcPr>
                    </a:tc>
                  </a:tr>
                </a:tbl>
              </a:graphicData>
            </a:graphic>
          </p:graphicFrame>
        </mc:Fallback>
      </mc:AlternateContent>
    </p:spTree>
    <p:extLst>
      <p:ext uri="{BB962C8B-B14F-4D97-AF65-F5344CB8AC3E}">
        <p14:creationId xmlns:p14="http://schemas.microsoft.com/office/powerpoint/2010/main" val="18493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أولاً: </a:t>
            </a:r>
            <a:r>
              <a:rPr lang="ar-SA" b="1" dirty="0" smtClean="0"/>
              <a:t>مضاعف الصادرات و مضاعف الواردات:</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229600" cy="4517856"/>
              </a:xfrm>
            </p:spPr>
            <p:txBody>
              <a:bodyPr>
                <a:normAutofit/>
              </a:bodyPr>
              <a:lstStyle/>
              <a:p>
                <a:pPr marL="514350" indent="-514350" algn="r" rtl="1">
                  <a:buFont typeface="+mj-lt"/>
                  <a:buAutoNum type="arabicPeriod"/>
                </a:pPr>
                <a:r>
                  <a:rPr lang="ar-SA" b="1" dirty="0" smtClean="0">
                    <a:solidFill>
                      <a:schemeClr val="tx2"/>
                    </a:solidFill>
                  </a:rPr>
                  <a:t>مضاعف الصادرات:</a:t>
                </a:r>
              </a:p>
              <a:p>
                <a:pPr marL="0" indent="0" algn="r" rtl="1">
                  <a:buNone/>
                </a:pPr>
                <a:r>
                  <a:rPr lang="ar-SA" dirty="0"/>
                  <a:t> </a:t>
                </a:r>
                <a:r>
                  <a:rPr lang="ar-SA" dirty="0" smtClean="0"/>
                  <a:t>         يقيس استجابة الناتج التوازني للتغيرات في الصادرات التلقائية.</a:t>
                </a:r>
              </a:p>
              <a:p>
                <a:pPr marL="0" indent="0" algn="r" rtl="1">
                  <a:buNone/>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ea typeface="Cambria Math"/>
                            </a:rPr>
                            <m:t>∆</m:t>
                          </m:r>
                          <m:r>
                            <a:rPr lang="en-GB" b="0" i="1" smtClean="0">
                              <a:latin typeface="Cambria Math"/>
                              <a:ea typeface="Cambria Math"/>
                            </a:rPr>
                            <m:t>𝑌</m:t>
                          </m:r>
                        </m:num>
                        <m:den>
                          <m:r>
                            <a:rPr lang="en-GB" i="1" smtClean="0">
                              <a:latin typeface="Cambria Math"/>
                              <a:ea typeface="Cambria Math"/>
                            </a:rPr>
                            <m:t>∆</m:t>
                          </m:r>
                          <m:r>
                            <a:rPr lang="en-GB" b="0" i="1" smtClean="0">
                              <a:latin typeface="Cambria Math"/>
                              <a:ea typeface="Cambria Math"/>
                            </a:rPr>
                            <m:t>𝑋</m:t>
                          </m:r>
                        </m:den>
                      </m:f>
                      <m:r>
                        <a:rPr lang="en-GB" b="0" i="1" smtClean="0">
                          <a:latin typeface="Cambria Math"/>
                        </a:rPr>
                        <m:t>=</m:t>
                      </m:r>
                      <m:sSup>
                        <m:sSupPr>
                          <m:ctrlPr>
                            <a:rPr lang="en-GB" b="0" i="1" smtClean="0">
                              <a:latin typeface="Cambria Math"/>
                            </a:rPr>
                          </m:ctrlPr>
                        </m:sSupPr>
                        <m:e>
                          <m:r>
                            <a:rPr lang="en-GB" b="0" i="1" smtClean="0">
                              <a:latin typeface="Cambria Math"/>
                            </a:rPr>
                            <m:t>𝑀𝑟</m:t>
                          </m:r>
                        </m:e>
                        <m:sup>
                          <m:r>
                            <a:rPr lang="en-GB" b="0" i="1" smtClean="0">
                              <a:latin typeface="Cambria Math"/>
                            </a:rPr>
                            <m:t>0</m:t>
                          </m:r>
                        </m:sup>
                      </m:sSup>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sSup>
                        <m:sSupPr>
                          <m:ctrlPr>
                            <a:rPr lang="en-GB" i="1">
                              <a:latin typeface="Cambria Math"/>
                            </a:rPr>
                          </m:ctrlPr>
                        </m:sSupPr>
                        <m:e>
                          <m:r>
                            <a:rPr lang="en-GB" i="1">
                              <a:latin typeface="Cambria Math"/>
                            </a:rPr>
                            <m:t>𝑀𝑟</m:t>
                          </m:r>
                        </m:e>
                        <m:sup>
                          <m:r>
                            <a:rPr lang="en-GB" i="1">
                              <a:latin typeface="Cambria Math"/>
                            </a:rPr>
                            <m:t>0</m:t>
                          </m:r>
                        </m:sup>
                      </m:sSup>
                      <m:r>
                        <a:rPr lang="en-GB" b="0" i="1" smtClean="0">
                          <a:latin typeface="Cambria Math"/>
                        </a:rPr>
                        <m:t>(</m:t>
                      </m:r>
                      <m:r>
                        <a:rPr lang="en-GB" b="0" i="1" smtClean="0">
                          <a:latin typeface="Cambria Math"/>
                          <a:ea typeface="Cambria Math"/>
                        </a:rPr>
                        <m:t>∆</m:t>
                      </m:r>
                      <m:r>
                        <a:rPr lang="en-GB" b="0" i="1" smtClean="0">
                          <a:latin typeface="Cambria Math"/>
                          <a:ea typeface="Cambria Math"/>
                        </a:rPr>
                        <m:t>𝑋</m:t>
                      </m:r>
                      <m:r>
                        <a:rPr lang="en-GB" b="0" i="1" smtClean="0">
                          <a:latin typeface="Cambria Math"/>
                          <a:ea typeface="Cambria Math"/>
                        </a:rPr>
                        <m:t>)</m:t>
                      </m:r>
                    </m:oMath>
                  </m:oMathPara>
                </a14:m>
                <a:endParaRPr lang="en-GB" dirty="0"/>
              </a:p>
              <a:p>
                <a:pPr marL="514350" indent="-514350" algn="r" rtl="1">
                  <a:buFont typeface="+mj-lt"/>
                  <a:buAutoNum type="arabicPeriod" startAt="2"/>
                </a:pPr>
                <a:r>
                  <a:rPr lang="ar-SA" b="1" dirty="0">
                    <a:solidFill>
                      <a:schemeClr val="tx2"/>
                    </a:solidFill>
                  </a:rPr>
                  <a:t>مضاعف </a:t>
                </a:r>
                <a:r>
                  <a:rPr lang="ar-SA" b="1" dirty="0" smtClean="0">
                    <a:solidFill>
                      <a:schemeClr val="tx2"/>
                    </a:solidFill>
                  </a:rPr>
                  <a:t>الواردات:</a:t>
                </a:r>
                <a:endParaRPr lang="ar-SA" b="1" dirty="0">
                  <a:solidFill>
                    <a:schemeClr val="tx2"/>
                  </a:solidFill>
                </a:endParaRPr>
              </a:p>
              <a:p>
                <a:pPr marL="0" indent="0" algn="r" rtl="1">
                  <a:buNone/>
                </a:pPr>
                <a:r>
                  <a:rPr lang="ar-SA" dirty="0"/>
                  <a:t>          يقيس استجابة الناتج التوازني للتغيرات في </a:t>
                </a:r>
                <a:r>
                  <a:rPr lang="ar-SA" dirty="0" smtClean="0"/>
                  <a:t>الواردات </a:t>
                </a:r>
                <a:r>
                  <a:rPr lang="ar-SA" dirty="0"/>
                  <a:t>التلقائية.</a:t>
                </a: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b="0" i="1" smtClean="0">
                              <a:latin typeface="Cambria Math"/>
                              <a:ea typeface="Cambria Math"/>
                            </a:rPr>
                            <m:t>𝑀</m:t>
                          </m:r>
                        </m:den>
                      </m:f>
                      <m:r>
                        <a:rPr lang="en-GB" i="1">
                          <a:latin typeface="Cambria Math"/>
                        </a:rPr>
                        <m:t>=</m:t>
                      </m:r>
                      <m:sSup>
                        <m:sSupPr>
                          <m:ctrlPr>
                            <a:rPr lang="en-GB" i="1">
                              <a:latin typeface="Cambria Math"/>
                            </a:rPr>
                          </m:ctrlPr>
                        </m:sSupPr>
                        <m:e>
                          <m:r>
                            <a:rPr lang="en-GB" b="0" i="1" smtClean="0">
                              <a:latin typeface="Cambria Math"/>
                            </a:rPr>
                            <m:t>−</m:t>
                          </m:r>
                          <m:r>
                            <a:rPr lang="en-GB" i="1">
                              <a:latin typeface="Cambria Math"/>
                            </a:rPr>
                            <m:t>𝑀𝑟</m:t>
                          </m:r>
                        </m:e>
                        <m:sup>
                          <m:r>
                            <a:rPr lang="en-GB" i="1">
                              <a:latin typeface="Cambria Math"/>
                            </a:rPr>
                            <m:t>0</m:t>
                          </m:r>
                        </m:sup>
                      </m:sSup>
                      <m:r>
                        <a:rPr lang="en-GB" i="1">
                          <a:latin typeface="Cambria Math"/>
                        </a:rPr>
                        <m:t>          </m:t>
                      </m:r>
                      <m:r>
                        <a:rPr lang="en-GB" i="1">
                          <a:latin typeface="Cambria Math"/>
                          <a:ea typeface="Cambria Math"/>
                        </a:rPr>
                        <m:t>∆</m:t>
                      </m:r>
                      <m:r>
                        <a:rPr lang="en-GB" i="1">
                          <a:latin typeface="Cambria Math"/>
                          <a:ea typeface="Cambria Math"/>
                        </a:rPr>
                        <m:t>𝑌</m:t>
                      </m:r>
                      <m:r>
                        <a:rPr lang="en-GB" i="1">
                          <a:latin typeface="Cambria Math"/>
                          <a:ea typeface="Cambria Math"/>
                        </a:rPr>
                        <m:t>=</m:t>
                      </m:r>
                      <m:sSup>
                        <m:sSupPr>
                          <m:ctrlPr>
                            <a:rPr lang="en-GB" i="1">
                              <a:latin typeface="Cambria Math"/>
                            </a:rPr>
                          </m:ctrlPr>
                        </m:sSupPr>
                        <m:e>
                          <m:r>
                            <a:rPr lang="en-GB" b="0" i="1" smtClean="0">
                              <a:latin typeface="Cambria Math"/>
                            </a:rPr>
                            <m:t>−</m:t>
                          </m:r>
                          <m:r>
                            <a:rPr lang="en-GB" i="1">
                              <a:latin typeface="Cambria Math"/>
                            </a:rPr>
                            <m:t>𝑀𝑟</m:t>
                          </m:r>
                        </m:e>
                        <m:sup>
                          <m:r>
                            <a:rPr lang="en-GB" i="1">
                              <a:latin typeface="Cambria Math"/>
                            </a:rPr>
                            <m:t>0</m:t>
                          </m:r>
                        </m:sup>
                      </m:sSup>
                      <m:r>
                        <a:rPr lang="en-GB" i="1">
                          <a:latin typeface="Cambria Math"/>
                        </a:rPr>
                        <m:t>(</m:t>
                      </m:r>
                      <m:r>
                        <a:rPr lang="en-GB" i="1">
                          <a:latin typeface="Cambria Math"/>
                          <a:ea typeface="Cambria Math"/>
                        </a:rPr>
                        <m:t>∆</m:t>
                      </m:r>
                      <m:r>
                        <a:rPr lang="en-GB" b="0" i="1" smtClean="0">
                          <a:latin typeface="Cambria Math"/>
                          <a:ea typeface="Cambria Math"/>
                        </a:rPr>
                        <m:t>𝑀</m:t>
                      </m:r>
                      <m:r>
                        <a:rPr lang="en-GB" i="1">
                          <a:latin typeface="Cambria Math"/>
                          <a:ea typeface="Cambria Math"/>
                        </a:rPr>
                        <m:t>)</m:t>
                      </m:r>
                    </m:oMath>
                  </m:oMathPara>
                </a14:m>
                <a:endParaRPr lang="en-GB" dirty="0"/>
              </a:p>
              <a:p>
                <a:pPr marL="0" indent="0" algn="r" rtl="1">
                  <a:buNone/>
                </a:pPr>
                <a:endParaRPr lang="en-GB" dirty="0"/>
              </a:p>
              <a:p>
                <a:pPr algn="r" rtl="1"/>
                <a:r>
                  <a:rPr lang="ar-SA" dirty="0" smtClean="0"/>
                  <a:t>| مضاعف الواردات | = مضاعف الصادرات</a:t>
                </a:r>
                <a:endParaRPr lang="en-GB" dirty="0"/>
              </a:p>
              <a:p>
                <a:pPr marL="0" indent="0" algn="r" rtl="1">
                  <a:buNone/>
                </a:pPr>
                <a:endParaRPr lang="en-GB"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a:stretch>
                  <a:fillRect t="-1215"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2195736" y="2852936"/>
            <a:ext cx="185740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99992" y="2852936"/>
            <a:ext cx="2376264"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4053136" y="3248980"/>
            <a:ext cx="44685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1720" y="4581128"/>
            <a:ext cx="185740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355976" y="4581128"/>
            <a:ext cx="280831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3909120" y="4977172"/>
            <a:ext cx="44685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913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t>الميزان التجاري (صافي الصادرات)</a:t>
            </a:r>
            <a:r>
              <a:rPr lang="ar-SA" b="1" dirty="0"/>
              <a:t> </a:t>
            </a:r>
            <a:r>
              <a:rPr lang="ar-SA" b="1" dirty="0" smtClean="0"/>
              <a:t>(</a:t>
            </a:r>
            <a:r>
              <a:rPr lang="en-GB" b="1" dirty="0" smtClean="0"/>
              <a:t>BT</a:t>
            </a:r>
            <a:r>
              <a:rPr lang="ar-SA" b="1" dirty="0" smtClean="0"/>
              <a:t>) (</a:t>
            </a:r>
            <a:r>
              <a:rPr lang="en-GB" b="1" dirty="0" smtClean="0"/>
              <a:t>NX</a:t>
            </a:r>
            <a:r>
              <a:rPr lang="ar-SA" b="1" dirty="0" smtClean="0"/>
              <a:t>):</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صافي التعاملات الخارجية (صافي الصادرات) (الميزان التجاري):</a:t>
            </a:r>
          </a:p>
          <a:p>
            <a:pPr marL="0" indent="0" algn="r" rtl="1">
              <a:buNone/>
            </a:pPr>
            <a:r>
              <a:rPr lang="ar-SA" dirty="0"/>
              <a:t> </a:t>
            </a:r>
            <a:r>
              <a:rPr lang="ar-SA" dirty="0" smtClean="0"/>
              <a:t>         هو الفرق بين صادرات الدولة و وارداتها.</a:t>
            </a:r>
          </a:p>
          <a:p>
            <a:pPr marL="0" indent="0" algn="ctr" rtl="1">
              <a:buNone/>
            </a:pPr>
            <a:r>
              <a:rPr lang="en-GB" i="1" dirty="0"/>
              <a:t>NX = </a:t>
            </a:r>
            <a:r>
              <a:rPr lang="en-US" dirty="0"/>
              <a:t>BT = X – </a:t>
            </a:r>
            <a:r>
              <a:rPr lang="en-US" dirty="0" smtClean="0"/>
              <a:t>M</a:t>
            </a:r>
            <a:endParaRPr lang="ar-SA" dirty="0" smtClean="0"/>
          </a:p>
          <a:p>
            <a:pPr marL="0" indent="0" algn="ctr" rtl="1">
              <a:buNone/>
            </a:pPr>
            <a:endParaRPr lang="ar-SA" dirty="0"/>
          </a:p>
          <a:p>
            <a:pPr marL="0" indent="0" algn="ctr" rtl="1">
              <a:buNone/>
            </a:pPr>
            <a:endParaRPr lang="en-GB" dirty="0"/>
          </a:p>
        </p:txBody>
      </p:sp>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3203848" y="2852936"/>
            <a:ext cx="2808312"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284220981"/>
              </p:ext>
            </p:extLst>
          </p:nvPr>
        </p:nvGraphicFramePr>
        <p:xfrm>
          <a:off x="1500336" y="3861048"/>
          <a:ext cx="6096000" cy="1367028"/>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rtl="1">
                        <a:lnSpc>
                          <a:spcPct val="115000"/>
                        </a:lnSpc>
                        <a:spcAft>
                          <a:spcPts val="0"/>
                        </a:spcAft>
                      </a:pPr>
                      <a:r>
                        <a:rPr lang="ar-SA" sz="2600" b="1">
                          <a:solidFill>
                            <a:schemeClr val="bg1"/>
                          </a:solidFill>
                          <a:effectLst/>
                          <a:latin typeface="Calibri"/>
                          <a:ea typeface="Times New Roman"/>
                          <a:cs typeface="Arial"/>
                        </a:rPr>
                        <a:t>فائض</a:t>
                      </a:r>
                      <a:endParaRPr lang="en-GB" sz="2600">
                        <a:solidFill>
                          <a:schemeClr val="bg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2600" b="1">
                          <a:solidFill>
                            <a:schemeClr val="bg1"/>
                          </a:solidFill>
                          <a:effectLst/>
                          <a:latin typeface="Calibri"/>
                          <a:ea typeface="Times New Roman"/>
                          <a:cs typeface="Arial"/>
                        </a:rPr>
                        <a:t>توازن</a:t>
                      </a:r>
                      <a:endParaRPr lang="en-GB" sz="2600">
                        <a:solidFill>
                          <a:schemeClr val="bg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2600" b="1" dirty="0">
                          <a:solidFill>
                            <a:schemeClr val="bg1"/>
                          </a:solidFill>
                          <a:effectLst/>
                          <a:latin typeface="Calibri"/>
                          <a:ea typeface="Times New Roman"/>
                          <a:cs typeface="Arial"/>
                        </a:rPr>
                        <a:t>عجز</a:t>
                      </a:r>
                      <a:endParaRPr lang="en-GB" sz="2600" dirty="0">
                        <a:solidFill>
                          <a:schemeClr val="bg1"/>
                        </a:solidFill>
                        <a:effectLst/>
                        <a:latin typeface="Calibri"/>
                        <a:ea typeface="Calibri"/>
                        <a:cs typeface="Arial"/>
                      </a:endParaRPr>
                    </a:p>
                  </a:txBody>
                  <a:tcPr marL="68580" marR="68580" marT="0" marB="0"/>
                </a:tc>
              </a:tr>
              <a:tr h="370840">
                <a:tc>
                  <a:txBody>
                    <a:bodyPr/>
                    <a:lstStyle/>
                    <a:p>
                      <a:pPr algn="ctr" rtl="1">
                        <a:lnSpc>
                          <a:spcPct val="115000"/>
                        </a:lnSpc>
                        <a:spcAft>
                          <a:spcPts val="0"/>
                        </a:spcAft>
                      </a:pPr>
                      <a:r>
                        <a:rPr lang="en-GB" sz="2600">
                          <a:effectLst/>
                          <a:latin typeface="Calibri"/>
                          <a:ea typeface="Times New Roman"/>
                          <a:cs typeface="Arial"/>
                        </a:rPr>
                        <a:t>X &gt; M</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a:effectLst/>
                          <a:latin typeface="Calibri"/>
                          <a:ea typeface="Times New Roman"/>
                          <a:cs typeface="Arial"/>
                        </a:rPr>
                        <a:t>X = M</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dirty="0">
                          <a:effectLst/>
                          <a:latin typeface="Calibri"/>
                          <a:ea typeface="Times New Roman"/>
                          <a:cs typeface="Arial"/>
                        </a:rPr>
                        <a:t>X &lt; M</a:t>
                      </a:r>
                      <a:endParaRPr lang="en-GB" sz="2600" dirty="0">
                        <a:effectLst/>
                        <a:latin typeface="Calibri"/>
                        <a:ea typeface="Calibri"/>
                        <a:cs typeface="Arial"/>
                      </a:endParaRPr>
                    </a:p>
                  </a:txBody>
                  <a:tcPr marL="68580" marR="68580" marT="0" marB="0"/>
                </a:tc>
              </a:tr>
              <a:tr h="370840">
                <a:tc>
                  <a:txBody>
                    <a:bodyPr/>
                    <a:lstStyle/>
                    <a:p>
                      <a:pPr algn="ctr" rtl="1">
                        <a:lnSpc>
                          <a:spcPct val="115000"/>
                        </a:lnSpc>
                        <a:spcAft>
                          <a:spcPts val="0"/>
                        </a:spcAft>
                      </a:pPr>
                      <a:r>
                        <a:rPr lang="en-GB" sz="2600">
                          <a:effectLst/>
                          <a:latin typeface="Calibri"/>
                          <a:ea typeface="Times New Roman"/>
                          <a:cs typeface="Arial"/>
                        </a:rPr>
                        <a:t>BT &gt; 0</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a:effectLst/>
                          <a:latin typeface="Calibri"/>
                          <a:ea typeface="Times New Roman"/>
                          <a:cs typeface="Arial"/>
                        </a:rPr>
                        <a:t>BT = 0</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dirty="0">
                          <a:effectLst/>
                          <a:latin typeface="Calibri"/>
                          <a:ea typeface="Times New Roman"/>
                          <a:cs typeface="Arial"/>
                        </a:rPr>
                        <a:t>BT &lt; 0</a:t>
                      </a:r>
                      <a:endParaRPr lang="en-GB" sz="2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01666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ثانياً: </a:t>
            </a:r>
            <a:r>
              <a:rPr lang="ar-SA" b="1" dirty="0" smtClean="0"/>
              <a:t>مضاعفات الانفاق ومضاعف الضريبة:</a:t>
            </a:r>
            <a:endParaRPr lang="en-GB" b="1" dirty="0"/>
          </a:p>
        </p:txBody>
      </p:sp>
      <p:sp>
        <p:nvSpPr>
          <p:cNvPr id="4" name="Footer Placeholder 3"/>
          <p:cNvSpPr>
            <a:spLocks noGrp="1"/>
          </p:cNvSpPr>
          <p:nvPr>
            <p:ph type="ftr" sz="quarter" idx="11"/>
          </p:nvPr>
        </p:nvSpPr>
        <p:spPr/>
        <p:txBody>
          <a:bodyPr/>
          <a:lstStyle/>
          <a:p>
            <a:endParaRPr lang="en-GB"/>
          </a:p>
        </p:txBody>
      </p:sp>
      <mc:AlternateContent xmlns:mc="http://schemas.openxmlformats.org/markup-compatibility/2006" xmlns:a14="http://schemas.microsoft.com/office/drawing/2010/main">
        <mc:Choice Requires="a14">
          <p:graphicFrame>
            <p:nvGraphicFramePr>
              <p:cNvPr id="9" name="Content Placeholder 8"/>
              <p:cNvGraphicFramePr>
                <a:graphicFrameLocks noGrp="1"/>
              </p:cNvGraphicFramePr>
              <p:nvPr>
                <p:ph idx="1"/>
                <p:extLst>
                  <p:ext uri="{D42A27DB-BD31-4B8C-83A1-F6EECF244321}">
                    <p14:modId xmlns:p14="http://schemas.microsoft.com/office/powerpoint/2010/main" val="2314592622"/>
                  </p:ext>
                </p:extLst>
              </p:nvPr>
            </p:nvGraphicFramePr>
            <p:xfrm>
              <a:off x="683568" y="2115263"/>
              <a:ext cx="7920880" cy="4223394"/>
            </p:xfrm>
            <a:graphic>
              <a:graphicData uri="http://schemas.openxmlformats.org/drawingml/2006/table">
                <a:tbl>
                  <a:tblPr rtl="1" firstRow="1" firstCol="1" bandRow="1">
                    <a:tableStyleId>{B301B821-A1FF-4177-AEE7-76D212191A09}</a:tableStyleId>
                  </a:tblPr>
                  <a:tblGrid>
                    <a:gridCol w="3960440"/>
                    <a:gridCol w="3960440"/>
                  </a:tblGrid>
                  <a:tr h="394315">
                    <a:tc>
                      <a:txBody>
                        <a:bodyPr/>
                        <a:lstStyle/>
                        <a:p>
                          <a:pPr algn="ctr" rtl="1">
                            <a:lnSpc>
                              <a:spcPct val="115000"/>
                            </a:lnSpc>
                            <a:spcAft>
                              <a:spcPts val="0"/>
                            </a:spcAft>
                          </a:pPr>
                          <a:r>
                            <a:rPr lang="ar-SA" sz="2600" dirty="0" smtClean="0">
                              <a:effectLst/>
                            </a:rPr>
                            <a:t>المضاعف</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ar-SA" sz="2600" dirty="0" smtClean="0">
                              <a:effectLst/>
                            </a:rPr>
                            <a:t>قانونه</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70379">
                    <a:tc>
                      <a:txBody>
                        <a:bodyPr/>
                        <a:lstStyle/>
                        <a:p>
                          <a:pPr algn="ctr" rtl="1">
                            <a:lnSpc>
                              <a:spcPct val="115000"/>
                            </a:lnSpc>
                            <a:spcAft>
                              <a:spcPts val="0"/>
                            </a:spcAft>
                          </a:pPr>
                          <a:r>
                            <a:rPr lang="ar-SA" sz="2600" dirty="0">
                              <a:effectLst/>
                            </a:rPr>
                            <a:t>مضاعف الاستهلاك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a:rPr>
                                    </m:ctrlPr>
                                  </m:fPr>
                                  <m:num>
                                    <m:r>
                                      <a:rPr lang="en-US" sz="2600">
                                        <a:effectLst/>
                                        <a:latin typeface="Cambria Math"/>
                                      </a:rPr>
                                      <m:t>∆</m:t>
                                    </m:r>
                                    <m:r>
                                      <a:rPr lang="en-US" sz="2600">
                                        <a:effectLst/>
                                        <a:latin typeface="Cambria Math"/>
                                      </a:rPr>
                                      <m:t>𝑌</m:t>
                                    </m:r>
                                  </m:num>
                                  <m:den>
                                    <m:r>
                                      <a:rPr lang="en-US" sz="2600">
                                        <a:effectLst/>
                                        <a:latin typeface="Cambria Math"/>
                                      </a:rPr>
                                      <m:t>∆</m:t>
                                    </m:r>
                                    <m:r>
                                      <a:rPr lang="en-US" sz="2600">
                                        <a:effectLst/>
                                        <a:latin typeface="Cambria Math"/>
                                      </a:rPr>
                                      <m:t>𝑎</m:t>
                                    </m:r>
                                  </m:den>
                                </m:f>
                                <m:r>
                                  <a:rPr lang="en-US" sz="2600">
                                    <a:effectLst/>
                                    <a:latin typeface="Cambria Math"/>
                                  </a:rPr>
                                  <m:t>=</m:t>
                                </m:r>
                                <m:sSup>
                                  <m:sSupPr>
                                    <m:ctrlPr>
                                      <a:rPr lang="en-GB" sz="2600" i="1">
                                        <a:effectLst/>
                                        <a:latin typeface="Cambria Math"/>
                                      </a:rPr>
                                    </m:ctrlPr>
                                  </m:sSupPr>
                                  <m:e>
                                    <m:r>
                                      <a:rPr lang="en-US" sz="2600">
                                        <a:effectLst/>
                                        <a:latin typeface="Cambria Math"/>
                                      </a:rPr>
                                      <m:t>𝑀𝑟</m:t>
                                    </m:r>
                                  </m:e>
                                  <m:sup>
                                    <m:r>
                                      <a:rPr lang="en-US" sz="2600">
                                        <a:effectLst/>
                                        <a:latin typeface="Cambria Math"/>
                                      </a:rPr>
                                      <m:t>0</m:t>
                                    </m:r>
                                  </m:sup>
                                </m:sSup>
                              </m:oMath>
                            </m:oMathPara>
                          </a14:m>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008112">
                    <a:tc>
                      <a:txBody>
                        <a:bodyPr/>
                        <a:lstStyle/>
                        <a:p>
                          <a:pPr algn="ctr" rtl="1">
                            <a:lnSpc>
                              <a:spcPct val="115000"/>
                            </a:lnSpc>
                            <a:spcAft>
                              <a:spcPts val="0"/>
                            </a:spcAft>
                          </a:pPr>
                          <a:r>
                            <a:rPr lang="ar-SA" sz="2600" dirty="0">
                              <a:effectLst/>
                            </a:rPr>
                            <a:t>مضاعف الانفاق الحكومي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a:rPr>
                                    </m:ctrlPr>
                                  </m:fPr>
                                  <m:num>
                                    <m:r>
                                      <a:rPr lang="en-US" sz="2600">
                                        <a:effectLst/>
                                        <a:latin typeface="Cambria Math"/>
                                      </a:rPr>
                                      <m:t>∆</m:t>
                                    </m:r>
                                    <m:r>
                                      <a:rPr lang="en-US" sz="2600">
                                        <a:effectLst/>
                                        <a:latin typeface="Cambria Math"/>
                                      </a:rPr>
                                      <m:t>𝑌</m:t>
                                    </m:r>
                                  </m:num>
                                  <m:den>
                                    <m:r>
                                      <a:rPr lang="en-US" sz="2600">
                                        <a:effectLst/>
                                        <a:latin typeface="Cambria Math"/>
                                      </a:rPr>
                                      <m:t>∆</m:t>
                                    </m:r>
                                    <m:r>
                                      <a:rPr lang="en-US" sz="2600">
                                        <a:effectLst/>
                                        <a:latin typeface="Cambria Math"/>
                                      </a:rPr>
                                      <m:t>𝐺</m:t>
                                    </m:r>
                                  </m:den>
                                </m:f>
                                <m:r>
                                  <a:rPr lang="en-US" sz="2600">
                                    <a:effectLst/>
                                    <a:latin typeface="Cambria Math"/>
                                  </a:rPr>
                                  <m:t>=</m:t>
                                </m:r>
                                <m:sSup>
                                  <m:sSupPr>
                                    <m:ctrlPr>
                                      <a:rPr lang="en-GB" sz="2600" i="1">
                                        <a:effectLst/>
                                        <a:latin typeface="Cambria Math"/>
                                      </a:rPr>
                                    </m:ctrlPr>
                                  </m:sSupPr>
                                  <m:e>
                                    <m:r>
                                      <a:rPr lang="en-US" sz="2600">
                                        <a:effectLst/>
                                        <a:latin typeface="Cambria Math"/>
                                      </a:rPr>
                                      <m:t>𝑀𝑟</m:t>
                                    </m:r>
                                  </m:e>
                                  <m:sup>
                                    <m:r>
                                      <a:rPr lang="en-US" sz="2600">
                                        <a:effectLst/>
                                        <a:latin typeface="Cambria Math"/>
                                      </a:rPr>
                                      <m:t>0</m:t>
                                    </m:r>
                                  </m:sup>
                                </m:sSup>
                              </m:oMath>
                            </m:oMathPara>
                          </a14:m>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36104">
                    <a:tc>
                      <a:txBody>
                        <a:bodyPr/>
                        <a:lstStyle/>
                        <a:p>
                          <a:pPr algn="ctr" rtl="1">
                            <a:lnSpc>
                              <a:spcPct val="115000"/>
                            </a:lnSpc>
                            <a:spcAft>
                              <a:spcPts val="0"/>
                            </a:spcAft>
                          </a:pPr>
                          <a:r>
                            <a:rPr lang="ar-SA" sz="2600" dirty="0">
                              <a:effectLst/>
                            </a:rPr>
                            <a:t>مضاعف الاستثمار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a:rPr>
                                    </m:ctrlPr>
                                  </m:fPr>
                                  <m:num>
                                    <m:r>
                                      <a:rPr lang="en-US" sz="2600">
                                        <a:effectLst/>
                                        <a:latin typeface="Cambria Math"/>
                                      </a:rPr>
                                      <m:t>∆</m:t>
                                    </m:r>
                                    <m:r>
                                      <a:rPr lang="en-US" sz="2600">
                                        <a:effectLst/>
                                        <a:latin typeface="Cambria Math"/>
                                      </a:rPr>
                                      <m:t>𝑌</m:t>
                                    </m:r>
                                  </m:num>
                                  <m:den>
                                    <m:r>
                                      <a:rPr lang="en-US" sz="2600">
                                        <a:effectLst/>
                                        <a:latin typeface="Cambria Math"/>
                                      </a:rPr>
                                      <m:t>∆</m:t>
                                    </m:r>
                                    <m:r>
                                      <a:rPr lang="en-US" sz="2600">
                                        <a:effectLst/>
                                        <a:latin typeface="Cambria Math"/>
                                      </a:rPr>
                                      <m:t>𝐼</m:t>
                                    </m:r>
                                  </m:den>
                                </m:f>
                                <m:r>
                                  <a:rPr lang="en-US" sz="2600">
                                    <a:effectLst/>
                                    <a:latin typeface="Cambria Math"/>
                                  </a:rPr>
                                  <m:t>=</m:t>
                                </m:r>
                                <m:sSup>
                                  <m:sSupPr>
                                    <m:ctrlPr>
                                      <a:rPr lang="en-GB" sz="2600" i="1">
                                        <a:effectLst/>
                                        <a:latin typeface="Cambria Math"/>
                                      </a:rPr>
                                    </m:ctrlPr>
                                  </m:sSupPr>
                                  <m:e>
                                    <m:r>
                                      <a:rPr lang="en-US" sz="2600">
                                        <a:effectLst/>
                                        <a:latin typeface="Cambria Math"/>
                                      </a:rPr>
                                      <m:t>𝑀𝑟</m:t>
                                    </m:r>
                                  </m:e>
                                  <m:sup>
                                    <m:r>
                                      <a:rPr lang="en-US" sz="2600">
                                        <a:effectLst/>
                                        <a:latin typeface="Cambria Math"/>
                                      </a:rPr>
                                      <m:t>0</m:t>
                                    </m:r>
                                  </m:sup>
                                </m:sSup>
                              </m:oMath>
                            </m:oMathPara>
                          </a14:m>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32435">
                    <a:tc>
                      <a:txBody>
                        <a:bodyPr/>
                        <a:lstStyle/>
                        <a:p>
                          <a:pPr algn="ctr" rtl="1">
                            <a:lnSpc>
                              <a:spcPct val="115000"/>
                            </a:lnSpc>
                            <a:spcAft>
                              <a:spcPts val="0"/>
                            </a:spcAft>
                          </a:pPr>
                          <a:r>
                            <a:rPr lang="ar-SA" sz="2600" dirty="0">
                              <a:effectLst/>
                            </a:rPr>
                            <a:t>مضاعف الضريبة الثابتة </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a:rPr>
                                    </m:ctrlPr>
                                  </m:fPr>
                                  <m:num>
                                    <m:r>
                                      <a:rPr lang="en-US" sz="2600">
                                        <a:effectLst/>
                                        <a:latin typeface="Cambria Math"/>
                                      </a:rPr>
                                      <m:t>∆</m:t>
                                    </m:r>
                                    <m:r>
                                      <a:rPr lang="en-US" sz="2600">
                                        <a:effectLst/>
                                        <a:latin typeface="Cambria Math"/>
                                      </a:rPr>
                                      <m:t>𝑌</m:t>
                                    </m:r>
                                  </m:num>
                                  <m:den>
                                    <m:r>
                                      <a:rPr lang="en-US" sz="2600">
                                        <a:effectLst/>
                                        <a:latin typeface="Cambria Math"/>
                                      </a:rPr>
                                      <m:t>∆</m:t>
                                    </m:r>
                                    <m:r>
                                      <a:rPr lang="en-US" sz="2600">
                                        <a:effectLst/>
                                        <a:latin typeface="Cambria Math"/>
                                      </a:rPr>
                                      <m:t>𝑇</m:t>
                                    </m:r>
                                  </m:den>
                                </m:f>
                                <m:r>
                                  <a:rPr lang="en-US" sz="2600">
                                    <a:effectLst/>
                                    <a:latin typeface="Cambria Math"/>
                                  </a:rPr>
                                  <m:t>=−</m:t>
                                </m:r>
                                <m:r>
                                  <a:rPr lang="en-US" sz="2600">
                                    <a:effectLst/>
                                    <a:latin typeface="Cambria Math"/>
                                  </a:rPr>
                                  <m:t>𝑏</m:t>
                                </m:r>
                                <m:r>
                                  <a:rPr lang="en-US" sz="2600">
                                    <a:effectLst/>
                                    <a:latin typeface="Cambria Math"/>
                                  </a:rPr>
                                  <m:t>(</m:t>
                                </m:r>
                                <m:sSup>
                                  <m:sSupPr>
                                    <m:ctrlPr>
                                      <a:rPr lang="en-GB" sz="2600" i="1">
                                        <a:effectLst/>
                                        <a:latin typeface="Cambria Math"/>
                                      </a:rPr>
                                    </m:ctrlPr>
                                  </m:sSupPr>
                                  <m:e>
                                    <m:r>
                                      <a:rPr lang="en-US" sz="2600">
                                        <a:effectLst/>
                                        <a:latin typeface="Cambria Math"/>
                                      </a:rPr>
                                      <m:t>𝑀𝑟</m:t>
                                    </m:r>
                                  </m:e>
                                  <m:sup>
                                    <m:r>
                                      <a:rPr lang="en-US" sz="2600">
                                        <a:effectLst/>
                                        <a:latin typeface="Cambria Math"/>
                                      </a:rPr>
                                      <m:t>0</m:t>
                                    </m:r>
                                  </m:sup>
                                </m:sSup>
                                <m:r>
                                  <a:rPr lang="en-US" sz="2600">
                                    <a:effectLst/>
                                    <a:latin typeface="Cambria Math"/>
                                  </a:rPr>
                                  <m:t>)</m:t>
                                </m:r>
                              </m:oMath>
                            </m:oMathPara>
                          </a14:m>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mc:Choice>
        <mc:Fallback xmlns="">
          <p:graphicFrame>
            <p:nvGraphicFramePr>
              <p:cNvPr id="9" name="Content Placeholder 8"/>
              <p:cNvGraphicFramePr>
                <a:graphicFrameLocks noGrp="1"/>
              </p:cNvGraphicFramePr>
              <p:nvPr>
                <p:ph idx="1"/>
                <p:extLst>
                  <p:ext uri="{D42A27DB-BD31-4B8C-83A1-F6EECF244321}">
                    <p14:modId xmlns:p14="http://schemas.microsoft.com/office/powerpoint/2010/main" val="2314592622"/>
                  </p:ext>
                </p:extLst>
              </p:nvPr>
            </p:nvGraphicFramePr>
            <p:xfrm>
              <a:off x="683568" y="2115263"/>
              <a:ext cx="7920880" cy="4194057"/>
            </p:xfrm>
            <a:graphic>
              <a:graphicData uri="http://schemas.openxmlformats.org/drawingml/2006/table">
                <a:tbl>
                  <a:tblPr rtl="1" firstRow="1" firstCol="1" bandRow="1">
                    <a:tableStyleId>{B301B821-A1FF-4177-AEE7-76D212191A09}</a:tableStyleId>
                  </a:tblPr>
                  <a:tblGrid>
                    <a:gridCol w="3960440"/>
                    <a:gridCol w="3960440"/>
                  </a:tblGrid>
                  <a:tr h="426339">
                    <a:tc>
                      <a:txBody>
                        <a:bodyPr/>
                        <a:lstStyle/>
                        <a:p>
                          <a:pPr algn="ctr" rtl="1">
                            <a:lnSpc>
                              <a:spcPct val="115000"/>
                            </a:lnSpc>
                            <a:spcAft>
                              <a:spcPts val="0"/>
                            </a:spcAft>
                          </a:pPr>
                          <a:r>
                            <a:rPr lang="ar-SA" sz="2600" dirty="0" smtClean="0">
                              <a:effectLst/>
                            </a:rPr>
                            <a:t>المضاعف</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ar-SA" sz="2600" dirty="0" smtClean="0">
                              <a:effectLst/>
                            </a:rPr>
                            <a:t>قانونه</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70379">
                    <a:tc>
                      <a:txBody>
                        <a:bodyPr/>
                        <a:lstStyle/>
                        <a:p>
                          <a:pPr algn="ctr" rtl="1">
                            <a:lnSpc>
                              <a:spcPct val="115000"/>
                            </a:lnSpc>
                            <a:spcAft>
                              <a:spcPts val="0"/>
                            </a:spcAft>
                          </a:pPr>
                          <a:r>
                            <a:rPr lang="ar-SA" sz="2600" dirty="0">
                              <a:effectLst/>
                            </a:rPr>
                            <a:t>مضاعف الاستهلاك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154" t="-52830" r="-154" b="-289308"/>
                          </a:stretch>
                        </a:blipFill>
                      </a:tcPr>
                    </a:tc>
                  </a:tr>
                  <a:tr h="1008112">
                    <a:tc>
                      <a:txBody>
                        <a:bodyPr/>
                        <a:lstStyle/>
                        <a:p>
                          <a:pPr algn="ctr" rtl="1">
                            <a:lnSpc>
                              <a:spcPct val="115000"/>
                            </a:lnSpc>
                            <a:spcAft>
                              <a:spcPts val="0"/>
                            </a:spcAft>
                          </a:pPr>
                          <a:r>
                            <a:rPr lang="ar-SA" sz="2600" dirty="0">
                              <a:effectLst/>
                            </a:rPr>
                            <a:t>مضاعف الانفاق الحكومي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154" t="-147273" r="-154" b="-178788"/>
                          </a:stretch>
                        </a:blipFill>
                      </a:tcPr>
                    </a:tc>
                  </a:tr>
                  <a:tr h="936104">
                    <a:tc>
                      <a:txBody>
                        <a:bodyPr/>
                        <a:lstStyle/>
                        <a:p>
                          <a:pPr algn="ctr" rtl="1">
                            <a:lnSpc>
                              <a:spcPct val="115000"/>
                            </a:lnSpc>
                            <a:spcAft>
                              <a:spcPts val="0"/>
                            </a:spcAft>
                          </a:pPr>
                          <a:r>
                            <a:rPr lang="ar-SA" sz="2600" dirty="0">
                              <a:effectLst/>
                            </a:rPr>
                            <a:t>مضاعف الاستثمار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154" t="-264935" r="-154" b="-91558"/>
                          </a:stretch>
                        </a:blipFill>
                      </a:tcPr>
                    </a:tc>
                  </a:tr>
                  <a:tr h="853123">
                    <a:tc>
                      <a:txBody>
                        <a:bodyPr/>
                        <a:lstStyle/>
                        <a:p>
                          <a:pPr algn="ctr" rtl="1">
                            <a:lnSpc>
                              <a:spcPct val="115000"/>
                            </a:lnSpc>
                            <a:spcAft>
                              <a:spcPts val="0"/>
                            </a:spcAft>
                          </a:pPr>
                          <a:r>
                            <a:rPr lang="ar-SA" sz="2600" dirty="0">
                              <a:effectLst/>
                            </a:rPr>
                            <a:t>مضاعف الضريبة الثابتة </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154" t="-401429" r="-154" b="-714"/>
                          </a:stretch>
                        </a:blipFill>
                      </a:tcPr>
                    </a:tc>
                  </a:tr>
                </a:tbl>
              </a:graphicData>
            </a:graphic>
          </p:graphicFrame>
        </mc:Fallback>
      </mc:AlternateContent>
    </p:spTree>
    <p:extLst>
      <p:ext uri="{BB962C8B-B14F-4D97-AF65-F5344CB8AC3E}">
        <p14:creationId xmlns:p14="http://schemas.microsoft.com/office/powerpoint/2010/main" val="3249420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المضاعف العكسي: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smtClean="0">
                    <a:solidFill>
                      <a:schemeClr val="tx2"/>
                    </a:solidFill>
                  </a:rPr>
                  <a:t>المضاعف العكسي:</a:t>
                </a:r>
              </a:p>
              <a:p>
                <a:pPr marL="0" indent="0" algn="r" rtl="1">
                  <a:buNone/>
                </a:pPr>
                <a:r>
                  <a:rPr lang="ar-SA" dirty="0"/>
                  <a:t> </a:t>
                </a:r>
                <a:r>
                  <a:rPr lang="ar-SA" dirty="0" smtClean="0"/>
                  <a:t>         هو المضاعف الذي ينشأ نتيجة </a:t>
                </a:r>
                <a:r>
                  <a:rPr lang="ar-SA" dirty="0" smtClean="0">
                    <a:solidFill>
                      <a:schemeClr val="tx2"/>
                    </a:solidFill>
                  </a:rPr>
                  <a:t>انخفاض</a:t>
                </a:r>
                <a:r>
                  <a:rPr lang="ar-SA" dirty="0" smtClean="0"/>
                  <a:t> أحد مكونات الطلب الكلي.</a:t>
                </a:r>
              </a:p>
              <a:p>
                <a:pPr algn="r" rtl="1"/>
                <a:r>
                  <a:rPr lang="ar-SA" b="1" dirty="0" smtClean="0">
                    <a:solidFill>
                      <a:schemeClr val="tx2"/>
                    </a:solidFill>
                  </a:rPr>
                  <a:t>مثال: لو انخفض الانفاق الاستهلاكي بمقدار 200 مليون و كان الميل الحدي للاستهلاك 0.75. احسبي قيمة المضاعف؟</a:t>
                </a:r>
                <a:endParaRPr lang="ar-SA"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ea typeface="Cambria Math"/>
                            </a:rPr>
                            <m:t>∆</m:t>
                          </m:r>
                          <m:r>
                            <a:rPr lang="en-US" b="0" i="1" smtClean="0">
                              <a:latin typeface="Cambria Math"/>
                              <a:ea typeface="Cambria Math"/>
                            </a:rPr>
                            <m:t>𝑌</m:t>
                          </m:r>
                        </m:num>
                        <m:den>
                          <m:r>
                            <a:rPr lang="en-GB" b="0" i="1" smtClean="0">
                              <a:latin typeface="Cambria Math"/>
                              <a:ea typeface="Cambria Math"/>
                            </a:rPr>
                            <m:t>∆</m:t>
                          </m:r>
                          <m:r>
                            <a:rPr lang="en-US" b="0" i="1" smtClean="0">
                              <a:latin typeface="Cambria Math"/>
                              <a:ea typeface="Cambria Math"/>
                            </a:rPr>
                            <m:t>𝑎</m:t>
                          </m:r>
                        </m:den>
                      </m:f>
                      <m:r>
                        <a:rPr lang="en-US" b="0" i="1" smtClean="0">
                          <a:latin typeface="Cambria Math"/>
                        </a:rPr>
                        <m:t>=</m:t>
                      </m:r>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4</m:t>
                      </m:r>
                    </m:oMath>
                  </m:oMathPara>
                </a14:m>
                <a:endParaRPr lang="en-GB" dirty="0" smtClean="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200</m:t>
                      </m:r>
                      <m:r>
                        <a:rPr lang="en-GB" b="0" i="1" smtClean="0">
                          <a:latin typeface="Cambria Math"/>
                          <a:ea typeface="Cambria Math"/>
                        </a:rPr>
                        <m:t>×</m:t>
                      </m:r>
                      <m:r>
                        <a:rPr lang="en-GB" b="0" i="1" smtClean="0">
                          <a:latin typeface="Cambria Math"/>
                          <a:ea typeface="Cambria Math"/>
                        </a:rPr>
                        <m:t>4</m:t>
                      </m:r>
                      <m:r>
                        <a:rPr lang="en-GB" b="0" i="1" smtClean="0">
                          <a:latin typeface="Cambria Math"/>
                          <a:ea typeface="Cambria Math"/>
                        </a:rPr>
                        <m:t>=−</m:t>
                      </m:r>
                      <m:r>
                        <a:rPr lang="en-GB" b="0" i="1" smtClean="0">
                          <a:latin typeface="Cambria Math"/>
                          <a:ea typeface="Cambria Math"/>
                        </a:rPr>
                        <m:t>800</m:t>
                      </m:r>
                    </m:oMath>
                  </m:oMathPara>
                </a14:m>
                <a:endParaRPr lang="ar-SA" dirty="0" smtClean="0"/>
              </a:p>
              <a:p>
                <a:pPr marL="0" indent="0" algn="r" rtl="1">
                  <a:buNone/>
                </a:pPr>
                <a:r>
                  <a:rPr lang="ar-SA" dirty="0" smtClean="0"/>
                  <a:t>          انخفاض </a:t>
                </a:r>
                <a:r>
                  <a:rPr lang="ar-SA" dirty="0"/>
                  <a:t>الانفاق الاستهلاكي بمقدار 200 مليون يؤدي لانتقال خط الانفاق لأسفل بمقدار 200 مليون و </a:t>
                </a:r>
                <a:r>
                  <a:rPr lang="ar-SA" dirty="0" smtClean="0"/>
                  <a:t>ينخفض الناتج </a:t>
                </a:r>
                <a:r>
                  <a:rPr lang="ar-SA" dirty="0"/>
                  <a:t>المحلي الاجمالي بمقدار 800 مليون.</a:t>
                </a:r>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407"/>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7236296" y="3789040"/>
            <a:ext cx="28803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36096" y="4509120"/>
            <a:ext cx="9361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1482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المضاعف العكسي:</a:t>
            </a:r>
            <a:endParaRPr lang="en-GB" b="1" dirty="0"/>
          </a:p>
        </p:txBody>
      </p:sp>
      <p:sp>
        <p:nvSpPr>
          <p:cNvPr id="3" name="Content Placeholder 2"/>
          <p:cNvSpPr>
            <a:spLocks noGrp="1"/>
          </p:cNvSpPr>
          <p:nvPr>
            <p:ph idx="1"/>
          </p:nvPr>
        </p:nvSpPr>
        <p:spPr/>
        <p:txBody>
          <a:bodyPr>
            <a:normAutofit/>
          </a:bodyPr>
          <a:lstStyle/>
          <a:p>
            <a:pPr algn="r" rtl="1"/>
            <a:endParaRPr lang="en-GB" dirty="0" smtClean="0"/>
          </a:p>
        </p:txBody>
      </p:sp>
      <p:sp>
        <p:nvSpPr>
          <p:cNvPr id="4" name="Footer Placeholder 3"/>
          <p:cNvSpPr>
            <a:spLocks noGrp="1"/>
          </p:cNvSpPr>
          <p:nvPr>
            <p:ph type="ftr" sz="quarter" idx="1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95209" y="632129"/>
            <a:ext cx="3883496" cy="703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870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تمرين (2)</a:t>
            </a:r>
            <a:r>
              <a:rPr lang="ar-SA" b="1" dirty="0" smtClean="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smtClean="0">
                    <a:solidFill>
                      <a:schemeClr val="tx2"/>
                    </a:solidFill>
                  </a:rPr>
                  <a:t>في اقتصاد مفتوح كان:</a:t>
                </a: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𝒀</m:t>
                      </m:r>
                      <m:r>
                        <a:rPr lang="en-GB" b="1" i="1">
                          <a:solidFill>
                            <a:schemeClr val="tx2"/>
                          </a:solidFill>
                          <a:latin typeface="Cambria Math"/>
                        </a:rPr>
                        <m:t>=</m:t>
                      </m:r>
                      <m:r>
                        <a:rPr lang="en-GB" b="1" i="1">
                          <a:solidFill>
                            <a:schemeClr val="tx2"/>
                          </a:solidFill>
                          <a:latin typeface="Cambria Math"/>
                        </a:rPr>
                        <m:t>𝑪</m:t>
                      </m:r>
                      <m:r>
                        <a:rPr lang="en-GB" b="1" i="1">
                          <a:solidFill>
                            <a:schemeClr val="tx2"/>
                          </a:solidFill>
                          <a:latin typeface="Cambria Math"/>
                        </a:rPr>
                        <m:t>+</m:t>
                      </m:r>
                      <m:r>
                        <a:rPr lang="en-GB" b="1" i="1">
                          <a:solidFill>
                            <a:schemeClr val="tx2"/>
                          </a:solidFill>
                          <a:latin typeface="Cambria Math"/>
                        </a:rPr>
                        <m:t>𝑰</m:t>
                      </m:r>
                      <m:r>
                        <a:rPr lang="en-GB" b="1" i="1">
                          <a:solidFill>
                            <a:schemeClr val="tx2"/>
                          </a:solidFill>
                          <a:latin typeface="Cambria Math"/>
                        </a:rPr>
                        <m:t>+</m:t>
                      </m:r>
                      <m:r>
                        <a:rPr lang="en-GB" b="1" i="1">
                          <a:solidFill>
                            <a:schemeClr val="tx2"/>
                          </a:solidFill>
                          <a:latin typeface="Cambria Math"/>
                        </a:rPr>
                        <m:t>𝑮</m:t>
                      </m:r>
                      <m:r>
                        <a:rPr lang="en-GB" b="1" i="1">
                          <a:solidFill>
                            <a:schemeClr val="tx2"/>
                          </a:solidFill>
                          <a:latin typeface="Cambria Math"/>
                        </a:rPr>
                        <m:t>+</m:t>
                      </m:r>
                      <m:d>
                        <m:dPr>
                          <m:ctrlPr>
                            <a:rPr lang="en-GB" b="1" i="1">
                              <a:solidFill>
                                <a:schemeClr val="tx2"/>
                              </a:solidFill>
                              <a:latin typeface="Cambria Math"/>
                            </a:rPr>
                          </m:ctrlPr>
                        </m:dPr>
                        <m:e>
                          <m:r>
                            <a:rPr lang="en-GB" b="1" i="1">
                              <a:solidFill>
                                <a:schemeClr val="tx2"/>
                              </a:solidFill>
                              <a:latin typeface="Cambria Math"/>
                            </a:rPr>
                            <m:t>𝑿</m:t>
                          </m:r>
                          <m:r>
                            <a:rPr lang="en-GB" b="1" i="1">
                              <a:solidFill>
                                <a:schemeClr val="tx2"/>
                              </a:solidFill>
                              <a:latin typeface="Cambria Math"/>
                            </a:rPr>
                            <m:t>−</m:t>
                          </m:r>
                          <m:r>
                            <a:rPr lang="en-GB" b="1" i="1">
                              <a:solidFill>
                                <a:schemeClr val="tx2"/>
                              </a:solidFill>
                              <a:latin typeface="Cambria Math"/>
                            </a:rPr>
                            <m:t>𝑴</m:t>
                          </m:r>
                        </m:e>
                      </m:d>
                    </m:oMath>
                  </m:oMathPara>
                </a14:m>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𝑪</m:t>
                      </m:r>
                      <m:r>
                        <a:rPr lang="en-GB" b="1" i="1">
                          <a:solidFill>
                            <a:schemeClr val="tx2"/>
                          </a:solidFill>
                          <a:latin typeface="Cambria Math"/>
                        </a:rPr>
                        <m:t>=</m:t>
                      </m:r>
                      <m:r>
                        <a:rPr lang="en-GB" b="1" i="1">
                          <a:solidFill>
                            <a:schemeClr val="tx2"/>
                          </a:solidFill>
                          <a:latin typeface="Cambria Math"/>
                        </a:rPr>
                        <m:t>𝟑𝟎𝟎</m:t>
                      </m:r>
                      <m:r>
                        <a:rPr lang="en-GB" b="1" i="1">
                          <a:solidFill>
                            <a:schemeClr val="tx2"/>
                          </a:solidFill>
                          <a:latin typeface="Cambria Math"/>
                        </a:rPr>
                        <m:t>+</m:t>
                      </m:r>
                      <m:r>
                        <a:rPr lang="en-GB" b="1" i="1">
                          <a:solidFill>
                            <a:schemeClr val="tx2"/>
                          </a:solidFill>
                          <a:latin typeface="Cambria Math"/>
                        </a:rPr>
                        <m:t>𝟎</m:t>
                      </m:r>
                      <m:r>
                        <a:rPr lang="en-GB" b="1" i="1">
                          <a:solidFill>
                            <a:schemeClr val="tx2"/>
                          </a:solidFill>
                          <a:latin typeface="Cambria Math"/>
                        </a:rPr>
                        <m:t>.</m:t>
                      </m:r>
                      <m:r>
                        <a:rPr lang="en-GB" b="1" i="1">
                          <a:solidFill>
                            <a:schemeClr val="tx2"/>
                          </a:solidFill>
                          <a:latin typeface="Cambria Math"/>
                        </a:rPr>
                        <m:t>𝟕𝟓</m:t>
                      </m:r>
                      <m:sSub>
                        <m:sSubPr>
                          <m:ctrlPr>
                            <a:rPr lang="en-GB" b="1" i="1">
                              <a:solidFill>
                                <a:schemeClr val="tx2"/>
                              </a:solidFill>
                              <a:latin typeface="Cambria Math"/>
                            </a:rPr>
                          </m:ctrlPr>
                        </m:sSubPr>
                        <m:e>
                          <m:r>
                            <a:rPr lang="en-GB" b="1" i="1">
                              <a:solidFill>
                                <a:schemeClr val="tx2"/>
                              </a:solidFill>
                              <a:latin typeface="Cambria Math"/>
                            </a:rPr>
                            <m:t>𝒀</m:t>
                          </m:r>
                        </m:e>
                        <m:sub>
                          <m:r>
                            <a:rPr lang="en-GB" b="1" i="1">
                              <a:solidFill>
                                <a:schemeClr val="tx2"/>
                              </a:solidFill>
                              <a:latin typeface="Cambria Math"/>
                            </a:rPr>
                            <m:t>𝒅</m:t>
                          </m:r>
                        </m:sub>
                      </m:sSub>
                      <m:r>
                        <a:rPr lang="en-GB" b="1" i="1">
                          <a:solidFill>
                            <a:schemeClr val="tx2"/>
                          </a:solidFill>
                          <a:latin typeface="Cambria Math"/>
                        </a:rPr>
                        <m:t>   ,   </m:t>
                      </m:r>
                      <m:r>
                        <a:rPr lang="en-GB" b="1" i="1">
                          <a:solidFill>
                            <a:schemeClr val="tx2"/>
                          </a:solidFill>
                          <a:latin typeface="Cambria Math"/>
                        </a:rPr>
                        <m:t>𝑻</m:t>
                      </m:r>
                      <m:r>
                        <a:rPr lang="en-GB" b="1" i="1">
                          <a:solidFill>
                            <a:schemeClr val="tx2"/>
                          </a:solidFill>
                          <a:latin typeface="Cambria Math"/>
                        </a:rPr>
                        <m:t>=</m:t>
                      </m:r>
                      <m:r>
                        <a:rPr lang="en-GB" b="1" i="1" smtClean="0">
                          <a:solidFill>
                            <a:schemeClr val="tx2"/>
                          </a:solidFill>
                          <a:latin typeface="Cambria Math"/>
                        </a:rPr>
                        <m:t>𝟎</m:t>
                      </m:r>
                      <m:r>
                        <a:rPr lang="en-GB" b="1" i="1" smtClean="0">
                          <a:solidFill>
                            <a:schemeClr val="tx2"/>
                          </a:solidFill>
                          <a:latin typeface="Cambria Math"/>
                        </a:rPr>
                        <m:t>.</m:t>
                      </m:r>
                      <m:r>
                        <a:rPr lang="en-GB" b="1" i="1" smtClean="0">
                          <a:solidFill>
                            <a:schemeClr val="tx2"/>
                          </a:solidFill>
                          <a:latin typeface="Cambria Math"/>
                        </a:rPr>
                        <m:t>𝟐</m:t>
                      </m:r>
                      <m:r>
                        <a:rPr lang="en-GB" b="1" i="1" smtClean="0">
                          <a:solidFill>
                            <a:schemeClr val="tx2"/>
                          </a:solidFill>
                          <a:latin typeface="Cambria Math"/>
                        </a:rPr>
                        <m:t>𝒀</m:t>
                      </m:r>
                      <m:r>
                        <a:rPr lang="en-GB" b="1" i="1">
                          <a:solidFill>
                            <a:schemeClr val="tx2"/>
                          </a:solidFill>
                          <a:latin typeface="Cambria Math"/>
                        </a:rPr>
                        <m:t>  ,  </m:t>
                      </m:r>
                      <m:r>
                        <a:rPr lang="en-GB" b="1" i="1">
                          <a:solidFill>
                            <a:schemeClr val="tx2"/>
                          </a:solidFill>
                          <a:latin typeface="Cambria Math"/>
                        </a:rPr>
                        <m:t>𝑰</m:t>
                      </m:r>
                      <m:r>
                        <a:rPr lang="en-GB" b="1" i="1">
                          <a:solidFill>
                            <a:schemeClr val="tx2"/>
                          </a:solidFill>
                          <a:latin typeface="Cambria Math"/>
                        </a:rPr>
                        <m:t>=</m:t>
                      </m:r>
                      <m:r>
                        <a:rPr lang="en-GB" b="1" i="1">
                          <a:solidFill>
                            <a:schemeClr val="tx2"/>
                          </a:solidFill>
                          <a:latin typeface="Cambria Math"/>
                        </a:rPr>
                        <m:t>𝟗𝟎𝟎</m:t>
                      </m:r>
                    </m:oMath>
                  </m:oMathPara>
                </a14:m>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𝑮</m:t>
                      </m:r>
                      <m:r>
                        <a:rPr lang="en-GB" b="1" i="1">
                          <a:solidFill>
                            <a:schemeClr val="tx2"/>
                          </a:solidFill>
                          <a:latin typeface="Cambria Math"/>
                        </a:rPr>
                        <m:t>=</m:t>
                      </m:r>
                      <m:r>
                        <a:rPr lang="en-GB" b="1" i="1">
                          <a:solidFill>
                            <a:schemeClr val="tx2"/>
                          </a:solidFill>
                          <a:latin typeface="Cambria Math"/>
                        </a:rPr>
                        <m:t>𝟏𝟑𝟎𝟎</m:t>
                      </m:r>
                      <m:r>
                        <a:rPr lang="en-GB" b="1" i="1">
                          <a:solidFill>
                            <a:schemeClr val="tx2"/>
                          </a:solidFill>
                          <a:latin typeface="Cambria Math"/>
                        </a:rPr>
                        <m:t>  ,  </m:t>
                      </m:r>
                      <m:r>
                        <a:rPr lang="en-GB" b="1" i="1">
                          <a:solidFill>
                            <a:schemeClr val="tx2"/>
                          </a:solidFill>
                          <a:latin typeface="Cambria Math"/>
                        </a:rPr>
                        <m:t>𝑿</m:t>
                      </m:r>
                      <m:r>
                        <a:rPr lang="en-GB" b="1" i="1">
                          <a:solidFill>
                            <a:schemeClr val="tx2"/>
                          </a:solidFill>
                          <a:latin typeface="Cambria Math"/>
                        </a:rPr>
                        <m:t>=</m:t>
                      </m:r>
                      <m:r>
                        <a:rPr lang="en-GB" b="1" i="1">
                          <a:solidFill>
                            <a:schemeClr val="tx2"/>
                          </a:solidFill>
                          <a:latin typeface="Cambria Math"/>
                        </a:rPr>
                        <m:t>𝟏𝟎𝟎𝟎</m:t>
                      </m:r>
                      <m:r>
                        <a:rPr lang="en-GB" b="1" i="1">
                          <a:solidFill>
                            <a:schemeClr val="tx2"/>
                          </a:solidFill>
                          <a:latin typeface="Cambria Math"/>
                        </a:rPr>
                        <m:t>  ,  </m:t>
                      </m:r>
                      <m:r>
                        <a:rPr lang="en-GB" b="1" i="1">
                          <a:solidFill>
                            <a:schemeClr val="tx2"/>
                          </a:solidFill>
                          <a:latin typeface="Cambria Math"/>
                        </a:rPr>
                        <m:t>𝑴</m:t>
                      </m:r>
                      <m:r>
                        <a:rPr lang="en-GB" b="1" i="1">
                          <a:solidFill>
                            <a:schemeClr val="tx2"/>
                          </a:solidFill>
                          <a:latin typeface="Cambria Math"/>
                        </a:rPr>
                        <m:t>=</m:t>
                      </m:r>
                      <m:r>
                        <a:rPr lang="en-GB" b="1" i="1">
                          <a:solidFill>
                            <a:schemeClr val="tx2"/>
                          </a:solidFill>
                          <a:latin typeface="Cambria Math"/>
                        </a:rPr>
                        <m:t>𝟏𝟏𝟎𝟎</m:t>
                      </m:r>
                    </m:oMath>
                  </m:oMathPara>
                </a14:m>
                <a:endParaRPr lang="en-GB" b="1" dirty="0">
                  <a:solidFill>
                    <a:schemeClr val="tx2"/>
                  </a:solidFill>
                </a:endParaRPr>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𝐶</m:t>
                      </m:r>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sSub>
                        <m:sSubPr>
                          <m:ctrlPr>
                            <a:rPr lang="en-GB" i="1">
                              <a:latin typeface="Cambria Math"/>
                            </a:rPr>
                          </m:ctrlPr>
                        </m:sSubPr>
                        <m:e>
                          <m:r>
                            <a:rPr lang="en-GB" i="1">
                              <a:latin typeface="Cambria Math"/>
                            </a:rPr>
                            <m:t>𝑌</m:t>
                          </m:r>
                        </m:e>
                        <m:sub>
                          <m:r>
                            <a:rPr lang="en-GB" i="1">
                              <a:latin typeface="Cambria Math"/>
                            </a:rPr>
                            <m:t>𝑑</m:t>
                          </m:r>
                        </m:sub>
                      </m:sSub>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d>
                        <m:dPr>
                          <m:ctrlPr>
                            <a:rPr lang="en-GB" i="1">
                              <a:latin typeface="Cambria Math"/>
                            </a:rPr>
                          </m:ctrlPr>
                        </m:dPr>
                        <m:e>
                          <m:r>
                            <a:rPr lang="en-GB" i="1">
                              <a:latin typeface="Cambria Math"/>
                            </a:rPr>
                            <m:t>𝑌</m:t>
                          </m:r>
                          <m:r>
                            <a:rPr lang="en-GB" i="1">
                              <a:latin typeface="Cambria Math"/>
                            </a:rPr>
                            <m:t>−</m:t>
                          </m:r>
                          <m:r>
                            <a:rPr lang="en-GB" i="1">
                              <a:latin typeface="Cambria Math"/>
                            </a:rPr>
                            <m:t>𝑇</m:t>
                          </m:r>
                        </m:e>
                      </m:d>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d>
                        <m:dPr>
                          <m:ctrlPr>
                            <a:rPr lang="en-GB" i="1">
                              <a:latin typeface="Cambria Math"/>
                            </a:rPr>
                          </m:ctrlPr>
                        </m:dPr>
                        <m:e>
                          <m:r>
                            <a:rPr lang="en-GB" i="1">
                              <a:latin typeface="Cambria Math"/>
                            </a:rPr>
                            <m:t>𝑌</m:t>
                          </m:r>
                          <m:r>
                            <a:rPr lang="en-GB" i="1">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rPr>
                            <m:t>𝑌</m:t>
                          </m:r>
                        </m:e>
                      </m:d>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r>
                        <a:rPr lang="en-GB" i="1">
                          <a:latin typeface="Cambria Math"/>
                        </a:rPr>
                        <m:t>𝑌</m:t>
                      </m:r>
                      <m:r>
                        <a:rPr lang="en-GB" i="1">
                          <a:latin typeface="Cambria Math"/>
                        </a:rPr>
                        <m:t>−</m:t>
                      </m:r>
                      <m:r>
                        <a:rPr lang="en-GB" b="0" i="1" smtClean="0">
                          <a:latin typeface="Cambria Math"/>
                        </a:rPr>
                        <m:t>0</m:t>
                      </m:r>
                      <m:r>
                        <a:rPr lang="en-GB" b="0" i="1" smtClean="0">
                          <a:latin typeface="Cambria Math"/>
                        </a:rPr>
                        <m:t>.</m:t>
                      </m:r>
                      <m:r>
                        <a:rPr lang="en-GB" b="0" i="1" smtClean="0">
                          <a:latin typeface="Cambria Math"/>
                        </a:rPr>
                        <m:t>15</m:t>
                      </m:r>
                      <m:r>
                        <a:rPr lang="en-GB" b="0" i="1" smtClean="0">
                          <a:latin typeface="Cambria Math"/>
                        </a:rPr>
                        <m:t>𝑌</m:t>
                      </m:r>
                    </m:oMath>
                  </m:oMathPara>
                </a14:m>
                <a:endParaRPr lang="en-GB" b="0" i="1" dirty="0" smtClean="0">
                  <a:latin typeface="Cambria Math"/>
                </a:endParaRPr>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𝐶</m:t>
                      </m:r>
                      <m:r>
                        <a:rPr lang="en-GB" i="1">
                          <a:latin typeface="Cambria Math"/>
                        </a:rPr>
                        <m:t>=</m:t>
                      </m:r>
                      <m:r>
                        <a:rPr lang="en-GB" b="0" i="1" smtClean="0">
                          <a:latin typeface="Cambria Math"/>
                        </a:rPr>
                        <m:t>3</m:t>
                      </m:r>
                      <m:r>
                        <a:rPr lang="en-GB" i="1">
                          <a:latin typeface="Cambria Math"/>
                        </a:rPr>
                        <m:t>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oMath>
                  </m:oMathPara>
                </a14:m>
                <a:endParaRPr lang="en-GB" dirty="0"/>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𝑌</m:t>
                      </m:r>
                      <m:r>
                        <a:rPr lang="en-GB" i="1">
                          <a:latin typeface="Cambria Math"/>
                        </a:rPr>
                        <m:t>=</m:t>
                      </m:r>
                      <m:r>
                        <a:rPr lang="en-GB" b="0" i="1" smtClean="0">
                          <a:latin typeface="Cambria Math"/>
                        </a:rPr>
                        <m:t>3</m:t>
                      </m:r>
                      <m:r>
                        <a:rPr lang="en-GB" i="1">
                          <a:latin typeface="Cambria Math"/>
                        </a:rPr>
                        <m:t>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m:t>
                      </m:r>
                      <m:r>
                        <a:rPr lang="en-GB" i="1">
                          <a:latin typeface="Cambria Math"/>
                        </a:rPr>
                        <m:t>900</m:t>
                      </m:r>
                      <m:r>
                        <a:rPr lang="en-GB" i="1">
                          <a:latin typeface="Cambria Math"/>
                        </a:rPr>
                        <m:t>+</m:t>
                      </m:r>
                      <m:r>
                        <a:rPr lang="en-GB" i="1">
                          <a:latin typeface="Cambria Math"/>
                        </a:rPr>
                        <m:t>1300</m:t>
                      </m:r>
                      <m:r>
                        <a:rPr lang="en-GB" i="1">
                          <a:latin typeface="Cambria Math"/>
                        </a:rPr>
                        <m:t>+</m:t>
                      </m:r>
                      <m:d>
                        <m:dPr>
                          <m:ctrlPr>
                            <a:rPr lang="en-GB" i="1">
                              <a:latin typeface="Cambria Math"/>
                            </a:rPr>
                          </m:ctrlPr>
                        </m:dPr>
                        <m:e>
                          <m:r>
                            <a:rPr lang="en-GB" i="1">
                              <a:latin typeface="Cambria Math"/>
                            </a:rPr>
                            <m:t>1000</m:t>
                          </m:r>
                          <m:r>
                            <a:rPr lang="en-GB" i="1">
                              <a:latin typeface="Cambria Math"/>
                            </a:rPr>
                            <m:t>−</m:t>
                          </m:r>
                          <m:r>
                            <a:rPr lang="en-GB" i="1">
                              <a:latin typeface="Cambria Math"/>
                            </a:rPr>
                            <m:t>1100</m:t>
                          </m:r>
                        </m:e>
                      </m:d>
                      <m:r>
                        <a:rPr lang="en-GB" i="1">
                          <a:latin typeface="Cambria Math"/>
                        </a:rPr>
                        <m:t>=</m:t>
                      </m:r>
                      <m:r>
                        <a:rPr lang="en-GB" b="0" i="1" smtClean="0">
                          <a:latin typeface="Cambria Math"/>
                        </a:rPr>
                        <m:t>2400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       </m:t>
                      </m:r>
                      <m:r>
                        <a:rPr lang="en-GB" i="1">
                          <a:latin typeface="Cambria Math"/>
                        </a:rPr>
                        <m:t>𝑌</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m:t>
                      </m:r>
                      <m:r>
                        <a:rPr lang="en-GB" b="0" i="1" smtClean="0">
                          <a:latin typeface="Cambria Math"/>
                        </a:rPr>
                        <m:t>2400</m:t>
                      </m:r>
                      <m:r>
                        <a:rPr lang="en-GB" i="1">
                          <a:latin typeface="Cambria Math"/>
                        </a:rPr>
                        <m:t>     </m:t>
                      </m:r>
                      <m:r>
                        <a:rPr lang="en-GB" i="1">
                          <a:latin typeface="Cambria Math"/>
                        </a:rPr>
                        <m:t>0</m:t>
                      </m:r>
                      <m:r>
                        <a:rPr lang="en-GB" i="1">
                          <a:latin typeface="Cambria Math"/>
                        </a:rPr>
                        <m:t>.</m:t>
                      </m:r>
                      <m:r>
                        <a:rPr lang="en-GB" b="0" i="1" smtClean="0">
                          <a:latin typeface="Cambria Math"/>
                        </a:rPr>
                        <m:t>4</m:t>
                      </m:r>
                      <m:r>
                        <a:rPr lang="en-GB" i="1">
                          <a:latin typeface="Cambria Math"/>
                        </a:rPr>
                        <m:t>𝑌</m:t>
                      </m:r>
                      <m:r>
                        <a:rPr lang="en-GB" i="1">
                          <a:latin typeface="Cambria Math"/>
                        </a:rPr>
                        <m:t>=</m:t>
                      </m:r>
                      <m:r>
                        <a:rPr lang="en-GB" b="0" i="1" smtClean="0">
                          <a:latin typeface="Cambria Math"/>
                        </a:rPr>
                        <m:t>2400</m:t>
                      </m:r>
                    </m:oMath>
                  </m:oMathPara>
                </a14:m>
                <a:endParaRPr lang="en-GB" dirty="0"/>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𝑌</m:t>
                      </m:r>
                      <m:r>
                        <a:rPr lang="en-GB" i="1">
                          <a:latin typeface="Cambria Math"/>
                        </a:rPr>
                        <m:t>=</m:t>
                      </m:r>
                      <m:f>
                        <m:fPr>
                          <m:ctrlPr>
                            <a:rPr lang="en-GB" i="1">
                              <a:latin typeface="Cambria Math"/>
                            </a:rPr>
                          </m:ctrlPr>
                        </m:fPr>
                        <m:num>
                          <m:r>
                            <a:rPr lang="en-GB" b="0" i="1" smtClean="0">
                              <a:latin typeface="Cambria Math"/>
                            </a:rPr>
                            <m:t>2400</m:t>
                          </m:r>
                        </m:num>
                        <m:den>
                          <m:r>
                            <a:rPr lang="en-GB" i="1">
                              <a:latin typeface="Cambria Math"/>
                            </a:rPr>
                            <m:t>0</m:t>
                          </m:r>
                          <m:r>
                            <a:rPr lang="en-GB" i="1">
                              <a:latin typeface="Cambria Math"/>
                            </a:rPr>
                            <m:t>.</m:t>
                          </m:r>
                          <m:r>
                            <a:rPr lang="en-GB" b="0" i="1" smtClean="0">
                              <a:latin typeface="Cambria Math"/>
                            </a:rPr>
                            <m:t>4</m:t>
                          </m:r>
                        </m:den>
                      </m:f>
                      <m:r>
                        <a:rPr lang="en-GB" i="1">
                          <a:latin typeface="Cambria Math"/>
                        </a:rPr>
                        <m:t>=</m:t>
                      </m:r>
                      <m:r>
                        <a:rPr lang="en-GB" i="1">
                          <a:latin typeface="Cambria Math"/>
                        </a:rPr>
                        <m:t>6000</m:t>
                      </m:r>
                    </m:oMath>
                  </m:oMathPara>
                </a14:m>
                <a:endParaRPr lang="en-GB"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3275856" y="4365104"/>
            <a:ext cx="252028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004048" y="5661248"/>
            <a:ext cx="100811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755576" y="620688"/>
            <a:ext cx="3024336" cy="122413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43608" y="908720"/>
            <a:ext cx="2520280" cy="830997"/>
          </a:xfrm>
          <a:prstGeom prst="rect">
            <a:avLst/>
          </a:prstGeom>
          <a:noFill/>
        </p:spPr>
        <p:txBody>
          <a:bodyPr wrap="square" rtlCol="0">
            <a:spAutoFit/>
          </a:bodyPr>
          <a:lstStyle/>
          <a:p>
            <a:pPr algn="ctr" rtl="1"/>
            <a:r>
              <a:rPr lang="ar-SA" sz="2400" dirty="0" smtClean="0">
                <a:solidFill>
                  <a:srgbClr val="FF0000"/>
                </a:solidFill>
              </a:rPr>
              <a:t>يمكن الحل بقانون (</a:t>
            </a:r>
            <a:r>
              <a:rPr lang="en-GB" sz="2400" dirty="0" smtClean="0">
                <a:solidFill>
                  <a:srgbClr val="FF0000"/>
                </a:solidFill>
              </a:rPr>
              <a:t>Y*</a:t>
            </a:r>
            <a:r>
              <a:rPr lang="ar-SA" sz="2400" dirty="0" smtClean="0">
                <a:solidFill>
                  <a:srgbClr val="FF0000"/>
                </a:solidFill>
              </a:rPr>
              <a:t>) مباشرة</a:t>
            </a:r>
            <a:endParaRPr lang="en-GB" sz="2400" dirty="0">
              <a:solidFill>
                <a:srgbClr val="FF0000"/>
              </a:solidFill>
            </a:endParaRPr>
          </a:p>
        </p:txBody>
      </p:sp>
    </p:spTree>
    <p:extLst>
      <p:ext uri="{BB962C8B-B14F-4D97-AF65-F5344CB8AC3E}">
        <p14:creationId xmlns:p14="http://schemas.microsoft.com/office/powerpoint/2010/main" val="2030597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تابع/ تمرين (2)</a:t>
            </a:r>
            <a:r>
              <a:rPr lang="ar-SA" b="1" dirty="0" smtClean="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𝑇</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rPr>
                        <m:t>𝑌</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ea typeface="Cambria Math"/>
                        </a:rPr>
                        <m:t>×</m:t>
                      </m:r>
                      <m:r>
                        <a:rPr lang="en-GB" b="0" i="1" smtClean="0">
                          <a:latin typeface="Cambria Math"/>
                          <a:ea typeface="Cambria Math"/>
                        </a:rPr>
                        <m:t>6000</m:t>
                      </m:r>
                      <m:r>
                        <a:rPr lang="en-GB" b="0" i="1" smtClean="0">
                          <a:latin typeface="Cambria Math"/>
                          <a:ea typeface="Cambria Math"/>
                        </a:rPr>
                        <m:t>=</m:t>
                      </m:r>
                      <m:r>
                        <a:rPr lang="en-GB" b="0" i="1" smtClean="0">
                          <a:latin typeface="Cambria Math"/>
                          <a:ea typeface="Cambria Math"/>
                        </a:rPr>
                        <m:t>1200</m:t>
                      </m:r>
                    </m:oMath>
                  </m:oMathPara>
                </a14:m>
                <a:endParaRPr lang="en-GB" b="0" dirty="0" smtClean="0">
                  <a:ea typeface="Cambria Math"/>
                </a:endParaRPr>
              </a:p>
              <a:p>
                <a:pPr marL="0" indent="0" algn="r" rtl="1">
                  <a:buNone/>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𝑑</m:t>
                          </m:r>
                        </m:sub>
                      </m:sSub>
                      <m:r>
                        <a:rPr lang="en-GB" b="0" i="1" smtClean="0">
                          <a:latin typeface="Cambria Math"/>
                        </a:rPr>
                        <m:t>=</m:t>
                      </m:r>
                      <m:r>
                        <a:rPr lang="en-GB" b="0" i="1" smtClean="0">
                          <a:latin typeface="Cambria Math"/>
                        </a:rPr>
                        <m:t>𝑌</m:t>
                      </m:r>
                      <m:r>
                        <a:rPr lang="en-GB" b="0" i="1" smtClean="0">
                          <a:latin typeface="Cambria Math"/>
                        </a:rPr>
                        <m:t>−</m:t>
                      </m:r>
                      <m:r>
                        <a:rPr lang="en-GB" b="0" i="1" smtClean="0">
                          <a:latin typeface="Cambria Math"/>
                        </a:rPr>
                        <m:t>𝑇</m:t>
                      </m:r>
                      <m:r>
                        <a:rPr lang="en-GB" b="0" i="1" smtClean="0">
                          <a:latin typeface="Cambria Math"/>
                        </a:rPr>
                        <m:t>=</m:t>
                      </m:r>
                      <m:r>
                        <a:rPr lang="en-GB" b="0" i="1" smtClean="0">
                          <a:latin typeface="Cambria Math"/>
                        </a:rPr>
                        <m:t>6000</m:t>
                      </m:r>
                      <m:r>
                        <a:rPr lang="en-GB" b="0" i="1" smtClean="0">
                          <a:latin typeface="Cambria Math"/>
                        </a:rPr>
                        <m:t>−</m:t>
                      </m:r>
                      <m:r>
                        <a:rPr lang="en-GB" b="0" i="1" smtClean="0">
                          <a:latin typeface="Cambria Math"/>
                        </a:rPr>
                        <m:t>1200</m:t>
                      </m:r>
                      <m:r>
                        <a:rPr lang="en-GB" b="0" i="1" smtClean="0">
                          <a:latin typeface="Cambria Math"/>
                        </a:rPr>
                        <m:t>=</m:t>
                      </m:r>
                      <m:r>
                        <a:rPr lang="en-GB" b="0" i="1" smtClean="0">
                          <a:latin typeface="Cambria Math"/>
                        </a:rPr>
                        <m:t>4800</m:t>
                      </m:r>
                    </m:oMath>
                  </m:oMathPara>
                </a14:m>
                <a:endParaRPr lang="en-GB" b="0" dirty="0" smtClean="0"/>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𝐶</m:t>
                      </m:r>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sSub>
                        <m:sSubPr>
                          <m:ctrlPr>
                            <a:rPr lang="en-GB" b="0" i="1" smtClean="0">
                              <a:latin typeface="Cambria Math"/>
                            </a:rPr>
                          </m:ctrlPr>
                        </m:sSubPr>
                        <m:e>
                          <m:r>
                            <a:rPr lang="en-GB" b="0" i="1" smtClean="0">
                              <a:latin typeface="Cambria Math"/>
                            </a:rPr>
                            <m:t>𝑌</m:t>
                          </m:r>
                        </m:e>
                        <m:sub>
                          <m:r>
                            <a:rPr lang="en-GB" b="0" i="1" smtClean="0">
                              <a:latin typeface="Cambria Math"/>
                            </a:rPr>
                            <m:t>𝑑</m:t>
                          </m:r>
                        </m:sub>
                      </m:sSub>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a:rPr>
                          </m:ctrlPr>
                        </m:dPr>
                        <m:e>
                          <m:r>
                            <a:rPr lang="en-GB" b="0" i="1" smtClean="0">
                              <a:latin typeface="Cambria Math"/>
                            </a:rPr>
                            <m:t>4800</m:t>
                          </m:r>
                        </m:e>
                      </m:d>
                      <m:r>
                        <a:rPr lang="en-GB" b="0" i="1" smtClean="0">
                          <a:latin typeface="Cambria Math"/>
                        </a:rPr>
                        <m:t>=</m:t>
                      </m:r>
                      <m:r>
                        <a:rPr lang="en-GB" b="0" i="1" smtClean="0">
                          <a:latin typeface="Cambria Math"/>
                        </a:rPr>
                        <m:t>3900</m:t>
                      </m:r>
                    </m:oMath>
                  </m:oMathPara>
                </a14:m>
                <a:endParaRPr lang="en-GB" dirty="0" smtClean="0"/>
              </a:p>
              <a:p>
                <a:pPr marL="0" indent="0" algn="r" rtl="1">
                  <a:buNone/>
                </a:pPr>
                <a:r>
                  <a:rPr lang="ar-SA" b="1" dirty="0">
                    <a:solidFill>
                      <a:schemeClr val="tx2"/>
                    </a:solidFill>
                  </a:rPr>
                  <a:t>للتأكد من صحة الحل:</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3900</m:t>
                      </m:r>
                      <m:r>
                        <a:rPr lang="en-GB" b="0" i="1" smtClean="0">
                          <a:latin typeface="Cambria Math"/>
                        </a:rPr>
                        <m:t>+</m:t>
                      </m:r>
                      <m:r>
                        <a:rPr lang="en-GB" b="0" i="1" smtClean="0">
                          <a:latin typeface="Cambria Math"/>
                        </a:rPr>
                        <m:t>900</m:t>
                      </m:r>
                      <m:r>
                        <a:rPr lang="en-GB" b="0" i="1" smtClean="0">
                          <a:latin typeface="Cambria Math"/>
                        </a:rPr>
                        <m:t>+</m:t>
                      </m:r>
                      <m:r>
                        <a:rPr lang="en-GB" b="0" i="1" smtClean="0">
                          <a:latin typeface="Cambria Math"/>
                        </a:rPr>
                        <m:t>1300</m:t>
                      </m:r>
                      <m:r>
                        <a:rPr lang="en-GB" b="0" i="1" smtClean="0">
                          <a:latin typeface="Cambria Math"/>
                        </a:rPr>
                        <m:t>+</m:t>
                      </m:r>
                      <m:d>
                        <m:dPr>
                          <m:ctrlPr>
                            <a:rPr lang="en-GB" b="0" i="1" smtClean="0">
                              <a:latin typeface="Cambria Math"/>
                            </a:rPr>
                          </m:ctrlPr>
                        </m:dPr>
                        <m:e>
                          <m:r>
                            <a:rPr lang="en-GB" b="0" i="1" smtClean="0">
                              <a:latin typeface="Cambria Math"/>
                            </a:rPr>
                            <m:t>1000</m:t>
                          </m:r>
                          <m:r>
                            <a:rPr lang="en-GB" b="0" i="1" smtClean="0">
                              <a:latin typeface="Cambria Math"/>
                            </a:rPr>
                            <m:t>−</m:t>
                          </m:r>
                          <m:r>
                            <a:rPr lang="en-GB" b="0" i="1" smtClean="0">
                              <a:latin typeface="Cambria Math"/>
                            </a:rPr>
                            <m:t>1100</m:t>
                          </m:r>
                        </m:e>
                      </m:d>
                      <m:r>
                        <a:rPr lang="en-GB" b="0" i="1" smtClean="0">
                          <a:latin typeface="Cambria Math"/>
                        </a:rPr>
                        <m:t>=</m:t>
                      </m:r>
                      <m:r>
                        <a:rPr lang="en-GB" b="0" i="1" smtClean="0">
                          <a:latin typeface="Cambria Math"/>
                        </a:rPr>
                        <m:t>6000</m:t>
                      </m:r>
                    </m:oMath>
                  </m:oMathPara>
                </a14:m>
                <a:endParaRPr lang="en-GB" dirty="0" smtClean="0"/>
              </a:p>
              <a:p>
                <a:pPr marL="0" indent="0" algn="r" rtl="1">
                  <a:buNone/>
                </a:pPr>
                <a:r>
                  <a:rPr lang="ar-SA" b="1" dirty="0" smtClean="0">
                    <a:solidFill>
                      <a:schemeClr val="tx2"/>
                    </a:solidFill>
                  </a:rPr>
                  <a:t>المضاعف الانفاقي و مضاعف الصادرات و مضاعف الواردات:</a:t>
                </a:r>
                <a:endParaRPr lang="ar-SA"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f>
                        <m:fPr>
                          <m:ctrlPr>
                            <a:rPr lang="ar-SA" i="1">
                              <a:latin typeface="Cambria Math"/>
                            </a:rPr>
                          </m:ctrlPr>
                        </m:fPr>
                        <m:num>
                          <m:r>
                            <a:rPr lang="ar-SA" i="1">
                              <a:latin typeface="Cambria Math"/>
                              <a:ea typeface="Cambria Math"/>
                            </a:rPr>
                            <m:t>∆</m:t>
                          </m:r>
                          <m:r>
                            <a:rPr lang="en-GB" i="1">
                              <a:latin typeface="Cambria Math"/>
                              <a:ea typeface="Cambria Math"/>
                            </a:rPr>
                            <m:t>𝑌</m:t>
                          </m:r>
                          <m:r>
                            <m:rPr>
                              <m:nor/>
                            </m:rPr>
                            <a:rPr lang="ar-SA" dirty="0"/>
                            <m:t> </m:t>
                          </m:r>
                        </m:num>
                        <m:den>
                          <m:r>
                            <a:rPr lang="ar-SA" i="1">
                              <a:latin typeface="Cambria Math"/>
                              <a:ea typeface="Cambria Math"/>
                            </a:rPr>
                            <m:t>∆</m:t>
                          </m:r>
                          <m:r>
                            <a:rPr lang="en-GB" i="1">
                              <a:latin typeface="Cambria Math"/>
                              <a:ea typeface="Cambria Math"/>
                            </a:rPr>
                            <m:t>𝑎</m:t>
                          </m:r>
                        </m:den>
                      </m:f>
                      <m:r>
                        <a:rPr lang="en-GB" i="1">
                          <a:latin typeface="Cambria Math"/>
                        </a:rPr>
                        <m:t>=</m:t>
                      </m:r>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i="1">
                              <a:latin typeface="Cambria Math"/>
                              <a:ea typeface="Cambria Math"/>
                            </a:rPr>
                            <m:t>𝐺</m:t>
                          </m:r>
                        </m:den>
                      </m:f>
                      <m:r>
                        <a:rPr lang="en-GB" i="1">
                          <a:latin typeface="Cambria Math"/>
                        </a:rPr>
                        <m:t>=</m:t>
                      </m:r>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i="1">
                              <a:latin typeface="Cambria Math"/>
                              <a:ea typeface="Cambria Math"/>
                            </a:rPr>
                            <m:t>𝐼</m:t>
                          </m:r>
                        </m:den>
                      </m:f>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𝑋</m:t>
                          </m:r>
                        </m:den>
                      </m:f>
                      <m:r>
                        <a:rPr lang="en-GB" b="0" i="1" smtClean="0">
                          <a:latin typeface="Cambria Math"/>
                          <a:ea typeface="Cambria Math"/>
                        </a:rPr>
                        <m:t>=</m:t>
                      </m:r>
                      <m:d>
                        <m:dPr>
                          <m:begChr m:val="|"/>
                          <m:endChr m:val="|"/>
                          <m:ctrlPr>
                            <a:rPr lang="en-GB" b="0" i="1" smtClean="0">
                              <a:latin typeface="Cambria Math"/>
                              <a:ea typeface="Cambria Math"/>
                            </a:rPr>
                          </m:ctrlPr>
                        </m:dPr>
                        <m:e>
                          <m:f>
                            <m:fPr>
                              <m:ctrlPr>
                                <a:rPr lang="en-GB" b="0" i="1" smtClean="0">
                                  <a:latin typeface="Cambria Math"/>
                                  <a:ea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𝑀</m:t>
                              </m:r>
                            </m:den>
                          </m:f>
                        </m:e>
                      </m:d>
                      <m:r>
                        <a:rPr lang="en-GB" i="1">
                          <a:latin typeface="Cambria Math"/>
                        </a:rPr>
                        <m:t>=</m:t>
                      </m:r>
                      <m:sSup>
                        <m:sSupPr>
                          <m:ctrlPr>
                            <a:rPr lang="en-GB" i="1" smtClean="0">
                              <a:latin typeface="Cambria Math"/>
                            </a:rPr>
                          </m:ctrlPr>
                        </m:sSupPr>
                        <m:e>
                          <m:r>
                            <a:rPr lang="en-GB" i="1">
                              <a:latin typeface="Cambria Math"/>
                            </a:rPr>
                            <m:t>𝑀𝑟</m:t>
                          </m:r>
                        </m:e>
                        <m:sup>
                          <m:r>
                            <a:rPr lang="en-GB" b="0" i="1" smtClean="0">
                              <a:latin typeface="Cambria Math"/>
                            </a:rPr>
                            <m:t>0</m:t>
                          </m:r>
                        </m:sup>
                      </m:sSup>
                      <m:r>
                        <a:rPr lang="en-GB" i="1">
                          <a:latin typeface="Cambria Math"/>
                        </a:rPr>
                        <m:t>=</m:t>
                      </m:r>
                      <m:f>
                        <m:fPr>
                          <m:ctrlPr>
                            <a:rPr lang="en-GB" i="1">
                              <a:latin typeface="Cambria Math"/>
                            </a:rPr>
                          </m:ctrlPr>
                        </m:fPr>
                        <m:num>
                          <m:r>
                            <a:rPr lang="en-GB" i="1">
                              <a:latin typeface="Cambria Math"/>
                            </a:rPr>
                            <m:t>1</m:t>
                          </m:r>
                        </m:num>
                        <m:den>
                          <m:r>
                            <a:rPr lang="en-GB" i="1">
                              <a:latin typeface="Cambria Math"/>
                            </a:rPr>
                            <m:t>1</m:t>
                          </m:r>
                          <m:r>
                            <a:rPr lang="en-GB" i="1">
                              <a:latin typeface="Cambria Math"/>
                            </a:rPr>
                            <m:t>−</m:t>
                          </m:r>
                          <m:r>
                            <a:rPr lang="en-GB" i="1">
                              <a:latin typeface="Cambria Math"/>
                            </a:rPr>
                            <m:t>𝑏</m:t>
                          </m:r>
                          <m:r>
                            <a:rPr lang="en-GB" b="0" i="1" smtClean="0">
                              <a:latin typeface="Cambria Math"/>
                            </a:rPr>
                            <m:t>+</m:t>
                          </m:r>
                          <m:r>
                            <a:rPr lang="en-GB" b="0" i="1" smtClean="0">
                              <a:latin typeface="Cambria Math"/>
                            </a:rPr>
                            <m:t>𝑏𝑡</m:t>
                          </m:r>
                          <m:r>
                            <a:rPr lang="en-GB" b="0" i="1" smtClean="0">
                              <a:latin typeface="Cambria Math"/>
                            </a:rPr>
                            <m:t>+</m:t>
                          </m:r>
                          <m:r>
                            <a:rPr lang="en-GB" b="0" i="1" smtClean="0">
                              <a:latin typeface="Cambria Math"/>
                            </a:rPr>
                            <m:t>𝑚</m:t>
                          </m:r>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1</m:t>
                          </m:r>
                          <m:r>
                            <a:rPr lang="en-GB" i="1">
                              <a:latin typeface="Cambria Math"/>
                            </a:rPr>
                            <m:t>−</m:t>
                          </m:r>
                          <m:r>
                            <a:rPr lang="en-GB" i="1">
                              <a:latin typeface="Cambria Math"/>
                            </a:rPr>
                            <m:t>0</m:t>
                          </m:r>
                          <m:r>
                            <a:rPr lang="en-GB" i="1">
                              <a:latin typeface="Cambria Math"/>
                            </a:rPr>
                            <m:t>.</m:t>
                          </m:r>
                          <m:r>
                            <a:rPr lang="en-GB" i="1">
                              <a:latin typeface="Cambria Math"/>
                            </a:rPr>
                            <m:t>75</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a:rPr>
                              </m:ctrlPr>
                            </m:dPr>
                            <m:e>
                              <m:r>
                                <a:rPr lang="en-GB" b="0" i="1" smtClean="0">
                                  <a:latin typeface="Cambria Math"/>
                                </a:rPr>
                                <m:t>0</m:t>
                              </m:r>
                              <m:r>
                                <a:rPr lang="en-GB" b="0" i="1" smtClean="0">
                                  <a:latin typeface="Cambria Math"/>
                                </a:rPr>
                                <m:t>.</m:t>
                              </m:r>
                              <m:r>
                                <a:rPr lang="en-GB" b="0" i="1" smtClean="0">
                                  <a:latin typeface="Cambria Math"/>
                                </a:rPr>
                                <m:t>2</m:t>
                              </m:r>
                            </m:e>
                          </m:d>
                          <m:r>
                            <a:rPr lang="en-GB" b="0" i="1" smtClean="0">
                              <a:latin typeface="Cambria Math"/>
                            </a:rPr>
                            <m:t>+</m:t>
                          </m:r>
                          <m:r>
                            <a:rPr lang="en-GB" b="0" i="1" smtClean="0">
                              <a:latin typeface="Cambria Math"/>
                            </a:rPr>
                            <m:t>0</m:t>
                          </m:r>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0</m:t>
                          </m:r>
                          <m:r>
                            <a:rPr lang="en-GB" i="1">
                              <a:latin typeface="Cambria Math"/>
                            </a:rPr>
                            <m:t>.</m:t>
                          </m:r>
                          <m:r>
                            <a:rPr lang="en-GB" b="0" i="1" smtClean="0">
                              <a:latin typeface="Cambria Math"/>
                            </a:rPr>
                            <m:t>4</m:t>
                          </m:r>
                        </m:den>
                      </m:f>
                      <m:r>
                        <a:rPr lang="en-GB" i="1">
                          <a:latin typeface="Cambria Math"/>
                        </a:rPr>
                        <m:t>=</m:t>
                      </m:r>
                      <m:r>
                        <a:rPr lang="en-GB" b="0" i="1" smtClean="0">
                          <a:latin typeface="Cambria Math"/>
                        </a:rPr>
                        <m:t>2</m:t>
                      </m:r>
                      <m:r>
                        <a:rPr lang="en-GB" b="0" i="1" smtClean="0">
                          <a:latin typeface="Cambria Math"/>
                        </a:rPr>
                        <m:t>.</m:t>
                      </m:r>
                      <m:r>
                        <a:rPr lang="en-GB" b="0" i="1" smtClean="0">
                          <a:latin typeface="Cambria Math"/>
                        </a:rPr>
                        <m:t>5</m:t>
                      </m:r>
                    </m:oMath>
                  </m:oMathPara>
                </a14:m>
                <a:endParaRPr lang="ar-SA"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6012160" y="1988840"/>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00192" y="2348880"/>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164288" y="2780928"/>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08304" y="3645024"/>
            <a:ext cx="9361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678132" y="5445224"/>
            <a:ext cx="63017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4720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تابع/ تمرين (2)</a:t>
            </a:r>
            <a:r>
              <a:rPr lang="ar-SA" b="1" dirty="0" smtClean="0"/>
              <a:t>:</a:t>
            </a:r>
            <a:endParaRPr lang="en-GB" b="1" dirty="0"/>
          </a:p>
        </p:txBody>
      </p:sp>
      <p:sp>
        <p:nvSpPr>
          <p:cNvPr id="3" name="Content Placeholder 2"/>
          <p:cNvSpPr>
            <a:spLocks noGrp="1"/>
          </p:cNvSpPr>
          <p:nvPr>
            <p:ph idx="1"/>
          </p:nvPr>
        </p:nvSpPr>
        <p:spPr/>
        <p:txBody>
          <a:bodyPr/>
          <a:lstStyle/>
          <a:p>
            <a:pPr marL="0" indent="0" algn="r" rtl="1">
              <a:buNone/>
            </a:pPr>
            <a:r>
              <a:rPr lang="ar-SA" b="1" dirty="0" smtClean="0">
                <a:solidFill>
                  <a:schemeClr val="tx2"/>
                </a:solidFill>
              </a:rPr>
              <a:t>الميزان الحكومي:</a:t>
            </a:r>
          </a:p>
          <a:p>
            <a:pPr marL="0" indent="0" algn="ctr" rtl="1">
              <a:buNone/>
            </a:pPr>
            <a:r>
              <a:rPr lang="en-GB" dirty="0" smtClean="0"/>
              <a:t>BS = T – G = 1200 – 1300 = -100     </a:t>
            </a:r>
            <a:r>
              <a:rPr lang="ar-SA" dirty="0" smtClean="0"/>
              <a:t>     عجز</a:t>
            </a:r>
            <a:endParaRPr lang="ar-SA" dirty="0"/>
          </a:p>
          <a:p>
            <a:pPr marL="0" indent="0" algn="r" rtl="1">
              <a:buNone/>
            </a:pPr>
            <a:r>
              <a:rPr lang="ar-SA" b="1" dirty="0" smtClean="0">
                <a:solidFill>
                  <a:schemeClr val="tx2"/>
                </a:solidFill>
              </a:rPr>
              <a:t>الميزان التجاري:</a:t>
            </a:r>
          </a:p>
          <a:p>
            <a:pPr marL="0" indent="0" algn="ctr" rtl="1">
              <a:buNone/>
            </a:pPr>
            <a:r>
              <a:rPr lang="ar-SA" dirty="0" smtClean="0"/>
              <a:t>  </a:t>
            </a:r>
            <a:r>
              <a:rPr lang="en-GB" dirty="0" smtClean="0"/>
              <a:t>BT = X – M = 1000 – 1100 = - 100 </a:t>
            </a:r>
            <a:r>
              <a:rPr lang="ar-SA" dirty="0" smtClean="0"/>
              <a:t>    عجز</a:t>
            </a:r>
            <a:r>
              <a:rPr lang="en-GB" dirty="0" smtClean="0"/>
              <a:t> </a:t>
            </a:r>
            <a:endParaRPr lang="en-GB" dirty="0"/>
          </a:p>
        </p:txBody>
      </p:sp>
      <p:sp>
        <p:nvSpPr>
          <p:cNvPr id="4" name="Footer Placeholder 3"/>
          <p:cNvSpPr>
            <a:spLocks noGrp="1"/>
          </p:cNvSpPr>
          <p:nvPr>
            <p:ph type="ftr" sz="quarter" idx="11"/>
          </p:nvPr>
        </p:nvSpPr>
        <p:spPr/>
        <p:txBody>
          <a:bodyPr/>
          <a:lstStyle/>
          <a:p>
            <a:endParaRPr lang="en-GB"/>
          </a:p>
        </p:txBody>
      </p:sp>
      <p:sp>
        <p:nvSpPr>
          <p:cNvPr id="7" name="Rectangle 6"/>
          <p:cNvSpPr/>
          <p:nvPr/>
        </p:nvSpPr>
        <p:spPr>
          <a:xfrm>
            <a:off x="6372200" y="2492896"/>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444208" y="3429000"/>
            <a:ext cx="9361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539552" y="4302867"/>
                <a:ext cx="7776864" cy="1574405"/>
              </a:xfrm>
              <a:prstGeom prst="rect">
                <a:avLst/>
              </a:prstGeom>
              <a:noFill/>
            </p:spPr>
            <p:txBody>
              <a:bodyPr wrap="square" rtlCol="0">
                <a:spAutoFit/>
              </a:bodyPr>
              <a:lstStyle/>
              <a:p>
                <a:pPr algn="r" rtl="1"/>
                <a:r>
                  <a:rPr lang="ar-SA" sz="2400" b="1" dirty="0" smtClean="0">
                    <a:solidFill>
                      <a:schemeClr val="tx2"/>
                    </a:solidFill>
                  </a:rPr>
                  <a:t>الحل بطريقة القانون مباشرة:</a:t>
                </a:r>
              </a:p>
              <a:p>
                <a:pPr algn="ctr" rtl="1"/>
                <a14:m>
                  <m:oMathPara xmlns:m="http://schemas.openxmlformats.org/officeDocument/2006/math">
                    <m:oMathParaPr>
                      <m:jc m:val="centerGroup"/>
                    </m:oMathParaPr>
                    <m:oMath xmlns:m="http://schemas.openxmlformats.org/officeDocument/2006/math">
                      <m:sSup>
                        <m:sSupPr>
                          <m:ctrlPr>
                            <a:rPr lang="en-GB" i="1">
                              <a:latin typeface="Cambria Math"/>
                            </a:rPr>
                          </m:ctrlPr>
                        </m:sSupPr>
                        <m:e>
                          <m:r>
                            <a:rPr lang="en-US">
                              <a:latin typeface="Cambria Math"/>
                            </a:rPr>
                            <m:t>𝑌</m:t>
                          </m:r>
                        </m:e>
                        <m:sup>
                          <m:r>
                            <a:rPr lang="en-US">
                              <a:latin typeface="Cambria Math"/>
                            </a:rPr>
                            <m:t>∗</m:t>
                          </m:r>
                        </m:sup>
                      </m:sSup>
                      <m:r>
                        <a:rPr lang="en-US">
                          <a:latin typeface="Cambria Math"/>
                        </a:rPr>
                        <m:t>=</m:t>
                      </m:r>
                      <m:f>
                        <m:fPr>
                          <m:ctrlPr>
                            <a:rPr lang="en-GB" i="1" smtClean="0">
                              <a:solidFill>
                                <a:schemeClr val="tx1"/>
                              </a:solidFill>
                              <a:latin typeface="Cambria Math"/>
                            </a:rPr>
                          </m:ctrlPr>
                        </m:fPr>
                        <m:num>
                          <m:r>
                            <m:rPr>
                              <m:sty m:val="p"/>
                            </m:rPr>
                            <a:rPr lang="en-US">
                              <a:solidFill>
                                <a:schemeClr val="tx1"/>
                              </a:solidFill>
                              <a:latin typeface="Cambria Math"/>
                            </a:rPr>
                            <m:t>a</m:t>
                          </m:r>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I</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G</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X</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M</m:t>
                              </m:r>
                            </m:e>
                            <m:sub>
                              <m:r>
                                <a:rPr lang="en-US">
                                  <a:solidFill>
                                    <a:schemeClr val="tx1"/>
                                  </a:solidFill>
                                  <a:latin typeface="Cambria Math"/>
                                </a:rPr>
                                <m:t>0</m:t>
                              </m:r>
                            </m:sub>
                          </m:sSub>
                        </m:num>
                        <m:den>
                          <m:r>
                            <a:rPr lang="en-US">
                              <a:solidFill>
                                <a:schemeClr val="tx1"/>
                              </a:solidFill>
                              <a:latin typeface="Cambria Math"/>
                            </a:rPr>
                            <m:t>1</m:t>
                          </m:r>
                          <m:r>
                            <a:rPr lang="en-US">
                              <a:solidFill>
                                <a:schemeClr val="tx1"/>
                              </a:solidFill>
                              <a:latin typeface="Cambria Math"/>
                            </a:rPr>
                            <m:t>−</m:t>
                          </m:r>
                          <m:r>
                            <m:rPr>
                              <m:sty m:val="p"/>
                            </m:rPr>
                            <a:rPr lang="en-US">
                              <a:solidFill>
                                <a:schemeClr val="tx1"/>
                              </a:solidFill>
                              <a:latin typeface="Cambria Math"/>
                            </a:rPr>
                            <m:t>b</m:t>
                          </m:r>
                          <m:r>
                            <a:rPr lang="en-US">
                              <a:solidFill>
                                <a:schemeClr val="tx1"/>
                              </a:solidFill>
                              <a:latin typeface="Cambria Math"/>
                            </a:rPr>
                            <m:t>++</m:t>
                          </m:r>
                          <m:r>
                            <m:rPr>
                              <m:sty m:val="p"/>
                            </m:rPr>
                            <a:rPr lang="en-GB" b="0" i="0" smtClean="0">
                              <a:solidFill>
                                <a:schemeClr val="tx1"/>
                              </a:solidFill>
                              <a:latin typeface="Cambria Math"/>
                            </a:rPr>
                            <m:t>bt</m:t>
                          </m:r>
                          <m:r>
                            <a:rPr lang="en-GB" b="0" i="0" smtClean="0">
                              <a:solidFill>
                                <a:schemeClr val="tx1"/>
                              </a:solidFill>
                              <a:latin typeface="Cambria Math"/>
                            </a:rPr>
                            <m:t>+</m:t>
                          </m:r>
                          <m:r>
                            <m:rPr>
                              <m:sty m:val="p"/>
                            </m:rPr>
                            <a:rPr lang="en-US">
                              <a:solidFill>
                                <a:schemeClr val="tx1"/>
                              </a:solidFill>
                              <a:latin typeface="Cambria Math"/>
                            </a:rPr>
                            <m:t>m</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300</m:t>
                          </m:r>
                          <m:r>
                            <a:rPr lang="en-GB" b="0" i="1" smtClean="0">
                              <a:solidFill>
                                <a:schemeClr val="tx1"/>
                              </a:solidFill>
                              <a:latin typeface="Cambria Math"/>
                            </a:rPr>
                            <m:t>+</m:t>
                          </m:r>
                          <m:r>
                            <a:rPr lang="en-GB" b="0" i="1" smtClean="0">
                              <a:solidFill>
                                <a:schemeClr val="tx1"/>
                              </a:solidFill>
                              <a:latin typeface="Cambria Math"/>
                            </a:rPr>
                            <m:t>900</m:t>
                          </m:r>
                          <m:r>
                            <a:rPr lang="en-GB" b="0" i="1" smtClean="0">
                              <a:solidFill>
                                <a:schemeClr val="tx1"/>
                              </a:solidFill>
                              <a:latin typeface="Cambria Math"/>
                            </a:rPr>
                            <m:t>+</m:t>
                          </m:r>
                          <m:r>
                            <a:rPr lang="en-GB" b="0" i="1" smtClean="0">
                              <a:solidFill>
                                <a:schemeClr val="tx1"/>
                              </a:solidFill>
                              <a:latin typeface="Cambria Math"/>
                            </a:rPr>
                            <m:t>1300</m:t>
                          </m:r>
                          <m:r>
                            <a:rPr lang="en-GB" b="0" i="1" smtClean="0">
                              <a:solidFill>
                                <a:schemeClr val="tx1"/>
                              </a:solidFill>
                              <a:latin typeface="Cambria Math"/>
                            </a:rPr>
                            <m:t>+</m:t>
                          </m:r>
                          <m:d>
                            <m:dPr>
                              <m:ctrlPr>
                                <a:rPr lang="en-GB" b="0" i="1" smtClean="0">
                                  <a:solidFill>
                                    <a:schemeClr val="tx1"/>
                                  </a:solidFill>
                                  <a:latin typeface="Cambria Math"/>
                                </a:rPr>
                              </m:ctrlPr>
                            </m:dPr>
                            <m:e>
                              <m:r>
                                <a:rPr lang="en-GB" b="0" i="1" smtClean="0">
                                  <a:solidFill>
                                    <a:schemeClr val="tx1"/>
                                  </a:solidFill>
                                  <a:latin typeface="Cambria Math"/>
                                </a:rPr>
                                <m:t>1000</m:t>
                              </m:r>
                              <m:r>
                                <a:rPr lang="en-GB" b="0" i="1" smtClean="0">
                                  <a:solidFill>
                                    <a:schemeClr val="tx1"/>
                                  </a:solidFill>
                                  <a:latin typeface="Cambria Math"/>
                                </a:rPr>
                                <m:t>−</m:t>
                              </m:r>
                              <m:r>
                                <a:rPr lang="en-GB" b="0" i="1" smtClean="0">
                                  <a:solidFill>
                                    <a:schemeClr val="tx1"/>
                                  </a:solidFill>
                                  <a:latin typeface="Cambria Math"/>
                                </a:rPr>
                                <m:t>1100</m:t>
                              </m:r>
                            </m:e>
                          </m:d>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d>
                            <m:dPr>
                              <m:ctrlPr>
                                <a:rPr lang="en-GB" b="0" i="1" smtClean="0">
                                  <a:solidFill>
                                    <a:schemeClr val="tx1"/>
                                  </a:solidFill>
                                  <a:latin typeface="Cambria Math"/>
                                </a:rPr>
                              </m:ctrlPr>
                            </m:dPr>
                            <m:e>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2</m:t>
                              </m:r>
                            </m:e>
                          </m:d>
                          <m:r>
                            <a:rPr lang="en-GB" b="0" i="1" smtClean="0">
                              <a:solidFill>
                                <a:schemeClr val="tx1"/>
                              </a:solidFill>
                              <a:latin typeface="Cambria Math"/>
                            </a:rPr>
                            <m:t>+</m:t>
                          </m:r>
                          <m:r>
                            <a:rPr lang="en-GB" b="0" i="1" smtClean="0">
                              <a:solidFill>
                                <a:schemeClr val="tx1"/>
                              </a:solidFill>
                              <a:latin typeface="Cambria Math"/>
                            </a:rPr>
                            <m:t>0</m:t>
                          </m:r>
                        </m:den>
                      </m:f>
                    </m:oMath>
                  </m:oMathPara>
                </a14:m>
                <a:endParaRPr lang="en-GB" dirty="0" smtClean="0"/>
              </a:p>
              <a:p>
                <a:pPr algn="ctr" rtl="1"/>
                <a14:m>
                  <m:oMathPara xmlns:m="http://schemas.openxmlformats.org/officeDocument/2006/math">
                    <m:oMathParaPr>
                      <m:jc m:val="centerGroup"/>
                    </m:oMathParaPr>
                    <m:oMath xmlns:m="http://schemas.openxmlformats.org/officeDocument/2006/math">
                      <m:sSup>
                        <m:sSupPr>
                          <m:ctrlPr>
                            <a:rPr lang="en-GB" i="1" smtClean="0">
                              <a:latin typeface="Cambria Math"/>
                            </a:rPr>
                          </m:ctrlPr>
                        </m:sSupPr>
                        <m:e>
                          <m:r>
                            <a:rPr lang="en-GB" b="0" i="1" smtClean="0">
                              <a:latin typeface="Cambria Math"/>
                            </a:rPr>
                            <m:t>𝑌</m:t>
                          </m:r>
                        </m:e>
                        <m:sup>
                          <m:r>
                            <a:rPr lang="en-GB" b="0" i="1" smtClean="0">
                              <a:latin typeface="Cambria Math"/>
                            </a:rPr>
                            <m:t>∗</m:t>
                          </m:r>
                        </m:sup>
                      </m:sSup>
                      <m:r>
                        <a:rPr lang="en-GB" b="0" i="1" smtClean="0">
                          <a:latin typeface="Cambria Math"/>
                        </a:rPr>
                        <m:t>=</m:t>
                      </m:r>
                      <m:f>
                        <m:fPr>
                          <m:ctrlPr>
                            <a:rPr lang="en-GB" b="0" i="1" smtClean="0">
                              <a:latin typeface="Cambria Math"/>
                            </a:rPr>
                          </m:ctrlPr>
                        </m:fPr>
                        <m:num>
                          <m:r>
                            <a:rPr lang="en-GB" b="0" i="1" smtClean="0">
                              <a:latin typeface="Cambria Math"/>
                            </a:rPr>
                            <m:t>2400</m:t>
                          </m:r>
                        </m:num>
                        <m:den>
                          <m:r>
                            <a:rPr lang="en-GB" b="0" i="1" smtClean="0">
                              <a:latin typeface="Cambria Math"/>
                            </a:rPr>
                            <m:t>0</m:t>
                          </m:r>
                          <m:r>
                            <a:rPr lang="en-GB" b="0" i="1" smtClean="0">
                              <a:latin typeface="Cambria Math"/>
                            </a:rPr>
                            <m:t>.</m:t>
                          </m:r>
                          <m:r>
                            <a:rPr lang="en-GB" b="0" i="1" smtClean="0">
                              <a:latin typeface="Cambria Math"/>
                            </a:rPr>
                            <m:t>4</m:t>
                          </m:r>
                        </m:den>
                      </m:f>
                      <m:r>
                        <a:rPr lang="en-GB" b="0" i="1" smtClean="0">
                          <a:latin typeface="Cambria Math"/>
                        </a:rPr>
                        <m:t>=</m:t>
                      </m:r>
                      <m:r>
                        <a:rPr lang="en-GB" b="0" i="1" smtClean="0">
                          <a:latin typeface="Cambria Math"/>
                        </a:rPr>
                        <m:t>6000</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39552" y="4302867"/>
                <a:ext cx="7776864" cy="1574405"/>
              </a:xfrm>
              <a:prstGeom prst="rect">
                <a:avLst/>
              </a:prstGeom>
              <a:blipFill rotWithShape="1">
                <a:blip r:embed="rId3"/>
                <a:stretch>
                  <a:fillRect t="-2713" r="-1255"/>
                </a:stretch>
              </a:blipFill>
            </p:spPr>
            <p:txBody>
              <a:bodyPr/>
              <a:lstStyle/>
              <a:p>
                <a:r>
                  <a:rPr lang="en-GB">
                    <a:noFill/>
                  </a:rPr>
                  <a:t> </a:t>
                </a:r>
              </a:p>
            </p:txBody>
          </p:sp>
        </mc:Fallback>
      </mc:AlternateContent>
      <p:sp>
        <p:nvSpPr>
          <p:cNvPr id="11" name="Rounded Rectangular Callout 10"/>
          <p:cNvSpPr/>
          <p:nvPr/>
        </p:nvSpPr>
        <p:spPr>
          <a:xfrm>
            <a:off x="971600" y="4149080"/>
            <a:ext cx="7488832" cy="1872208"/>
          </a:xfrm>
          <a:prstGeom prst="wedgeRound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a:off x="2267744" y="26729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339752" y="360902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362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ملاحظات هامة</a:t>
            </a:r>
            <a:r>
              <a:rPr lang="ar-SA" b="1" dirty="0" smtClean="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عند حل تمارين المضاعف لا بد من الانتباه لـ:</a:t>
                </a:r>
              </a:p>
              <a:p>
                <a:pPr marL="514350" indent="-514350" algn="r" rtl="1">
                  <a:buFont typeface="+mj-lt"/>
                  <a:buAutoNum type="arabicPeriod"/>
                </a:pPr>
                <a:r>
                  <a:rPr lang="ar-SA" dirty="0" smtClean="0"/>
                  <a:t>نوع التغير المستقل.</a:t>
                </a:r>
              </a:p>
              <a:p>
                <a:pPr marL="514350" indent="-514350" algn="r" rtl="1">
                  <a:buFont typeface="+mj-lt"/>
                  <a:buAutoNum type="arabicPeriod"/>
                </a:pPr>
                <a:r>
                  <a:rPr lang="ar-SA" dirty="0" smtClean="0"/>
                  <a:t>نوع الضرائب إن وجدت.</a:t>
                </a:r>
              </a:p>
              <a:p>
                <a:pPr marL="514350" indent="-514350" algn="r" rtl="1">
                  <a:buFont typeface="+mj-lt"/>
                  <a:buAutoNum type="arabicPeriod"/>
                </a:pPr>
                <a:r>
                  <a:rPr lang="ar-SA" dirty="0" smtClean="0"/>
                  <a:t>اقتصاد مفتوح أم مغلق.</a:t>
                </a:r>
              </a:p>
              <a:p>
                <a:pPr algn="r" rtl="1"/>
                <a:r>
                  <a:rPr lang="ar-SA" b="1" dirty="0" smtClean="0">
                    <a:solidFill>
                      <a:schemeClr val="tx2"/>
                    </a:solidFill>
                  </a:rPr>
                  <a:t>مثال: </a:t>
                </a:r>
                <a:r>
                  <a:rPr lang="ar-SA" dirty="0" smtClean="0"/>
                  <a:t>تغير مستقل في الانفاق الحكومي في دولة ذات اقتصاد مغلق تفرض ضرائب نسبية فقط:</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m:rPr>
                              <m:sty m:val="p"/>
                            </m:rPr>
                            <a:rPr lang="el-GR" b="0" i="0" smtClean="0">
                              <a:latin typeface="Cambria Math"/>
                            </a:rPr>
                            <m:t>Δ</m:t>
                          </m:r>
                          <m:r>
                            <a:rPr lang="en-GB" b="0" i="1" smtClean="0">
                              <a:latin typeface="Cambria Math"/>
                            </a:rPr>
                            <m:t>𝑌</m:t>
                          </m:r>
                        </m:num>
                        <m:den>
                          <m:r>
                            <m:rPr>
                              <m:sty m:val="p"/>
                            </m:rPr>
                            <a:rPr lang="el-GR" b="0" i="0" smtClean="0">
                              <a:latin typeface="Cambria Math"/>
                            </a:rPr>
                            <m:t>Δ</m:t>
                          </m:r>
                          <m:r>
                            <a:rPr lang="en-GB" b="0" i="1" smtClean="0">
                              <a:latin typeface="Cambria Math"/>
                            </a:rPr>
                            <m:t>𝐺</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oMath>
                  </m:oMathPara>
                </a14:m>
                <a:endParaRPr lang="en-GB" b="0" dirty="0" smtClean="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f>
                        <m:fPr>
                          <m:ctrlPr>
                            <a:rPr lang="en-GB" i="1">
                              <a:latin typeface="Cambria Math"/>
                            </a:rPr>
                          </m:ctrlPr>
                        </m:fPr>
                        <m:num>
                          <m:r>
                            <a:rPr lang="en-GB" i="1">
                              <a:latin typeface="Cambria Math"/>
                            </a:rPr>
                            <m:t>1</m:t>
                          </m:r>
                        </m:num>
                        <m:den>
                          <m:r>
                            <a:rPr lang="en-GB" i="1">
                              <a:latin typeface="Cambria Math"/>
                            </a:rPr>
                            <m:t>1</m:t>
                          </m:r>
                          <m:r>
                            <a:rPr lang="en-GB" i="1">
                              <a:latin typeface="Cambria Math"/>
                            </a:rPr>
                            <m:t>−</m:t>
                          </m:r>
                          <m:r>
                            <a:rPr lang="en-GB" i="1">
                              <a:latin typeface="Cambria Math"/>
                            </a:rPr>
                            <m:t>𝑏</m:t>
                          </m:r>
                          <m:r>
                            <a:rPr lang="en-GB" i="1">
                              <a:latin typeface="Cambria Math"/>
                            </a:rPr>
                            <m:t>+</m:t>
                          </m:r>
                          <m:r>
                            <a:rPr lang="en-GB" i="1">
                              <a:latin typeface="Cambria Math"/>
                            </a:rPr>
                            <m:t>𝑏𝑡</m:t>
                          </m:r>
                        </m:den>
                      </m:f>
                      <m:r>
                        <a:rPr lang="en-GB" i="1" smtClean="0">
                          <a:latin typeface="Cambria Math"/>
                          <a:ea typeface="Cambria Math"/>
                        </a:rPr>
                        <m:t>∆</m:t>
                      </m:r>
                      <m:r>
                        <a:rPr lang="en-GB" b="0" i="1" smtClean="0">
                          <a:latin typeface="Cambria Math"/>
                          <a:ea typeface="Cambria Math"/>
                        </a:rPr>
                        <m:t>𝐺</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370"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2430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إيجاد الدخل (الناتج) التوازني لاقتصاد مغلق:</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لإيجاد دالة الاستهلاك: </a:t>
            </a:r>
            <a:r>
              <a:rPr lang="en-GB" dirty="0" smtClean="0"/>
              <a:t>C</a:t>
            </a:r>
            <a:r>
              <a:rPr lang="en-GB" dirty="0"/>
              <a:t>= a + b </a:t>
            </a:r>
            <a:r>
              <a:rPr lang="en-GB" dirty="0" err="1" smtClean="0"/>
              <a:t>Yd</a:t>
            </a:r>
            <a:r>
              <a:rPr lang="en-GB" dirty="0" smtClean="0"/>
              <a:t>        C</a:t>
            </a:r>
            <a:r>
              <a:rPr lang="en-GB" dirty="0"/>
              <a:t> = a + b </a:t>
            </a:r>
            <a:r>
              <a:rPr lang="en-GB" dirty="0" smtClean="0"/>
              <a:t>(Y – T) </a:t>
            </a:r>
          </a:p>
          <a:p>
            <a:pPr marL="0" indent="0" algn="r" rtl="1">
              <a:buNone/>
            </a:pPr>
            <a:r>
              <a:rPr lang="ar-SA" b="1" dirty="0" smtClean="0">
                <a:solidFill>
                  <a:schemeClr val="tx2"/>
                </a:solidFill>
              </a:rPr>
              <a:t>بافتراض وجود ضريبة مزدوجة فإن:  </a:t>
            </a:r>
            <a:r>
              <a:rPr lang="en-GB" dirty="0" smtClean="0"/>
              <a:t>T = T0 + t Y</a:t>
            </a:r>
          </a:p>
          <a:p>
            <a:pPr marL="0" indent="0" algn="ctr">
              <a:buNone/>
            </a:pPr>
            <a:r>
              <a:rPr lang="en-GB" dirty="0"/>
              <a:t>C = a + b {</a:t>
            </a:r>
            <a:r>
              <a:rPr lang="en-GB" dirty="0" smtClean="0"/>
              <a:t>Y – (</a:t>
            </a:r>
            <a:r>
              <a:rPr lang="en-GB" dirty="0"/>
              <a:t>T0 + t </a:t>
            </a:r>
            <a:r>
              <a:rPr lang="en-GB" dirty="0" smtClean="0"/>
              <a:t>Y)}        </a:t>
            </a:r>
          </a:p>
          <a:p>
            <a:pPr marL="0" indent="0" algn="ctr">
              <a:buNone/>
            </a:pPr>
            <a:r>
              <a:rPr lang="en-GB" dirty="0" smtClean="0"/>
              <a:t>C </a:t>
            </a:r>
            <a:r>
              <a:rPr lang="en-GB" dirty="0"/>
              <a:t>= a + b {Y </a:t>
            </a:r>
            <a:r>
              <a:rPr lang="en-GB" dirty="0" smtClean="0"/>
              <a:t>–T0 - </a:t>
            </a:r>
            <a:r>
              <a:rPr lang="en-GB" dirty="0"/>
              <a:t>t </a:t>
            </a:r>
            <a:r>
              <a:rPr lang="en-GB" dirty="0" smtClean="0"/>
              <a:t>Y}  </a:t>
            </a:r>
          </a:p>
          <a:p>
            <a:pPr marL="0" indent="0" algn="ctr">
              <a:buNone/>
            </a:pPr>
            <a:r>
              <a:rPr lang="en-GB" dirty="0"/>
              <a:t>C = a + b </a:t>
            </a:r>
            <a:r>
              <a:rPr lang="en-GB" dirty="0" smtClean="0"/>
              <a:t>Y </a:t>
            </a:r>
            <a:r>
              <a:rPr lang="en-GB" dirty="0"/>
              <a:t>– </a:t>
            </a:r>
            <a:r>
              <a:rPr lang="en-GB" dirty="0" smtClean="0"/>
              <a:t>bT0 – b t Y          </a:t>
            </a:r>
          </a:p>
          <a:p>
            <a:pPr marL="0" indent="0" algn="ctr">
              <a:buNone/>
            </a:pPr>
            <a:r>
              <a:rPr lang="en-GB" dirty="0" smtClean="0"/>
              <a:t>C </a:t>
            </a:r>
            <a:r>
              <a:rPr lang="en-GB" dirty="0"/>
              <a:t>= </a:t>
            </a:r>
            <a:r>
              <a:rPr lang="en-GB" dirty="0" smtClean="0"/>
              <a:t>a</a:t>
            </a:r>
            <a:r>
              <a:rPr lang="en-GB" dirty="0"/>
              <a:t> – bT0 </a:t>
            </a:r>
            <a:r>
              <a:rPr lang="en-GB" dirty="0" smtClean="0"/>
              <a:t>+ b Y (1 – t)</a:t>
            </a:r>
          </a:p>
          <a:p>
            <a:pPr marL="0" indent="0" algn="ctr">
              <a:buNone/>
            </a:pPr>
            <a:endParaRPr lang="en-GB" dirty="0" smtClean="0"/>
          </a:p>
          <a:p>
            <a:pPr marL="0" indent="0" algn="ctr">
              <a:buNone/>
            </a:pPr>
            <a:r>
              <a:rPr lang="en-GB" dirty="0"/>
              <a:t>C = a – bT0 + b (1 – </a:t>
            </a:r>
            <a:r>
              <a:rPr lang="en-GB" dirty="0" smtClean="0"/>
              <a:t>t)Y</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a:off x="3059832" y="2204864"/>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07804" y="5229200"/>
            <a:ext cx="3564396"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101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646040"/>
            <a:ext cx="8229600" cy="1359024"/>
          </a:xfrm>
        </p:spPr>
        <p:txBody>
          <a:bodyPr>
            <a:normAutofit fontScale="90000"/>
          </a:bodyPr>
          <a:lstStyle/>
          <a:p>
            <a:pPr algn="ctr" rtl="1"/>
            <a:r>
              <a:rPr lang="ar-SA" b="1" dirty="0" smtClean="0"/>
              <a:t>تمارين محلولة من </a:t>
            </a:r>
            <a:r>
              <a:rPr lang="ar-SA" dirty="0" smtClean="0">
                <a:solidFill>
                  <a:schemeClr val="tx1"/>
                </a:solidFill>
              </a:rPr>
              <a:t>ص 171 إلى ص 176</a:t>
            </a:r>
            <a:r>
              <a:rPr lang="ar-SA" b="1" dirty="0" smtClean="0"/>
              <a:t/>
            </a:r>
            <a:br>
              <a:rPr lang="ar-SA" b="1" dirty="0" smtClean="0"/>
            </a:br>
            <a:r>
              <a:rPr lang="ar-SA" b="1" dirty="0" smtClean="0"/>
              <a:t>تمارين غير محلولة من </a:t>
            </a:r>
            <a:r>
              <a:rPr lang="ar-SA" dirty="0" smtClean="0">
                <a:solidFill>
                  <a:schemeClr val="tx1"/>
                </a:solidFill>
              </a:rPr>
              <a:t>ص 177 إلى ص 180</a:t>
            </a:r>
            <a:endParaRPr lang="en-GB" dirty="0">
              <a:solidFill>
                <a:schemeClr val="tx1"/>
              </a:solidFill>
            </a:endParaRP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4705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إيجاد الدخل (الناتج) التوازني لاقتصاد مغلق:</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لإيجاد الدخل التوازني في حال وجود ضريبة مزدوجة: </a:t>
                </a:r>
                <a:r>
                  <a:rPr lang="ar-SA" dirty="0" smtClean="0"/>
                  <a:t>نعوض بالدوال المكونة للانفاق الكلي في شرط التوازن:    </a:t>
                </a:r>
                <a:r>
                  <a:rPr lang="en-GB" dirty="0" smtClean="0"/>
                  <a:t> </a:t>
                </a:r>
                <a:r>
                  <a:rPr lang="en-GB" dirty="0"/>
                  <a:t>Y = C + I + </a:t>
                </a:r>
                <a:r>
                  <a:rPr lang="en-GB" dirty="0" smtClean="0"/>
                  <a:t>G</a:t>
                </a:r>
                <a:r>
                  <a:rPr lang="ar-SA" dirty="0" smtClean="0"/>
                  <a:t> </a:t>
                </a:r>
                <a:endParaRPr lang="en-GB" dirty="0"/>
              </a:p>
              <a:p>
                <a:pPr marL="0" indent="0" algn="ctr" rtl="1">
                  <a:buNone/>
                </a:pPr>
                <a:r>
                  <a:rPr lang="en-GB" dirty="0">
                    <a:solidFill>
                      <a:schemeClr val="accent1"/>
                    </a:solidFill>
                  </a:rPr>
                  <a:t>C = a – bT0 + b (1 – </a:t>
                </a:r>
                <a:r>
                  <a:rPr lang="en-GB" dirty="0" smtClean="0">
                    <a:solidFill>
                      <a:schemeClr val="accent1"/>
                    </a:solidFill>
                  </a:rPr>
                  <a:t>t)Y     ,     I = I0      ,    G = G0</a:t>
                </a:r>
                <a:endParaRPr lang="ar-SA" dirty="0" smtClean="0">
                  <a:solidFill>
                    <a:schemeClr val="accent1"/>
                  </a:solidFill>
                </a:endParaRPr>
              </a:p>
              <a:p>
                <a:pPr marL="0" indent="0" algn="ctr">
                  <a:buNone/>
                </a:pPr>
                <a:r>
                  <a:rPr lang="en-GB" dirty="0" smtClean="0"/>
                  <a:t>Y = a – bT0 + b (1 – t)Y + I0 + G0</a:t>
                </a:r>
              </a:p>
              <a:p>
                <a:pPr marL="0" indent="0" algn="ctr">
                  <a:buNone/>
                </a:pPr>
                <a:r>
                  <a:rPr lang="en-US" dirty="0" smtClean="0"/>
                  <a:t>Y = (</a:t>
                </a:r>
                <a:r>
                  <a:rPr lang="en-GB" dirty="0" smtClean="0"/>
                  <a:t>a + I0 + G0 – bT0) + b (1 – t)Y        </a:t>
                </a:r>
              </a:p>
              <a:p>
                <a:pPr marL="0" indent="0" algn="ctr">
                  <a:buNone/>
                </a:pPr>
                <a:r>
                  <a:rPr lang="en-US" dirty="0" smtClean="0"/>
                  <a:t>Y = A0 + </a:t>
                </a:r>
                <a:r>
                  <a:rPr lang="en-GB" dirty="0" smtClean="0"/>
                  <a:t>b (1 – t)Y</a:t>
                </a:r>
              </a:p>
              <a:p>
                <a:pPr marL="0" indent="0" algn="ctr">
                  <a:buNone/>
                </a:pPr>
                <a:r>
                  <a:rPr lang="en-GB" dirty="0" smtClean="0"/>
                  <a:t>Y - b (1 – t)Y = </a:t>
                </a:r>
                <a:r>
                  <a:rPr lang="en-US" dirty="0" smtClean="0"/>
                  <a:t>A0        </a:t>
                </a:r>
              </a:p>
              <a:p>
                <a:pPr marL="0" indent="0" algn="ctr">
                  <a:buNone/>
                </a:pPr>
                <a:r>
                  <a:rPr lang="en-US" dirty="0" smtClean="0"/>
                  <a:t>{1 - </a:t>
                </a:r>
                <a:r>
                  <a:rPr lang="en-GB" dirty="0" smtClean="0"/>
                  <a:t>b (1 – t)} Y = </a:t>
                </a:r>
                <a:r>
                  <a:rPr lang="en-US" dirty="0" smtClean="0"/>
                  <a:t>A0 </a:t>
                </a:r>
                <a:endParaRPr lang="en-GB" dirty="0" smtClean="0"/>
              </a:p>
              <a:p>
                <a:pPr marL="0" indent="0" algn="ctr">
                  <a:buNone/>
                </a:pPr>
                <a14:m>
                  <m:oMath xmlns:m="http://schemas.openxmlformats.org/officeDocument/2006/math">
                    <m:sSup>
                      <m:sSupPr>
                        <m:ctrlPr>
                          <a:rPr lang="en-US" i="1">
                            <a:latin typeface="Cambria Math"/>
                          </a:rPr>
                        </m:ctrlPr>
                      </m:sSupPr>
                      <m:e>
                        <m:r>
                          <a:rPr lang="en-US" i="1">
                            <a:latin typeface="Cambria Math"/>
                          </a:rPr>
                          <m:t>𝑌</m:t>
                        </m:r>
                      </m:e>
                      <m:sup>
                        <m:r>
                          <a:rPr lang="en-US" i="1">
                            <a:latin typeface="Cambria Math"/>
                          </a:rPr>
                          <m:t>∗</m:t>
                        </m:r>
                      </m:sup>
                    </m:sSup>
                    <m:r>
                      <a:rPr lang="en-US" i="1">
                        <a:latin typeface="Cambria Math"/>
                      </a:rPr>
                      <m:t>=</m:t>
                    </m:r>
                    <m:f>
                      <m:fPr>
                        <m:ctrlPr>
                          <a:rPr lang="en-US" i="1">
                            <a:latin typeface="Cambria Math"/>
                          </a:rPr>
                        </m:ctrlPr>
                      </m:fPr>
                      <m:num>
                        <m:r>
                          <a:rPr lang="en-GB" b="0" i="1" smtClean="0">
                            <a:latin typeface="Cambria Math"/>
                          </a:rPr>
                          <m:t>1</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sSub>
                      <m:sSubPr>
                        <m:ctrlPr>
                          <a:rPr lang="en-US" i="1">
                            <a:latin typeface="Cambria Math"/>
                          </a:rPr>
                        </m:ctrlPr>
                      </m:sSubPr>
                      <m:e>
                        <m:r>
                          <a:rPr lang="en-US" i="1">
                            <a:latin typeface="Cambria Math"/>
                          </a:rPr>
                          <m:t>𝐴</m:t>
                        </m:r>
                      </m:e>
                      <m:sub>
                        <m:r>
                          <a:rPr lang="en-US" i="1">
                            <a:latin typeface="Cambria Math"/>
                          </a:rPr>
                          <m:t>0</m:t>
                        </m:r>
                      </m:sub>
                    </m:sSub>
                    <m:r>
                      <a:rPr lang="en-US" i="1">
                        <a:latin typeface="Cambria Math"/>
                      </a:rPr>
                      <m:t>=</m:t>
                    </m:r>
                    <m:f>
                      <m:fPr>
                        <m:ctrlPr>
                          <a:rPr lang="en-US" i="1">
                            <a:latin typeface="Cambria Math"/>
                          </a:rPr>
                        </m:ctrlPr>
                      </m:fPr>
                      <m:num>
                        <m:r>
                          <m:rPr>
                            <m:nor/>
                          </m:rPr>
                          <a:rPr lang="en-GB" dirty="0"/>
                          <m:t>a</m:t>
                        </m:r>
                        <m:r>
                          <m:rPr>
                            <m:nor/>
                          </m:rPr>
                          <a:rPr lang="en-GB" dirty="0"/>
                          <m:t> + </m:t>
                        </m:r>
                        <m:r>
                          <m:rPr>
                            <m:nor/>
                          </m:rPr>
                          <a:rPr lang="en-GB" dirty="0"/>
                          <m:t>I</m:t>
                        </m:r>
                        <m:r>
                          <m:rPr>
                            <m:nor/>
                          </m:rPr>
                          <a:rPr lang="en-GB" dirty="0"/>
                          <m:t>0 </m:t>
                        </m:r>
                        <m:r>
                          <m:rPr>
                            <m:nor/>
                          </m:rPr>
                          <a:rPr lang="en-GB" dirty="0"/>
                          <m:t>+ </m:t>
                        </m:r>
                        <m:r>
                          <m:rPr>
                            <m:nor/>
                          </m:rPr>
                          <a:rPr lang="en-GB" dirty="0"/>
                          <m:t>G</m:t>
                        </m:r>
                        <m:r>
                          <m:rPr>
                            <m:nor/>
                          </m:rPr>
                          <a:rPr lang="en-GB" dirty="0"/>
                          <m:t>0 </m:t>
                        </m:r>
                        <m:r>
                          <m:rPr>
                            <m:nor/>
                          </m:rPr>
                          <a:rPr lang="en-GB" dirty="0"/>
                          <m:t>– </m:t>
                        </m:r>
                        <m:r>
                          <m:rPr>
                            <m:nor/>
                          </m:rPr>
                          <a:rPr lang="en-GB" dirty="0"/>
                          <m:t>bT</m:t>
                        </m:r>
                        <m:r>
                          <m:rPr>
                            <m:nor/>
                          </m:rPr>
                          <a:rPr lang="en-GB" dirty="0"/>
                          <m:t>0</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r>
                      <a:rPr lang="en-US" b="0" i="1" smtClean="0">
                        <a:latin typeface="Cambria Math"/>
                      </a:rPr>
                      <m:t>=</m:t>
                    </m:r>
                    <m:r>
                      <a:rPr lang="en-US" b="0" i="1" smtClean="0">
                        <a:latin typeface="Cambria Math"/>
                      </a:rPr>
                      <m:t>𝑀𝑟</m:t>
                    </m:r>
                    <m:r>
                      <a:rPr lang="en-US" b="0" i="1" smtClean="0">
                        <a:latin typeface="Cambria Math"/>
                      </a:rPr>
                      <m:t>(</m:t>
                    </m:r>
                    <m:sSub>
                      <m:sSubPr>
                        <m:ctrlPr>
                          <a:rPr lang="en-US" i="1">
                            <a:latin typeface="Cambria Math"/>
                          </a:rPr>
                        </m:ctrlPr>
                      </m:sSubPr>
                      <m:e>
                        <m:r>
                          <a:rPr lang="en-US" i="1">
                            <a:latin typeface="Cambria Math"/>
                          </a:rPr>
                          <m:t>𝐴</m:t>
                        </m:r>
                      </m:e>
                      <m:sub>
                        <m:r>
                          <a:rPr lang="en-US" i="1">
                            <a:latin typeface="Cambria Math"/>
                          </a:rPr>
                          <m:t>0</m:t>
                        </m:r>
                      </m:sub>
                    </m:sSub>
                  </m:oMath>
                </a14:m>
                <a:r>
                  <a:rPr lang="en-GB"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222"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sp>
        <p:nvSpPr>
          <p:cNvPr id="20" name="Rectangle 19"/>
          <p:cNvSpPr/>
          <p:nvPr/>
        </p:nvSpPr>
        <p:spPr>
          <a:xfrm>
            <a:off x="1259632" y="5301208"/>
            <a:ext cx="6624736" cy="93610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2915816" y="4005064"/>
            <a:ext cx="230425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79912" y="4437112"/>
            <a:ext cx="50405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69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المغلق:</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فكرة (نظرية) المضاعف:</a:t>
            </a:r>
          </a:p>
          <a:p>
            <a:pPr marL="0" indent="0" algn="r" rtl="1">
              <a:buNone/>
            </a:pPr>
            <a:r>
              <a:rPr lang="ar-SA" dirty="0" smtClean="0"/>
              <a:t>          الزيادة في الانفاق (أياً كان نوعه) ستؤدي إلى زيادة </a:t>
            </a:r>
            <a:r>
              <a:rPr lang="ar-SA" dirty="0" smtClean="0">
                <a:solidFill>
                  <a:schemeClr val="tx2"/>
                </a:solidFill>
              </a:rPr>
              <a:t>أكبر</a:t>
            </a:r>
            <a:r>
              <a:rPr lang="ar-SA" dirty="0" smtClean="0"/>
              <a:t> في مستوى توازن الناتج المحلي الإجمالي.</a:t>
            </a:r>
          </a:p>
          <a:p>
            <a:pPr algn="r" rtl="1"/>
            <a:r>
              <a:rPr lang="ar-SA" b="1" dirty="0" smtClean="0">
                <a:solidFill>
                  <a:schemeClr val="tx2"/>
                </a:solidFill>
              </a:rPr>
              <a:t>المضاعف يقيس:</a:t>
            </a:r>
          </a:p>
          <a:p>
            <a:pPr marL="0" indent="0" algn="r" rtl="1">
              <a:buNone/>
            </a:pPr>
            <a:r>
              <a:rPr lang="ar-SA" dirty="0"/>
              <a:t> </a:t>
            </a:r>
            <a:r>
              <a:rPr lang="ar-SA" dirty="0" smtClean="0"/>
              <a:t>         الأثر المترتب على تغير متغير خارجي (مستقل) معطى و معين على المستوى التوازني للدخل (الناتج).</a:t>
            </a:r>
          </a:p>
          <a:p>
            <a:pPr marL="0" indent="0" algn="r" rtl="1">
              <a:buNone/>
            </a:pPr>
            <a:endParaRPr lang="ar-SA" dirty="0" smtClean="0"/>
          </a:p>
          <a:p>
            <a:pPr algn="r" rtl="1"/>
            <a:r>
              <a:rPr lang="ar-SA" dirty="0"/>
              <a:t>من </a:t>
            </a:r>
            <a:r>
              <a:rPr lang="ar-SA" dirty="0" smtClean="0"/>
              <a:t>خلال هذه النظرية </a:t>
            </a:r>
            <a:r>
              <a:rPr lang="ar-SA" dirty="0"/>
              <a:t>تؤثر العوامل المفترض ثباتها على منحنى الطلب الكلي</a:t>
            </a:r>
            <a:r>
              <a:rPr lang="ar-SA" dirty="0" smtClean="0"/>
              <a:t>.</a:t>
            </a: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0245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المغلق:</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المتغيرات الخارجية:</a:t>
                </a:r>
              </a:p>
              <a:p>
                <a:pPr marL="514350" indent="-514350" algn="r" rtl="1">
                  <a:buFont typeface="+mj-lt"/>
                  <a:buAutoNum type="arabicPeriod"/>
                </a:pPr>
                <a:r>
                  <a:rPr lang="ar-SA" b="1" dirty="0" smtClean="0">
                    <a:solidFill>
                      <a:schemeClr val="tx2"/>
                    </a:solidFill>
                  </a:rPr>
                  <a:t>حقن (إضافة) للانفاق الكلي: </a:t>
                </a:r>
                <a:r>
                  <a:rPr lang="ar-SA" dirty="0" smtClean="0"/>
                  <a:t>الانفاق الحكومي، الاستثمار      المضاعف موجب الإشارة.</a:t>
                </a:r>
              </a:p>
              <a:p>
                <a:pPr marL="514350" indent="-514350" algn="r" rtl="1">
                  <a:buFont typeface="+mj-lt"/>
                  <a:buAutoNum type="arabicPeriod"/>
                </a:pPr>
                <a:r>
                  <a:rPr lang="ar-SA" b="1" dirty="0" smtClean="0">
                    <a:solidFill>
                      <a:schemeClr val="tx2"/>
                    </a:solidFill>
                  </a:rPr>
                  <a:t>تسرب (سحب) من الانفاق الكلي: </a:t>
                </a:r>
                <a:r>
                  <a:rPr lang="ar-SA" dirty="0" smtClean="0"/>
                  <a:t>الضرائب      المضاعف سالب الإشارة.</a:t>
                </a:r>
              </a:p>
              <a:p>
                <a:pPr algn="r" rtl="1"/>
                <a:r>
                  <a:rPr lang="ar-SA" b="1" dirty="0" smtClean="0">
                    <a:solidFill>
                      <a:schemeClr val="tx2"/>
                    </a:solidFill>
                  </a:rPr>
                  <a:t>مضاعف الاقتصاد المغلق: </a:t>
                </a:r>
                <a:r>
                  <a:rPr lang="ar-SA" sz="2000" dirty="0" smtClean="0"/>
                  <a:t>في حال وجود ضريبة مزدوجة</a:t>
                </a:r>
              </a:p>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a:latin typeface="Cambria Math"/>
                            </a:rPr>
                            <m:t>𝑌</m:t>
                          </m:r>
                        </m:e>
                        <m:sup>
                          <m:r>
                            <a:rPr lang="en-US" i="1">
                              <a:latin typeface="Cambria Math"/>
                            </a:rPr>
                            <m:t>∗</m:t>
                          </m:r>
                        </m:sup>
                      </m:sSup>
                      <m:r>
                        <a:rPr lang="en-US" i="1">
                          <a:latin typeface="Cambria Math"/>
                        </a:rPr>
                        <m:t>=</m:t>
                      </m:r>
                      <m:f>
                        <m:fPr>
                          <m:ctrlPr>
                            <a:rPr lang="en-US" i="1">
                              <a:latin typeface="Cambria Math"/>
                            </a:rPr>
                          </m:ctrlPr>
                        </m:fPr>
                        <m:num>
                          <m:r>
                            <m:rPr>
                              <m:nor/>
                            </m:rPr>
                            <a:rPr lang="en-GB" dirty="0"/>
                            <m:t>a</m:t>
                          </m:r>
                          <m:r>
                            <m:rPr>
                              <m:nor/>
                            </m:rPr>
                            <a:rPr lang="en-GB" dirty="0"/>
                            <m:t> + </m:t>
                          </m:r>
                          <m:r>
                            <m:rPr>
                              <m:nor/>
                            </m:rPr>
                            <a:rPr lang="en-GB" dirty="0"/>
                            <m:t>I</m:t>
                          </m:r>
                          <m:r>
                            <m:rPr>
                              <m:nor/>
                            </m:rPr>
                            <a:rPr lang="en-GB" dirty="0"/>
                            <m:t>0 </m:t>
                          </m:r>
                          <m:r>
                            <m:rPr>
                              <m:nor/>
                            </m:rPr>
                            <a:rPr lang="en-GB" dirty="0"/>
                            <m:t>+ </m:t>
                          </m:r>
                          <m:r>
                            <m:rPr>
                              <m:nor/>
                            </m:rPr>
                            <a:rPr lang="en-GB" dirty="0"/>
                            <m:t>G</m:t>
                          </m:r>
                          <m:r>
                            <m:rPr>
                              <m:nor/>
                            </m:rPr>
                            <a:rPr lang="en-GB" dirty="0"/>
                            <m:t>0 </m:t>
                          </m:r>
                          <m:r>
                            <m:rPr>
                              <m:nor/>
                            </m:rPr>
                            <a:rPr lang="en-GB" dirty="0"/>
                            <m:t>– </m:t>
                          </m:r>
                          <m:r>
                            <m:rPr>
                              <m:nor/>
                            </m:rPr>
                            <a:rPr lang="en-GB" dirty="0"/>
                            <m:t>bT</m:t>
                          </m:r>
                          <m:r>
                            <m:rPr>
                              <m:nor/>
                            </m:rPr>
                            <a:rPr lang="en-GB" dirty="0"/>
                            <m:t>0</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sSub>
                        <m:sSubPr>
                          <m:ctrlPr>
                            <a:rPr lang="en-GB" b="0" i="1" smtClean="0">
                              <a:latin typeface="Cambria Math"/>
                            </a:rPr>
                          </m:ctrlPr>
                        </m:sSubPr>
                        <m:e>
                          <m:r>
                            <a:rPr lang="en-GB" b="0" i="1" smtClean="0">
                              <a:latin typeface="Cambria Math"/>
                            </a:rPr>
                            <m:t>𝐴</m:t>
                          </m:r>
                        </m:e>
                        <m:sub>
                          <m:r>
                            <a:rPr lang="en-GB" b="0" i="1" smtClean="0">
                              <a:latin typeface="Cambria Math"/>
                            </a:rPr>
                            <m:t>0</m:t>
                          </m:r>
                        </m:sub>
                      </m:sSub>
                      <m:r>
                        <a:rPr lang="en-GB" i="1">
                          <a:latin typeface="Cambria Math"/>
                        </a:rPr>
                        <m:t>=</m:t>
                      </m:r>
                      <m:r>
                        <a:rPr lang="en-GB" i="1">
                          <a:latin typeface="Cambria Math"/>
                        </a:rPr>
                        <m:t>𝑀𝑟</m:t>
                      </m:r>
                      <m:r>
                        <a:rPr lang="en-GB" i="1">
                          <a:latin typeface="Cambria Math"/>
                        </a:rPr>
                        <m:t>(</m:t>
                      </m:r>
                      <m:sSub>
                        <m:sSubPr>
                          <m:ctrlPr>
                            <a:rPr lang="en-GB" i="1">
                              <a:latin typeface="Cambria Math"/>
                            </a:rPr>
                          </m:ctrlPr>
                        </m:sSubPr>
                        <m:e>
                          <m:r>
                            <a:rPr lang="en-GB" i="1">
                              <a:latin typeface="Cambria Math"/>
                            </a:rPr>
                            <m:t>𝐴</m:t>
                          </m:r>
                        </m:e>
                        <m:sub>
                          <m:r>
                            <a:rPr lang="en-GB" i="1">
                              <a:latin typeface="Cambria Math"/>
                            </a:rPr>
                            <m:t>0</m:t>
                          </m:r>
                        </m:sub>
                      </m:sSub>
                      <m:r>
                        <a:rPr lang="en-GB" i="1">
                          <a:latin typeface="Cambria Math"/>
                        </a:rPr>
                        <m:t>)</m:t>
                      </m:r>
                    </m:oMath>
                  </m:oMathPara>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oMath>
                  </m:oMathPara>
                </a14:m>
                <a:endParaRPr lang="ar-SA"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517856"/>
              </a:xfrm>
              <a:blipFill rotWithShape="1">
                <a:blip r:embed="rId2"/>
                <a:stretch>
                  <a:fillRect l="-287" t="-1215" r="-128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1691680" y="2636912"/>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87824" y="3573016"/>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87824" y="5373216"/>
            <a:ext cx="3168352" cy="10081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المغلق:</a:t>
            </a:r>
            <a:endParaRPr lang="en-GB" b="1"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142238944"/>
                  </p:ext>
                </p:extLst>
              </p:nvPr>
            </p:nvGraphicFramePr>
            <p:xfrm>
              <a:off x="251520" y="2008214"/>
              <a:ext cx="8640960" cy="4085082"/>
            </p:xfrm>
            <a:graphic>
              <a:graphicData uri="http://schemas.openxmlformats.org/drawingml/2006/table">
                <a:tbl>
                  <a:tblPr rtl="1" firstRow="1" firstCol="1" bandRow="1">
                    <a:tableStyleId>{5C22544A-7EE6-4342-B048-85BDC9FD1C3A}</a:tableStyleId>
                  </a:tblPr>
                  <a:tblGrid>
                    <a:gridCol w="1437310"/>
                    <a:gridCol w="4607496"/>
                    <a:gridCol w="2596154"/>
                  </a:tblGrid>
                  <a:tr h="678245">
                    <a:tc>
                      <a:txBody>
                        <a:bodyPr/>
                        <a:lstStyle/>
                        <a:p>
                          <a:pPr algn="ctr" rtl="1">
                            <a:lnSpc>
                              <a:spcPct val="115000"/>
                            </a:lnSpc>
                            <a:spcAft>
                              <a:spcPts val="0"/>
                            </a:spcAft>
                          </a:pPr>
                          <a:r>
                            <a:rPr lang="ar-SA" sz="2400" dirty="0">
                              <a:effectLst/>
                            </a:rPr>
                            <a:t> </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المغلق</a:t>
                          </a:r>
                          <a:endParaRPr lang="en-GB" sz="24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659719">
                    <a:tc>
                      <a:txBody>
                        <a:bodyPr/>
                        <a:lstStyle/>
                        <a:p>
                          <a:pPr algn="ctr" rtl="1">
                            <a:lnSpc>
                              <a:spcPct val="115000"/>
                            </a:lnSpc>
                            <a:spcAft>
                              <a:spcPts val="0"/>
                            </a:spcAft>
                          </a:pPr>
                          <a:r>
                            <a:rPr lang="ar-SA" sz="2400">
                              <a:effectLst/>
                            </a:rPr>
                            <a:t>بدون ضرائب</a:t>
                          </a:r>
                          <a:endParaRPr lang="en-GB" sz="240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a:rPr>
                                        </m:ctrlPr>
                                      </m:sSubPr>
                                      <m:e>
                                        <m:r>
                                          <m:rPr>
                                            <m:sty m:val="p"/>
                                          </m:rPr>
                                          <a:rPr lang="en-US" sz="2400">
                                            <a:effectLst/>
                                            <a:latin typeface="Cambria Math"/>
                                          </a:rPr>
                                          <m:t>G</m:t>
                                        </m:r>
                                      </m:e>
                                      <m:sub>
                                        <m:r>
                                          <a:rPr lang="en-US" sz="2400">
                                            <a:effectLst/>
                                            <a:latin typeface="Cambria Math"/>
                                          </a:rPr>
                                          <m:t>0</m:t>
                                        </m:r>
                                      </m:sub>
                                    </m:sSub>
                                  </m:num>
                                  <m:den>
                                    <m:r>
                                      <a:rPr lang="en-US" sz="2400">
                                        <a:effectLst/>
                                        <a:latin typeface="Cambria Math"/>
                                      </a:rPr>
                                      <m:t>1</m:t>
                                    </m:r>
                                    <m:r>
                                      <a:rPr lang="en-US" sz="2400">
                                        <a:effectLst/>
                                        <a:latin typeface="Cambria Math"/>
                                      </a:rPr>
                                      <m:t>−</m:t>
                                    </m:r>
                                    <m:r>
                                      <m:rPr>
                                        <m:sty m:val="p"/>
                                      </m:rPr>
                                      <a:rPr lang="en-US" sz="2400">
                                        <a:effectLst/>
                                        <a:latin typeface="Cambria Math"/>
                                      </a:rPr>
                                      <m:t>b</m:t>
                                    </m:r>
                                  </m:den>
                                </m:f>
                              </m:oMath>
                            </m:oMathPara>
                          </a14:m>
                          <a:endParaRPr lang="en-GB" sz="24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a:rPr>
                                    </m:ctrlPr>
                                  </m:fPr>
                                  <m:num>
                                    <m:r>
                                      <a:rPr lang="en-US" sz="2400">
                                        <a:effectLst/>
                                        <a:latin typeface="Cambria Math"/>
                                      </a:rPr>
                                      <m:t>1</m:t>
                                    </m:r>
                                  </m:num>
                                  <m:den>
                                    <m:r>
                                      <a:rPr lang="en-US" sz="2400">
                                        <a:effectLst/>
                                        <a:latin typeface="Cambria Math"/>
                                      </a:rPr>
                                      <m:t>1</m:t>
                                    </m:r>
                                    <m:r>
                                      <a:rPr lang="en-US" sz="2400">
                                        <a:effectLst/>
                                        <a:latin typeface="Cambria Math"/>
                                      </a:rPr>
                                      <m:t>−</m:t>
                                    </m:r>
                                    <m:r>
                                      <m:rPr>
                                        <m:sty m:val="p"/>
                                      </m:rPr>
                                      <a:rPr lang="en-US" sz="2400">
                                        <a:effectLst/>
                                        <a:latin typeface="Cambria Math"/>
                                      </a:rPr>
                                      <m:t>b</m:t>
                                    </m:r>
                                  </m:den>
                                </m:f>
                              </m:oMath>
                            </m:oMathPara>
                          </a14:m>
                          <a:endParaRPr lang="en-GB" sz="2400">
                            <a:effectLst/>
                            <a:latin typeface="Calibri"/>
                            <a:ea typeface="Calibri"/>
                            <a:cs typeface="Arial"/>
                          </a:endParaRPr>
                        </a:p>
                      </a:txBody>
                      <a:tcPr marL="68580" marR="68580" marT="0" marB="0"/>
                    </a:tc>
                  </a:tr>
                  <a:tr h="655939">
                    <a:tc>
                      <a:txBody>
                        <a:bodyPr/>
                        <a:lstStyle/>
                        <a:p>
                          <a:pPr algn="ctr" rtl="1">
                            <a:lnSpc>
                              <a:spcPct val="115000"/>
                            </a:lnSpc>
                            <a:spcAft>
                              <a:spcPts val="0"/>
                            </a:spcAft>
                          </a:pPr>
                          <a:r>
                            <a:rPr lang="ar-SA" sz="2400">
                              <a:effectLst/>
                            </a:rPr>
                            <a:t>مع ضريبة ثابتة فقط</a:t>
                          </a:r>
                          <a:endParaRPr lang="en-GB" sz="240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a:rPr>
                                        </m:ctrlPr>
                                      </m:sSubPr>
                                      <m:e>
                                        <m:r>
                                          <m:rPr>
                                            <m:sty m:val="p"/>
                                          </m:rPr>
                                          <a:rPr lang="en-US" sz="2400">
                                            <a:effectLst/>
                                            <a:latin typeface="Cambria Math"/>
                                          </a:rPr>
                                          <m:t>G</m:t>
                                        </m:r>
                                      </m:e>
                                      <m:sub>
                                        <m:r>
                                          <a:rPr lang="en-US" sz="2400">
                                            <a:effectLst/>
                                            <a:latin typeface="Cambria Math"/>
                                          </a:rPr>
                                          <m:t>0</m:t>
                                        </m:r>
                                      </m:sub>
                                    </m:sSub>
                                    <m:r>
                                      <a:rPr lang="en-US" sz="2400">
                                        <a:effectLst/>
                                        <a:latin typeface="Cambria Math"/>
                                      </a:rPr>
                                      <m:t>−</m:t>
                                    </m:r>
                                    <m:r>
                                      <m:rPr>
                                        <m:sty m:val="p"/>
                                      </m:rPr>
                                      <a:rPr lang="en-US" sz="2400">
                                        <a:effectLst/>
                                        <a:latin typeface="Cambria Math"/>
                                      </a:rPr>
                                      <m:t>b</m:t>
                                    </m:r>
                                    <m:sSub>
                                      <m:sSubPr>
                                        <m:ctrlPr>
                                          <a:rPr lang="en-GB" sz="2400" i="1">
                                            <a:effectLst/>
                                            <a:latin typeface="Cambria Math"/>
                                          </a:rPr>
                                        </m:ctrlPr>
                                      </m:sSubPr>
                                      <m:e>
                                        <m:r>
                                          <m:rPr>
                                            <m:sty m:val="p"/>
                                          </m:rPr>
                                          <a:rPr lang="en-US" sz="2400">
                                            <a:effectLst/>
                                            <a:latin typeface="Cambria Math"/>
                                          </a:rPr>
                                          <m:t>T</m:t>
                                        </m:r>
                                      </m:e>
                                      <m:sub>
                                        <m:r>
                                          <a:rPr lang="en-US" sz="2400">
                                            <a:effectLst/>
                                            <a:latin typeface="Cambria Math"/>
                                          </a:rPr>
                                          <m:t>0</m:t>
                                        </m:r>
                                      </m:sub>
                                    </m:sSub>
                                  </m:num>
                                  <m:den>
                                    <m:r>
                                      <a:rPr lang="en-US" sz="2400">
                                        <a:effectLst/>
                                        <a:latin typeface="Cambria Math"/>
                                      </a:rPr>
                                      <m:t>1</m:t>
                                    </m:r>
                                    <m:r>
                                      <a:rPr lang="en-US" sz="2400">
                                        <a:effectLst/>
                                        <a:latin typeface="Cambria Math"/>
                                      </a:rPr>
                                      <m:t>−</m:t>
                                    </m:r>
                                    <m:r>
                                      <m:rPr>
                                        <m:sty m:val="p"/>
                                      </m:rPr>
                                      <a:rPr lang="en-US" sz="2400">
                                        <a:effectLst/>
                                        <a:latin typeface="Cambria Math"/>
                                      </a:rPr>
                                      <m:t>b</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a:rPr>
                                    </m:ctrlPr>
                                  </m:fPr>
                                  <m:num>
                                    <m:r>
                                      <a:rPr lang="en-US" sz="2400">
                                        <a:effectLst/>
                                        <a:latin typeface="Cambria Math"/>
                                      </a:rPr>
                                      <m:t>1</m:t>
                                    </m:r>
                                  </m:num>
                                  <m:den>
                                    <m:r>
                                      <a:rPr lang="en-US" sz="2400">
                                        <a:effectLst/>
                                        <a:latin typeface="Cambria Math"/>
                                      </a:rPr>
                                      <m:t>1</m:t>
                                    </m:r>
                                    <m:r>
                                      <a:rPr lang="en-US" sz="2400">
                                        <a:effectLst/>
                                        <a:latin typeface="Cambria Math"/>
                                      </a:rPr>
                                      <m:t>−</m:t>
                                    </m:r>
                                    <m:r>
                                      <m:rPr>
                                        <m:sty m:val="p"/>
                                      </m:rPr>
                                      <a:rPr lang="en-US" sz="2400">
                                        <a:effectLst/>
                                        <a:latin typeface="Cambria Math"/>
                                      </a:rPr>
                                      <m:t>b</m:t>
                                    </m:r>
                                  </m:den>
                                </m:f>
                              </m:oMath>
                            </m:oMathPara>
                          </a14:m>
                          <a:endParaRPr lang="en-GB" sz="2400" dirty="0">
                            <a:effectLst/>
                            <a:latin typeface="Calibri"/>
                            <a:ea typeface="Calibri"/>
                            <a:cs typeface="Arial"/>
                          </a:endParaRPr>
                        </a:p>
                      </a:txBody>
                      <a:tcPr marL="68580" marR="68580" marT="0" marB="0"/>
                    </a:tc>
                  </a:tr>
                  <a:tr h="665390">
                    <a:tc>
                      <a:txBody>
                        <a:bodyPr/>
                        <a:lstStyle/>
                        <a:p>
                          <a:pPr algn="ctr" rtl="1">
                            <a:lnSpc>
                              <a:spcPct val="115000"/>
                            </a:lnSpc>
                            <a:spcAft>
                              <a:spcPts val="0"/>
                            </a:spcAft>
                          </a:pPr>
                          <a:r>
                            <a:rPr lang="ar-SA" sz="2400">
                              <a:effectLst/>
                            </a:rPr>
                            <a:t>مع ضريبة نسبية فقط</a:t>
                          </a:r>
                          <a:endParaRPr lang="en-GB" sz="240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a:rPr>
                                        </m:ctrlPr>
                                      </m:sSubPr>
                                      <m:e>
                                        <m:r>
                                          <m:rPr>
                                            <m:sty m:val="p"/>
                                          </m:rPr>
                                          <a:rPr lang="en-US" sz="2400">
                                            <a:effectLst/>
                                            <a:latin typeface="Cambria Math"/>
                                          </a:rPr>
                                          <m:t>G</m:t>
                                        </m:r>
                                      </m:e>
                                      <m:sub>
                                        <m:r>
                                          <a:rPr lang="en-US" sz="2400">
                                            <a:effectLst/>
                                            <a:latin typeface="Cambria Math"/>
                                          </a:rPr>
                                          <m:t>0</m:t>
                                        </m:r>
                                      </m:sub>
                                    </m:sSub>
                                  </m:num>
                                  <m:den>
                                    <m:r>
                                      <a:rPr lang="en-US" sz="2400">
                                        <a:effectLst/>
                                        <a:latin typeface="Cambria Math"/>
                                      </a:rPr>
                                      <m:t>1</m:t>
                                    </m:r>
                                    <m:r>
                                      <a:rPr lang="en-US" sz="2400">
                                        <a:effectLst/>
                                        <a:latin typeface="Cambria Math"/>
                                      </a:rPr>
                                      <m:t>−</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a:rPr>
                                    </m:ctrlPr>
                                  </m:fPr>
                                  <m:num>
                                    <m:r>
                                      <a:rPr lang="en-US" sz="2400">
                                        <a:effectLst/>
                                        <a:latin typeface="Cambria Math"/>
                                      </a:rPr>
                                      <m:t>1</m:t>
                                    </m:r>
                                  </m:num>
                                  <m:den>
                                    <m:r>
                                      <a:rPr lang="en-US" sz="2400">
                                        <a:effectLst/>
                                        <a:latin typeface="Cambria Math"/>
                                      </a:rPr>
                                      <m:t>1</m:t>
                                    </m:r>
                                    <m:r>
                                      <a:rPr lang="en-US" sz="2400">
                                        <a:effectLst/>
                                        <a:latin typeface="Cambria Math"/>
                                      </a:rPr>
                                      <m:t>−</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oMath>
                            </m:oMathPara>
                          </a14:m>
                          <a:endParaRPr lang="en-GB" sz="2400" dirty="0">
                            <a:effectLst/>
                            <a:latin typeface="Calibri"/>
                            <a:ea typeface="Calibri"/>
                            <a:cs typeface="Arial"/>
                          </a:endParaRPr>
                        </a:p>
                      </a:txBody>
                      <a:tcPr marL="68580" marR="68580" marT="0" marB="0"/>
                    </a:tc>
                  </a:tr>
                  <a:tr h="661610">
                    <a:tc>
                      <a:txBody>
                        <a:bodyPr/>
                        <a:lstStyle/>
                        <a:p>
                          <a:pPr algn="ctr" rtl="1">
                            <a:lnSpc>
                              <a:spcPct val="115000"/>
                            </a:lnSpc>
                            <a:spcAft>
                              <a:spcPts val="0"/>
                            </a:spcAft>
                          </a:pPr>
                          <a:r>
                            <a:rPr lang="ar-SA" sz="2400">
                              <a:effectLst/>
                            </a:rPr>
                            <a:t>مع ضريبة مزدوجة</a:t>
                          </a:r>
                          <a:endParaRPr lang="en-GB" sz="240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a:rPr>
                                        </m:ctrlPr>
                                      </m:sSubPr>
                                      <m:e>
                                        <m:r>
                                          <m:rPr>
                                            <m:sty m:val="p"/>
                                          </m:rPr>
                                          <a:rPr lang="en-US" sz="2400">
                                            <a:effectLst/>
                                            <a:latin typeface="Cambria Math"/>
                                          </a:rPr>
                                          <m:t>G</m:t>
                                        </m:r>
                                      </m:e>
                                      <m:sub>
                                        <m:r>
                                          <a:rPr lang="en-US" sz="2400">
                                            <a:effectLst/>
                                            <a:latin typeface="Cambria Math"/>
                                          </a:rPr>
                                          <m:t>0</m:t>
                                        </m:r>
                                      </m:sub>
                                    </m:sSub>
                                    <m:r>
                                      <a:rPr lang="en-US" sz="2400">
                                        <a:effectLst/>
                                        <a:latin typeface="Cambria Math"/>
                                      </a:rPr>
                                      <m:t>−</m:t>
                                    </m:r>
                                    <m:r>
                                      <m:rPr>
                                        <m:sty m:val="p"/>
                                      </m:rPr>
                                      <a:rPr lang="en-US" sz="2400">
                                        <a:effectLst/>
                                        <a:latin typeface="Cambria Math"/>
                                      </a:rPr>
                                      <m:t>b</m:t>
                                    </m:r>
                                    <m:sSub>
                                      <m:sSubPr>
                                        <m:ctrlPr>
                                          <a:rPr lang="en-GB" sz="2400" i="1">
                                            <a:effectLst/>
                                            <a:latin typeface="Cambria Math"/>
                                          </a:rPr>
                                        </m:ctrlPr>
                                      </m:sSubPr>
                                      <m:e>
                                        <m:r>
                                          <m:rPr>
                                            <m:sty m:val="p"/>
                                          </m:rPr>
                                          <a:rPr lang="en-US" sz="2400">
                                            <a:effectLst/>
                                            <a:latin typeface="Cambria Math"/>
                                          </a:rPr>
                                          <m:t>T</m:t>
                                        </m:r>
                                      </m:e>
                                      <m:sub>
                                        <m:r>
                                          <a:rPr lang="en-US" sz="2400">
                                            <a:effectLst/>
                                            <a:latin typeface="Cambria Math"/>
                                          </a:rPr>
                                          <m:t>0</m:t>
                                        </m:r>
                                      </m:sub>
                                    </m:sSub>
                                  </m:num>
                                  <m:den>
                                    <m:r>
                                      <a:rPr lang="en-US" sz="2400">
                                        <a:effectLst/>
                                        <a:latin typeface="Cambria Math"/>
                                      </a:rPr>
                                      <m:t>1</m:t>
                                    </m:r>
                                    <m:r>
                                      <a:rPr lang="en-US" sz="2400">
                                        <a:effectLst/>
                                        <a:latin typeface="Cambria Math"/>
                                      </a:rPr>
                                      <m:t>−</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a:rPr>
                                    </m:ctrlPr>
                                  </m:fPr>
                                  <m:num>
                                    <m:r>
                                      <a:rPr lang="en-US" sz="2400">
                                        <a:effectLst/>
                                        <a:latin typeface="Cambria Math"/>
                                      </a:rPr>
                                      <m:t>1</m:t>
                                    </m:r>
                                  </m:num>
                                  <m:den>
                                    <m:r>
                                      <a:rPr lang="en-US" sz="2400">
                                        <a:effectLst/>
                                        <a:latin typeface="Cambria Math"/>
                                      </a:rPr>
                                      <m:t>1</m:t>
                                    </m:r>
                                    <m:r>
                                      <a:rPr lang="en-US" sz="2400">
                                        <a:effectLst/>
                                        <a:latin typeface="Cambria Math"/>
                                      </a:rPr>
                                      <m:t>−</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oMath>
                            </m:oMathPara>
                          </a14:m>
                          <a:endParaRPr lang="en-GB" sz="2400" dirty="0">
                            <a:effectLst/>
                            <a:latin typeface="Calibri"/>
                            <a:ea typeface="Calibri"/>
                            <a:cs typeface="Arial"/>
                          </a:endParaRPr>
                        </a:p>
                      </a:txBody>
                      <a:tcPr marL="68580" marR="68580" marT="0" marB="0"/>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142238944"/>
                  </p:ext>
                </p:extLst>
              </p:nvPr>
            </p:nvGraphicFramePr>
            <p:xfrm>
              <a:off x="251520" y="2008214"/>
              <a:ext cx="8640960" cy="4085082"/>
            </p:xfrm>
            <a:graphic>
              <a:graphicData uri="http://schemas.openxmlformats.org/drawingml/2006/table">
                <a:tbl>
                  <a:tblPr rtl="1" firstRow="1" firstCol="1" bandRow="1">
                    <a:tableStyleId>{5C22544A-7EE6-4342-B048-85BDC9FD1C3A}</a:tableStyleId>
                  </a:tblPr>
                  <a:tblGrid>
                    <a:gridCol w="1437310"/>
                    <a:gridCol w="4607496"/>
                    <a:gridCol w="2596154"/>
                  </a:tblGrid>
                  <a:tr h="771144">
                    <a:tc>
                      <a:txBody>
                        <a:bodyPr/>
                        <a:lstStyle/>
                        <a:p>
                          <a:pPr algn="ctr" rtl="1">
                            <a:lnSpc>
                              <a:spcPct val="115000"/>
                            </a:lnSpc>
                            <a:spcAft>
                              <a:spcPts val="0"/>
                            </a:spcAft>
                          </a:pPr>
                          <a:r>
                            <a:rPr lang="ar-SA" sz="2400" dirty="0">
                              <a:effectLst/>
                            </a:rPr>
                            <a:t> </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المغلق</a:t>
                          </a:r>
                          <a:endParaRPr lang="en-GB" sz="24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790194">
                    <a:tc>
                      <a:txBody>
                        <a:bodyPr/>
                        <a:lstStyle/>
                        <a:p>
                          <a:pPr algn="ctr" rtl="1">
                            <a:lnSpc>
                              <a:spcPct val="115000"/>
                            </a:lnSpc>
                            <a:spcAft>
                              <a:spcPts val="0"/>
                            </a:spcAft>
                          </a:pPr>
                          <a:r>
                            <a:rPr lang="ar-SA" sz="2400">
                              <a:effectLst/>
                            </a:rPr>
                            <a:t>بدون ضرائب</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1217" t="-106977" r="-56349" b="-341085"/>
                          </a:stretch>
                        </a:blipFill>
                      </a:tcPr>
                    </a:tc>
                    <a:tc>
                      <a:txBody>
                        <a:bodyPr/>
                        <a:lstStyle/>
                        <a:p>
                          <a:endParaRPr lang="en-US"/>
                        </a:p>
                      </a:txBody>
                      <a:tcPr marL="68580" marR="68580" marT="0" marB="0">
                        <a:blipFill rotWithShape="1">
                          <a:blip r:embed="rId2"/>
                          <a:stretch>
                            <a:fillRect l="-232864" t="-106977" b="-341085"/>
                          </a:stretch>
                        </a:blipFill>
                      </a:tcPr>
                    </a:tc>
                  </a:tr>
                  <a:tr h="841248">
                    <a:tc>
                      <a:txBody>
                        <a:bodyPr/>
                        <a:lstStyle/>
                        <a:p>
                          <a:pPr algn="ctr" rtl="1">
                            <a:lnSpc>
                              <a:spcPct val="115000"/>
                            </a:lnSpc>
                            <a:spcAft>
                              <a:spcPts val="0"/>
                            </a:spcAft>
                          </a:pPr>
                          <a:r>
                            <a:rPr lang="ar-SA" sz="2400">
                              <a:effectLst/>
                            </a:rPr>
                            <a:t>مع ضريبة ثابتة فقط</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1217" t="-192086" r="-56349" b="-216547"/>
                          </a:stretch>
                        </a:blipFill>
                      </a:tcPr>
                    </a:tc>
                    <a:tc>
                      <a:txBody>
                        <a:bodyPr/>
                        <a:lstStyle/>
                        <a:p>
                          <a:endParaRPr lang="en-US"/>
                        </a:p>
                      </a:txBody>
                      <a:tcPr marL="68580" marR="68580" marT="0" marB="0">
                        <a:blipFill rotWithShape="1">
                          <a:blip r:embed="rId2"/>
                          <a:stretch>
                            <a:fillRect l="-232864" t="-192086" b="-216547"/>
                          </a:stretch>
                        </a:blipFill>
                      </a:tcPr>
                    </a:tc>
                  </a:tr>
                  <a:tr h="841248">
                    <a:tc>
                      <a:txBody>
                        <a:bodyPr/>
                        <a:lstStyle/>
                        <a:p>
                          <a:pPr algn="ctr" rtl="1">
                            <a:lnSpc>
                              <a:spcPct val="115000"/>
                            </a:lnSpc>
                            <a:spcAft>
                              <a:spcPts val="0"/>
                            </a:spcAft>
                          </a:pPr>
                          <a:r>
                            <a:rPr lang="ar-SA" sz="2400">
                              <a:effectLst/>
                            </a:rPr>
                            <a:t>مع ضريبة نسبية فقط</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1217" t="-294203" r="-56349" b="-118116"/>
                          </a:stretch>
                        </a:blipFill>
                      </a:tcPr>
                    </a:tc>
                    <a:tc>
                      <a:txBody>
                        <a:bodyPr/>
                        <a:lstStyle/>
                        <a:p>
                          <a:endParaRPr lang="en-US"/>
                        </a:p>
                      </a:txBody>
                      <a:tcPr marL="68580" marR="68580" marT="0" marB="0">
                        <a:blipFill rotWithShape="1">
                          <a:blip r:embed="rId2"/>
                          <a:stretch>
                            <a:fillRect l="-232864" t="-294203" b="-118116"/>
                          </a:stretch>
                        </a:blipFill>
                      </a:tcPr>
                    </a:tc>
                  </a:tr>
                  <a:tr h="841248">
                    <a:tc>
                      <a:txBody>
                        <a:bodyPr/>
                        <a:lstStyle/>
                        <a:p>
                          <a:pPr algn="ctr" rtl="1">
                            <a:lnSpc>
                              <a:spcPct val="115000"/>
                            </a:lnSpc>
                            <a:spcAft>
                              <a:spcPts val="0"/>
                            </a:spcAft>
                          </a:pPr>
                          <a:r>
                            <a:rPr lang="ar-SA" sz="2400">
                              <a:effectLst/>
                            </a:rPr>
                            <a:t>مع ضريبة مزدوجة</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1217" t="-394203" r="-56349" b="-18116"/>
                          </a:stretch>
                        </a:blipFill>
                      </a:tcPr>
                    </a:tc>
                    <a:tc>
                      <a:txBody>
                        <a:bodyPr/>
                        <a:lstStyle/>
                        <a:p>
                          <a:endParaRPr lang="en-US"/>
                        </a:p>
                      </a:txBody>
                      <a:tcPr marL="68580" marR="68580" marT="0" marB="0">
                        <a:blipFill rotWithShape="1">
                          <a:blip r:embed="rId2"/>
                          <a:stretch>
                            <a:fillRect l="-232864" t="-394203" b="-18116"/>
                          </a:stretch>
                        </a:blipFill>
                      </a:tcPr>
                    </a:tc>
                  </a:tr>
                </a:tbl>
              </a:graphicData>
            </a:graphic>
          </p:graphicFrame>
        </mc:Fallback>
      </mc:AlternateContent>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0920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3446</TotalTime>
  <Words>4319</Words>
  <Application>Microsoft Office PowerPoint</Application>
  <PresentationFormat>عرض على الشاشة (3:4)‏</PresentationFormat>
  <Paragraphs>622</Paragraphs>
  <Slides>50</Slides>
  <Notes>0</Notes>
  <HiddenSlides>0</HiddenSlides>
  <MMClips>0</MMClips>
  <ScaleCrop>false</ScaleCrop>
  <HeadingPairs>
    <vt:vector size="4" baseType="variant">
      <vt:variant>
        <vt:lpstr>نسق</vt:lpstr>
      </vt:variant>
      <vt:variant>
        <vt:i4>1</vt:i4>
      </vt:variant>
      <vt:variant>
        <vt:lpstr>عناوين الشرائح</vt:lpstr>
      </vt:variant>
      <vt:variant>
        <vt:i4>50</vt:i4>
      </vt:variant>
    </vt:vector>
  </HeadingPairs>
  <TitlesOfParts>
    <vt:vector size="51" baseType="lpstr">
      <vt:lpstr>Flow</vt:lpstr>
      <vt:lpstr>الفصل الخامس: نظرية المضاعف</vt:lpstr>
      <vt:lpstr>مقدمة:</vt:lpstr>
      <vt:lpstr>مقدمة:</vt:lpstr>
      <vt:lpstr>مقدمة:</vt:lpstr>
      <vt:lpstr>إيجاد الدخل (الناتج) التوازني لاقتصاد مغلق:</vt:lpstr>
      <vt:lpstr>إيجاد الدخل (الناتج) التوازني لاقتصاد مغلق:</vt:lpstr>
      <vt:lpstr>مضاعف الاقتصاد المغلق:</vt:lpstr>
      <vt:lpstr>مضاعف الاقتصاد المغلق:</vt:lpstr>
      <vt:lpstr>مضاعف الاقتصاد المغلق:</vt:lpstr>
      <vt:lpstr>أولاً: مضاعف الاستثمار:</vt:lpstr>
      <vt:lpstr>أولاً: مضاعف الاستثمار:</vt:lpstr>
      <vt:lpstr>أولاً: مضاعف الاستثمار:</vt:lpstr>
      <vt:lpstr>أولاً: مضاعف الاستثمار:</vt:lpstr>
      <vt:lpstr>كيفية عمل المضاعف:</vt:lpstr>
      <vt:lpstr>كيفية عمل مضاعف الاستثمار:</vt:lpstr>
      <vt:lpstr>كيفية عمل مضاعف الاستثمار:</vt:lpstr>
      <vt:lpstr>ثانياً: مضاعف الاستهلاك:</vt:lpstr>
      <vt:lpstr>ثانياً: مضاعف الاستهلاك:</vt:lpstr>
      <vt:lpstr>ثانياً: مضاعف الاستهلاك:</vt:lpstr>
      <vt:lpstr>ثانياً: مضاعف الاستهلاك:</vt:lpstr>
      <vt:lpstr>ثالثاً: مضاعف الانفاق الحكومي:</vt:lpstr>
      <vt:lpstr>ثالثاً: مضاعف الانفاق الحكومي:</vt:lpstr>
      <vt:lpstr>ثالثاً: مضاعف الانفاق الحكومي:</vt:lpstr>
      <vt:lpstr>ملاحظة:</vt:lpstr>
      <vt:lpstr>رابعاً: مضاعف الضريبة:</vt:lpstr>
      <vt:lpstr>رابعاً: مضاعف الضريبة:</vt:lpstr>
      <vt:lpstr>رابعاً: مضاعف الضريبة:</vt:lpstr>
      <vt:lpstr>رابعاً: مضاعف الضريبة:</vt:lpstr>
      <vt:lpstr>الميزانية الحكومية (BS):</vt:lpstr>
      <vt:lpstr>مضاعف الميزانية المتوازنة:</vt:lpstr>
      <vt:lpstr>مضاعف الميزانية المتوازنة:</vt:lpstr>
      <vt:lpstr>مضاعف الميزانية المتوازنة:</vt:lpstr>
      <vt:lpstr>مضاعف الميزانية المتوازنة:</vt:lpstr>
      <vt:lpstr>المضاعف و منحنى الطلب الكلي:</vt:lpstr>
      <vt:lpstr>تمرين (1):</vt:lpstr>
      <vt:lpstr>تابع/ تمرين (1):</vt:lpstr>
      <vt:lpstr>تابع/ تمرين (1):</vt:lpstr>
      <vt:lpstr>مضاعف الاقتصاد المفتوح:</vt:lpstr>
      <vt:lpstr>مضاعف الاقتصاد المفتوح:</vt:lpstr>
      <vt:lpstr>مضاعف الاقتصاد المفتوح:</vt:lpstr>
      <vt:lpstr>أولاً: مضاعف الصادرات و مضاعف الواردات:</vt:lpstr>
      <vt:lpstr>الميزان التجاري (صافي الصادرات) (BT) (NX):</vt:lpstr>
      <vt:lpstr>ثانياً: مضاعفات الانفاق ومضاعف الضريبة:</vt:lpstr>
      <vt:lpstr>المضاعف العكسي:</vt:lpstr>
      <vt:lpstr>المضاعف العكسي:</vt:lpstr>
      <vt:lpstr>تمرين (2):</vt:lpstr>
      <vt:lpstr>تابع/ تمرين (2):</vt:lpstr>
      <vt:lpstr>تابع/ تمرين (2):</vt:lpstr>
      <vt:lpstr>ملاحظات هامة:</vt:lpstr>
      <vt:lpstr>تمارين محلولة من ص 171 إلى ص 176 تمارين غير محلولة من ص 177 إلى ص 180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user</cp:lastModifiedBy>
  <cp:revision>84</cp:revision>
  <dcterms:created xsi:type="dcterms:W3CDTF">2013-06-19T14:31:03Z</dcterms:created>
  <dcterms:modified xsi:type="dcterms:W3CDTF">2017-02-13T07:08:26Z</dcterms:modified>
</cp:coreProperties>
</file>