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handoutMasterIdLst>
    <p:handoutMasterId r:id="rId18"/>
  </p:handoutMasterIdLst>
  <p:sldIdLst>
    <p:sldId id="318" r:id="rId2"/>
    <p:sldId id="329" r:id="rId3"/>
    <p:sldId id="339" r:id="rId4"/>
    <p:sldId id="343" r:id="rId5"/>
    <p:sldId id="344" r:id="rId6"/>
    <p:sldId id="345" r:id="rId7"/>
    <p:sldId id="346" r:id="rId8"/>
    <p:sldId id="335" r:id="rId9"/>
    <p:sldId id="340" r:id="rId10"/>
    <p:sldId id="342" r:id="rId11"/>
    <p:sldId id="347" r:id="rId12"/>
    <p:sldId id="341" r:id="rId13"/>
    <p:sldId id="348" r:id="rId14"/>
    <p:sldId id="349" r:id="rId15"/>
    <p:sldId id="350" r:id="rId16"/>
  </p:sldIdLst>
  <p:sldSz cx="12188825" cy="6858000"/>
  <p:notesSz cx="6858000" cy="9144000"/>
  <p:custDataLst>
    <p:tags r:id="rId19"/>
  </p:custDataLst>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29" autoAdjust="0"/>
  </p:normalViewPr>
  <p:slideViewPr>
    <p:cSldViewPr showGuides="1">
      <p:cViewPr varScale="1">
        <p:scale>
          <a:sx n="75" d="100"/>
          <a:sy n="75" d="100"/>
        </p:scale>
        <p:origin x="540" y="6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0B6F20D9-150C-4218-BD83-7259514572FD}" type="datetime1">
              <a:rPr lang="ar-SA" smtClean="0">
                <a:latin typeface="Tahoma" panose="020B0604030504040204" pitchFamily="34" charset="0"/>
                <a:ea typeface="Tahoma" panose="020B0604030504040204" pitchFamily="34" charset="0"/>
                <a:cs typeface="Tahoma" panose="020B0604030504040204" pitchFamily="34" charset="0"/>
              </a:rPr>
              <a:pPr algn="l" rtl="1"/>
              <a:t>17/02/41</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AF8ED99B-9732-49FC-9C16-B56FEB1B1092}"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3D09AEB0-BF18-409B-B039-A4B6D5F95B94}" type="datetime1">
              <a:rPr lang="ar-SA" smtClean="0"/>
              <a:pPr/>
              <a:t>17/02/41</a:t>
            </a:fld>
            <a:endParaRPr lang="ar-SA" dirty="0"/>
          </a:p>
        </p:txBody>
      </p:sp>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93199CD-3E1B-4AE6-990F-76F925F5EA9F}" type="slidenum">
              <a:rPr lang="ar-SA" smtClean="0"/>
              <a:pPr/>
              <a:t>‹#›</a:t>
            </a:fld>
            <a:endParaRPr lang="ar-SA"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1</a:t>
            </a:fld>
            <a:endParaRPr lang="ar-SA" dirty="0"/>
          </a:p>
        </p:txBody>
      </p:sp>
    </p:spTree>
    <p:extLst>
      <p:ext uri="{BB962C8B-B14F-4D97-AF65-F5344CB8AC3E}">
        <p14:creationId xmlns:p14="http://schemas.microsoft.com/office/powerpoint/2010/main" val="27849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2</a:t>
            </a:fld>
            <a:endParaRPr lang="ar-SA" dirty="0"/>
          </a:p>
        </p:txBody>
      </p:sp>
    </p:spTree>
    <p:extLst>
      <p:ext uri="{BB962C8B-B14F-4D97-AF65-F5344CB8AC3E}">
        <p14:creationId xmlns:p14="http://schemas.microsoft.com/office/powerpoint/2010/main" val="374685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8</a:t>
            </a:fld>
            <a:endParaRPr lang="ar-SA" dirty="0"/>
          </a:p>
        </p:txBody>
      </p:sp>
    </p:spTree>
    <p:extLst>
      <p:ext uri="{BB962C8B-B14F-4D97-AF65-F5344CB8AC3E}">
        <p14:creationId xmlns:p14="http://schemas.microsoft.com/office/powerpoint/2010/main" val="1225595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4722813" y="1600200"/>
            <a:ext cx="5945188" cy="3048000"/>
          </a:xfrm>
        </p:spPr>
        <p:txBody>
          <a:bodyPr rtlCol="1" anchor="b">
            <a:normAutofit/>
          </a:bodyPr>
          <a:lstStyle>
            <a:lvl1pPr algn="r" rtl="1">
              <a:lnSpc>
                <a:spcPct val="100000"/>
              </a:lnSpc>
              <a:defRPr sz="6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وان فرعي 2"/>
          <p:cNvSpPr>
            <a:spLocks noGrp="1"/>
          </p:cNvSpPr>
          <p:nvPr>
            <p:ph type="subTitle" idx="1" hasCustomPrompt="1"/>
          </p:nvPr>
        </p:nvSpPr>
        <p:spPr>
          <a:xfrm flipH="1">
            <a:off x="4722813" y="4898572"/>
            <a:ext cx="5945187" cy="1270453"/>
          </a:xfrm>
        </p:spPr>
        <p:txBody>
          <a:bodyPr rtlCol="1">
            <a:no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noProof="0" dirty="0" smtClean="0"/>
              <a:t>تحرير نمط العنوان الفرعي الرئيسي</a:t>
            </a:r>
            <a:endParaRPr lang="ar-SA" noProof="0" dirty="0"/>
          </a:p>
        </p:txBody>
      </p:sp>
      <p:cxnSp>
        <p:nvCxnSpPr>
          <p:cNvPr id="6" name="موصل مستقيم 5"/>
          <p:cNvCxnSpPr>
            <a:cxnSpLocks/>
          </p:cNvCxnSpPr>
          <p:nvPr/>
        </p:nvCxnSpPr>
        <p:spPr>
          <a:xfrm flipH="1">
            <a:off x="4875213"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المجموعة 4"/>
          <p:cNvGrpSpPr/>
          <p:nvPr userDrawn="1"/>
        </p:nvGrpSpPr>
        <p:grpSpPr>
          <a:xfrm flipH="1">
            <a:off x="0" y="0"/>
            <a:ext cx="4265612" cy="6858000"/>
            <a:chOff x="7923213" y="0"/>
            <a:chExt cx="4265612" cy="685800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مستطيل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836613" y="1981200"/>
            <a:ext cx="9829799" cy="41878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8E9F2E50-5240-4F88-B061-E02BA2DA1AB4}" type="datetime1">
              <a:rPr lang="ar-SA" smtClean="0"/>
              <a:pPr/>
              <a:t>17/02/41</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flipH="1" flipV="1">
            <a:off x="836612" y="646112"/>
            <a:ext cx="1828801" cy="5522913"/>
          </a:xfrm>
        </p:spPr>
        <p:txBody>
          <a:bodyPr vert="eaVert"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3046413" y="646112"/>
            <a:ext cx="7620000" cy="5522913"/>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1CD01855-95FF-4C33-BFD0-2F6A97937880}" type="datetime1">
              <a:rPr lang="ar-SA" smtClean="0"/>
              <a:pPr/>
              <a:t>17/02/41</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281781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836613" y="1981200"/>
            <a:ext cx="9829799" cy="4187825"/>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EB58723E-3D71-4137-94C9-4ECF90585CE2}" type="datetime1">
              <a:rPr lang="ar-SA" smtClean="0"/>
              <a:pPr/>
              <a:t>17/02/41</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2436814" y="2237096"/>
            <a:ext cx="8229601" cy="2411103"/>
          </a:xfrm>
        </p:spPr>
        <p:txBody>
          <a:bodyPr rtlCol="1" anchor="b">
            <a:normAutofit/>
          </a:bodyPr>
          <a:lstStyle>
            <a:lvl1pPr algn="r" rtl="1">
              <a:lnSpc>
                <a:spcPct val="80000"/>
              </a:lnSpc>
              <a:defRPr sz="4800" b="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2436812" y="4876800"/>
            <a:ext cx="8229601" cy="1292225"/>
          </a:xfrm>
        </p:spPr>
        <p:txBody>
          <a:bodyPr rtlCol="1" anchor="t">
            <a:norm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smtClean="0"/>
              <a:t>انقر لتحرير أنماط النص الرئيسي</a:t>
            </a:r>
          </a:p>
        </p:txBody>
      </p:sp>
      <p:grpSp>
        <p:nvGrpSpPr>
          <p:cNvPr id="7" name="المجموعة 6"/>
          <p:cNvGrpSpPr/>
          <p:nvPr userDrawn="1"/>
        </p:nvGrpSpPr>
        <p:grpSpPr>
          <a:xfrm flipH="1">
            <a:off x="0" y="0"/>
            <a:ext cx="1065214" cy="6868886"/>
            <a:chOff x="11123611" y="0"/>
            <a:chExt cx="1065214" cy="6868886"/>
          </a:xfrm>
        </p:grpSpPr>
        <p:pic>
          <p:nvPicPr>
            <p:cNvPr id="10" name="الصورة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مستطيل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5D2D030E-5E00-480B-8243-94735FDD2293}" type="datetime1">
              <a:rPr lang="ar-SA" smtClean="0"/>
              <a:pPr/>
              <a:t>17/02/41</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cxnSp>
        <p:nvCxnSpPr>
          <p:cNvPr id="9" name="موصل مستقيم 8"/>
          <p:cNvCxnSpPr>
            <a:cxnSpLocks/>
          </p:cNvCxnSpPr>
          <p:nvPr/>
        </p:nvCxnSpPr>
        <p:spPr>
          <a:xfrm flipH="1">
            <a:off x="2513013"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sz="half" idx="1"/>
          </p:nvPr>
        </p:nvSpPr>
        <p:spPr>
          <a:xfrm flipH="1">
            <a:off x="5900057" y="1984248"/>
            <a:ext cx="4800600"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محتوى 3"/>
          <p:cNvSpPr>
            <a:spLocks noGrp="1"/>
          </p:cNvSpPr>
          <p:nvPr>
            <p:ph sz="half" idx="2"/>
          </p:nvPr>
        </p:nvSpPr>
        <p:spPr>
          <a:xfrm flipH="1">
            <a:off x="836612" y="1984248"/>
            <a:ext cx="4800601"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4742AEC6-1F80-48A6-886A-A97C072B6F28}" type="datetime1">
              <a:rPr lang="ar-SA" smtClean="0"/>
              <a:pPr/>
              <a:t>17/02/41</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58658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smtClean="0"/>
              <a:t>انقر لتحرير أنماط النص الرئيسي</a:t>
            </a:r>
          </a:p>
        </p:txBody>
      </p:sp>
      <p:sp>
        <p:nvSpPr>
          <p:cNvPr id="4" name="عنصر نائب للمحتوى 3"/>
          <p:cNvSpPr>
            <a:spLocks noGrp="1"/>
          </p:cNvSpPr>
          <p:nvPr>
            <p:ph sz="half" idx="2"/>
          </p:nvPr>
        </p:nvSpPr>
        <p:spPr>
          <a:xfrm flipH="1">
            <a:off x="58658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نص 4"/>
          <p:cNvSpPr>
            <a:spLocks noGrp="1"/>
          </p:cNvSpPr>
          <p:nvPr>
            <p:ph type="body" sz="quarter" idx="3"/>
          </p:nvPr>
        </p:nvSpPr>
        <p:spPr>
          <a:xfrm flipH="1">
            <a:off x="8366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smtClean="0"/>
              <a:t>انقر لتحرير أنماط النص الرئيسي</a:t>
            </a:r>
          </a:p>
        </p:txBody>
      </p:sp>
      <p:sp>
        <p:nvSpPr>
          <p:cNvPr id="6" name="عنصر نائب للمحتوى 5"/>
          <p:cNvSpPr>
            <a:spLocks noGrp="1"/>
          </p:cNvSpPr>
          <p:nvPr>
            <p:ph sz="quarter" idx="4"/>
          </p:nvPr>
        </p:nvSpPr>
        <p:spPr>
          <a:xfrm flipH="1">
            <a:off x="8366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8" name="عنصر نائب للتذييل 7"/>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412155" y="6400800"/>
            <a:ext cx="1548659" cy="276228"/>
          </a:xfrm>
        </p:spPr>
        <p:txBody>
          <a:bodyPr rtlCol="1"/>
          <a:lstStyle>
            <a:lvl1pPr algn="l" rtl="1">
              <a:defRPr/>
            </a:lvl1pPr>
          </a:lstStyle>
          <a:p>
            <a:fld id="{2F92871D-0AEC-4C58-9D9F-0C48DD10CAF3}" type="datetime1">
              <a:rPr lang="ar-SA" smtClean="0"/>
              <a:pPr/>
              <a:t>17/02/41</a:t>
            </a:fld>
            <a:endParaRPr lang="ar-SA" dirty="0"/>
          </a:p>
        </p:txBody>
      </p:sp>
      <p:sp>
        <p:nvSpPr>
          <p:cNvPr id="9" name="عنصر نائب لرقم الشريحة 8"/>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10" name="رابط مستقيم 9"/>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4" name="عنصر نائب للتذييل 3"/>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412155" y="6400800"/>
            <a:ext cx="1548659" cy="276228"/>
          </a:xfrm>
        </p:spPr>
        <p:txBody>
          <a:bodyPr rtlCol="1"/>
          <a:lstStyle>
            <a:lvl1pPr algn="l" rtl="1">
              <a:defRPr/>
            </a:lvl1pPr>
          </a:lstStyle>
          <a:p>
            <a:fld id="{9580B654-1FEC-4A1D-9D86-CA7815F01FFB}" type="datetime1">
              <a:rPr lang="ar-SA" smtClean="0"/>
              <a:pPr/>
              <a:t>17/02/41</a:t>
            </a:fld>
            <a:endParaRPr lang="ar-SA" dirty="0"/>
          </a:p>
        </p:txBody>
      </p:sp>
      <p:sp>
        <p:nvSpPr>
          <p:cNvPr id="5" name="عنصر نائب لرقم الشريحة 4"/>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6" name="موصل مستقيم 5"/>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412155" y="6400800"/>
            <a:ext cx="1548659" cy="276228"/>
          </a:xfrm>
        </p:spPr>
        <p:txBody>
          <a:bodyPr rtlCol="1"/>
          <a:lstStyle>
            <a:lvl1pPr algn="l" rtl="1">
              <a:defRPr/>
            </a:lvl1pPr>
          </a:lstStyle>
          <a:p>
            <a:fld id="{5909900C-6EDF-4BAD-8956-F716257A0418}" type="datetime1">
              <a:rPr lang="ar-SA" smtClean="0"/>
              <a:pPr/>
              <a:t>17/02/41</a:t>
            </a:fld>
            <a:endParaRPr lang="ar-SA" dirty="0"/>
          </a:p>
        </p:txBody>
      </p:sp>
      <p:sp>
        <p:nvSpPr>
          <p:cNvPr id="4" name="عنصر نائب لرقم الشريحة 3"/>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7"/>
          </a:xfrm>
        </p:spPr>
        <p:txBody>
          <a:bodyPr rtlCol="1" anchor="b">
            <a:noAutofit/>
          </a:bodyPr>
          <a:lstStyle>
            <a:lvl1pPr algn="r" rtl="1">
              <a:lnSpc>
                <a:spcPct val="100000"/>
              </a:lnSpc>
              <a:defRPr sz="4000" b="0">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836612" y="685800"/>
            <a:ext cx="5257799" cy="5486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spcBef>
                <a:spcPts val="18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smtClean="0"/>
              <a:t>انقر لتحرير أنماط النص الرئيسي</a:t>
            </a:r>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FF9FF6B1-D18C-408C-B11D-E2168D83588E}" type="datetime1">
              <a:rPr lang="ar-SA" smtClean="0"/>
              <a:pPr/>
              <a:t>17/02/41</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8"/>
          </a:xfrm>
        </p:spPr>
        <p:txBody>
          <a:bodyPr rtlCol="1" anchor="b">
            <a:normAutofit/>
          </a:bodyPr>
          <a:lstStyle>
            <a:lvl1pPr algn="r" rtl="1">
              <a:lnSpc>
                <a:spcPct val="100000"/>
              </a:lnSpc>
              <a:defRPr sz="4000" b="0" i="0" baseline="0">
                <a:solidFill>
                  <a:schemeClr val="accent1">
                    <a:lumMod val="50000"/>
                  </a:schemeClr>
                </a:solidFill>
              </a:defRPr>
            </a:lvl1pPr>
          </a:lstStyle>
          <a:p>
            <a:pPr rtl="1"/>
            <a:r>
              <a:rPr lang="ar-SA" noProof="0" smtClean="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9298" y="-50118"/>
            <a:ext cx="6172198" cy="6857999"/>
          </a:xfrm>
          <a:solidFill>
            <a:schemeClr val="bg2"/>
          </a:solidFill>
          <a:effectLst>
            <a:outerShdw blurRad="152400" dist="50800" dir="10800000" algn="r" rotWithShape="0">
              <a:prstClr val="black">
                <a:alpha val="25000"/>
              </a:prstClr>
            </a:outerShdw>
          </a:effectLst>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smtClean="0"/>
              <a:t>انقر فوق الأيقونة لإضافة صورة</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smtClean="0"/>
              <a:t>انقر لتحرير أنماط النص الرئيسي</a:t>
            </a:r>
          </a:p>
        </p:txBody>
      </p:sp>
      <p:cxnSp>
        <p:nvCxnSpPr>
          <p:cNvPr id="10" name="رابط مستقيم 9"/>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836613" y="381000"/>
            <a:ext cx="9829799" cy="1219200"/>
          </a:xfrm>
          <a:prstGeom prst="rect">
            <a:avLst/>
          </a:prstGeom>
        </p:spPr>
        <p:txBody>
          <a:bodyPr vert="horz" lIns="91440" tIns="45720" rIns="9144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836613" y="1981200"/>
            <a:ext cx="9829799" cy="4187825"/>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ذييل 4"/>
          <p:cNvSpPr>
            <a:spLocks noGrp="1"/>
          </p:cNvSpPr>
          <p:nvPr>
            <p:ph type="ftr" sz="quarter" idx="3"/>
          </p:nvPr>
        </p:nvSpPr>
        <p:spPr>
          <a:xfrm flipH="1">
            <a:off x="4711578" y="6400800"/>
            <a:ext cx="5954834" cy="276228"/>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4" name="عنصر نائب للتاريخ 3"/>
          <p:cNvSpPr>
            <a:spLocks noGrp="1"/>
          </p:cNvSpPr>
          <p:nvPr>
            <p:ph type="dt" sz="half" idx="2"/>
          </p:nvPr>
        </p:nvSpPr>
        <p:spPr>
          <a:xfrm flipH="1">
            <a:off x="2412155" y="6400800"/>
            <a:ext cx="1548659"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389F719-9180-4547-92A9-2E0362FBD1DC}" type="datetime1">
              <a:rPr lang="ar-SA" smtClean="0"/>
              <a:pPr/>
              <a:t>17/02/41</a:t>
            </a:fld>
            <a:endParaRPr lang="ar-SA" dirty="0"/>
          </a:p>
        </p:txBody>
      </p:sp>
      <p:sp>
        <p:nvSpPr>
          <p:cNvPr id="6" name="عنصر نائب لرقم الشريحة 5"/>
          <p:cNvSpPr>
            <a:spLocks noGrp="1"/>
          </p:cNvSpPr>
          <p:nvPr>
            <p:ph type="sldNum" sz="quarter" idx="4"/>
          </p:nvPr>
        </p:nvSpPr>
        <p:spPr>
          <a:xfrm flipH="1">
            <a:off x="836612" y="6400800"/>
            <a:ext cx="1066802"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pic>
        <p:nvPicPr>
          <p:cNvPr id="9" name="صورة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flipH="1">
            <a:off x="11123611" y="0"/>
            <a:ext cx="1065213" cy="6858000"/>
          </a:xfrm>
          <a:prstGeom prst="rect">
            <a:avLst/>
          </a:prstGeom>
        </p:spPr>
      </p:pic>
      <p:sp>
        <p:nvSpPr>
          <p:cNvPr id="10" name="مستطيل 9"/>
          <p:cNvSpPr/>
          <p:nvPr/>
        </p:nvSpPr>
        <p:spPr>
          <a:xfrm flipH="1">
            <a:off x="1112361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r" defTabSz="914400" rtl="1"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1175" indent="-228600" algn="r" defTabSz="914400" rtl="1"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60425"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3463" indent="-173038"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4722813" y="1600200"/>
            <a:ext cx="5945187" cy="3048000"/>
          </a:xfrm>
          <a:prstGeom prst="rect">
            <a:avLst/>
          </a:prstGeom>
        </p:spPr>
      </p:pic>
      <p:sp>
        <p:nvSpPr>
          <p:cNvPr id="3" name="العنوان الفرعي 2"/>
          <p:cNvSpPr>
            <a:spLocks noGrp="1"/>
          </p:cNvSpPr>
          <p:nvPr>
            <p:ph type="subTitle" idx="1"/>
          </p:nvPr>
        </p:nvSpPr>
        <p:spPr/>
        <p:txBody>
          <a:bodyPr/>
          <a:lstStyle/>
          <a:p>
            <a:r>
              <a:rPr lang="ar-SA" dirty="0" smtClean="0"/>
              <a:t>طرق التسعير</a:t>
            </a:r>
            <a:endParaRPr lang="ar-SA"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تطبيقي</a:t>
            </a:r>
            <a:endParaRPr lang="ar-SA" dirty="0"/>
          </a:p>
        </p:txBody>
      </p:sp>
      <p:sp>
        <p:nvSpPr>
          <p:cNvPr id="3" name="عنصر نائب للمحتوى 2"/>
          <p:cNvSpPr>
            <a:spLocks noGrp="1"/>
          </p:cNvSpPr>
          <p:nvPr>
            <p:ph idx="1"/>
          </p:nvPr>
        </p:nvSpPr>
        <p:spPr>
          <a:xfrm flipH="1">
            <a:off x="836611" y="1772816"/>
            <a:ext cx="9829799" cy="4824536"/>
          </a:xfrm>
        </p:spPr>
        <p:txBody>
          <a:bodyPr>
            <a:normAutofit/>
          </a:bodyPr>
          <a:lstStyle/>
          <a:p>
            <a:pPr marL="0" indent="0">
              <a:buFont typeface="Wingdings" panose="05000000000000000000" pitchFamily="2" charset="2"/>
              <a:buNone/>
              <a:defRPr/>
            </a:pPr>
            <a:r>
              <a:rPr lang="ar-JO" altLang="en-US" b="1" dirty="0">
                <a:solidFill>
                  <a:srgbClr val="FFAC33"/>
                </a:solidFill>
                <a:latin typeface="Times New Roman" pitchFamily="18" charset="0"/>
                <a:cs typeface="Times New Roman" pitchFamily="18" charset="0"/>
              </a:rPr>
              <a:t>مثال تطبيقي </a:t>
            </a:r>
            <a:r>
              <a:rPr lang="ar-SA" altLang="en-US" b="1" dirty="0">
                <a:solidFill>
                  <a:srgbClr val="FFAC33"/>
                </a:solidFill>
                <a:latin typeface="Times New Roman" pitchFamily="18" charset="0"/>
                <a:cs typeface="Times New Roman" pitchFamily="18" charset="0"/>
              </a:rPr>
              <a:t>(1):</a:t>
            </a:r>
            <a:endParaRPr lang="ar-SA" altLang="en-US" b="1" dirty="0">
              <a:latin typeface="Times New Roman" pitchFamily="18" charset="0"/>
              <a:cs typeface="Times New Roman" pitchFamily="18" charset="0"/>
            </a:endParaRPr>
          </a:p>
          <a:p>
            <a:pPr marL="0" indent="0">
              <a:buFont typeface="Wingdings" panose="05000000000000000000" pitchFamily="2" charset="2"/>
              <a:buNone/>
              <a:defRPr/>
            </a:pPr>
            <a:r>
              <a:rPr lang="ar-JO" altLang="en-US" dirty="0">
                <a:latin typeface="Times New Roman" pitchFamily="18" charset="0"/>
                <a:cs typeface="Times New Roman" pitchFamily="18" charset="0"/>
              </a:rPr>
              <a:t> </a:t>
            </a:r>
            <a:r>
              <a:rPr lang="ar-JO" altLang="en-US" b="1" dirty="0">
                <a:solidFill>
                  <a:srgbClr val="00B050"/>
                </a:solidFill>
                <a:latin typeface="Times New Roman" pitchFamily="18" charset="0"/>
                <a:cs typeface="Times New Roman" pitchFamily="18" charset="0"/>
              </a:rPr>
              <a:t>مصنع النور لصناعة الخزائن المعدنية، يود تسعير إحدى الخزائن اعتماداً على التكلفة والربح في الحالتين التاليتين. إذا علمت أن تكلفة الخزانة الواحدة تبلغ 40 </a:t>
            </a:r>
            <a:r>
              <a:rPr lang="ar-SA" altLang="en-US" b="1" dirty="0">
                <a:solidFill>
                  <a:srgbClr val="00B050"/>
                </a:solidFill>
                <a:latin typeface="Times New Roman" pitchFamily="18" charset="0"/>
                <a:cs typeface="Times New Roman" pitchFamily="18" charset="0"/>
              </a:rPr>
              <a:t>ريالاً</a:t>
            </a:r>
            <a:r>
              <a:rPr lang="ar-SA" altLang="en-US" dirty="0">
                <a:latin typeface="Times New Roman" pitchFamily="18" charset="0"/>
                <a:cs typeface="Times New Roman" pitchFamily="18" charset="0"/>
              </a:rPr>
              <a:t>.</a:t>
            </a:r>
          </a:p>
          <a:p>
            <a:pPr marL="742950" lvl="1" indent="-285750" algn="just">
              <a:spcBef>
                <a:spcPct val="50000"/>
              </a:spcBef>
              <a:buBlip>
                <a:blip r:embed="rId2"/>
              </a:buBlip>
              <a:defRPr/>
            </a:pPr>
            <a:r>
              <a:rPr lang="ar-JO" altLang="en-US" sz="2400" dirty="0">
                <a:solidFill>
                  <a:srgbClr val="00B050"/>
                </a:solidFill>
                <a:cs typeface="Times New Roman" pitchFamily="18" charset="0"/>
              </a:rPr>
              <a:t>تحديد نسبة هامش الربح بمقدار 25%.</a:t>
            </a:r>
            <a:endParaRPr lang="ar-JO" altLang="en-US" sz="2400" dirty="0">
              <a:solidFill>
                <a:srgbClr val="00B050"/>
              </a:solidFill>
              <a:latin typeface="Times New Roman" pitchFamily="18" charset="0"/>
              <a:cs typeface="Times New Roman" pitchFamily="18" charset="0"/>
            </a:endParaRPr>
          </a:p>
          <a:p>
            <a:pPr marL="742950" lvl="1" indent="-285750" algn="just">
              <a:spcBef>
                <a:spcPct val="50000"/>
              </a:spcBef>
              <a:buBlip>
                <a:blip r:embed="rId2"/>
              </a:buBlip>
              <a:defRPr/>
            </a:pPr>
            <a:r>
              <a:rPr lang="ar-JO" altLang="en-US" sz="2400" dirty="0">
                <a:solidFill>
                  <a:srgbClr val="00B050"/>
                </a:solidFill>
                <a:cs typeface="Times New Roman" pitchFamily="18" charset="0"/>
              </a:rPr>
              <a:t>تحديد الربح بمقدار 12 </a:t>
            </a:r>
            <a:r>
              <a:rPr lang="ar-SA" altLang="en-US" sz="2400" dirty="0">
                <a:solidFill>
                  <a:srgbClr val="00B050"/>
                </a:solidFill>
                <a:cs typeface="Times New Roman" pitchFamily="18" charset="0"/>
              </a:rPr>
              <a:t>ريال</a:t>
            </a:r>
            <a:r>
              <a:rPr lang="ar-JO" altLang="en-US" sz="2400" dirty="0">
                <a:solidFill>
                  <a:srgbClr val="00B050"/>
                </a:solidFill>
                <a:cs typeface="Times New Roman" pitchFamily="18" charset="0"/>
              </a:rPr>
              <a:t>اً </a:t>
            </a:r>
            <a:r>
              <a:rPr lang="ar-SA" altLang="en-US" sz="2400" dirty="0">
                <a:solidFill>
                  <a:srgbClr val="00B050"/>
                </a:solidFill>
                <a:cs typeface="Times New Roman" pitchFamily="18" charset="0"/>
              </a:rPr>
              <a:t>للخزنة الواحدة</a:t>
            </a:r>
            <a:r>
              <a:rPr lang="ar-JO" altLang="en-US" sz="2400" dirty="0">
                <a:solidFill>
                  <a:srgbClr val="00B050"/>
                </a:solidFill>
                <a:cs typeface="Times New Roman" pitchFamily="18" charset="0"/>
              </a:rPr>
              <a:t>. </a:t>
            </a:r>
          </a:p>
          <a:p>
            <a:pPr marL="0" indent="0">
              <a:buFont typeface="Wingdings" panose="05000000000000000000" pitchFamily="2" charset="2"/>
              <a:buNone/>
              <a:defRPr/>
            </a:pPr>
            <a:r>
              <a:rPr lang="ar-SA" altLang="en-US" b="1" dirty="0">
                <a:solidFill>
                  <a:srgbClr val="FF0000"/>
                </a:solidFill>
                <a:latin typeface="Times New Roman" pitchFamily="18" charset="0"/>
                <a:cs typeface="Times New Roman" pitchFamily="18" charset="0"/>
              </a:rPr>
              <a:t>الحل:  * </a:t>
            </a:r>
            <a:r>
              <a:rPr lang="ar-JO" altLang="en-US" b="1" dirty="0">
                <a:solidFill>
                  <a:srgbClr val="FF0000"/>
                </a:solidFill>
                <a:latin typeface="Times New Roman" pitchFamily="18" charset="0"/>
                <a:cs typeface="Times New Roman" pitchFamily="18" charset="0"/>
              </a:rPr>
              <a:t>الحالة الأولى:</a:t>
            </a:r>
            <a:r>
              <a:rPr lang="ar-JO" altLang="en-US" sz="2000" b="1" dirty="0">
                <a:solidFill>
                  <a:srgbClr val="FF0000"/>
                </a:solidFill>
                <a:latin typeface="Times New Roman" pitchFamily="18" charset="0"/>
                <a:cs typeface="Times New Roman" pitchFamily="18" charset="0"/>
              </a:rPr>
              <a:t> </a:t>
            </a:r>
            <a:r>
              <a:rPr lang="ar-SA" altLang="en-US" sz="2000" dirty="0">
                <a:latin typeface="Times New Roman" pitchFamily="18" charset="0"/>
                <a:cs typeface="Times New Roman" pitchFamily="18" charset="0"/>
              </a:rPr>
              <a:t>نحدد في الخطوة الأولى</a:t>
            </a:r>
            <a:r>
              <a:rPr lang="ar-JO" altLang="en-US" sz="2000" b="1" dirty="0">
                <a:latin typeface="Times New Roman" pitchFamily="18" charset="0"/>
                <a:cs typeface="Times New Roman" pitchFamily="18" charset="0"/>
              </a:rPr>
              <a:t> </a:t>
            </a:r>
            <a:r>
              <a:rPr lang="ar-JO" altLang="en-US" sz="2000" b="1" u="sng" dirty="0">
                <a:solidFill>
                  <a:srgbClr val="0070C0"/>
                </a:solidFill>
                <a:latin typeface="Times New Roman" pitchFamily="18" charset="0"/>
                <a:cs typeface="Times New Roman" pitchFamily="18" charset="0"/>
              </a:rPr>
              <a:t>الربح </a:t>
            </a:r>
            <a:r>
              <a:rPr lang="ar-SA" altLang="en-US" sz="2000" dirty="0">
                <a:latin typeface="Times New Roman" pitchFamily="18" charset="0"/>
                <a:cs typeface="Times New Roman" pitchFamily="18" charset="0"/>
              </a:rPr>
              <a:t>لأنه معط</a:t>
            </a:r>
            <a:r>
              <a:rPr lang="ar-SA" altLang="en-US" sz="2000" u="sng" dirty="0">
                <a:latin typeface="Times New Roman" pitchFamily="18" charset="0"/>
                <a:cs typeface="Times New Roman" pitchFamily="18" charset="0"/>
              </a:rPr>
              <a:t>ى كنسبة</a:t>
            </a:r>
          </a:p>
          <a:p>
            <a:pPr marL="1930400" lvl="4" indent="-285750" algn="just">
              <a:spcBef>
                <a:spcPct val="50000"/>
              </a:spcBef>
              <a:buBlip>
                <a:blip r:embed="rId2"/>
              </a:buBlip>
              <a:defRPr/>
            </a:pPr>
            <a:r>
              <a:rPr lang="ar-SA" altLang="en-US" dirty="0">
                <a:latin typeface="Times New Roman" pitchFamily="18" charset="0"/>
                <a:cs typeface="Times New Roman" pitchFamily="18" charset="0"/>
              </a:rPr>
              <a:t>     </a:t>
            </a:r>
            <a:r>
              <a:rPr lang="ar-JO" altLang="en-US" dirty="0">
                <a:latin typeface="Times New Roman" pitchFamily="18" charset="0"/>
                <a:cs typeface="Times New Roman" pitchFamily="18" charset="0"/>
              </a:rPr>
              <a:t>= 0.25 × 40 = 10 </a:t>
            </a:r>
            <a:r>
              <a:rPr lang="ar-SA" altLang="en-US" dirty="0">
                <a:latin typeface="Times New Roman" pitchFamily="18" charset="0"/>
                <a:cs typeface="Times New Roman" pitchFamily="18" charset="0"/>
              </a:rPr>
              <a:t>ريالات</a:t>
            </a:r>
            <a:endParaRPr lang="ar-SA" altLang="en-US" dirty="0">
              <a:latin typeface="Times New Roman" pitchFamily="18" charset="0"/>
              <a:cs typeface="Times New Roman" pitchFamily="18" charset="0"/>
              <a:sym typeface="Wingdings" pitchFamily="2" charset="2"/>
            </a:endParaRPr>
          </a:p>
          <a:p>
            <a:pPr marL="1930400" lvl="4" indent="-285750" algn="just">
              <a:spcBef>
                <a:spcPct val="50000"/>
              </a:spcBef>
              <a:buBlip>
                <a:blip r:embed="rId2"/>
              </a:buBlip>
              <a:defRPr/>
            </a:pPr>
            <a:r>
              <a:rPr lang="ar-SA" altLang="en-US" dirty="0">
                <a:latin typeface="Times New Roman" pitchFamily="18" charset="0"/>
                <a:cs typeface="Times New Roman" pitchFamily="18" charset="0"/>
                <a:sym typeface="Wingdings" pitchFamily="2" charset="2"/>
              </a:rPr>
              <a:t>الخطوة الثانية نحدد</a:t>
            </a:r>
            <a:r>
              <a:rPr lang="ar-JO" altLang="en-US" dirty="0">
                <a:latin typeface="Times New Roman" pitchFamily="18" charset="0"/>
                <a:cs typeface="Times New Roman" pitchFamily="18" charset="0"/>
                <a:sym typeface="Wingdings" pitchFamily="2" charset="2"/>
              </a:rPr>
              <a:t> </a:t>
            </a:r>
            <a:r>
              <a:rPr lang="ar-JO" altLang="en-US" b="1" u="sng" dirty="0">
                <a:solidFill>
                  <a:srgbClr val="0070C0"/>
                </a:solidFill>
                <a:latin typeface="Times New Roman" pitchFamily="18" charset="0"/>
                <a:cs typeface="Times New Roman" pitchFamily="18" charset="0"/>
                <a:sym typeface="Wingdings" pitchFamily="2" charset="2"/>
              </a:rPr>
              <a:t>سعر البيع </a:t>
            </a:r>
            <a:r>
              <a:rPr lang="ar-JO" altLang="en-US" dirty="0">
                <a:latin typeface="Times New Roman" pitchFamily="18" charset="0"/>
                <a:cs typeface="Times New Roman" pitchFamily="18" charset="0"/>
                <a:sym typeface="Wingdings" pitchFamily="2" charset="2"/>
              </a:rPr>
              <a:t>= 40 + 10 = 50 </a:t>
            </a:r>
            <a:r>
              <a:rPr lang="ar-SA" altLang="en-US" dirty="0">
                <a:latin typeface="Times New Roman" pitchFamily="18" charset="0"/>
                <a:cs typeface="Times New Roman" pitchFamily="18" charset="0"/>
                <a:sym typeface="Wingdings" pitchFamily="2" charset="2"/>
              </a:rPr>
              <a:t>ريالاً</a:t>
            </a:r>
            <a:r>
              <a:rPr lang="ar-JO" altLang="en-US" dirty="0">
                <a:latin typeface="Times New Roman" pitchFamily="18" charset="0"/>
                <a:cs typeface="Times New Roman" pitchFamily="18" charset="0"/>
                <a:sym typeface="Wingdings" pitchFamily="2" charset="2"/>
              </a:rPr>
              <a:t>.</a:t>
            </a:r>
            <a:endParaRPr lang="en-US" altLang="en-US" dirty="0">
              <a:latin typeface="Times New Roman" pitchFamily="18" charset="0"/>
              <a:cs typeface="Times New Roman" pitchFamily="18" charset="0"/>
              <a:sym typeface="Wingdings" pitchFamily="2" charset="2"/>
            </a:endParaRPr>
          </a:p>
          <a:p>
            <a:pPr marL="457200" lvl="1" indent="0" algn="just">
              <a:spcBef>
                <a:spcPct val="50000"/>
              </a:spcBef>
              <a:buNone/>
              <a:defRPr/>
            </a:pPr>
            <a:r>
              <a:rPr lang="ar-SA" altLang="en-US" b="1" dirty="0">
                <a:solidFill>
                  <a:srgbClr val="FF0000"/>
                </a:solidFill>
                <a:latin typeface="Times New Roman" pitchFamily="18" charset="0"/>
                <a:cs typeface="Times New Roman" pitchFamily="18" charset="0"/>
                <a:sym typeface="Wingdings" pitchFamily="2" charset="2"/>
              </a:rPr>
              <a:t> * </a:t>
            </a:r>
            <a:r>
              <a:rPr lang="ar-JO" altLang="en-US" b="1" dirty="0">
                <a:solidFill>
                  <a:srgbClr val="FF0000"/>
                </a:solidFill>
                <a:latin typeface="Times New Roman" pitchFamily="18" charset="0"/>
                <a:cs typeface="Times New Roman" pitchFamily="18" charset="0"/>
                <a:sym typeface="Wingdings" pitchFamily="2" charset="2"/>
              </a:rPr>
              <a:t>الحالة الثانية</a:t>
            </a:r>
            <a:r>
              <a:rPr lang="ar-SA" altLang="en-US" dirty="0">
                <a:solidFill>
                  <a:srgbClr val="FF0000"/>
                </a:solidFill>
                <a:latin typeface="Times New Roman" pitchFamily="18" charset="0"/>
                <a:cs typeface="Times New Roman" pitchFamily="18" charset="0"/>
                <a:sym typeface="Wingdings" pitchFamily="2" charset="2"/>
              </a:rPr>
              <a:t> </a:t>
            </a:r>
            <a:r>
              <a:rPr lang="ar-SA" altLang="en-US" dirty="0">
                <a:latin typeface="Times New Roman" pitchFamily="18" charset="0"/>
                <a:cs typeface="Times New Roman" pitchFamily="18" charset="0"/>
                <a:sym typeface="Wingdings" pitchFamily="2" charset="2"/>
              </a:rPr>
              <a:t>مباشرة يتم تحديد سعر البيع بخطوة واحدة</a:t>
            </a:r>
          </a:p>
          <a:p>
            <a:pPr marL="457200" lvl="1" indent="0" algn="just">
              <a:spcBef>
                <a:spcPct val="50000"/>
              </a:spcBef>
              <a:buNone/>
              <a:defRPr/>
            </a:pPr>
            <a:r>
              <a:rPr lang="ar-SA" altLang="en-US" dirty="0">
                <a:solidFill>
                  <a:srgbClr val="FF0000"/>
                </a:solidFill>
                <a:latin typeface="Times New Roman" pitchFamily="18" charset="0"/>
                <a:cs typeface="Times New Roman" pitchFamily="18" charset="0"/>
                <a:sym typeface="Wingdings" pitchFamily="2" charset="2"/>
              </a:rPr>
              <a:t>		</a:t>
            </a:r>
            <a:r>
              <a:rPr lang="ar-JO" altLang="en-US" dirty="0">
                <a:solidFill>
                  <a:srgbClr val="FF0000"/>
                </a:solidFill>
                <a:latin typeface="Times New Roman" pitchFamily="18" charset="0"/>
                <a:cs typeface="Times New Roman" pitchFamily="18" charset="0"/>
                <a:sym typeface="Wingdings" pitchFamily="2" charset="2"/>
              </a:rPr>
              <a:t> </a:t>
            </a:r>
            <a:r>
              <a:rPr lang="ar-JO" altLang="en-US" dirty="0">
                <a:latin typeface="Times New Roman" pitchFamily="18" charset="0"/>
                <a:cs typeface="Times New Roman" pitchFamily="18" charset="0"/>
                <a:sym typeface="Wingdings" pitchFamily="2" charset="2"/>
              </a:rPr>
              <a:t>سعر البيع = 40 + 12 = 52 </a:t>
            </a:r>
            <a:r>
              <a:rPr lang="ar-SA" altLang="en-US" dirty="0">
                <a:latin typeface="Times New Roman" pitchFamily="18" charset="0"/>
                <a:cs typeface="Times New Roman" pitchFamily="18" charset="0"/>
                <a:sym typeface="Wingdings" pitchFamily="2" charset="2"/>
              </a:rPr>
              <a:t>ريالاً</a:t>
            </a:r>
            <a:r>
              <a:rPr lang="ar-JO" alt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89535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تطبيقي</a:t>
            </a:r>
            <a:endParaRPr lang="ar-SA" dirty="0"/>
          </a:p>
        </p:txBody>
      </p:sp>
      <p:sp>
        <p:nvSpPr>
          <p:cNvPr id="3" name="عنصر نائب للمحتوى 2"/>
          <p:cNvSpPr>
            <a:spLocks noGrp="1"/>
          </p:cNvSpPr>
          <p:nvPr>
            <p:ph idx="1"/>
          </p:nvPr>
        </p:nvSpPr>
        <p:spPr>
          <a:xfrm flipH="1">
            <a:off x="836612" y="1981200"/>
            <a:ext cx="9829799" cy="4544144"/>
          </a:xfrm>
        </p:spPr>
        <p:txBody>
          <a:bodyPr>
            <a:normAutofit fontScale="92500" lnSpcReduction="10000"/>
          </a:bodyPr>
          <a:lstStyle/>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srgbClr val="FF0000"/>
                </a:solidFill>
                <a:latin typeface="Arial" pitchFamily="34" charset="0"/>
                <a:cs typeface="Arial" panose="020B0604020202020204" pitchFamily="34" charset="0"/>
              </a:rPr>
              <a:t>مثال تطبيقي(2) : </a:t>
            </a:r>
            <a:r>
              <a:rPr lang="ar-SA" sz="2000" b="1" dirty="0">
                <a:solidFill>
                  <a:srgbClr val="00B050"/>
                </a:solidFill>
                <a:latin typeface="Arial" pitchFamily="34" charset="0"/>
                <a:cs typeface="Arial" panose="020B0604020202020204" pitchFamily="34" charset="0"/>
              </a:rPr>
              <a:t>قامت إحدى الشركات العقارية ببناء 10 شقق بلغت تكلفتها المتغيرة 750,000 ريال. وبلغت التكلفة الثابتة من إيجار مكاتب وإهلاك المعدات ورواتب الإجمالية للوحدة 150,000 ما هو سعر الشقة الواحدة بالسوق-علما بأن هامش الربح المطلوب هو 10%؟</a:t>
            </a:r>
          </a:p>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الحل: عبارة عن ثلاث خطوات</a:t>
            </a:r>
          </a:p>
          <a:p>
            <a:pPr marL="319088" lvl="0" indent="-319088" algn="just" eaLnBrk="0" fontAlgn="base" hangingPunct="0">
              <a:lnSpc>
                <a:spcPct val="100000"/>
              </a:lnSpc>
              <a:spcBef>
                <a:spcPts val="700"/>
              </a:spcBef>
              <a:spcAft>
                <a:spcPct val="0"/>
              </a:spcAft>
              <a:buClr>
                <a:srgbClr val="C0504D"/>
              </a:buClr>
              <a:buSzPct val="60000"/>
              <a:buFont typeface="Wingdings" panose="05000000000000000000" pitchFamily="2" charset="2"/>
              <a:buChar char="v"/>
              <a:defRPr/>
            </a:pPr>
            <a:r>
              <a:rPr lang="ar-SA" sz="2000" b="1" u="sng" dirty="0">
                <a:solidFill>
                  <a:srgbClr val="FF0000"/>
                </a:solidFill>
                <a:latin typeface="Arial" pitchFamily="34" charset="0"/>
                <a:cs typeface="Arial" panose="020B0604020202020204" pitchFamily="34" charset="0"/>
              </a:rPr>
              <a:t>الخطوة الأولى </a:t>
            </a:r>
            <a:r>
              <a:rPr lang="ar-SA" sz="2000" b="1" dirty="0">
                <a:solidFill>
                  <a:srgbClr val="FF0000"/>
                </a:solidFill>
                <a:latin typeface="Arial" pitchFamily="34" charset="0"/>
                <a:cs typeface="Arial" panose="020B0604020202020204" pitchFamily="34" charset="0"/>
              </a:rPr>
              <a:t>نقوم بتحديد التكاليف </a:t>
            </a:r>
            <a:r>
              <a:rPr lang="ar-SA" sz="2000" b="1" u="sng" dirty="0">
                <a:solidFill>
                  <a:srgbClr val="FF0000"/>
                </a:solidFill>
                <a:latin typeface="Arial" pitchFamily="34" charset="0"/>
                <a:cs typeface="Arial" panose="020B0604020202020204" pitchFamily="34" charset="0"/>
              </a:rPr>
              <a:t>للوحدة الواحدة</a:t>
            </a:r>
          </a:p>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التكلفة الإجمالية للوحدة     =        </a:t>
            </a:r>
            <a:r>
              <a:rPr lang="ar-SA" sz="2000" b="1" u="sng" dirty="0">
                <a:solidFill>
                  <a:prstClr val="black"/>
                </a:solidFill>
                <a:latin typeface="Arial" pitchFamily="34" charset="0"/>
                <a:cs typeface="Arial" panose="020B0604020202020204" pitchFamily="34" charset="0"/>
              </a:rPr>
              <a:t>التكلفة المتغيرة  + التكاليف الثابتة</a:t>
            </a:r>
          </a:p>
          <a:p>
            <a:pPr marL="0" lvl="0" indent="0" algn="just" eaLnBrk="0" fontAlgn="base" hangingPunct="0">
              <a:lnSpc>
                <a:spcPct val="100000"/>
              </a:lnSpc>
              <a:spcBef>
                <a:spcPts val="700"/>
              </a:spcBef>
              <a:spcAft>
                <a:spcPct val="0"/>
              </a:spcAft>
              <a:buClr>
                <a:srgbClr val="C0504D"/>
              </a:buClr>
              <a:buSzPct val="60000"/>
              <a:buNone/>
              <a:defRPr/>
            </a:pPr>
            <a:r>
              <a:rPr lang="ar-SA" sz="2000" dirty="0">
                <a:solidFill>
                  <a:prstClr val="black"/>
                </a:solidFill>
                <a:latin typeface="Arial" pitchFamily="34" charset="0"/>
                <a:cs typeface="PT Bold Heading" pitchFamily="2" charset="-78"/>
              </a:rPr>
              <a:t>                                                         </a:t>
            </a:r>
            <a:r>
              <a:rPr lang="ar-SA" sz="2000" b="1" dirty="0">
                <a:solidFill>
                  <a:prstClr val="black"/>
                </a:solidFill>
                <a:latin typeface="Arial" pitchFamily="34" charset="0"/>
                <a:cs typeface="Arial" panose="020B0604020202020204" pitchFamily="34" charset="0"/>
              </a:rPr>
              <a:t>عدد الوحدات المنتجة</a:t>
            </a:r>
            <a:endParaRPr lang="ar-SA" sz="2000" dirty="0">
              <a:solidFill>
                <a:prstClr val="black"/>
              </a:solidFill>
              <a:latin typeface="Arial" pitchFamily="34" charset="0"/>
              <a:cs typeface="PT Bold Heading" pitchFamily="2" charset="-78"/>
            </a:endParaRPr>
          </a:p>
          <a:p>
            <a:pPr marL="0" lvl="0" indent="0" algn="just" eaLnBrk="0" fontAlgn="base" hangingPunct="0">
              <a:lnSpc>
                <a:spcPct val="100000"/>
              </a:lnSpc>
              <a:spcBef>
                <a:spcPts val="700"/>
              </a:spcBef>
              <a:spcAft>
                <a:spcPct val="0"/>
              </a:spcAft>
              <a:buClr>
                <a:srgbClr val="C0504D"/>
              </a:buClr>
              <a:buSzPct val="60000"/>
              <a:buNone/>
              <a:defRPr/>
            </a:pPr>
            <a:r>
              <a:rPr lang="ar-SA" sz="2000" dirty="0">
                <a:solidFill>
                  <a:prstClr val="black"/>
                </a:solidFill>
                <a:latin typeface="Arial" pitchFamily="34" charset="0"/>
                <a:cs typeface="PT Bold Heading" pitchFamily="2" charset="-78"/>
              </a:rPr>
              <a:t>                                        = </a:t>
            </a:r>
            <a:r>
              <a:rPr lang="ar-SA" sz="2000" u="sng" dirty="0">
                <a:solidFill>
                  <a:prstClr val="black"/>
                </a:solidFill>
                <a:latin typeface="Arial" pitchFamily="34" charset="0"/>
                <a:cs typeface="PT Bold Heading" pitchFamily="2" charset="-78"/>
              </a:rPr>
              <a:t>750000+150000</a:t>
            </a:r>
            <a:r>
              <a:rPr lang="ar-SA" sz="2000" dirty="0">
                <a:solidFill>
                  <a:prstClr val="black"/>
                </a:solidFill>
                <a:latin typeface="Arial" pitchFamily="34" charset="0"/>
                <a:cs typeface="PT Bold Heading" pitchFamily="2" charset="-78"/>
              </a:rPr>
              <a:t> </a:t>
            </a:r>
            <a:r>
              <a:rPr lang="ar-SA" sz="2000" b="1" dirty="0">
                <a:solidFill>
                  <a:prstClr val="black"/>
                </a:solidFill>
                <a:latin typeface="Arial" pitchFamily="34" charset="0"/>
                <a:cs typeface="Arial" panose="020B0604020202020204" pitchFamily="34" charset="0"/>
              </a:rPr>
              <a:t>=</a:t>
            </a:r>
            <a:r>
              <a:rPr lang="ar-SA" sz="2000" dirty="0">
                <a:solidFill>
                  <a:prstClr val="black"/>
                </a:solidFill>
                <a:latin typeface="Arial" pitchFamily="34" charset="0"/>
                <a:cs typeface="PT Bold Heading" pitchFamily="2" charset="-78"/>
              </a:rPr>
              <a:t>  90000 ريال</a:t>
            </a:r>
          </a:p>
          <a:p>
            <a:pPr marL="0" lvl="0" indent="0" algn="just" eaLnBrk="0" fontAlgn="base" hangingPunct="0">
              <a:lnSpc>
                <a:spcPct val="100000"/>
              </a:lnSpc>
              <a:spcBef>
                <a:spcPts val="700"/>
              </a:spcBef>
              <a:spcAft>
                <a:spcPct val="0"/>
              </a:spcAft>
              <a:buClr>
                <a:srgbClr val="C0504D"/>
              </a:buClr>
              <a:buSzPct val="60000"/>
              <a:buNone/>
              <a:defRPr/>
            </a:pPr>
            <a:r>
              <a:rPr lang="ar-SA" sz="2000" dirty="0">
                <a:solidFill>
                  <a:prstClr val="black"/>
                </a:solidFill>
                <a:latin typeface="Arial" pitchFamily="34" charset="0"/>
                <a:cs typeface="PT Bold Heading" pitchFamily="2" charset="-78"/>
              </a:rPr>
              <a:t>                                                    10</a:t>
            </a:r>
          </a:p>
          <a:p>
            <a:pPr marL="319088" lvl="0" indent="-319088" algn="just" eaLnBrk="0" fontAlgn="base" hangingPunct="0">
              <a:lnSpc>
                <a:spcPct val="100000"/>
              </a:lnSpc>
              <a:spcBef>
                <a:spcPts val="700"/>
              </a:spcBef>
              <a:spcAft>
                <a:spcPct val="0"/>
              </a:spcAft>
              <a:buClr>
                <a:srgbClr val="C0504D"/>
              </a:buClr>
              <a:buSzPct val="60000"/>
              <a:buFont typeface="Wingdings" panose="05000000000000000000" pitchFamily="2" charset="2"/>
              <a:buChar char="v"/>
              <a:defRPr/>
            </a:pPr>
            <a:r>
              <a:rPr lang="ar-SA" sz="2000" b="1" u="sng" dirty="0">
                <a:solidFill>
                  <a:srgbClr val="FF0000"/>
                </a:solidFill>
                <a:latin typeface="Arial" pitchFamily="34" charset="0"/>
                <a:cs typeface="Arial" panose="020B0604020202020204" pitchFamily="34" charset="0"/>
              </a:rPr>
              <a:t>الخطوة الثانية </a:t>
            </a:r>
            <a:r>
              <a:rPr lang="ar-SA" sz="2000" b="1" dirty="0">
                <a:solidFill>
                  <a:srgbClr val="FF0000"/>
                </a:solidFill>
                <a:latin typeface="Arial" pitchFamily="34" charset="0"/>
                <a:cs typeface="Arial" panose="020B0604020202020204" pitchFamily="34" charset="0"/>
              </a:rPr>
              <a:t>نقوم بتحديد الربح لأنه معطى كنسبة</a:t>
            </a:r>
          </a:p>
          <a:p>
            <a:pPr marL="0" lvl="0" indent="0" algn="just"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		الربح= 90000 *10% =9000 ريال</a:t>
            </a: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v"/>
              <a:defRPr/>
            </a:pPr>
            <a:r>
              <a:rPr lang="ar-SA" sz="2000" b="1" u="sng" dirty="0">
                <a:solidFill>
                  <a:srgbClr val="FF0000"/>
                </a:solidFill>
                <a:latin typeface="Arial" pitchFamily="34" charset="0"/>
                <a:cs typeface="Arial" panose="020B0604020202020204" pitchFamily="34" charset="0"/>
              </a:rPr>
              <a:t>الخطوة الثالثة </a:t>
            </a:r>
            <a:r>
              <a:rPr lang="ar-SA" sz="2000" b="1" dirty="0">
                <a:solidFill>
                  <a:srgbClr val="FF0000"/>
                </a:solidFill>
                <a:latin typeface="Arial" pitchFamily="34" charset="0"/>
                <a:cs typeface="Arial" panose="020B0604020202020204" pitchFamily="34" charset="0"/>
              </a:rPr>
              <a:t>اخيرا نقوم بتحديد سعر البيع</a:t>
            </a:r>
          </a:p>
          <a:p>
            <a:pPr marL="0" lvl="0" indent="0" eaLnBrk="0" fontAlgn="base" hangingPunct="0">
              <a:lnSpc>
                <a:spcPct val="100000"/>
              </a:lnSpc>
              <a:spcBef>
                <a:spcPts val="700"/>
              </a:spcBef>
              <a:spcAft>
                <a:spcPct val="0"/>
              </a:spcAft>
              <a:buClr>
                <a:srgbClr val="C0504D"/>
              </a:buClr>
              <a:buSzPct val="60000"/>
              <a:buNone/>
              <a:defRPr/>
            </a:pPr>
            <a:r>
              <a:rPr lang="ar-SA" sz="2000" b="1" dirty="0">
                <a:solidFill>
                  <a:prstClr val="black"/>
                </a:solidFill>
                <a:latin typeface="Arial" pitchFamily="34" charset="0"/>
                <a:cs typeface="Arial" panose="020B0604020202020204" pitchFamily="34" charset="0"/>
              </a:rPr>
              <a:t> 		سعر البيع= 90,000+ 9000= 99000</a:t>
            </a:r>
            <a:r>
              <a:rPr lang="ar-SA" sz="2000" b="1" dirty="0">
                <a:solidFill>
                  <a:srgbClr val="FF0000"/>
                </a:solidFill>
                <a:latin typeface="Arial" pitchFamily="34" charset="0"/>
                <a:cs typeface="Arial" panose="020B0604020202020204" pitchFamily="34" charset="0"/>
              </a:rPr>
              <a:t> </a:t>
            </a:r>
            <a:endParaRPr lang="ar-SA" sz="2000" dirty="0">
              <a:solidFill>
                <a:prstClr val="black"/>
              </a:solidFill>
              <a:latin typeface="Tw Cen MT"/>
              <a:cs typeface="Arial" panose="020B0604020202020204" pitchFamily="34" charset="0"/>
            </a:endParaRPr>
          </a:p>
          <a:p>
            <a:endParaRPr lang="ar-SA" dirty="0"/>
          </a:p>
        </p:txBody>
      </p:sp>
    </p:spTree>
    <p:extLst>
      <p:ext uri="{BB962C8B-B14F-4D97-AF65-F5344CB8AC3E}">
        <p14:creationId xmlns:p14="http://schemas.microsoft.com/office/powerpoint/2010/main" val="279142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5- طريقة التسعير على أساس نقطة التعادل</a:t>
            </a:r>
            <a:endParaRPr lang="ar-SA" dirty="0"/>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flipH="1">
                <a:off x="836613" y="1988840"/>
                <a:ext cx="9829799" cy="4187825"/>
              </a:xfrm>
            </p:spPr>
            <p:txBody>
              <a:bodyPr/>
              <a:lstStyle/>
              <a:p>
                <a:r>
                  <a:rPr lang="ar-SA" dirty="0" smtClean="0"/>
                  <a:t>فلسفتها: المساهمة في تحديد عدد الوحدات التي تكون عندها الشركة قد غطت تكاليفها بالكامل ولم تحقق أي ربح بعد.</a:t>
                </a:r>
              </a:p>
              <a:p>
                <a:r>
                  <a:rPr lang="ar-SA" dirty="0" smtClean="0"/>
                  <a:t>عند نقطة التعادل لا تحقق الشركة أي ربح او خسارة حيث يتساوى الايراد الكلي مع التكلفة الكلية</a:t>
                </a:r>
              </a:p>
              <a:p>
                <a:r>
                  <a:rPr lang="ar-SA" dirty="0" smtClean="0"/>
                  <a:t>حساب نقطة التعادل</a:t>
                </a:r>
              </a:p>
              <a:p>
                <a:pPr marL="0" indent="0">
                  <a:buNone/>
                </a:pPr>
                <a:r>
                  <a:rPr lang="ar-SA" dirty="0" smtClean="0"/>
                  <a:t>نقطة التعادل = </a:t>
                </a:r>
                <a14:m>
                  <m:oMath xmlns:m="http://schemas.openxmlformats.org/officeDocument/2006/math">
                    <m:f>
                      <m:fPr>
                        <m:ctrlPr>
                          <a:rPr lang="ar-SA" i="1" smtClean="0">
                            <a:latin typeface="Cambria Math" panose="02040503050406030204" pitchFamily="18" charset="0"/>
                          </a:rPr>
                        </m:ctrlPr>
                      </m:fPr>
                      <m:num>
                        <m:r>
                          <a:rPr lang="ar-SA" b="0" i="1" smtClean="0">
                            <a:latin typeface="Cambria Math" panose="02040503050406030204" pitchFamily="18" charset="0"/>
                          </a:rPr>
                          <m:t>الثابتة</m:t>
                        </m:r>
                        <m:r>
                          <a:rPr lang="ar-SA" b="0" i="1" smtClean="0">
                            <a:latin typeface="Cambria Math" panose="02040503050406030204" pitchFamily="18" charset="0"/>
                          </a:rPr>
                          <m:t> </m:t>
                        </m:r>
                        <m:r>
                          <a:rPr lang="ar-SA" b="0" i="1" smtClean="0">
                            <a:latin typeface="Cambria Math" panose="02040503050406030204" pitchFamily="18" charset="0"/>
                          </a:rPr>
                          <m:t>التكاليف</m:t>
                        </m:r>
                      </m:num>
                      <m:den>
                        <m:r>
                          <a:rPr lang="ar-SA" b="0" i="1" smtClean="0">
                            <a:solidFill>
                              <a:srgbClr val="FF0000"/>
                            </a:solidFill>
                            <a:latin typeface="Cambria Math" panose="02040503050406030204" pitchFamily="18" charset="0"/>
                          </a:rPr>
                          <m:t>الواحدة</m:t>
                        </m:r>
                        <m:r>
                          <a:rPr lang="ar-SA" b="0" i="1" smtClean="0">
                            <a:solidFill>
                              <a:srgbClr val="FF0000"/>
                            </a:solidFill>
                            <a:latin typeface="Cambria Math" panose="02040503050406030204" pitchFamily="18" charset="0"/>
                          </a:rPr>
                          <m:t> </m:t>
                        </m:r>
                        <m:r>
                          <a:rPr lang="ar-SA" b="0" i="1" smtClean="0">
                            <a:solidFill>
                              <a:srgbClr val="FF0000"/>
                            </a:solidFill>
                            <a:latin typeface="Cambria Math" panose="02040503050406030204" pitchFamily="18" charset="0"/>
                          </a:rPr>
                          <m:t>للوحدة</m:t>
                        </m:r>
                        <m:r>
                          <a:rPr lang="ar-SA" b="0" i="1" smtClean="0">
                            <a:solidFill>
                              <a:srgbClr val="FF0000"/>
                            </a:solidFill>
                            <a:latin typeface="Cambria Math" panose="02040503050406030204" pitchFamily="18" charset="0"/>
                          </a:rPr>
                          <m:t> </m:t>
                        </m:r>
                        <m:r>
                          <a:rPr lang="ar-SA" b="0" i="1" smtClean="0">
                            <a:solidFill>
                              <a:srgbClr val="FF0000"/>
                            </a:solidFill>
                            <a:latin typeface="Cambria Math" panose="02040503050406030204" pitchFamily="18" charset="0"/>
                          </a:rPr>
                          <m:t>المساهمة</m:t>
                        </m:r>
                        <m:r>
                          <a:rPr lang="ar-SA" b="0" i="1" smtClean="0">
                            <a:solidFill>
                              <a:srgbClr val="FF0000"/>
                            </a:solidFill>
                            <a:latin typeface="Cambria Math" panose="02040503050406030204" pitchFamily="18" charset="0"/>
                          </a:rPr>
                          <m:t> </m:t>
                        </m:r>
                        <m:r>
                          <a:rPr lang="ar-SA" b="0" i="1" smtClean="0">
                            <a:solidFill>
                              <a:srgbClr val="FF0000"/>
                            </a:solidFill>
                            <a:latin typeface="Cambria Math" panose="02040503050406030204" pitchFamily="18" charset="0"/>
                          </a:rPr>
                          <m:t>عائد</m:t>
                        </m:r>
                      </m:den>
                    </m:f>
                  </m:oMath>
                </a14:m>
                <a:r>
                  <a:rPr lang="ar-SA" dirty="0" smtClean="0"/>
                  <a:t> </a:t>
                </a:r>
              </a:p>
              <a:p>
                <a:pPr marL="0" indent="0">
                  <a:buNone/>
                </a:pPr>
                <a:r>
                  <a:rPr lang="ar-SA" dirty="0" smtClean="0">
                    <a:solidFill>
                      <a:srgbClr val="FF0000"/>
                    </a:solidFill>
                  </a:rPr>
                  <a:t>عائد المساهمة للوحدة الواحدة = </a:t>
                </a:r>
                <a:r>
                  <a:rPr lang="ar-SA" dirty="0" smtClean="0"/>
                  <a:t>سعر بيع الوحدة – التكاليف المتغيرة للوحدة</a:t>
                </a:r>
                <a:endParaRPr lang="ar-SA" dirty="0">
                  <a:solidFill>
                    <a:srgbClr val="FF0000"/>
                  </a:solidFill>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flipH="1">
                <a:off x="836613" y="1988840"/>
                <a:ext cx="9829799" cy="4187825"/>
              </a:xfrm>
              <a:blipFill rotWithShape="0">
                <a:blip r:embed="rId2"/>
                <a:stretch>
                  <a:fillRect t="-2038" r="-930"/>
                </a:stretch>
              </a:blipFill>
            </p:spPr>
            <p:txBody>
              <a:bodyPr/>
              <a:lstStyle/>
              <a:p>
                <a:r>
                  <a:rPr lang="ar-SA">
                    <a:noFill/>
                  </a:rPr>
                  <a:t> </a:t>
                </a:r>
              </a:p>
            </p:txBody>
          </p:sp>
        </mc:Fallback>
      </mc:AlternateContent>
    </p:spTree>
    <p:extLst>
      <p:ext uri="{BB962C8B-B14F-4D97-AF65-F5344CB8AC3E}">
        <p14:creationId xmlns:p14="http://schemas.microsoft.com/office/powerpoint/2010/main" val="56668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تطبيقي -1-</a:t>
            </a:r>
            <a:endParaRPr lang="ar-SA" dirty="0"/>
          </a:p>
        </p:txBody>
      </p:sp>
      <p:sp>
        <p:nvSpPr>
          <p:cNvPr id="3" name="عنصر نائب للمحتوى 2"/>
          <p:cNvSpPr>
            <a:spLocks noGrp="1"/>
          </p:cNvSpPr>
          <p:nvPr>
            <p:ph idx="1"/>
          </p:nvPr>
        </p:nvSpPr>
        <p:spPr>
          <a:xfrm flipH="1">
            <a:off x="836611" y="1772816"/>
            <a:ext cx="9829799" cy="4824536"/>
          </a:xfrm>
        </p:spPr>
        <p:txBody>
          <a:bodyPr>
            <a:normAutofit/>
          </a:bodyPr>
          <a:lstStyle/>
          <a:p>
            <a:pPr marL="0" lvl="1" indent="0">
              <a:spcBef>
                <a:spcPts val="700"/>
              </a:spcBef>
              <a:buClr>
                <a:schemeClr val="accent2"/>
              </a:buClr>
              <a:buSzPct val="60000"/>
              <a:buFont typeface="Wingdings 2" panose="05020102010507070707" pitchFamily="18" charset="2"/>
              <a:buNone/>
            </a:pPr>
            <a:r>
              <a:rPr lang="ar-SA" altLang="en-US" dirty="0">
                <a:solidFill>
                  <a:srgbClr val="FF0000"/>
                </a:solidFill>
                <a:latin typeface="Times New Roman" panose="02020603050405020304" pitchFamily="18" charset="0"/>
                <a:cs typeface="Times New Roman" panose="02020603050405020304" pitchFamily="18" charset="0"/>
              </a:rPr>
              <a:t>مصنع السبيل لإنتاج المدافئ الكهربائية يود القيام بتحديد حجم المبيعات الشهري الذي يحقق له نقطة التعادل. على افتراض أن التكلفة المتغيرة للوحدة الواحدة هو 50 ريال، ويتم بيعها بـ 75 ريال، إذا علمت أن المصنع </a:t>
            </a:r>
            <a:r>
              <a:rPr lang="ar-SA" altLang="en-US" dirty="0" err="1">
                <a:solidFill>
                  <a:srgbClr val="FF0000"/>
                </a:solidFill>
                <a:latin typeface="Times New Roman" panose="02020603050405020304" pitchFamily="18" charset="0"/>
                <a:cs typeface="Times New Roman" panose="02020603050405020304" pitchFamily="18" charset="0"/>
              </a:rPr>
              <a:t>يق</a:t>
            </a:r>
            <a:r>
              <a:rPr lang="ar-JO" altLang="en-US" dirty="0">
                <a:solidFill>
                  <a:srgbClr val="FF0000"/>
                </a:solidFill>
                <a:latin typeface="Times New Roman" panose="02020603050405020304" pitchFamily="18" charset="0"/>
                <a:cs typeface="Times New Roman" panose="02020603050405020304" pitchFamily="18" charset="0"/>
              </a:rPr>
              <a:t>و</a:t>
            </a:r>
            <a:r>
              <a:rPr lang="ar-SA" altLang="en-US" dirty="0">
                <a:solidFill>
                  <a:srgbClr val="FF0000"/>
                </a:solidFill>
                <a:latin typeface="Times New Roman" panose="02020603050405020304" pitchFamily="18" charset="0"/>
                <a:cs typeface="Times New Roman" panose="02020603050405020304" pitchFamily="18" charset="0"/>
              </a:rPr>
              <a:t>م بدفع إيجار شهري قدره 650 ريال، بالإضافة إلى قسط التامين ومصاريف شهرية أخرى قدرها 350 ريال</a:t>
            </a:r>
            <a:r>
              <a:rPr lang="ar-SA" altLang="en-US" dirty="0">
                <a:latin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r>
              <a:rPr lang="ar-SA" b="1" dirty="0">
                <a:solidFill>
                  <a:srgbClr val="00B050"/>
                </a:solidFill>
              </a:rPr>
              <a:t>الحل</a:t>
            </a:r>
            <a:r>
              <a:rPr lang="ar-SA" dirty="0"/>
              <a:t>:</a:t>
            </a:r>
          </a:p>
          <a:p>
            <a:pPr marL="0" indent="0">
              <a:buFont typeface="Wingdings" panose="05000000000000000000" pitchFamily="2" charset="2"/>
              <a:buNone/>
            </a:pPr>
            <a:r>
              <a:rPr lang="ar-SA" altLang="en-US" b="1" dirty="0">
                <a:solidFill>
                  <a:srgbClr val="00B050"/>
                </a:solidFill>
                <a:latin typeface="Times New Roman" panose="02020603050405020304" pitchFamily="18" charset="0"/>
                <a:cs typeface="Times New Roman" panose="02020603050405020304" pitchFamily="18" charset="0"/>
              </a:rPr>
              <a:t>التكاليف الثابتة = قسط الإيجار الشهري + قسط التأمين والمصاريف الأخرى </a:t>
            </a:r>
            <a:r>
              <a:rPr lang="ar-SA" altLang="en-US" dirty="0">
                <a:solidFill>
                  <a:schemeClr val="tx2"/>
                </a:solidFill>
                <a:latin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r>
              <a:rPr lang="ar-SA" altLang="en-US" dirty="0">
                <a:solidFill>
                  <a:schemeClr val="tx2"/>
                </a:solidFill>
                <a:latin typeface="Times New Roman" panose="02020603050405020304" pitchFamily="18" charset="0"/>
                <a:cs typeface="Times New Roman" panose="02020603050405020304" pitchFamily="18" charset="0"/>
              </a:rPr>
              <a:t>650 + 350 = 1000 ريالا شهرياً</a:t>
            </a:r>
            <a:r>
              <a:rPr lang="ar-JO" altLang="en-US" dirty="0">
                <a:solidFill>
                  <a:schemeClr val="tx2"/>
                </a:solidFill>
                <a:latin typeface="Times New Roman" panose="02020603050405020304" pitchFamily="18" charset="0"/>
                <a:cs typeface="Times New Roman" panose="02020603050405020304" pitchFamily="18" charset="0"/>
              </a:rPr>
              <a:t>.</a:t>
            </a:r>
            <a:endParaRPr lang="ar-SA" altLang="en-US" dirty="0">
              <a:solidFill>
                <a:schemeClr val="tx2"/>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ar-SA" altLang="en-US" b="1" dirty="0">
                <a:solidFill>
                  <a:schemeClr val="tx2"/>
                </a:solidFill>
                <a:latin typeface="Times New Roman" panose="02020603050405020304" pitchFamily="18" charset="0"/>
                <a:cs typeface="Times New Roman" panose="02020603050405020304" pitchFamily="18" charset="0"/>
              </a:rPr>
              <a:t>عائد المساهمة للوحدة الواحدة </a:t>
            </a:r>
            <a:r>
              <a:rPr lang="ar-SA" altLang="en-US" dirty="0">
                <a:solidFill>
                  <a:schemeClr val="tx2"/>
                </a:solidFill>
                <a:latin typeface="Times New Roman" panose="02020603050405020304" pitchFamily="18" charset="0"/>
                <a:cs typeface="Times New Roman" panose="02020603050405020304" pitchFamily="18" charset="0"/>
              </a:rPr>
              <a:t>= 75 – 50 = 25 ريال</a:t>
            </a:r>
            <a:r>
              <a:rPr lang="ar-JO" altLang="en-US" dirty="0">
                <a:solidFill>
                  <a:schemeClr val="tx2"/>
                </a:solidFill>
                <a:latin typeface="Times New Roman" panose="02020603050405020304" pitchFamily="18" charset="0"/>
                <a:cs typeface="Times New Roman" panose="02020603050405020304" pitchFamily="18" charset="0"/>
              </a:rPr>
              <a:t>ا.</a:t>
            </a:r>
            <a:endParaRPr lang="ar-SA" altLang="en-US" dirty="0">
              <a:solidFill>
                <a:schemeClr val="tx2"/>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ar-SA" altLang="en-US" b="1" dirty="0">
                <a:solidFill>
                  <a:schemeClr val="tx2"/>
                </a:solidFill>
                <a:latin typeface="Times New Roman" panose="02020603050405020304" pitchFamily="18" charset="0"/>
                <a:cs typeface="Times New Roman" panose="02020603050405020304" pitchFamily="18" charset="0"/>
              </a:rPr>
              <a:t>نقطة التعادل </a:t>
            </a:r>
            <a:r>
              <a:rPr lang="ar-SA" altLang="en-US" dirty="0">
                <a:solidFill>
                  <a:schemeClr val="tx2"/>
                </a:solidFill>
                <a:latin typeface="Times New Roman" panose="02020603050405020304" pitchFamily="18" charset="0"/>
                <a:cs typeface="Times New Roman" panose="02020603050405020304" pitchFamily="18" charset="0"/>
              </a:rPr>
              <a:t>= 1000 ÷ 25 = 40 وحدة </a:t>
            </a:r>
            <a:r>
              <a:rPr lang="en-US"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ar-SA"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p>
          <a:p>
            <a:pPr marL="0" indent="0">
              <a:buFont typeface="Wingdings" panose="05000000000000000000" pitchFamily="2" charset="2"/>
              <a:buNone/>
            </a:pPr>
            <a:r>
              <a:rPr lang="ar-SA"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بيع عدد أكبر من 40 وحدة يحقق الربح، وبيع عدد أقل يؤدي للخسارة</a:t>
            </a:r>
            <a:r>
              <a:rPr lang="ar-JO" altLang="en-US"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endParaRPr lang="ar-SA" altLang="en-US"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Font typeface="Wingdings" panose="05000000000000000000" pitchFamily="2" charset="2"/>
              <a:buNone/>
            </a:pPr>
            <a:r>
              <a:rPr lang="ar-SA" altLang="en-US" b="1" dirty="0">
                <a:solidFill>
                  <a:srgbClr val="FF0000"/>
                </a:solidFill>
                <a:cs typeface="Times New Roman" panose="02020603050405020304" pitchFamily="18" charset="0"/>
              </a:rPr>
              <a:t>ماذا سيكون عليه الحال إن كان سعر بيع الوحدة الواحدة 70 ريالاً؟</a:t>
            </a:r>
          </a:p>
        </p:txBody>
      </p:sp>
    </p:spTree>
    <p:extLst>
      <p:ext uri="{BB962C8B-B14F-4D97-AF65-F5344CB8AC3E}">
        <p14:creationId xmlns:p14="http://schemas.microsoft.com/office/powerpoint/2010/main" val="38761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تطبيقي -2-</a:t>
            </a:r>
            <a:endParaRPr lang="ar-SA" dirty="0"/>
          </a:p>
        </p:txBody>
      </p:sp>
      <p:sp>
        <p:nvSpPr>
          <p:cNvPr id="3" name="عنصر نائب للمحتوى 2"/>
          <p:cNvSpPr>
            <a:spLocks noGrp="1"/>
          </p:cNvSpPr>
          <p:nvPr>
            <p:ph idx="1"/>
          </p:nvPr>
        </p:nvSpPr>
        <p:spPr/>
        <p:txBody>
          <a:bodyPr/>
          <a:lstStyle/>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pPr>
            <a:r>
              <a:rPr lang="ar-SA" sz="2900" b="1" dirty="0">
                <a:solidFill>
                  <a:srgbClr val="FF0000"/>
                </a:solidFill>
                <a:latin typeface="Tw Cen MT"/>
                <a:cs typeface="Arial" panose="020B0604020202020204" pitchFamily="34" charset="0"/>
              </a:rPr>
              <a:t>بفرض أن التكلفة الثابتة بلغت 40,000 ريال ، وأن سعر بيع الوحدة من المنتج 28 ريال، وأن التكلفة المتغيرة للوحدة بلغت 8 ريالات فما هو حجم التعادل؟</a:t>
            </a: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pPr>
            <a:endParaRPr lang="ar-SA" sz="2900" dirty="0">
              <a:solidFill>
                <a:prstClr val="black"/>
              </a:solidFill>
              <a:latin typeface="Tw Cen MT"/>
              <a:cs typeface="Arial" panose="020B0604020202020204" pitchFamily="34" charset="0"/>
            </a:endParaRP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pPr>
            <a:r>
              <a:rPr lang="ar-SA" sz="2900" dirty="0">
                <a:solidFill>
                  <a:prstClr val="black"/>
                </a:solidFill>
                <a:latin typeface="Tw Cen MT"/>
                <a:cs typeface="Arial" panose="020B0604020202020204" pitchFamily="34" charset="0"/>
              </a:rPr>
              <a:t>الحل: حجم  التعادل = </a:t>
            </a:r>
            <a:r>
              <a:rPr lang="ar-SA" sz="2900" u="sng" dirty="0">
                <a:solidFill>
                  <a:prstClr val="black"/>
                </a:solidFill>
                <a:latin typeface="Tw Cen MT"/>
                <a:cs typeface="Arial" panose="020B0604020202020204" pitchFamily="34" charset="0"/>
              </a:rPr>
              <a:t>40000</a:t>
            </a:r>
          </a:p>
          <a:p>
            <a:pPr marL="319088" lvl="0" indent="-319088" eaLnBrk="0" fontAlgn="base" hangingPunct="0">
              <a:lnSpc>
                <a:spcPct val="100000"/>
              </a:lnSpc>
              <a:spcBef>
                <a:spcPts val="700"/>
              </a:spcBef>
              <a:spcAft>
                <a:spcPct val="0"/>
              </a:spcAft>
              <a:buClr>
                <a:srgbClr val="C0504D"/>
              </a:buClr>
              <a:buSzPct val="60000"/>
              <a:buNone/>
            </a:pPr>
            <a:r>
              <a:rPr lang="ar-SA" sz="2900" dirty="0">
                <a:solidFill>
                  <a:prstClr val="black"/>
                </a:solidFill>
                <a:latin typeface="Tw Cen MT"/>
                <a:cs typeface="Arial" panose="020B0604020202020204" pitchFamily="34" charset="0"/>
              </a:rPr>
              <a:t>                              (28-8)</a:t>
            </a:r>
          </a:p>
          <a:p>
            <a:pPr marL="319088" lvl="0" indent="-319088" eaLnBrk="0" fontAlgn="base" hangingPunct="0">
              <a:lnSpc>
                <a:spcPct val="100000"/>
              </a:lnSpc>
              <a:spcBef>
                <a:spcPts val="700"/>
              </a:spcBef>
              <a:spcAft>
                <a:spcPct val="0"/>
              </a:spcAft>
              <a:buClr>
                <a:srgbClr val="C0504D"/>
              </a:buClr>
              <a:buSzPct val="60000"/>
              <a:buNone/>
            </a:pPr>
            <a:r>
              <a:rPr lang="ar-SA" sz="2900" dirty="0">
                <a:solidFill>
                  <a:prstClr val="black"/>
                </a:solidFill>
                <a:latin typeface="Tw Cen MT"/>
                <a:cs typeface="Arial" panose="020B0604020202020204" pitchFamily="34" charset="0"/>
              </a:rPr>
              <a:t>                         </a:t>
            </a:r>
          </a:p>
          <a:p>
            <a:pPr marL="319088" lvl="0" indent="-319088" eaLnBrk="0" fontAlgn="base" hangingPunct="0">
              <a:lnSpc>
                <a:spcPct val="100000"/>
              </a:lnSpc>
              <a:spcBef>
                <a:spcPts val="700"/>
              </a:spcBef>
              <a:spcAft>
                <a:spcPct val="0"/>
              </a:spcAft>
              <a:buClr>
                <a:srgbClr val="C0504D"/>
              </a:buClr>
              <a:buSzPct val="60000"/>
              <a:buNone/>
            </a:pPr>
            <a:r>
              <a:rPr lang="ar-SA" sz="2900" dirty="0">
                <a:solidFill>
                  <a:prstClr val="black"/>
                </a:solidFill>
                <a:latin typeface="Tw Cen MT"/>
                <a:cs typeface="Arial" panose="020B0604020202020204" pitchFamily="34" charset="0"/>
              </a:rPr>
              <a:t>                          = 2000 وحدة</a:t>
            </a:r>
          </a:p>
        </p:txBody>
      </p:sp>
    </p:spTree>
    <p:extLst>
      <p:ext uri="{BB962C8B-B14F-4D97-AF65-F5344CB8AC3E}">
        <p14:creationId xmlns:p14="http://schemas.microsoft.com/office/powerpoint/2010/main" val="307643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a:t>
            </a:r>
            <a:endParaRPr lang="ar-SA" dirty="0"/>
          </a:p>
        </p:txBody>
      </p:sp>
      <p:sp>
        <p:nvSpPr>
          <p:cNvPr id="3" name="عنصر نائب للمحتوى 2"/>
          <p:cNvSpPr>
            <a:spLocks noGrp="1"/>
          </p:cNvSpPr>
          <p:nvPr>
            <p:ph idx="1"/>
          </p:nvPr>
        </p:nvSpPr>
        <p:spPr>
          <a:xfrm flipH="1">
            <a:off x="836612" y="1981200"/>
            <a:ext cx="9829799" cy="4544144"/>
          </a:xfrm>
        </p:spPr>
        <p:txBody>
          <a:bodyPr>
            <a:normAutofit fontScale="92500" lnSpcReduction="10000"/>
          </a:bodyPr>
          <a:lstStyle/>
          <a:p>
            <a:pPr marL="0" lvl="0" indent="0" eaLnBrk="0" fontAlgn="base" hangingPunct="0">
              <a:lnSpc>
                <a:spcPct val="100000"/>
              </a:lnSpc>
              <a:spcBef>
                <a:spcPts val="700"/>
              </a:spcBef>
              <a:spcAft>
                <a:spcPct val="0"/>
              </a:spcAft>
              <a:buClr>
                <a:srgbClr val="C0504D"/>
              </a:buClr>
              <a:buSzPct val="60000"/>
              <a:buNone/>
              <a:defRPr/>
            </a:pPr>
            <a:r>
              <a:rPr lang="ar-SA" b="1" dirty="0">
                <a:solidFill>
                  <a:srgbClr val="FF0000"/>
                </a:solidFill>
                <a:latin typeface="Tw Cen MT"/>
                <a:cs typeface="Arial" panose="020B0604020202020204" pitchFamily="34" charset="0"/>
              </a:rPr>
              <a:t> احسب نقطة التعادل عند:</a:t>
            </a:r>
          </a:p>
          <a:p>
            <a:pPr marL="0" lvl="0" indent="0" eaLnBrk="0" fontAlgn="base" hangingPunct="0">
              <a:lnSpc>
                <a:spcPct val="100000"/>
              </a:lnSpc>
              <a:spcBef>
                <a:spcPts val="700"/>
              </a:spcBef>
              <a:spcAft>
                <a:spcPct val="0"/>
              </a:spcAft>
              <a:buClr>
                <a:srgbClr val="C0504D"/>
              </a:buClr>
              <a:buSzPct val="60000"/>
              <a:buNone/>
              <a:defRPr/>
            </a:pPr>
            <a:r>
              <a:rPr lang="ar-SA" b="1" dirty="0">
                <a:solidFill>
                  <a:srgbClr val="FF0000"/>
                </a:solidFill>
                <a:latin typeface="Tw Cen MT"/>
                <a:cs typeface="Arial" panose="020B0604020202020204" pitchFamily="34" charset="0"/>
              </a:rPr>
              <a:t>أ- سعر البيع 24 ريال للوحدة</a:t>
            </a:r>
          </a:p>
          <a:p>
            <a:pPr marL="0" lvl="0" indent="0" eaLnBrk="0" fontAlgn="base" hangingPunct="0">
              <a:lnSpc>
                <a:spcPct val="100000"/>
              </a:lnSpc>
              <a:spcBef>
                <a:spcPts val="700"/>
              </a:spcBef>
              <a:spcAft>
                <a:spcPct val="0"/>
              </a:spcAft>
              <a:buClr>
                <a:srgbClr val="C0504D"/>
              </a:buClr>
              <a:buSzPct val="60000"/>
              <a:buNone/>
              <a:defRPr/>
            </a:pPr>
            <a:r>
              <a:rPr lang="ar-SA" b="1" dirty="0">
                <a:solidFill>
                  <a:srgbClr val="FF0000"/>
                </a:solidFill>
                <a:latin typeface="Tw Cen MT"/>
                <a:cs typeface="Arial" panose="020B0604020202020204" pitchFamily="34" charset="0"/>
              </a:rPr>
              <a:t>ب- سعر البيع 33 ريال للوحدة</a:t>
            </a:r>
          </a:p>
          <a:p>
            <a:pPr marL="319088" lvl="0" indent="-319088" eaLnBrk="0" fontAlgn="base" hangingPunct="0">
              <a:lnSpc>
                <a:spcPct val="100000"/>
              </a:lnSpc>
              <a:spcBef>
                <a:spcPts val="700"/>
              </a:spcBef>
              <a:spcAft>
                <a:spcPct val="0"/>
              </a:spcAft>
              <a:buClr>
                <a:srgbClr val="C0504D"/>
              </a:buClr>
              <a:buSzPct val="60000"/>
              <a:buFont typeface="Wingdings" panose="05000000000000000000" pitchFamily="2" charset="2"/>
              <a:buChar char=""/>
              <a:defRPr/>
            </a:pPr>
            <a:r>
              <a:rPr lang="ar-SA" b="1" dirty="0">
                <a:solidFill>
                  <a:srgbClr val="00B050"/>
                </a:solidFill>
                <a:latin typeface="Tw Cen MT"/>
                <a:cs typeface="Arial" panose="020B0604020202020204" pitchFamily="34" charset="0"/>
              </a:rPr>
              <a:t>الحل: </a:t>
            </a:r>
          </a:p>
          <a:p>
            <a:pPr marL="0" lvl="0" indent="0" eaLnBrk="0" fontAlgn="base" hangingPunct="0">
              <a:lnSpc>
                <a:spcPct val="100000"/>
              </a:lnSpc>
              <a:spcBef>
                <a:spcPts val="700"/>
              </a:spcBef>
              <a:spcAft>
                <a:spcPct val="0"/>
              </a:spcAft>
              <a:buClr>
                <a:srgbClr val="C0504D"/>
              </a:buClr>
              <a:buSzPct val="60000"/>
              <a:buNone/>
              <a:defRPr/>
            </a:pPr>
            <a:r>
              <a:rPr lang="ar-SA" dirty="0">
                <a:solidFill>
                  <a:srgbClr val="1F497D"/>
                </a:solidFill>
                <a:latin typeface="Tw Cen MT"/>
                <a:cs typeface="Arial" panose="020B0604020202020204" pitchFamily="34" charset="0"/>
              </a:rPr>
              <a:t>أ - حجم  التعادل =   </a:t>
            </a:r>
            <a:r>
              <a:rPr lang="ar-SA" u="sng" dirty="0">
                <a:solidFill>
                  <a:srgbClr val="1F497D"/>
                </a:solidFill>
                <a:latin typeface="Tw Cen MT"/>
                <a:cs typeface="Arial" panose="020B0604020202020204" pitchFamily="34" charset="0"/>
              </a:rPr>
              <a:t>40000</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srgbClr val="1F497D"/>
                </a:solidFill>
                <a:latin typeface="Tw Cen MT"/>
                <a:cs typeface="Arial" panose="020B0604020202020204" pitchFamily="34" charset="0"/>
              </a:rPr>
              <a:t>                          (24-8)</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srgbClr val="1F497D"/>
                </a:solidFill>
                <a:latin typeface="Tw Cen MT"/>
                <a:cs typeface="Arial" panose="020B0604020202020204" pitchFamily="34" charset="0"/>
              </a:rPr>
              <a:t>           = 2500 وحدة (</a:t>
            </a:r>
            <a:r>
              <a:rPr lang="ar-SA" b="1" dirty="0">
                <a:solidFill>
                  <a:srgbClr val="1F497D"/>
                </a:solidFill>
                <a:latin typeface="Tw Cen MT"/>
                <a:cs typeface="Arial" panose="020B0604020202020204" pitchFamily="34" charset="0"/>
              </a:rPr>
              <a:t>عندما انخفض سعر البيع زادت كمية التعادل</a:t>
            </a:r>
            <a:r>
              <a:rPr lang="ar-SA" dirty="0">
                <a:solidFill>
                  <a:srgbClr val="1F497D"/>
                </a:solidFill>
                <a:latin typeface="Tw Cen MT"/>
                <a:cs typeface="Arial" panose="020B0604020202020204" pitchFamily="34" charset="0"/>
              </a:rPr>
              <a:t>)</a:t>
            </a:r>
          </a:p>
          <a:p>
            <a:pPr marL="319088" lvl="0" indent="-319088" eaLnBrk="0" fontAlgn="base" hangingPunct="0">
              <a:lnSpc>
                <a:spcPct val="100000"/>
              </a:lnSpc>
              <a:spcBef>
                <a:spcPts val="700"/>
              </a:spcBef>
              <a:spcAft>
                <a:spcPct val="0"/>
              </a:spcAft>
              <a:buClr>
                <a:srgbClr val="C0504D"/>
              </a:buClr>
              <a:buSzPct val="60000"/>
              <a:buNone/>
              <a:defRPr/>
            </a:pPr>
            <a:endParaRPr lang="ar-SA" dirty="0">
              <a:solidFill>
                <a:prstClr val="black"/>
              </a:solidFill>
              <a:latin typeface="Tw Cen MT"/>
              <a:cs typeface="Arial" panose="020B0604020202020204" pitchFamily="34" charset="0"/>
            </a:endParaRPr>
          </a:p>
          <a:p>
            <a:pPr marL="0" lvl="0" indent="0" eaLnBrk="0" fontAlgn="base" hangingPunct="0">
              <a:lnSpc>
                <a:spcPct val="100000"/>
              </a:lnSpc>
              <a:spcBef>
                <a:spcPts val="700"/>
              </a:spcBef>
              <a:spcAft>
                <a:spcPct val="0"/>
              </a:spcAft>
              <a:buClr>
                <a:srgbClr val="C0504D"/>
              </a:buClr>
              <a:buSzPct val="60000"/>
              <a:buNone/>
              <a:defRPr/>
            </a:pPr>
            <a:r>
              <a:rPr lang="ar-SA" dirty="0">
                <a:solidFill>
                  <a:prstClr val="black"/>
                </a:solidFill>
                <a:latin typeface="Tw Cen MT"/>
                <a:cs typeface="Arial" panose="020B0604020202020204" pitchFamily="34" charset="0"/>
              </a:rPr>
              <a:t>ب - حجم  التعادل =   </a:t>
            </a:r>
            <a:r>
              <a:rPr lang="ar-SA" u="sng" dirty="0">
                <a:solidFill>
                  <a:prstClr val="black"/>
                </a:solidFill>
                <a:latin typeface="Tw Cen MT"/>
                <a:cs typeface="Arial" panose="020B0604020202020204" pitchFamily="34" charset="0"/>
              </a:rPr>
              <a:t>40000</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prstClr val="black"/>
                </a:solidFill>
                <a:latin typeface="Tw Cen MT"/>
                <a:cs typeface="Arial" panose="020B0604020202020204" pitchFamily="34" charset="0"/>
              </a:rPr>
              <a:t>                             (33-8)</a:t>
            </a:r>
          </a:p>
          <a:p>
            <a:pPr marL="319088" lvl="0" indent="-319088" eaLnBrk="0" fontAlgn="base" hangingPunct="0">
              <a:lnSpc>
                <a:spcPct val="100000"/>
              </a:lnSpc>
              <a:spcBef>
                <a:spcPts val="700"/>
              </a:spcBef>
              <a:spcAft>
                <a:spcPct val="0"/>
              </a:spcAft>
              <a:buClr>
                <a:srgbClr val="C0504D"/>
              </a:buClr>
              <a:buSzPct val="60000"/>
              <a:buNone/>
              <a:defRPr/>
            </a:pPr>
            <a:r>
              <a:rPr lang="ar-SA" dirty="0">
                <a:solidFill>
                  <a:prstClr val="black"/>
                </a:solidFill>
                <a:latin typeface="Tw Cen MT"/>
                <a:cs typeface="Arial" panose="020B0604020202020204" pitchFamily="34" charset="0"/>
              </a:rPr>
              <a:t>           = 1600 وحدة (</a:t>
            </a:r>
            <a:r>
              <a:rPr lang="ar-SA" b="1" dirty="0">
                <a:solidFill>
                  <a:prstClr val="black"/>
                </a:solidFill>
                <a:latin typeface="Tw Cen MT"/>
                <a:cs typeface="Arial" panose="020B0604020202020204" pitchFamily="34" charset="0"/>
              </a:rPr>
              <a:t>عندما ارتفع سعر البيع انخفضت كمية التعادل</a:t>
            </a:r>
            <a:r>
              <a:rPr lang="ar-SA" dirty="0">
                <a:solidFill>
                  <a:prstClr val="black"/>
                </a:solidFill>
                <a:latin typeface="Tw Cen MT"/>
                <a:cs typeface="Arial" panose="020B0604020202020204" pitchFamily="34" charset="0"/>
              </a:rPr>
              <a:t>)</a:t>
            </a:r>
            <a:endParaRPr lang="ar-SA" dirty="0"/>
          </a:p>
        </p:txBody>
      </p:sp>
    </p:spTree>
    <p:extLst>
      <p:ext uri="{BB962C8B-B14F-4D97-AF65-F5344CB8AC3E}">
        <p14:creationId xmlns:p14="http://schemas.microsoft.com/office/powerpoint/2010/main" val="179544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flipH="1">
            <a:off x="836613" y="381000"/>
            <a:ext cx="9829799" cy="1219200"/>
          </a:xfrm>
        </p:spPr>
        <p:txBody>
          <a:bodyPr rtlCol="1"/>
          <a:lstStyle/>
          <a:p>
            <a:pPr algn="r" rtl="1"/>
            <a:r>
              <a:rPr lang="ar-SA" dirty="0" smtClean="0"/>
              <a:t>1- طريقة التسعير على أساس السوق/ الطلب</a:t>
            </a:r>
            <a:endParaRPr lang="ar-SA" dirty="0"/>
          </a:p>
        </p:txBody>
      </p:sp>
      <p:sp>
        <p:nvSpPr>
          <p:cNvPr id="14" name="عنصر نائب للمحتوى 13"/>
          <p:cNvSpPr>
            <a:spLocks noGrp="1"/>
          </p:cNvSpPr>
          <p:nvPr>
            <p:ph idx="1"/>
          </p:nvPr>
        </p:nvSpPr>
        <p:spPr>
          <a:xfrm flipH="1">
            <a:off x="836613" y="1981200"/>
            <a:ext cx="9829799" cy="4187825"/>
          </a:xfrm>
        </p:spPr>
        <p:txBody>
          <a:bodyPr rtlCol="1"/>
          <a:lstStyle/>
          <a:p>
            <a:pPr algn="r" rtl="1"/>
            <a:r>
              <a:rPr lang="ar-SA" dirty="0" smtClean="0"/>
              <a:t>فلسفتها: تكون البداية بمعرفة سعر السوق السائد ويتم اختيار سعر البيع مساوي أو أقل أو أكثر من سعر السوق وتتطلب دراسة السوق, الأسعار المنافسة , ودراسة شركات التوزيع ودراسة الطلب وتكاليف التسويق</a:t>
            </a:r>
          </a:p>
          <a:p>
            <a:pPr algn="r" rtl="1"/>
            <a:r>
              <a:rPr lang="ar-SA" dirty="0" smtClean="0"/>
              <a:t>القاعدة الأساسية هي التخلي عن نظرة التكلفة والإنتاج والتركيز على تأثير السعر على حجم المبيعات او الطلب, وهنا يتم تقدير الطلب من خلال عدد من الأساليب: مثل خبرة المدراء , آراء رجال البيع , تحليل مرونة الطلب, آراء المستهلكين , الأسواق </a:t>
            </a:r>
            <a:r>
              <a:rPr lang="ar-SA" dirty="0" err="1" smtClean="0"/>
              <a:t>الاختبارية,المعلومات</a:t>
            </a:r>
            <a:r>
              <a:rPr lang="ar-SA" dirty="0" smtClean="0"/>
              <a:t> التاريخية والطرق الرياضية والإحصائية</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طريقة التسعير على أساس المنافسة</a:t>
            </a:r>
            <a:endParaRPr lang="ar-SA" dirty="0"/>
          </a:p>
        </p:txBody>
      </p:sp>
      <p:sp>
        <p:nvSpPr>
          <p:cNvPr id="3" name="عنصر نائب للمحتوى 2"/>
          <p:cNvSpPr>
            <a:spLocks noGrp="1"/>
          </p:cNvSpPr>
          <p:nvPr>
            <p:ph idx="1"/>
          </p:nvPr>
        </p:nvSpPr>
        <p:spPr>
          <a:xfrm flipH="1">
            <a:off x="836612" y="1981200"/>
            <a:ext cx="9829799" cy="4472136"/>
          </a:xfrm>
        </p:spPr>
        <p:txBody>
          <a:bodyPr>
            <a:normAutofit/>
          </a:bodyPr>
          <a:lstStyle/>
          <a:p>
            <a:r>
              <a:rPr lang="ar-SA" dirty="0" smtClean="0"/>
              <a:t>فلسفتها: تقوم على أساس أسعار المنافسين بغض النظر عن الطلب والتكلفة ولها عدد من المنافع....</a:t>
            </a:r>
          </a:p>
          <a:p>
            <a:r>
              <a:rPr lang="ar-SA" dirty="0" smtClean="0"/>
              <a:t>يصنف المنافسون حسب هذه الطريقة </a:t>
            </a:r>
            <a:r>
              <a:rPr lang="ar-SA" dirty="0" smtClean="0"/>
              <a:t>إلى:</a:t>
            </a:r>
          </a:p>
          <a:p>
            <a:r>
              <a:rPr lang="ar-SA" dirty="0" smtClean="0"/>
              <a:t>المنافسون </a:t>
            </a:r>
            <a:r>
              <a:rPr lang="ar-SA" dirty="0" smtClean="0"/>
              <a:t>المباشرون, </a:t>
            </a:r>
            <a:endParaRPr lang="ar-SA" dirty="0" smtClean="0"/>
          </a:p>
          <a:p>
            <a:r>
              <a:rPr lang="ar-SA" dirty="0" smtClean="0"/>
              <a:t>المنافسون </a:t>
            </a:r>
            <a:r>
              <a:rPr lang="ar-SA" dirty="0" smtClean="0"/>
              <a:t>القريبون, </a:t>
            </a:r>
            <a:endParaRPr lang="ar-SA" dirty="0" smtClean="0"/>
          </a:p>
          <a:p>
            <a:r>
              <a:rPr lang="ar-SA" dirty="0" smtClean="0"/>
              <a:t>المنافسون </a:t>
            </a:r>
            <a:r>
              <a:rPr lang="ar-SA" dirty="0" smtClean="0"/>
              <a:t>غير </a:t>
            </a:r>
            <a:r>
              <a:rPr lang="ar-SA" dirty="0" smtClean="0"/>
              <a:t>المباشرون.</a:t>
            </a:r>
            <a:endParaRPr lang="ar-SA" dirty="0" smtClean="0"/>
          </a:p>
          <a:p>
            <a:endParaRPr lang="ar-SA" dirty="0"/>
          </a:p>
        </p:txBody>
      </p:sp>
    </p:spTree>
    <p:extLst>
      <p:ext uri="{BB962C8B-B14F-4D97-AF65-F5344CB8AC3E}">
        <p14:creationId xmlns:p14="http://schemas.microsoft.com/office/powerpoint/2010/main" val="384900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طريقة التسعير على أساس المنافسة:</a:t>
            </a:r>
            <a:endParaRPr lang="ar-SA" dirty="0"/>
          </a:p>
        </p:txBody>
      </p:sp>
      <p:sp>
        <p:nvSpPr>
          <p:cNvPr id="3" name="عنصر نائب للمحتوى 2"/>
          <p:cNvSpPr>
            <a:spLocks noGrp="1"/>
          </p:cNvSpPr>
          <p:nvPr>
            <p:ph idx="1"/>
          </p:nvPr>
        </p:nvSpPr>
        <p:spPr/>
        <p:txBody>
          <a:bodyPr/>
          <a:lstStyle/>
          <a:p>
            <a:r>
              <a:rPr lang="ar-SA" dirty="0"/>
              <a:t>إن </a:t>
            </a:r>
            <a:r>
              <a:rPr lang="ar-SA" dirty="0" smtClean="0"/>
              <a:t>اتباع هذه الطريقة يتطلب من الشركة ان تحدد أسعارها بأحد الطرق:</a:t>
            </a:r>
            <a:endParaRPr lang="ar-SA" dirty="0"/>
          </a:p>
          <a:p>
            <a:r>
              <a:rPr lang="ar-SA" dirty="0"/>
              <a:t>أن تبيع الشركة بسعر السوق السائد</a:t>
            </a:r>
          </a:p>
          <a:p>
            <a:r>
              <a:rPr lang="ar-SA" dirty="0"/>
              <a:t>أن تبيع الشركة بأقل من سعر السوق</a:t>
            </a:r>
          </a:p>
          <a:p>
            <a:r>
              <a:rPr lang="ar-SA" dirty="0"/>
              <a:t>أن تبيع الشركة بأعلى من سعر السوق</a:t>
            </a:r>
          </a:p>
        </p:txBody>
      </p:sp>
    </p:spTree>
    <p:extLst>
      <p:ext uri="{BB962C8B-B14F-4D97-AF65-F5344CB8AC3E}">
        <p14:creationId xmlns:p14="http://schemas.microsoft.com/office/powerpoint/2010/main" val="39026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 بيع المنتج </a:t>
            </a:r>
            <a:r>
              <a:rPr lang="ar-SA" b="1" dirty="0"/>
              <a:t>بسعر</a:t>
            </a:r>
            <a:r>
              <a:rPr lang="ar-SA" dirty="0"/>
              <a:t> السوق السائد</a:t>
            </a:r>
          </a:p>
        </p:txBody>
      </p:sp>
      <p:sp>
        <p:nvSpPr>
          <p:cNvPr id="3" name="عنصر نائب للمحتوى 2"/>
          <p:cNvSpPr>
            <a:spLocks noGrp="1"/>
          </p:cNvSpPr>
          <p:nvPr>
            <p:ph idx="1"/>
          </p:nvPr>
        </p:nvSpPr>
        <p:spPr>
          <a:xfrm flipH="1">
            <a:off x="836612" y="1844824"/>
            <a:ext cx="9829799" cy="4187825"/>
          </a:xfrm>
        </p:spPr>
        <p:txBody>
          <a:bodyPr>
            <a:normAutofit fontScale="77500" lnSpcReduction="20000"/>
          </a:bodyPr>
          <a:lstStyle/>
          <a:p>
            <a:pPr marL="0" indent="0">
              <a:lnSpc>
                <a:spcPct val="100000"/>
              </a:lnSpc>
              <a:buNone/>
              <a:defRPr/>
            </a:pPr>
            <a:r>
              <a:rPr lang="ar-SA" sz="2800" dirty="0">
                <a:solidFill>
                  <a:schemeClr val="accent1">
                    <a:lumMod val="75000"/>
                  </a:schemeClr>
                </a:solidFill>
              </a:rPr>
              <a:t>يحدث ذلك في حالات مثل: </a:t>
            </a:r>
          </a:p>
          <a:p>
            <a:pPr>
              <a:lnSpc>
                <a:spcPct val="100000"/>
              </a:lnSpc>
              <a:defRPr/>
            </a:pPr>
            <a:r>
              <a:rPr lang="ar-SA" sz="2800" dirty="0"/>
              <a:t>المنافسة الشديدة.</a:t>
            </a:r>
          </a:p>
          <a:p>
            <a:pPr>
              <a:lnSpc>
                <a:spcPct val="100000"/>
              </a:lnSpc>
              <a:defRPr/>
            </a:pPr>
            <a:r>
              <a:rPr lang="ar-SA" sz="2800" dirty="0"/>
              <a:t> تشابه منتج الشركة وعدم تميزه عن المنتجات المنافسة في السوق ، مع توافر المعلومات عن جميع منتجات السوق</a:t>
            </a:r>
          </a:p>
          <a:p>
            <a:pPr marL="0" indent="0">
              <a:lnSpc>
                <a:spcPct val="100000"/>
              </a:lnSpc>
              <a:buNone/>
              <a:defRPr/>
            </a:pPr>
            <a:r>
              <a:rPr lang="ar-SA" sz="2800" dirty="0">
                <a:solidFill>
                  <a:schemeClr val="accent1">
                    <a:lumMod val="75000"/>
                  </a:schemeClr>
                </a:solidFill>
              </a:rPr>
              <a:t>في هذه الحالة لا يعد رفع السعر أو خفضه عن السعر السائد في السوق أمراً مناسباً لأن:</a:t>
            </a:r>
          </a:p>
          <a:p>
            <a:pPr marL="223838" lvl="1" indent="-223838">
              <a:lnSpc>
                <a:spcPct val="100000"/>
              </a:lnSpc>
              <a:spcBef>
                <a:spcPts val="1800"/>
              </a:spcBef>
              <a:defRPr/>
            </a:pPr>
            <a:r>
              <a:rPr lang="ar-SA" sz="2800" dirty="0"/>
              <a:t>رفع السعر عن سعر السوق يؤدي إلى انخفاض كبير في الطلب، لأن المستهلك سيذهب إلى المنافسين ، ومن ثم انخفاض كبير في الإيرادات</a:t>
            </a:r>
          </a:p>
          <a:p>
            <a:pPr marL="223838" lvl="1" indent="-223838">
              <a:lnSpc>
                <a:spcPct val="100000"/>
              </a:lnSpc>
              <a:spcBef>
                <a:spcPts val="1800"/>
              </a:spcBef>
              <a:defRPr/>
            </a:pPr>
            <a:r>
              <a:rPr lang="ar-SA" sz="2800" dirty="0"/>
              <a:t>تخفيض السعر عن سعر السوق يؤدي إلى ارتفاع ضئيل في الطلب، فتكون النتيجة انخفاض كبير في الإيرادات، لأن أثر ارتفاع الطلب على الإيرادات لن يعوض أثر تخفيض السعر تخفيض السعر</a:t>
            </a:r>
          </a:p>
          <a:p>
            <a:endParaRPr lang="ar-SA" dirty="0"/>
          </a:p>
        </p:txBody>
      </p:sp>
    </p:spTree>
    <p:extLst>
      <p:ext uri="{BB962C8B-B14F-4D97-AF65-F5344CB8AC3E}">
        <p14:creationId xmlns:p14="http://schemas.microsoft.com/office/powerpoint/2010/main" val="1315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ب/ بيع المنتج </a:t>
            </a:r>
            <a:r>
              <a:rPr lang="ar-SA" b="1" dirty="0"/>
              <a:t>بأقل</a:t>
            </a:r>
            <a:r>
              <a:rPr lang="ar-SA" dirty="0"/>
              <a:t> من سعر السوق السائد :</a:t>
            </a:r>
            <a:br>
              <a:rPr lang="ar-SA" dirty="0"/>
            </a:br>
            <a:endParaRPr lang="ar-SA" dirty="0"/>
          </a:p>
        </p:txBody>
      </p:sp>
      <p:sp>
        <p:nvSpPr>
          <p:cNvPr id="3" name="عنصر نائب للمحتوى 2"/>
          <p:cNvSpPr>
            <a:spLocks noGrp="1"/>
          </p:cNvSpPr>
          <p:nvPr>
            <p:ph idx="1"/>
          </p:nvPr>
        </p:nvSpPr>
        <p:spPr/>
        <p:txBody>
          <a:bodyPr/>
          <a:lstStyle/>
          <a:p>
            <a:r>
              <a:rPr lang="ar-SA" dirty="0"/>
              <a:t>يحدث ذلك عند رغبة البائع في الحصول على أرباح إجمالية صغيرة وأحجام مبيعات كبيرة ، وتقديم خدمات قليلة للعملاء.</a:t>
            </a:r>
          </a:p>
          <a:p>
            <a:r>
              <a:rPr lang="ar-SA" dirty="0"/>
              <a:t>وينطوي البيع بأقل من أسعار المنافسين على مخاطرة أن يعتبر المستهلكون منتجات البائع أقل تميزاً من منتجات منافسيه، وربما ينسحب ذلك على منتجات المتجر كله .</a:t>
            </a:r>
          </a:p>
        </p:txBody>
      </p:sp>
    </p:spTree>
    <p:extLst>
      <p:ext uri="{BB962C8B-B14F-4D97-AF65-F5344CB8AC3E}">
        <p14:creationId xmlns:p14="http://schemas.microsoft.com/office/powerpoint/2010/main" val="41900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ج/ بيع المنتج </a:t>
            </a:r>
            <a:r>
              <a:rPr lang="ar-SA" b="1" dirty="0"/>
              <a:t>بأعلى</a:t>
            </a:r>
            <a:r>
              <a:rPr lang="ar-SA" dirty="0"/>
              <a:t> من سعر السوق السائد:</a:t>
            </a:r>
            <a:br>
              <a:rPr lang="ar-SA" dirty="0"/>
            </a:br>
            <a:endParaRPr lang="ar-SA" dirty="0"/>
          </a:p>
        </p:txBody>
      </p:sp>
      <p:sp>
        <p:nvSpPr>
          <p:cNvPr id="3" name="عنصر نائب للمحتوى 2"/>
          <p:cNvSpPr>
            <a:spLocks noGrp="1"/>
          </p:cNvSpPr>
          <p:nvPr>
            <p:ph idx="1"/>
          </p:nvPr>
        </p:nvSpPr>
        <p:spPr/>
        <p:txBody>
          <a:bodyPr/>
          <a:lstStyle/>
          <a:p>
            <a:r>
              <a:rPr lang="ar-SA" dirty="0"/>
              <a:t>يحدث ذلك فقط عندما يكون المنتج مميزاً ، أو عندما يكتسب البائع مكانة كبيرة في مجاله مثل: وجود متجر ملابس راقية أو متجر مجوهرات ذي مكانة عالية أو احتلال موقع </a:t>
            </a:r>
            <a:r>
              <a:rPr lang="ar-SA" dirty="0" smtClean="0"/>
              <a:t>جغرافي </a:t>
            </a:r>
            <a:r>
              <a:rPr lang="ar-SA" dirty="0"/>
              <a:t>متفوق (محطة وقود وحيدة في منطقة)</a:t>
            </a:r>
          </a:p>
          <a:p>
            <a:endParaRPr lang="ar-SA" dirty="0"/>
          </a:p>
          <a:p>
            <a:r>
              <a:rPr lang="ar-SA" dirty="0"/>
              <a:t>غالباً ما يستخدم التسعير بأعلى من أسعار المنافسين من قبل الشركات المصنعة للعلامات التجارية ذات المكانة المرموقة (مثل ساعات </a:t>
            </a:r>
            <a:r>
              <a:rPr lang="en-US" dirty="0" smtClean="0">
                <a:solidFill>
                  <a:schemeClr val="accent5"/>
                </a:solidFill>
              </a:rPr>
              <a:t>ROLEX</a:t>
            </a:r>
            <a:r>
              <a:rPr lang="ar-SA" dirty="0" smtClean="0"/>
              <a:t>) </a:t>
            </a:r>
            <a:endParaRPr lang="ar-SA" dirty="0"/>
          </a:p>
          <a:p>
            <a:endParaRPr lang="ar-SA" dirty="0"/>
          </a:p>
        </p:txBody>
      </p:sp>
    </p:spTree>
    <p:extLst>
      <p:ext uri="{BB962C8B-B14F-4D97-AF65-F5344CB8AC3E}">
        <p14:creationId xmlns:p14="http://schemas.microsoft.com/office/powerpoint/2010/main" val="153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algn="r" rtl="1"/>
            <a:r>
              <a:rPr lang="ar-SA" dirty="0" smtClean="0"/>
              <a:t>3- طريقة التسعير على أساس القيمة/الزبون</a:t>
            </a:r>
            <a:endParaRPr lang="ar-SA" dirty="0"/>
          </a:p>
        </p:txBody>
      </p:sp>
      <p:sp>
        <p:nvSpPr>
          <p:cNvPr id="3" name="عنصر نائب للمحتوى 2"/>
          <p:cNvSpPr>
            <a:spLocks noGrp="1"/>
          </p:cNvSpPr>
          <p:nvPr>
            <p:ph idx="1"/>
          </p:nvPr>
        </p:nvSpPr>
        <p:spPr/>
        <p:txBody>
          <a:bodyPr/>
          <a:lstStyle/>
          <a:p>
            <a:r>
              <a:rPr lang="ar-SA" dirty="0" smtClean="0"/>
              <a:t>فلسفتها: تهدف لخلق قيمة للمنتج طالما أن الزبون ينظر إلى السعر على أنه تعبير عن </a:t>
            </a:r>
            <a:r>
              <a:rPr lang="ar-SA" dirty="0" smtClean="0"/>
              <a:t>القيمة </a:t>
            </a:r>
            <a:endParaRPr lang="ar-SA" dirty="0" smtClean="0"/>
          </a:p>
          <a:p>
            <a:r>
              <a:rPr lang="ar-SA" dirty="0" smtClean="0"/>
              <a:t>جوانب التسعير على أساس </a:t>
            </a:r>
            <a:r>
              <a:rPr lang="ar-SA" dirty="0" err="1" smtClean="0"/>
              <a:t>القيمه</a:t>
            </a:r>
            <a:r>
              <a:rPr lang="ar-SA" dirty="0" smtClean="0"/>
              <a:t> هي:</a:t>
            </a:r>
          </a:p>
          <a:p>
            <a:pPr marL="0" indent="0">
              <a:buNone/>
            </a:pPr>
            <a:r>
              <a:rPr lang="ar-SA" dirty="0" smtClean="0"/>
              <a:t>-الجودة</a:t>
            </a:r>
          </a:p>
          <a:p>
            <a:pPr>
              <a:buFontTx/>
              <a:buChar char="-"/>
            </a:pPr>
            <a:r>
              <a:rPr lang="ar-SA" dirty="0" smtClean="0"/>
              <a:t>الابتكار</a:t>
            </a:r>
          </a:p>
          <a:p>
            <a:pPr>
              <a:buFontTx/>
              <a:buChar char="-"/>
            </a:pPr>
            <a:r>
              <a:rPr lang="ar-SA" dirty="0" smtClean="0"/>
              <a:t>الخدمة</a:t>
            </a:r>
          </a:p>
          <a:p>
            <a:pPr marL="0" indent="0">
              <a:buNone/>
            </a:pPr>
            <a:endParaRPr lang="ar-SA" dirty="0" smtClean="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4- طريقة التسعير على أساس التكلفة</a:t>
            </a:r>
            <a:endParaRPr lang="ar-SA" dirty="0"/>
          </a:p>
        </p:txBody>
      </p:sp>
      <p:sp>
        <p:nvSpPr>
          <p:cNvPr id="3" name="عنصر نائب للمحتوى 2"/>
          <p:cNvSpPr>
            <a:spLocks noGrp="1"/>
          </p:cNvSpPr>
          <p:nvPr>
            <p:ph idx="1"/>
          </p:nvPr>
        </p:nvSpPr>
        <p:spPr/>
        <p:txBody>
          <a:bodyPr/>
          <a:lstStyle/>
          <a:p>
            <a:r>
              <a:rPr lang="ar-SA" dirty="0" smtClean="0"/>
              <a:t>فلسفتها : تقوم على أساس إضافة بعض </a:t>
            </a:r>
            <a:r>
              <a:rPr lang="ar-SA" u="sng" dirty="0" smtClean="0"/>
              <a:t>المبالغ</a:t>
            </a:r>
            <a:r>
              <a:rPr lang="ar-SA" dirty="0" smtClean="0"/>
              <a:t> او </a:t>
            </a:r>
            <a:r>
              <a:rPr lang="ar-SA" u="sng" dirty="0" smtClean="0"/>
              <a:t>النسب المئوية </a:t>
            </a:r>
            <a:r>
              <a:rPr lang="ar-SA" dirty="0" smtClean="0"/>
              <a:t>لتكاليف السلع التي يتم انتاجها وله عدد من العيوب.....</a:t>
            </a:r>
          </a:p>
          <a:p>
            <a:r>
              <a:rPr lang="ar-SA" dirty="0" smtClean="0"/>
              <a:t>عناصر التكلفة الأساسية هي:</a:t>
            </a:r>
          </a:p>
          <a:p>
            <a:pPr>
              <a:buFontTx/>
              <a:buChar char="-"/>
            </a:pPr>
            <a:r>
              <a:rPr lang="ar-SA" dirty="0" smtClean="0"/>
              <a:t>المواد المباشرة</a:t>
            </a:r>
          </a:p>
          <a:p>
            <a:pPr>
              <a:buFontTx/>
              <a:buChar char="-"/>
            </a:pPr>
            <a:r>
              <a:rPr lang="ar-SA" dirty="0" smtClean="0"/>
              <a:t>العمل المباشر</a:t>
            </a:r>
          </a:p>
          <a:p>
            <a:pPr>
              <a:buFontTx/>
              <a:buChar char="-"/>
            </a:pPr>
            <a:r>
              <a:rPr lang="ar-SA" dirty="0" smtClean="0"/>
              <a:t>التكاليف الصناعية غير المباشرة (الثابتة والمتغيرة)</a:t>
            </a:r>
            <a:endParaRPr lang="ar-SA" dirty="0"/>
          </a:p>
        </p:txBody>
      </p:sp>
    </p:spTree>
    <p:extLst>
      <p:ext uri="{BB962C8B-B14F-4D97-AF65-F5344CB8AC3E}">
        <p14:creationId xmlns:p14="http://schemas.microsoft.com/office/powerpoint/2010/main" val="21737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رموز العملات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08_TF02895262" id="{EAD8A00F-1460-4C84-85FC-5626C8E5C3A4}" vid="{2A7B5268-D2C7-483D-AD21-7EE0E069BBA6}"/>
    </a:ext>
  </a:extLst>
</a:theme>
</file>

<file path=ppt/theme/theme2.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 لرموز العملات (شاشة عريضة)</Template>
  <TotalTime>133</TotalTime>
  <Words>978</Words>
  <Application>Microsoft Office PowerPoint</Application>
  <PresentationFormat>مخصص</PresentationFormat>
  <Paragraphs>100</Paragraphs>
  <Slides>15</Slides>
  <Notes>3</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Arial</vt:lpstr>
      <vt:lpstr>Cambria Math</vt:lpstr>
      <vt:lpstr>PT Bold Heading</vt:lpstr>
      <vt:lpstr>Tahoma</vt:lpstr>
      <vt:lpstr>Times New Roman</vt:lpstr>
      <vt:lpstr>Tw Cen MT</vt:lpstr>
      <vt:lpstr>Wingdings</vt:lpstr>
      <vt:lpstr>Wingdings 2</vt:lpstr>
      <vt:lpstr>رموز العملات 16×9</vt:lpstr>
      <vt:lpstr>عرض تقديمي في PowerPoint</vt:lpstr>
      <vt:lpstr>1- طريقة التسعير على أساس السوق/ الطلب</vt:lpstr>
      <vt:lpstr>2- طريقة التسعير على أساس المنافسة</vt:lpstr>
      <vt:lpstr>تابع طريقة التسعير على أساس المنافسة:</vt:lpstr>
      <vt:lpstr>أ/ بيع المنتج بسعر السوق السائد</vt:lpstr>
      <vt:lpstr>ب/ بيع المنتج بأقل من سعر السوق السائد : </vt:lpstr>
      <vt:lpstr>ج/ بيع المنتج بأعلى من سعر السوق السائد: </vt:lpstr>
      <vt:lpstr>3- طريقة التسعير على أساس القيمة/الزبون</vt:lpstr>
      <vt:lpstr>4- طريقة التسعير على أساس التكلفة</vt:lpstr>
      <vt:lpstr>مثال تطبيقي</vt:lpstr>
      <vt:lpstr>مثال تطبيقي</vt:lpstr>
      <vt:lpstr>5- طريقة التسعير على أساس نقطة التعادل</vt:lpstr>
      <vt:lpstr>مثال تطبيقي -1-</vt:lpstr>
      <vt:lpstr>مثال تطبيقي -2-</vt:lpstr>
      <vt:lpstr>تابع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17</cp:revision>
  <dcterms:created xsi:type="dcterms:W3CDTF">2019-08-27T22:07:17Z</dcterms:created>
  <dcterms:modified xsi:type="dcterms:W3CDTF">2019-10-16T13:28:50Z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