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44" r:id="rId1"/>
  </p:sldMasterIdLst>
  <p:notesMasterIdLst>
    <p:notesMasterId r:id="rId27"/>
  </p:notesMasterIdLst>
  <p:sldIdLst>
    <p:sldId id="257" r:id="rId2"/>
    <p:sldId id="258" r:id="rId3"/>
    <p:sldId id="259" r:id="rId4"/>
    <p:sldId id="260" r:id="rId5"/>
    <p:sldId id="262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8" r:id="rId22"/>
    <p:sldId id="279" r:id="rId23"/>
    <p:sldId id="280" r:id="rId24"/>
    <p:sldId id="281" r:id="rId25"/>
    <p:sldId id="282" r:id="rId26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85932" autoAdjust="0"/>
  </p:normalViewPr>
  <p:slideViewPr>
    <p:cSldViewPr>
      <p:cViewPr varScale="1">
        <p:scale>
          <a:sx n="66" d="100"/>
          <a:sy n="66" d="100"/>
        </p:scale>
        <p:origin x="-128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5A6EDBD-299B-45BA-ABAF-1B1DDD71EE53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SA"/>
        </a:p>
      </dgm:t>
    </dgm:pt>
    <dgm:pt modelId="{B822A604-C7FF-4A2B-B1A6-5C7B3604AB24}">
      <dgm:prSet phldrT="[نص]"/>
      <dgm:spPr/>
      <dgm:t>
        <a:bodyPr/>
        <a:lstStyle/>
        <a:p>
          <a:pPr rtl="1"/>
          <a:r>
            <a:rPr lang="ar-SA" dirty="0" smtClean="0"/>
            <a:t>تكلفة المبيعات </a:t>
          </a:r>
          <a:endParaRPr lang="ar-SA" dirty="0"/>
        </a:p>
      </dgm:t>
    </dgm:pt>
    <dgm:pt modelId="{BAC49FB7-6885-476E-B52E-6C761ACD4952}" type="parTrans" cxnId="{39FEFB05-2070-41A7-BDBF-8481E5C7651F}">
      <dgm:prSet/>
      <dgm:spPr/>
      <dgm:t>
        <a:bodyPr/>
        <a:lstStyle/>
        <a:p>
          <a:pPr rtl="1"/>
          <a:endParaRPr lang="ar-SA"/>
        </a:p>
      </dgm:t>
    </dgm:pt>
    <dgm:pt modelId="{6DEDC989-BE1C-48BF-8069-EFB9C56CE018}" type="sibTrans" cxnId="{39FEFB05-2070-41A7-BDBF-8481E5C7651F}">
      <dgm:prSet/>
      <dgm:spPr/>
      <dgm:t>
        <a:bodyPr/>
        <a:lstStyle/>
        <a:p>
          <a:pPr rtl="1"/>
          <a:endParaRPr lang="ar-SA"/>
        </a:p>
      </dgm:t>
    </dgm:pt>
    <dgm:pt modelId="{12679E72-13D3-4944-8FAF-76A9B404D877}">
      <dgm:prSet phldrT="[نص]"/>
      <dgm:spPr/>
      <dgm:t>
        <a:bodyPr/>
        <a:lstStyle/>
        <a:p>
          <a:pPr rtl="1"/>
          <a:r>
            <a:rPr lang="ar-SA" dirty="0" smtClean="0"/>
            <a:t>مخزون اخر المدة </a:t>
          </a:r>
          <a:endParaRPr lang="ar-SA" dirty="0"/>
        </a:p>
      </dgm:t>
    </dgm:pt>
    <dgm:pt modelId="{211C946C-DB27-4925-AF1B-D6B4D9A08DC1}" type="parTrans" cxnId="{A218997B-A7C5-4CB6-914B-9E4AD6E13CD5}">
      <dgm:prSet/>
      <dgm:spPr/>
      <dgm:t>
        <a:bodyPr/>
        <a:lstStyle/>
        <a:p>
          <a:pPr rtl="1"/>
          <a:endParaRPr lang="ar-SA" dirty="0"/>
        </a:p>
      </dgm:t>
    </dgm:pt>
    <dgm:pt modelId="{E4628362-1D59-4AE2-B711-CCBADB188223}" type="sibTrans" cxnId="{A218997B-A7C5-4CB6-914B-9E4AD6E13CD5}">
      <dgm:prSet/>
      <dgm:spPr/>
      <dgm:t>
        <a:bodyPr/>
        <a:lstStyle/>
        <a:p>
          <a:pPr rtl="1"/>
          <a:endParaRPr lang="ar-SA"/>
        </a:p>
      </dgm:t>
    </dgm:pt>
    <dgm:pt modelId="{5E8830EA-D89D-45AF-8BBE-6B7219527B8E}">
      <dgm:prSet phldrT="[نص]"/>
      <dgm:spPr/>
      <dgm:t>
        <a:bodyPr/>
        <a:lstStyle/>
        <a:p>
          <a:pPr rtl="1"/>
          <a:r>
            <a:rPr lang="ar-SA" dirty="0" smtClean="0"/>
            <a:t>تكلفة المشتريات </a:t>
          </a:r>
          <a:endParaRPr lang="ar-SA" dirty="0"/>
        </a:p>
      </dgm:t>
    </dgm:pt>
    <dgm:pt modelId="{AC01FA88-9425-42FD-B697-606FCCB7FE5B}" type="parTrans" cxnId="{C0AC1DB2-53B6-4D05-A4A2-933CA5CE11CF}">
      <dgm:prSet/>
      <dgm:spPr/>
      <dgm:t>
        <a:bodyPr/>
        <a:lstStyle/>
        <a:p>
          <a:pPr rtl="1"/>
          <a:endParaRPr lang="ar-SA" dirty="0"/>
        </a:p>
      </dgm:t>
    </dgm:pt>
    <dgm:pt modelId="{CDDF1341-EB57-4202-8EDE-3A01296CEBAB}" type="sibTrans" cxnId="{C0AC1DB2-53B6-4D05-A4A2-933CA5CE11CF}">
      <dgm:prSet/>
      <dgm:spPr/>
      <dgm:t>
        <a:bodyPr/>
        <a:lstStyle/>
        <a:p>
          <a:pPr rtl="1"/>
          <a:endParaRPr lang="ar-SA"/>
        </a:p>
      </dgm:t>
    </dgm:pt>
    <dgm:pt modelId="{DB4B7D13-4F2D-40CB-972B-328A476B2056}">
      <dgm:prSet phldrT="[نص]"/>
      <dgm:spPr/>
      <dgm:t>
        <a:bodyPr/>
        <a:lstStyle/>
        <a:p>
          <a:pPr rtl="1"/>
          <a:r>
            <a:rPr lang="ar-SA" dirty="0" smtClean="0"/>
            <a:t>مخزون أول المدة </a:t>
          </a:r>
          <a:endParaRPr lang="ar-SA" dirty="0"/>
        </a:p>
      </dgm:t>
    </dgm:pt>
    <dgm:pt modelId="{6AD4A2C2-B65C-4041-9879-A1EE2137A95B}" type="parTrans" cxnId="{AAE2B21B-7B4C-4C95-A96A-19D278F1B385}">
      <dgm:prSet/>
      <dgm:spPr/>
      <dgm:t>
        <a:bodyPr/>
        <a:lstStyle/>
        <a:p>
          <a:pPr rtl="1"/>
          <a:endParaRPr lang="ar-SA" dirty="0"/>
        </a:p>
      </dgm:t>
    </dgm:pt>
    <dgm:pt modelId="{E57AB3CB-53E0-4C75-B93B-BFEBC2AC0EB3}" type="sibTrans" cxnId="{AAE2B21B-7B4C-4C95-A96A-19D278F1B385}">
      <dgm:prSet/>
      <dgm:spPr/>
      <dgm:t>
        <a:bodyPr/>
        <a:lstStyle/>
        <a:p>
          <a:pPr rtl="1"/>
          <a:endParaRPr lang="ar-SA"/>
        </a:p>
      </dgm:t>
    </dgm:pt>
    <dgm:pt modelId="{B7F5F6A4-2C8B-4118-82DB-59C790C2BFA5}" type="pres">
      <dgm:prSet presAssocID="{E5A6EDBD-299B-45BA-ABAF-1B1DDD71EE53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pPr rtl="1"/>
          <a:endParaRPr lang="ar-SA"/>
        </a:p>
      </dgm:t>
    </dgm:pt>
    <dgm:pt modelId="{DC92C07D-1FD4-4D63-92F8-0E76B2A05C12}" type="pres">
      <dgm:prSet presAssocID="{B822A604-C7FF-4A2B-B1A6-5C7B3604AB24}" presName="centerShape" presStyleLbl="node0" presStyleIdx="0" presStyleCnt="1"/>
      <dgm:spPr/>
      <dgm:t>
        <a:bodyPr/>
        <a:lstStyle/>
        <a:p>
          <a:pPr rtl="1"/>
          <a:endParaRPr lang="ar-SA"/>
        </a:p>
      </dgm:t>
    </dgm:pt>
    <dgm:pt modelId="{D9CED384-4F69-40E8-A016-619D60CC0973}" type="pres">
      <dgm:prSet presAssocID="{211C946C-DB27-4925-AF1B-D6B4D9A08DC1}" presName="parTrans" presStyleLbl="bgSibTrans2D1" presStyleIdx="0" presStyleCnt="3"/>
      <dgm:spPr/>
      <dgm:t>
        <a:bodyPr/>
        <a:lstStyle/>
        <a:p>
          <a:pPr rtl="1"/>
          <a:endParaRPr lang="ar-SA"/>
        </a:p>
      </dgm:t>
    </dgm:pt>
    <dgm:pt modelId="{D2B49839-CE5A-42F1-AE5A-52562434FB79}" type="pres">
      <dgm:prSet presAssocID="{12679E72-13D3-4944-8FAF-76A9B404D877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51F03744-B6C1-44A1-8930-F93F08F765C7}" type="pres">
      <dgm:prSet presAssocID="{AC01FA88-9425-42FD-B697-606FCCB7FE5B}" presName="parTrans" presStyleLbl="bgSibTrans2D1" presStyleIdx="1" presStyleCnt="3"/>
      <dgm:spPr/>
      <dgm:t>
        <a:bodyPr/>
        <a:lstStyle/>
        <a:p>
          <a:pPr rtl="1"/>
          <a:endParaRPr lang="ar-SA"/>
        </a:p>
      </dgm:t>
    </dgm:pt>
    <dgm:pt modelId="{8D55708E-E31E-45CA-8F91-647A2CBCE9F2}" type="pres">
      <dgm:prSet presAssocID="{5E8830EA-D89D-45AF-8BBE-6B7219527B8E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  <dgm:pt modelId="{5FDB7F4C-18F8-4449-987F-4B4A43664B97}" type="pres">
      <dgm:prSet presAssocID="{6AD4A2C2-B65C-4041-9879-A1EE2137A95B}" presName="parTrans" presStyleLbl="bgSibTrans2D1" presStyleIdx="2" presStyleCnt="3"/>
      <dgm:spPr/>
      <dgm:t>
        <a:bodyPr/>
        <a:lstStyle/>
        <a:p>
          <a:pPr rtl="1"/>
          <a:endParaRPr lang="ar-SA"/>
        </a:p>
      </dgm:t>
    </dgm:pt>
    <dgm:pt modelId="{4F8F6BBD-23B4-4BE0-BE14-1F2958E60517}" type="pres">
      <dgm:prSet presAssocID="{DB4B7D13-4F2D-40CB-972B-328A476B2056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pPr rtl="1"/>
          <a:endParaRPr lang="ar-SA"/>
        </a:p>
      </dgm:t>
    </dgm:pt>
  </dgm:ptLst>
  <dgm:cxnLst>
    <dgm:cxn modelId="{CD96C6E2-98D5-4E04-9BBE-8320CBF577AF}" type="presOf" srcId="{5E8830EA-D89D-45AF-8BBE-6B7219527B8E}" destId="{8D55708E-E31E-45CA-8F91-647A2CBCE9F2}" srcOrd="0" destOrd="0" presId="urn:microsoft.com/office/officeart/2005/8/layout/radial4"/>
    <dgm:cxn modelId="{9EC94B33-9B52-431A-8C3C-3C8C92BC1C8E}" type="presOf" srcId="{DB4B7D13-4F2D-40CB-972B-328A476B2056}" destId="{4F8F6BBD-23B4-4BE0-BE14-1F2958E60517}" srcOrd="0" destOrd="0" presId="urn:microsoft.com/office/officeart/2005/8/layout/radial4"/>
    <dgm:cxn modelId="{0E28A39D-83D6-4E6D-A6BA-B192E6B5A69F}" type="presOf" srcId="{12679E72-13D3-4944-8FAF-76A9B404D877}" destId="{D2B49839-CE5A-42F1-AE5A-52562434FB79}" srcOrd="0" destOrd="0" presId="urn:microsoft.com/office/officeart/2005/8/layout/radial4"/>
    <dgm:cxn modelId="{C0AC1DB2-53B6-4D05-A4A2-933CA5CE11CF}" srcId="{B822A604-C7FF-4A2B-B1A6-5C7B3604AB24}" destId="{5E8830EA-D89D-45AF-8BBE-6B7219527B8E}" srcOrd="1" destOrd="0" parTransId="{AC01FA88-9425-42FD-B697-606FCCB7FE5B}" sibTransId="{CDDF1341-EB57-4202-8EDE-3A01296CEBAB}"/>
    <dgm:cxn modelId="{39FEFB05-2070-41A7-BDBF-8481E5C7651F}" srcId="{E5A6EDBD-299B-45BA-ABAF-1B1DDD71EE53}" destId="{B822A604-C7FF-4A2B-B1A6-5C7B3604AB24}" srcOrd="0" destOrd="0" parTransId="{BAC49FB7-6885-476E-B52E-6C761ACD4952}" sibTransId="{6DEDC989-BE1C-48BF-8069-EFB9C56CE018}"/>
    <dgm:cxn modelId="{6779780A-2111-4EC4-B5A8-D1ECF19015AA}" type="presOf" srcId="{211C946C-DB27-4925-AF1B-D6B4D9A08DC1}" destId="{D9CED384-4F69-40E8-A016-619D60CC0973}" srcOrd="0" destOrd="0" presId="urn:microsoft.com/office/officeart/2005/8/layout/radial4"/>
    <dgm:cxn modelId="{AAE2B21B-7B4C-4C95-A96A-19D278F1B385}" srcId="{B822A604-C7FF-4A2B-B1A6-5C7B3604AB24}" destId="{DB4B7D13-4F2D-40CB-972B-328A476B2056}" srcOrd="2" destOrd="0" parTransId="{6AD4A2C2-B65C-4041-9879-A1EE2137A95B}" sibTransId="{E57AB3CB-53E0-4C75-B93B-BFEBC2AC0EB3}"/>
    <dgm:cxn modelId="{B0797FE5-D7C3-4F57-A208-4D00DE5C9D20}" type="presOf" srcId="{AC01FA88-9425-42FD-B697-606FCCB7FE5B}" destId="{51F03744-B6C1-44A1-8930-F93F08F765C7}" srcOrd="0" destOrd="0" presId="urn:microsoft.com/office/officeart/2005/8/layout/radial4"/>
    <dgm:cxn modelId="{3E89BD0A-121B-4439-982D-C2B713AFD902}" type="presOf" srcId="{E5A6EDBD-299B-45BA-ABAF-1B1DDD71EE53}" destId="{B7F5F6A4-2C8B-4118-82DB-59C790C2BFA5}" srcOrd="0" destOrd="0" presId="urn:microsoft.com/office/officeart/2005/8/layout/radial4"/>
    <dgm:cxn modelId="{59266D8A-0037-4BB2-94AD-1F0AA9CDFB13}" type="presOf" srcId="{B822A604-C7FF-4A2B-B1A6-5C7B3604AB24}" destId="{DC92C07D-1FD4-4D63-92F8-0E76B2A05C12}" srcOrd="0" destOrd="0" presId="urn:microsoft.com/office/officeart/2005/8/layout/radial4"/>
    <dgm:cxn modelId="{22123178-8159-4870-9EE3-2509FE2D99B9}" type="presOf" srcId="{6AD4A2C2-B65C-4041-9879-A1EE2137A95B}" destId="{5FDB7F4C-18F8-4449-987F-4B4A43664B97}" srcOrd="0" destOrd="0" presId="urn:microsoft.com/office/officeart/2005/8/layout/radial4"/>
    <dgm:cxn modelId="{A218997B-A7C5-4CB6-914B-9E4AD6E13CD5}" srcId="{B822A604-C7FF-4A2B-B1A6-5C7B3604AB24}" destId="{12679E72-13D3-4944-8FAF-76A9B404D877}" srcOrd="0" destOrd="0" parTransId="{211C946C-DB27-4925-AF1B-D6B4D9A08DC1}" sibTransId="{E4628362-1D59-4AE2-B711-CCBADB188223}"/>
    <dgm:cxn modelId="{A7230C9D-8F79-48E6-8E23-09C871ED9E96}" type="presParOf" srcId="{B7F5F6A4-2C8B-4118-82DB-59C790C2BFA5}" destId="{DC92C07D-1FD4-4D63-92F8-0E76B2A05C12}" srcOrd="0" destOrd="0" presId="urn:microsoft.com/office/officeart/2005/8/layout/radial4"/>
    <dgm:cxn modelId="{6C353278-FFA9-416D-9628-3AE05079B7AE}" type="presParOf" srcId="{B7F5F6A4-2C8B-4118-82DB-59C790C2BFA5}" destId="{D9CED384-4F69-40E8-A016-619D60CC0973}" srcOrd="1" destOrd="0" presId="urn:microsoft.com/office/officeart/2005/8/layout/radial4"/>
    <dgm:cxn modelId="{46224865-9006-4060-B784-585FD1569B22}" type="presParOf" srcId="{B7F5F6A4-2C8B-4118-82DB-59C790C2BFA5}" destId="{D2B49839-CE5A-42F1-AE5A-52562434FB79}" srcOrd="2" destOrd="0" presId="urn:microsoft.com/office/officeart/2005/8/layout/radial4"/>
    <dgm:cxn modelId="{8ACFDBE8-F230-42E0-9751-A89E13321738}" type="presParOf" srcId="{B7F5F6A4-2C8B-4118-82DB-59C790C2BFA5}" destId="{51F03744-B6C1-44A1-8930-F93F08F765C7}" srcOrd="3" destOrd="0" presId="urn:microsoft.com/office/officeart/2005/8/layout/radial4"/>
    <dgm:cxn modelId="{04E55690-6B72-4FAB-B2D7-A703B0A4C8BC}" type="presParOf" srcId="{B7F5F6A4-2C8B-4118-82DB-59C790C2BFA5}" destId="{8D55708E-E31E-45CA-8F91-647A2CBCE9F2}" srcOrd="4" destOrd="0" presId="urn:microsoft.com/office/officeart/2005/8/layout/radial4"/>
    <dgm:cxn modelId="{D48F318F-9CE4-4A54-B717-9425E8A1E49F}" type="presParOf" srcId="{B7F5F6A4-2C8B-4118-82DB-59C790C2BFA5}" destId="{5FDB7F4C-18F8-4449-987F-4B4A43664B97}" srcOrd="5" destOrd="0" presId="urn:microsoft.com/office/officeart/2005/8/layout/radial4"/>
    <dgm:cxn modelId="{3FC6B231-2626-458B-B096-F3CCFF34220B}" type="presParOf" srcId="{B7F5F6A4-2C8B-4118-82DB-59C790C2BFA5}" destId="{4F8F6BBD-23B4-4BE0-BE14-1F2958E60517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C92C07D-1FD4-4D63-92F8-0E76B2A05C12}">
      <dsp:nvSpPr>
        <dsp:cNvPr id="0" name=""/>
        <dsp:cNvSpPr/>
      </dsp:nvSpPr>
      <dsp:spPr>
        <a:xfrm>
          <a:off x="3013527" y="2664203"/>
          <a:ext cx="2229184" cy="222918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225" tIns="22225" rIns="22225" bIns="22225" numCol="1" spcCol="1270" anchor="ctr" anchorCtr="0">
          <a:noAutofit/>
        </a:bodyPr>
        <a:lstStyle/>
        <a:p>
          <a:pPr lvl="0" algn="ctr" defTabSz="15557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500" kern="1200" dirty="0" smtClean="0"/>
            <a:t>تكلفة المبيعات </a:t>
          </a:r>
          <a:endParaRPr lang="ar-SA" sz="3500" kern="1200" dirty="0"/>
        </a:p>
      </dsp:txBody>
      <dsp:txXfrm>
        <a:off x="3013527" y="2664203"/>
        <a:ext cx="2229184" cy="2229184"/>
      </dsp:txXfrm>
    </dsp:sp>
    <dsp:sp modelId="{D9CED384-4F69-40E8-A016-619D60CC0973}">
      <dsp:nvSpPr>
        <dsp:cNvPr id="0" name=""/>
        <dsp:cNvSpPr/>
      </dsp:nvSpPr>
      <dsp:spPr>
        <a:xfrm rot="12900000">
          <a:off x="1574188" y="2272999"/>
          <a:ext cx="1714189" cy="635317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2B49839-CE5A-42F1-AE5A-52562434FB79}">
      <dsp:nvSpPr>
        <dsp:cNvPr id="0" name=""/>
        <dsp:cNvSpPr/>
      </dsp:nvSpPr>
      <dsp:spPr>
        <a:xfrm>
          <a:off x="670329" y="1251958"/>
          <a:ext cx="2117725" cy="16941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1511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400" kern="1200" dirty="0" smtClean="0"/>
            <a:t>مخزون اخر المدة </a:t>
          </a:r>
          <a:endParaRPr lang="ar-SA" sz="3400" kern="1200" dirty="0"/>
        </a:p>
      </dsp:txBody>
      <dsp:txXfrm>
        <a:off x="670329" y="1251958"/>
        <a:ext cx="2117725" cy="1694180"/>
      </dsp:txXfrm>
    </dsp:sp>
    <dsp:sp modelId="{51F03744-B6C1-44A1-8930-F93F08F765C7}">
      <dsp:nvSpPr>
        <dsp:cNvPr id="0" name=""/>
        <dsp:cNvSpPr/>
      </dsp:nvSpPr>
      <dsp:spPr>
        <a:xfrm rot="16200000">
          <a:off x="3271025" y="1389682"/>
          <a:ext cx="1714189" cy="635317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D55708E-E31E-45CA-8F91-647A2CBCE9F2}">
      <dsp:nvSpPr>
        <dsp:cNvPr id="0" name=""/>
        <dsp:cNvSpPr/>
      </dsp:nvSpPr>
      <dsp:spPr>
        <a:xfrm>
          <a:off x="3069257" y="3155"/>
          <a:ext cx="2117725" cy="16941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1511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400" kern="1200" dirty="0" smtClean="0"/>
            <a:t>تكلفة المشتريات </a:t>
          </a:r>
          <a:endParaRPr lang="ar-SA" sz="3400" kern="1200" dirty="0"/>
        </a:p>
      </dsp:txBody>
      <dsp:txXfrm>
        <a:off x="3069257" y="3155"/>
        <a:ext cx="2117725" cy="1694180"/>
      </dsp:txXfrm>
    </dsp:sp>
    <dsp:sp modelId="{5FDB7F4C-18F8-4449-987F-4B4A43664B97}">
      <dsp:nvSpPr>
        <dsp:cNvPr id="0" name=""/>
        <dsp:cNvSpPr/>
      </dsp:nvSpPr>
      <dsp:spPr>
        <a:xfrm rot="19500000">
          <a:off x="4967861" y="2272999"/>
          <a:ext cx="1714189" cy="635317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8F6BBD-23B4-4BE0-BE14-1F2958E60517}">
      <dsp:nvSpPr>
        <dsp:cNvPr id="0" name=""/>
        <dsp:cNvSpPr/>
      </dsp:nvSpPr>
      <dsp:spPr>
        <a:xfrm>
          <a:off x="5468184" y="1251958"/>
          <a:ext cx="2117725" cy="16941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15113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SA" sz="3400" kern="1200" dirty="0" smtClean="0"/>
            <a:t>مخزون أول المدة </a:t>
          </a:r>
          <a:endParaRPr lang="ar-SA" sz="3400" kern="1200" dirty="0"/>
        </a:p>
      </dsp:txBody>
      <dsp:txXfrm>
        <a:off x="5468184" y="1251958"/>
        <a:ext cx="2117725" cy="16941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 dirty="0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63A487DF-056F-49F2-BC33-FE93B952E293}" type="datetimeFigureOut">
              <a:rPr lang="ar-SA" smtClean="0"/>
              <a:pPr/>
              <a:t>17/11/33</a:t>
            </a:fld>
            <a:endParaRPr lang="ar-SA" dirty="0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 dirty="0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5264A734-5A82-49C0-8D95-252F04229954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64A734-5A82-49C0-8D95-252F04229954}" type="slidenum">
              <a:rPr lang="ar-SA" smtClean="0"/>
              <a:pPr/>
              <a:t>6</a:t>
            </a:fld>
            <a:endParaRPr lang="ar-SA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64A734-5A82-49C0-8D95-252F04229954}" type="slidenum">
              <a:rPr lang="ar-SA" smtClean="0"/>
              <a:pPr/>
              <a:t>14</a:t>
            </a:fld>
            <a:endParaRPr lang="ar-SA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64A734-5A82-49C0-8D95-252F04229954}" type="slidenum">
              <a:rPr lang="ar-SA" smtClean="0"/>
              <a:pPr/>
              <a:t>19</a:t>
            </a:fld>
            <a:endParaRPr lang="ar-SA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شكل حر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شكل حر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عنوان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عنوان فرعي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30" name="عنصر نائب للتاريخ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17/11/33</a:t>
            </a:fld>
            <a:endParaRPr lang="ar-SA" dirty="0"/>
          </a:p>
        </p:txBody>
      </p:sp>
      <p:sp>
        <p:nvSpPr>
          <p:cNvPr id="19" name="عنصر نائب للتذييل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27" name="عنصر نائب لرقم الشريحة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17/11/33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17/11/33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17/11/33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شكل حر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شكل حر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17/11/33</a:t>
            </a:fld>
            <a:endParaRPr lang="ar-SA" dirty="0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17/11/33</a:t>
            </a:fld>
            <a:endParaRPr lang="ar-SA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17/11/33</a:t>
            </a:fld>
            <a:endParaRPr lang="ar-SA" dirty="0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17/11/33</a:t>
            </a:fld>
            <a:endParaRPr lang="ar-SA" dirty="0"/>
          </a:p>
        </p:txBody>
      </p:sp>
      <p:sp>
        <p:nvSpPr>
          <p:cNvPr id="8" name="عنصر نائب لرقم الشريحة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  <p:sp>
        <p:nvSpPr>
          <p:cNvPr id="9" name="عنصر نائب للتذييل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ar-SA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17/11/33</a:t>
            </a:fld>
            <a:endParaRPr lang="ar-SA" dirty="0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17/11/33</a:t>
            </a:fld>
            <a:endParaRPr lang="ar-SA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dirty="0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1B8ABB09-4A1D-463E-8065-109CC2B7EFAA}" type="datetimeFigureOut">
              <a:rPr lang="ar-SA" smtClean="0"/>
              <a:pPr/>
              <a:t>17/11/33</a:t>
            </a:fld>
            <a:endParaRPr lang="ar-SA" dirty="0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شكل حر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6" name="شكل حر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عنصر نائب للعنوان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عنصر نائب للنص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17/11/33</a:t>
            </a:fld>
            <a:endParaRPr lang="ar-SA" dirty="0"/>
          </a:p>
        </p:txBody>
      </p:sp>
      <p:sp>
        <p:nvSpPr>
          <p:cNvPr id="22" name="عنصر نائب للتذييل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ar-SA" dirty="0"/>
          </a:p>
        </p:txBody>
      </p:sp>
      <p:sp>
        <p:nvSpPr>
          <p:cNvPr id="18" name="عنصر نائب لرقم الشريحة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1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r" rtl="1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r" rtl="1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r" rtl="1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r" rtl="1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r" rtl="1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r" rtl="1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r" rtl="1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r" rtl="1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3"/>
          <p:cNvSpPr>
            <a:spLocks noGrp="1"/>
          </p:cNvSpPr>
          <p:nvPr>
            <p:ph type="ctrTitle"/>
          </p:nvPr>
        </p:nvSpPr>
        <p:spPr>
          <a:xfrm>
            <a:off x="683568" y="836712"/>
            <a:ext cx="7772400" cy="1470025"/>
          </a:xfrm>
        </p:spPr>
        <p:txBody>
          <a:bodyPr>
            <a:normAutofit fontScale="90000"/>
          </a:bodyPr>
          <a:lstStyle/>
          <a:p>
            <a:pPr algn="ctr"/>
            <a:r>
              <a:rPr lang="ar-SA" dirty="0" smtClean="0"/>
              <a:t>المحاسبه في المنشات التجاريه </a:t>
            </a:r>
            <a:endParaRPr lang="ar-SA" dirty="0"/>
          </a:p>
        </p:txBody>
      </p:sp>
      <p:sp>
        <p:nvSpPr>
          <p:cNvPr id="5" name="عنوان فرعي 4"/>
          <p:cNvSpPr>
            <a:spLocks noGrp="1"/>
          </p:cNvSpPr>
          <p:nvPr>
            <p:ph type="subTitle" idx="1"/>
          </p:nvPr>
        </p:nvSpPr>
        <p:spPr>
          <a:xfrm>
            <a:off x="899592" y="2636912"/>
            <a:ext cx="7664896" cy="2785864"/>
          </a:xfrm>
        </p:spPr>
        <p:txBody>
          <a:bodyPr>
            <a:noAutofit/>
          </a:bodyPr>
          <a:lstStyle/>
          <a:p>
            <a:pPr algn="r"/>
            <a:r>
              <a:rPr lang="ar-SA" sz="3600" b="1" dirty="0" smtClean="0">
                <a:solidFill>
                  <a:schemeClr val="tx1"/>
                </a:solidFill>
                <a:cs typeface="+mj-cs"/>
              </a:rPr>
              <a:t>المنشآت التجارية تعتمد في ارباحها على السلع التي تشتريها بغرض إعادة </a:t>
            </a:r>
            <a:r>
              <a:rPr lang="ar-SA" sz="3600" b="1" dirty="0" smtClean="0">
                <a:solidFill>
                  <a:schemeClr val="tx1"/>
                </a:solidFill>
                <a:cs typeface="+mj-cs"/>
              </a:rPr>
              <a:t>بيعها </a:t>
            </a:r>
            <a:r>
              <a:rPr lang="ar-SA" sz="3600" b="1" dirty="0" smtClean="0">
                <a:solidFill>
                  <a:schemeClr val="tx1"/>
                </a:solidFill>
                <a:cs typeface="+mj-cs"/>
              </a:rPr>
              <a:t>( </a:t>
            </a:r>
            <a:r>
              <a:rPr lang="ar-SA" sz="3600" b="1" dirty="0" smtClean="0">
                <a:solidFill>
                  <a:schemeClr val="tx1"/>
                </a:solidFill>
                <a:cs typeface="+mj-cs"/>
              </a:rPr>
              <a:t>مشتريات </a:t>
            </a:r>
            <a:r>
              <a:rPr lang="ar-SA" sz="3600" b="1" dirty="0" smtClean="0">
                <a:solidFill>
                  <a:schemeClr val="tx1"/>
                </a:solidFill>
                <a:cs typeface="+mj-cs"/>
              </a:rPr>
              <a:t>) وإيراد بيع هذه </a:t>
            </a:r>
            <a:r>
              <a:rPr lang="ar-SA" sz="3600" b="1" dirty="0" smtClean="0">
                <a:solidFill>
                  <a:schemeClr val="tx1"/>
                </a:solidFill>
                <a:cs typeface="+mj-cs"/>
              </a:rPr>
              <a:t>السلع </a:t>
            </a:r>
            <a:r>
              <a:rPr lang="ar-SA" sz="3600" b="1" dirty="0" smtClean="0">
                <a:solidFill>
                  <a:schemeClr val="tx1"/>
                </a:solidFill>
                <a:cs typeface="+mj-cs"/>
              </a:rPr>
              <a:t>(مبيعات</a:t>
            </a:r>
            <a:r>
              <a:rPr lang="ar-SA" sz="3600" b="1" dirty="0" smtClean="0">
                <a:solidFill>
                  <a:schemeClr val="tx1"/>
                </a:solidFill>
                <a:cs typeface="+mj-cs"/>
              </a:rPr>
              <a:t>).</a:t>
            </a:r>
            <a:endParaRPr lang="ar-SA" sz="3600" b="1" dirty="0">
              <a:solidFill>
                <a:schemeClr val="tx1"/>
              </a:solidFill>
              <a:cs typeface="+mj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539552" y="720566"/>
            <a:ext cx="8208912" cy="5416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65288" algn="l"/>
                <a:tab pos="2952750" algn="ctr"/>
              </a:tabLst>
            </a:pPr>
            <a:r>
              <a:rPr kumimoji="0" lang="ar-SA" sz="3200" b="1" i="0" u="sng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مثال 3 في حالة مسموحات  المبيعات </a:t>
            </a:r>
            <a:r>
              <a:rPr kumimoji="0" lang="ar-SA" sz="3200" b="1" i="0" u="sng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النقدية:</a:t>
            </a:r>
            <a:endParaRPr kumimoji="0" lang="ar-SA" sz="3200" b="1" i="0" u="sng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65288" algn="l"/>
                <a:tab pos="2952750" algn="ctr"/>
              </a:tabLst>
            </a:pPr>
            <a:endParaRPr kumimoji="0" lang="en-US" sz="3200" b="0" i="0" u="sng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65288" algn="l"/>
                <a:tab pos="2952750" algn="ctr"/>
              </a:tabLst>
            </a:pP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في 1/1 باعت شركة المنتجات الطبية بضاعة لصيدلية الأطباء بقيمة 10,000 ريال وحصلت القيمة بشيك في 2/1 ورد إخطار من الصيدلية بوجود عيوب في البضاعة المباعة في 1/1 فسمحت لها بخصم مبلغ 1,200 ريال مقابل هذه العيوب وسدد المبلغ نقدا.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665288" algn="l"/>
                <a:tab pos="2952750" algn="ctr"/>
              </a:tabLst>
            </a:pPr>
            <a:r>
              <a:rPr lang="ar-SA" sz="2400" b="1" u="sng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الحــــــــــل</a:t>
            </a:r>
            <a:r>
              <a:rPr lang="ar-SA" sz="24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:</a:t>
            </a:r>
            <a:endParaRPr lang="ar-SA" sz="2400" b="1" dirty="0" smtClean="0">
              <a:solidFill>
                <a:schemeClr val="accent2">
                  <a:lumMod val="40000"/>
                  <a:lumOff val="6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665288" algn="l"/>
                <a:tab pos="2952750" algn="ctr"/>
              </a:tabLst>
            </a:pP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أ) </a:t>
            </a:r>
            <a:r>
              <a:rPr lang="ar-SA" sz="2400" u="sng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إثبات قيمة المبيعات النقدية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65288" algn="l"/>
                <a:tab pos="2952750" algn="ctr"/>
              </a:tabLst>
            </a:pPr>
            <a:r>
              <a:rPr kumimoji="0" lang="ar-SA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10,000 من 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حـ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/البنك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65288" algn="l"/>
                <a:tab pos="2952750" algn="ctr"/>
              </a:tabLst>
            </a:pP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	   	10,000 إلى 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حـ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/المبيعات</a:t>
            </a: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65288" algn="l"/>
                <a:tab pos="2952750" algn="ctr"/>
              </a:tabLst>
            </a:pPr>
            <a:endParaRPr kumimoji="0" lang="ar-S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665288" algn="l"/>
                <a:tab pos="2952750" algn="ctr"/>
              </a:tabLst>
            </a:pPr>
            <a:r>
              <a:rPr lang="ar-SA" sz="2000" dirty="0" smtClean="0">
                <a:latin typeface="Arial" pitchFamily="34" charset="0"/>
                <a:cs typeface="Arial" pitchFamily="34" charset="0"/>
              </a:rPr>
              <a:t>ب) </a:t>
            </a:r>
            <a:r>
              <a:rPr lang="ar-SA" sz="2000" u="sng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إثبات قيمة المسموحات النقدية وتسديدها نقدا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65288" algn="l"/>
                <a:tab pos="2952750" algn="ctr"/>
              </a:tabLst>
            </a:pP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1,200 من 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حـ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/مسموحات المبيعات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65288" algn="l"/>
                <a:tab pos="2952750" algn="ctr"/>
              </a:tabLst>
            </a:pP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1,200 إلى 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حـ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/الصندوق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665288" algn="l"/>
                <a:tab pos="2952750" algn="ctr"/>
              </a:tabLst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251520" y="476672"/>
            <a:ext cx="8640960" cy="59573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531938" algn="l"/>
                <a:tab pos="2952750" algn="ctr"/>
              </a:tabLst>
            </a:pPr>
            <a:r>
              <a:rPr kumimoji="0" lang="ar-SA" sz="3200" b="1" i="0" u="sng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في حالة مسموحات  المبيعات </a:t>
            </a:r>
            <a:r>
              <a:rPr kumimoji="0" lang="ar-SA" sz="3200" b="1" i="0" u="sng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الآجلة:</a:t>
            </a:r>
            <a:endParaRPr kumimoji="0" lang="ar-SA" sz="3200" b="1" i="0" u="sng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531938" algn="l"/>
                <a:tab pos="2952750" algn="ctr"/>
              </a:tabLst>
            </a:pPr>
            <a:endParaRPr kumimoji="0" lang="en-US" sz="3200" b="0" i="0" u="sng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531938" algn="l"/>
                <a:tab pos="2952750" algn="ctr"/>
              </a:tabLst>
            </a:pP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في 1/1 باعت شركة المنتجات الطبية بضاعة لصيدلية الأطباء </a:t>
            </a: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بقيمة8</a:t>
            </a: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,000 ريال على الحساب في 2/1 ورد إخطار من الصيدلية بوجود عيوب في البضاعة المباعة في 1/1 فسمحت لها بخصم مبلغ 1,200 ريال مقابل هذه العيوب وسددت الباقي بشيك.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531938" algn="l"/>
                <a:tab pos="2952750" algn="ctr"/>
              </a:tabLst>
            </a:pPr>
            <a:r>
              <a:rPr lang="ar-SA" sz="2400" b="1" u="sng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الحــــــــــل</a:t>
            </a:r>
            <a:r>
              <a:rPr lang="ar-SA" sz="24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:</a:t>
            </a:r>
            <a:endParaRPr lang="ar-SA" sz="2400" b="1" dirty="0" smtClean="0">
              <a:solidFill>
                <a:schemeClr val="accent2">
                  <a:lumMod val="40000"/>
                  <a:lumOff val="6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531938" algn="l"/>
                <a:tab pos="2952750" algn="ctr"/>
              </a:tabLst>
            </a:pPr>
            <a:endParaRPr lang="ar-SA" sz="2400" b="1" dirty="0" smtClean="0">
              <a:solidFill>
                <a:schemeClr val="accent2">
                  <a:lumMod val="40000"/>
                  <a:lumOff val="6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1531938" algn="l"/>
                <a:tab pos="2952750" algn="ctr"/>
              </a:tabLst>
            </a:pPr>
            <a:r>
              <a:rPr lang="ar-SA" sz="2400" u="sng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أ) إثبات قيمة المبيعات الآجلة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531938" algn="l"/>
                <a:tab pos="2952750" algn="ctr"/>
              </a:tabLst>
            </a:pP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8,000 من 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حـ/المدينون 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(صيدلية الأطباء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531938" algn="l"/>
                <a:tab pos="2952750" algn="ctr"/>
              </a:tabLst>
            </a:pP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8,000 إلى 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حـ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/المبيعات</a:t>
            </a: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531938" algn="l"/>
                <a:tab pos="2952750" algn="ctr"/>
              </a:tabLst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531938" algn="l"/>
                <a:tab pos="2952750" algn="ctr"/>
              </a:tabLst>
            </a:pP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ب) </a:t>
            </a:r>
            <a:r>
              <a:rPr lang="ar-SA" sz="2000" u="sng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إثبات قيمة المسموحات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531938" algn="l"/>
                <a:tab pos="2952750" algn="ctr"/>
              </a:tabLst>
            </a:pP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من مذكورين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531938" algn="l"/>
                <a:tab pos="2952750" algn="ctr"/>
              </a:tabLst>
            </a:pP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1,200 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حـ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/ مسموحات المبيعات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531938" algn="l"/>
                <a:tab pos="2952750" algn="ctr"/>
              </a:tabLst>
            </a:pP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6,800 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حـ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/البنك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531938" algn="l"/>
                <a:tab pos="2952750" algn="ctr"/>
              </a:tabLst>
            </a:pP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           	8,000 إلى 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حـ/المدينون 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(صيدلية الأطباء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مستدير الزوايا 3"/>
          <p:cNvSpPr/>
          <p:nvPr/>
        </p:nvSpPr>
        <p:spPr>
          <a:xfrm>
            <a:off x="683568" y="332656"/>
            <a:ext cx="8064896" cy="16561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b="1" dirty="0" smtClean="0">
                <a:sym typeface="Wingdings"/>
              </a:rPr>
              <a:t></a:t>
            </a:r>
            <a:r>
              <a:rPr lang="ar-SA" sz="3200" dirty="0" smtClean="0">
                <a:sym typeface="Wingdings"/>
              </a:rPr>
              <a:t> </a:t>
            </a:r>
            <a:r>
              <a:rPr lang="ar-SA" sz="3200" dirty="0" smtClean="0"/>
              <a:t>شكل قائمة الدخل </a:t>
            </a:r>
            <a:r>
              <a:rPr lang="ar-SA" sz="3200" dirty="0" smtClean="0"/>
              <a:t>للسنه</a:t>
            </a:r>
            <a:r>
              <a:rPr lang="ar-SA" sz="3200" dirty="0" smtClean="0"/>
              <a:t> الماليه </a:t>
            </a:r>
            <a:r>
              <a:rPr lang="ar-SA" sz="3200" dirty="0" smtClean="0"/>
              <a:t>المنتهيه</a:t>
            </a:r>
            <a:r>
              <a:rPr lang="ar-SA" sz="3200" dirty="0" smtClean="0"/>
              <a:t> </a:t>
            </a:r>
            <a:r>
              <a:rPr lang="ar-SA" sz="3200" dirty="0" smtClean="0"/>
              <a:t>بتاريخ .........</a:t>
            </a:r>
            <a:endParaRPr lang="ar-SA" sz="3200" dirty="0"/>
          </a:p>
        </p:txBody>
      </p:sp>
      <p:sp>
        <p:nvSpPr>
          <p:cNvPr id="5" name="مستطيل 4"/>
          <p:cNvSpPr/>
          <p:nvPr/>
        </p:nvSpPr>
        <p:spPr>
          <a:xfrm>
            <a:off x="683568" y="2348880"/>
            <a:ext cx="7632848" cy="29523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000" dirty="0" smtClean="0"/>
              <a:t>إجمالي إيراد المبيعات                                        ×××</a:t>
            </a:r>
          </a:p>
          <a:p>
            <a:r>
              <a:rPr lang="ar-SA" sz="2000" dirty="0" smtClean="0"/>
              <a:t>يطرح :</a:t>
            </a:r>
          </a:p>
          <a:p>
            <a:r>
              <a:rPr lang="ar-SA" sz="2000" dirty="0" smtClean="0"/>
              <a:t>    مردودات ومسموحات المبيعات    ××</a:t>
            </a:r>
          </a:p>
          <a:p>
            <a:r>
              <a:rPr lang="ar-SA" sz="2000" dirty="0" smtClean="0"/>
              <a:t>    الخصم المسموح به                  ××</a:t>
            </a:r>
          </a:p>
          <a:p>
            <a:r>
              <a:rPr lang="ar-SA" sz="2000" dirty="0" smtClean="0"/>
              <a:t>                                             </a:t>
            </a:r>
            <a:r>
              <a:rPr lang="ar-SA" sz="2000" dirty="0" smtClean="0"/>
              <a:t>ـــــــــ                ×××</a:t>
            </a:r>
            <a:endParaRPr lang="ar-SA" sz="2000" dirty="0" smtClean="0"/>
          </a:p>
          <a:p>
            <a:r>
              <a:rPr lang="ar-SA" sz="2000" dirty="0" smtClean="0"/>
              <a:t>                                                                 ـــــــــــــ</a:t>
            </a:r>
          </a:p>
          <a:p>
            <a:r>
              <a:rPr lang="ar-SA" sz="2000" dirty="0" smtClean="0"/>
              <a:t>صافي إيراد المبيعات                                        ×××××</a:t>
            </a:r>
            <a:endParaRPr lang="ar-SA" sz="2000" dirty="0"/>
          </a:p>
        </p:txBody>
      </p:sp>
      <p:sp>
        <p:nvSpPr>
          <p:cNvPr id="6" name="مستطيل مستدير الزوايا 5"/>
          <p:cNvSpPr/>
          <p:nvPr/>
        </p:nvSpPr>
        <p:spPr>
          <a:xfrm>
            <a:off x="827584" y="5661248"/>
            <a:ext cx="7683152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000" dirty="0" smtClean="0">
                <a:latin typeface="Times New Roman" pitchFamily="18" charset="0"/>
                <a:cs typeface="Times New Roman" pitchFamily="18" charset="0"/>
              </a:rPr>
              <a:t>- يقفل حساب مردودات ومسموحات المبيعات في حساب المتاجرة والأرباح </a:t>
            </a:r>
            <a:r>
              <a:rPr lang="ar-SA" sz="2000" dirty="0" smtClean="0">
                <a:latin typeface="Times New Roman" pitchFamily="18" charset="0"/>
                <a:cs typeface="Times New Roman" pitchFamily="18" charset="0"/>
              </a:rPr>
              <a:t>والخسائر .</a:t>
            </a:r>
            <a:endParaRPr lang="ar-SA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ربع نص 2"/>
          <p:cNvSpPr txBox="1"/>
          <p:nvPr/>
        </p:nvSpPr>
        <p:spPr>
          <a:xfrm>
            <a:off x="2339752" y="404664"/>
            <a:ext cx="6305411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400" b="1" dirty="0" smtClean="0">
                <a:latin typeface="Times New Roman" pitchFamily="18" charset="0"/>
                <a:cs typeface="Times New Roman" pitchFamily="18" charset="0"/>
              </a:rPr>
              <a:t>ثانيا </a:t>
            </a:r>
            <a:r>
              <a:rPr lang="ar-SA" sz="4400" b="1" dirty="0" smtClean="0">
                <a:latin typeface="Times New Roman" pitchFamily="18" charset="0"/>
                <a:cs typeface="Times New Roman" pitchFamily="18" charset="0"/>
              </a:rPr>
              <a:t>/ تكلفة </a:t>
            </a:r>
            <a:r>
              <a:rPr lang="ar-SA" sz="4400" b="1" dirty="0" smtClean="0">
                <a:latin typeface="Times New Roman" pitchFamily="18" charset="0"/>
                <a:cs typeface="Times New Roman" pitchFamily="18" charset="0"/>
              </a:rPr>
              <a:t>المبيعات :</a:t>
            </a:r>
            <a:endParaRPr lang="ar-SA" sz="44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رسم تخطيطي 3"/>
          <p:cNvGraphicFramePr/>
          <p:nvPr/>
        </p:nvGraphicFramePr>
        <p:xfrm>
          <a:off x="323528" y="1556792"/>
          <a:ext cx="8256240" cy="48965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3131840" y="188640"/>
            <a:ext cx="5657339" cy="76944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400" dirty="0" smtClean="0"/>
              <a:t>تكلفة </a:t>
            </a:r>
            <a:r>
              <a:rPr lang="ar-SA" sz="4400" dirty="0" smtClean="0"/>
              <a:t>المشتريات :</a:t>
            </a:r>
            <a:endParaRPr lang="ar-SA" sz="4400" dirty="0"/>
          </a:p>
        </p:txBody>
      </p:sp>
      <p:sp>
        <p:nvSpPr>
          <p:cNvPr id="3" name="مربع نص 2"/>
          <p:cNvSpPr txBox="1"/>
          <p:nvPr/>
        </p:nvSpPr>
        <p:spPr>
          <a:xfrm>
            <a:off x="395536" y="1124745"/>
            <a:ext cx="8352928" cy="61555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- </a:t>
            </a:r>
            <a:r>
              <a:rPr lang="ar-SA" sz="2400" dirty="0" smtClean="0"/>
              <a:t>مصطلح يطلق على البضاعة أو السلع التي تشتريها المنشأة بقصد إعادة بيعها وتحقيق </a:t>
            </a:r>
            <a:r>
              <a:rPr lang="ar-SA" sz="2400" dirty="0" smtClean="0"/>
              <a:t>ربح.</a:t>
            </a:r>
            <a:r>
              <a:rPr lang="ar-SA" sz="2400" dirty="0" smtClean="0"/>
              <a:t> ويتم الشراء بأحد الحالات </a:t>
            </a:r>
            <a:r>
              <a:rPr lang="ar-SA" sz="2400" dirty="0" smtClean="0"/>
              <a:t>التالي:</a:t>
            </a:r>
            <a:r>
              <a:rPr lang="ar-SA" sz="2400" dirty="0" smtClean="0"/>
              <a:t>  </a:t>
            </a:r>
            <a:endParaRPr lang="en-US" sz="2400" dirty="0" smtClean="0"/>
          </a:p>
          <a:p>
            <a:r>
              <a:rPr lang="ar-SA" sz="2400" dirty="0" smtClean="0"/>
              <a:t>  </a:t>
            </a:r>
            <a:endParaRPr lang="ar-SA" sz="2400" dirty="0" smtClean="0"/>
          </a:p>
          <a:p>
            <a:r>
              <a:rPr lang="ar-SA" sz="2400" dirty="0" smtClean="0"/>
              <a:t>1- </a:t>
            </a:r>
            <a:r>
              <a:rPr lang="ar-SA" sz="2400" dirty="0" smtClean="0"/>
              <a:t>نقدا  	   2- بالأجل         	   3- الاثنين معا</a:t>
            </a:r>
            <a:endParaRPr lang="en-US" sz="2400" dirty="0" smtClean="0"/>
          </a:p>
          <a:p>
            <a:r>
              <a:rPr lang="ar-SA" sz="2400" dirty="0" smtClean="0"/>
              <a:t> - المشتريات دائما  مدينة </a:t>
            </a:r>
            <a:r>
              <a:rPr lang="ar-SA" sz="2400" dirty="0" smtClean="0"/>
              <a:t>بطبيعاتها</a:t>
            </a:r>
            <a:r>
              <a:rPr lang="ar-SA" sz="2400" dirty="0" smtClean="0"/>
              <a:t> </a:t>
            </a:r>
            <a:r>
              <a:rPr lang="ar-SA" sz="2400" dirty="0" smtClean="0"/>
              <a:t>.</a:t>
            </a:r>
            <a:endParaRPr lang="ar-SA" sz="2400" dirty="0" smtClean="0"/>
          </a:p>
          <a:p>
            <a:pPr>
              <a:buFontTx/>
              <a:buChar char="-"/>
            </a:pPr>
            <a:r>
              <a:rPr lang="ar-SA" sz="2400" dirty="0" smtClean="0"/>
              <a:t>المشتريات عمليه </a:t>
            </a:r>
            <a:r>
              <a:rPr lang="ar-SA" sz="2400" dirty="0" smtClean="0"/>
              <a:t>عكسيه</a:t>
            </a:r>
            <a:r>
              <a:rPr lang="ar-SA" sz="2400" dirty="0" smtClean="0"/>
              <a:t> </a:t>
            </a:r>
            <a:r>
              <a:rPr lang="ar-SA" sz="2400" dirty="0" smtClean="0"/>
              <a:t>للمبيعات .</a:t>
            </a:r>
            <a:endParaRPr lang="ar-SA" sz="3200" b="1" u="sng" dirty="0" smtClean="0">
              <a:latin typeface="Times New Roman" pitchFamily="18" charset="0"/>
              <a:cs typeface="Times New Roman" pitchFamily="18" charset="0"/>
            </a:endParaRPr>
          </a:p>
          <a:p>
            <a:endParaRPr lang="ar-SA" sz="3200" b="1" u="sng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ar-SA" sz="3200" b="1" u="sng" dirty="0" smtClean="0">
                <a:latin typeface="Times New Roman" pitchFamily="18" charset="0"/>
                <a:cs typeface="Times New Roman" pitchFamily="18" charset="0"/>
              </a:rPr>
              <a:t>مايضاف</a:t>
            </a:r>
            <a:r>
              <a:rPr lang="ar-SA" sz="32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SA" sz="3200" b="1" u="sng" dirty="0" smtClean="0">
                <a:latin typeface="Times New Roman" pitchFamily="18" charset="0"/>
                <a:cs typeface="Times New Roman" pitchFamily="18" charset="0"/>
              </a:rPr>
              <a:t>للمشتريات :</a:t>
            </a:r>
            <a:endParaRPr lang="ar-SA" sz="3200" b="1" u="sng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ar-SA" sz="2800" dirty="0" smtClean="0">
                <a:latin typeface="Times New Roman" pitchFamily="18" charset="0"/>
                <a:cs typeface="Times New Roman" pitchFamily="18" charset="0"/>
              </a:rPr>
              <a:t>1-</a:t>
            </a:r>
            <a:r>
              <a:rPr lang="ar-SA" sz="28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SA" sz="2400" dirty="0" smtClean="0">
                <a:latin typeface="Times New Roman" pitchFamily="18" charset="0"/>
                <a:cs typeface="Times New Roman" pitchFamily="18" charset="0"/>
              </a:rPr>
              <a:t>مصروفات  نقل وتامين المشتريات.“ وهي دائما مدينه </a:t>
            </a:r>
            <a:r>
              <a:rPr lang="ar-SA" sz="2400" dirty="0" smtClean="0">
                <a:latin typeface="Times New Roman" pitchFamily="18" charset="0"/>
                <a:cs typeface="Times New Roman" pitchFamily="18" charset="0"/>
              </a:rPr>
              <a:t>بطبيعتها ”.</a:t>
            </a:r>
            <a:endParaRPr lang="ar-SA" sz="2400" b="1" u="sng" dirty="0" smtClean="0">
              <a:latin typeface="Times New Roman" pitchFamily="18" charset="0"/>
              <a:cs typeface="Times New Roman" pitchFamily="18" charset="0"/>
            </a:endParaRPr>
          </a:p>
          <a:p>
            <a:endParaRPr lang="ar-SA" sz="3200" b="1" u="sng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ar-SA" sz="3200" b="1" u="sng" dirty="0" smtClean="0">
                <a:latin typeface="Times New Roman" pitchFamily="18" charset="0"/>
                <a:cs typeface="Times New Roman" pitchFamily="18" charset="0"/>
              </a:rPr>
              <a:t>ما يخصم من </a:t>
            </a:r>
            <a:r>
              <a:rPr lang="ar-SA" sz="3200" b="1" u="sng" dirty="0" smtClean="0">
                <a:latin typeface="Times New Roman" pitchFamily="18" charset="0"/>
                <a:cs typeface="Times New Roman" pitchFamily="18" charset="0"/>
              </a:rPr>
              <a:t>المشتريات :</a:t>
            </a:r>
            <a:endParaRPr lang="ar-SA" sz="3200" b="1" u="sng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ar-SA" sz="32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ar-SA" sz="28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ar-SA" sz="2400" b="1" dirty="0" smtClean="0">
                <a:latin typeface="Times New Roman" pitchFamily="18" charset="0"/>
                <a:cs typeface="Times New Roman" pitchFamily="18" charset="0"/>
              </a:rPr>
              <a:t>مردودات ومسموحات </a:t>
            </a:r>
            <a:r>
              <a:rPr lang="ar-SA" sz="2400" b="1" dirty="0" smtClean="0">
                <a:latin typeface="Times New Roman" pitchFamily="18" charset="0"/>
                <a:cs typeface="Times New Roman" pitchFamily="18" charset="0"/>
              </a:rPr>
              <a:t>المشتريات </a:t>
            </a:r>
            <a:r>
              <a:rPr lang="ar-SA" sz="2400" b="1" dirty="0" smtClean="0">
                <a:latin typeface="Times New Roman" pitchFamily="18" charset="0"/>
                <a:cs typeface="Times New Roman" pitchFamily="18" charset="0"/>
              </a:rPr>
              <a:t>.“ </a:t>
            </a:r>
            <a:r>
              <a:rPr lang="ar-SA" sz="2400" b="1" dirty="0" smtClean="0">
                <a:latin typeface="Times New Roman" pitchFamily="18" charset="0"/>
                <a:cs typeface="Times New Roman" pitchFamily="18" charset="0"/>
              </a:rPr>
              <a:t>دائنه</a:t>
            </a:r>
            <a:r>
              <a:rPr lang="ar-SA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ar-SA" sz="2400" b="1" dirty="0" smtClean="0">
                <a:latin typeface="Times New Roman" pitchFamily="18" charset="0"/>
                <a:cs typeface="Times New Roman" pitchFamily="18" charset="0"/>
              </a:rPr>
              <a:t>بطبيعتها ”</a:t>
            </a:r>
            <a:endParaRPr lang="ar-SA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ar-SA" sz="2400" b="1" dirty="0" smtClean="0">
                <a:latin typeface="Times New Roman" pitchFamily="18" charset="0"/>
                <a:cs typeface="Times New Roman" pitchFamily="18" charset="0"/>
              </a:rPr>
              <a:t>2- الخصم </a:t>
            </a:r>
            <a:r>
              <a:rPr lang="ar-SA" sz="2400" b="1" dirty="0" smtClean="0">
                <a:latin typeface="Times New Roman" pitchFamily="18" charset="0"/>
                <a:cs typeface="Times New Roman" pitchFamily="18" charset="0"/>
              </a:rPr>
              <a:t>المكتسب </a:t>
            </a:r>
            <a:r>
              <a:rPr lang="ar-SA" sz="2400" b="1" dirty="0" smtClean="0">
                <a:latin typeface="Times New Roman" pitchFamily="18" charset="0"/>
                <a:cs typeface="Times New Roman" pitchFamily="18" charset="0"/>
              </a:rPr>
              <a:t>.“ دائنة </a:t>
            </a:r>
            <a:r>
              <a:rPr lang="ar-SA" sz="2400" b="1" dirty="0" smtClean="0">
                <a:latin typeface="Times New Roman" pitchFamily="18" charset="0"/>
                <a:cs typeface="Times New Roman" pitchFamily="18" charset="0"/>
              </a:rPr>
              <a:t>بطبيعتها ”</a:t>
            </a:r>
            <a:r>
              <a:rPr lang="ar-SA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000" dirty="0" smtClean="0"/>
          </a:p>
          <a:p>
            <a:endParaRPr lang="ar-SA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3131840" y="188640"/>
            <a:ext cx="5657339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latin typeface="Times New Roman" pitchFamily="18" charset="0"/>
                <a:cs typeface="Times New Roman" pitchFamily="18" charset="0"/>
              </a:rPr>
              <a:t>مثال على </a:t>
            </a:r>
            <a:r>
              <a:rPr lang="ar-SA" sz="3200" b="1" dirty="0" smtClean="0">
                <a:latin typeface="Times New Roman" pitchFamily="18" charset="0"/>
                <a:cs typeface="Times New Roman" pitchFamily="18" charset="0"/>
              </a:rPr>
              <a:t>المشتريات :</a:t>
            </a:r>
            <a:endParaRPr lang="ar-SA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323528" y="579359"/>
            <a:ext cx="8496944" cy="66171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arenR"/>
              <a:tabLst>
                <a:tab pos="1027113" algn="l"/>
                <a:tab pos="2952750" algn="ctr"/>
              </a:tabLst>
            </a:pP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في 1/1 اشترت شركة بدر بضاعة من منشأة 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التوريدات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الحديثة قيمتها 7,000 ريال 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نقدا:</a:t>
            </a:r>
            <a:endParaRPr lang="ar-SA" sz="2400" b="1" dirty="0" smtClean="0">
              <a:solidFill>
                <a:schemeClr val="accent2">
                  <a:lumMod val="40000"/>
                  <a:lumOff val="6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1027113" algn="l"/>
                <a:tab pos="2952750" algn="ctr"/>
              </a:tabLst>
            </a:pPr>
            <a:r>
              <a:rPr lang="ar-SA" sz="2000" u="sng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الحــــــــــــل :</a:t>
            </a:r>
            <a:endParaRPr kumimoji="0" lang="en-US" sz="2000" b="0" i="0" u="sng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27113" algn="l"/>
                <a:tab pos="2952750" algn="ctr"/>
              </a:tabLst>
            </a:pP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7,000 من 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حـ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/ المشتريات</a:t>
            </a:r>
            <a:endParaRPr kumimoji="0" lang="en-US" sz="20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27113" algn="l"/>
                <a:tab pos="2952750" algn="ctr"/>
              </a:tabLst>
            </a:pP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7,000  إلى 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حـ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/ الصندوق</a:t>
            </a: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27113" algn="l"/>
                <a:tab pos="2952750" algn="ctr"/>
              </a:tabLst>
            </a:pPr>
            <a:endParaRPr kumimoji="0" lang="en-US" sz="20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27113" algn="l"/>
                <a:tab pos="2952750" algn="ctr"/>
              </a:tabLst>
            </a:pP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2)</a:t>
            </a:r>
            <a:r>
              <a:rPr kumimoji="0" lang="ar-SA" sz="2000" b="0" i="0" u="none" strike="noStrike" cap="none" normalizeH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sz="2000" b="0" i="0" u="none" strike="noStrike" cap="none" normalizeH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في 2/1 اشترت الشركة بضاعة من منشأة 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التوريدات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الحديثة قيمتها 3000 ريال على 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الحساب:</a:t>
            </a:r>
            <a:endParaRPr lang="ar-SA" sz="2400" b="1" dirty="0" smtClean="0">
              <a:solidFill>
                <a:schemeClr val="accent2">
                  <a:lumMod val="40000"/>
                  <a:lumOff val="6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27113" algn="l"/>
                <a:tab pos="2952750" algn="ctr"/>
              </a:tabLst>
            </a:pPr>
            <a:r>
              <a:rPr lang="ar-SA" sz="2000" u="sng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الحـــــــل :</a:t>
            </a:r>
            <a:endParaRPr lang="ar-SA" sz="2000" u="sng" dirty="0" smtClean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27113" algn="l"/>
                <a:tab pos="2952750" algn="ctr"/>
              </a:tabLst>
            </a:pP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	3,000 من 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حـ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/ المشتريات</a:t>
            </a:r>
            <a:endParaRPr kumimoji="0" lang="en-US" sz="20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27113" algn="l"/>
                <a:tab pos="2952750" algn="ctr"/>
              </a:tabLst>
            </a:pP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3,000 إلى 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حـ/الدائنون 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التوريدات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الحديثة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</a:t>
            </a:r>
            <a:endParaRPr kumimoji="0" lang="ar-SA" sz="20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27113" algn="l"/>
                <a:tab pos="2952750" algn="ctr"/>
              </a:tabLst>
            </a:pPr>
            <a:endParaRPr kumimoji="0" lang="ar-SA" sz="20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r>
              <a:rPr lang="ar-SA" sz="2000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3)  </a:t>
            </a:r>
            <a:r>
              <a:rPr lang="ar-SA" sz="24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في 3/1 اشترت شركة بدر بضاعة من </a:t>
            </a:r>
            <a:r>
              <a:rPr lang="ar-SA" sz="24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التوريدات</a:t>
            </a:r>
            <a:r>
              <a:rPr lang="ar-SA" sz="24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 الحديثة بقيمة 10,000 سددت منها 6,000 نقدا والباقي على </a:t>
            </a:r>
            <a:r>
              <a:rPr lang="ar-SA" sz="24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الحساب:</a:t>
            </a:r>
            <a:endParaRPr lang="ar-SA" sz="2400" b="1" dirty="0" smtClean="0">
              <a:solidFill>
                <a:schemeClr val="accent2">
                  <a:lumMod val="40000"/>
                  <a:lumOff val="6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ar-SA" sz="2000" u="sng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الحـــــــــــــل</a:t>
            </a:r>
            <a:r>
              <a:rPr lang="ar-SA" sz="2000" dirty="0" smtClean="0">
                <a:latin typeface="Times New Roman" pitchFamily="18" charset="0"/>
                <a:cs typeface="Times New Roman" pitchFamily="18" charset="0"/>
              </a:rPr>
              <a:t> :</a:t>
            </a:r>
            <a:r>
              <a:rPr lang="ar-SA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ar-SA" sz="2000" dirty="0" smtClean="0">
                <a:latin typeface="Times New Roman" pitchFamily="18" charset="0"/>
                <a:cs typeface="Times New Roman" pitchFamily="18" charset="0"/>
              </a:rPr>
              <a:t>	10,000 من </a:t>
            </a:r>
            <a:r>
              <a:rPr lang="ar-SA" sz="2000" dirty="0" smtClean="0">
                <a:latin typeface="Times New Roman" pitchFamily="18" charset="0"/>
                <a:cs typeface="Times New Roman" pitchFamily="18" charset="0"/>
              </a:rPr>
              <a:t>حـ</a:t>
            </a:r>
            <a:r>
              <a:rPr lang="ar-SA" sz="2000" dirty="0" smtClean="0">
                <a:latin typeface="Times New Roman" pitchFamily="18" charset="0"/>
                <a:cs typeface="Times New Roman" pitchFamily="18" charset="0"/>
              </a:rPr>
              <a:t>/ المشتريات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ar-SA" sz="2000" dirty="0" smtClean="0">
                <a:latin typeface="Times New Roman" pitchFamily="18" charset="0"/>
                <a:cs typeface="Times New Roman" pitchFamily="18" charset="0"/>
              </a:rPr>
              <a:t>	الى مذكورين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ar-SA" sz="2000" dirty="0" smtClean="0">
                <a:latin typeface="Times New Roman" pitchFamily="18" charset="0"/>
                <a:cs typeface="Times New Roman" pitchFamily="18" charset="0"/>
              </a:rPr>
              <a:t>	6,000 </a:t>
            </a:r>
            <a:r>
              <a:rPr lang="ar-SA" sz="2000" dirty="0" smtClean="0">
                <a:latin typeface="Times New Roman" pitchFamily="18" charset="0"/>
                <a:cs typeface="Times New Roman" pitchFamily="18" charset="0"/>
              </a:rPr>
              <a:t>حـ</a:t>
            </a:r>
            <a:r>
              <a:rPr lang="ar-SA" sz="2000" dirty="0" smtClean="0">
                <a:latin typeface="Times New Roman" pitchFamily="18" charset="0"/>
                <a:cs typeface="Times New Roman" pitchFamily="18" charset="0"/>
              </a:rPr>
              <a:t>/ الصندوق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ar-SA" sz="2000" dirty="0" smtClean="0">
                <a:latin typeface="Times New Roman" pitchFamily="18" charset="0"/>
                <a:cs typeface="Times New Roman" pitchFamily="18" charset="0"/>
              </a:rPr>
              <a:t>4,000 </a:t>
            </a:r>
            <a:r>
              <a:rPr lang="ar-SA" sz="2000" dirty="0" smtClean="0">
                <a:latin typeface="Times New Roman" pitchFamily="18" charset="0"/>
                <a:cs typeface="Times New Roman" pitchFamily="18" charset="0"/>
              </a:rPr>
              <a:t>حـ</a:t>
            </a:r>
            <a:r>
              <a:rPr lang="ar-SA" sz="2000" dirty="0" smtClean="0"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ar-SA" sz="2000" dirty="0" smtClean="0">
                <a:latin typeface="Times New Roman" pitchFamily="18" charset="0"/>
                <a:cs typeface="Times New Roman" pitchFamily="18" charset="0"/>
              </a:rPr>
              <a:t>الدائنون </a:t>
            </a:r>
            <a:r>
              <a:rPr lang="ar-SA" sz="20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ar-SA" sz="2000" dirty="0" smtClean="0">
                <a:latin typeface="Times New Roman" pitchFamily="18" charset="0"/>
                <a:cs typeface="Times New Roman" pitchFamily="18" charset="0"/>
              </a:rPr>
              <a:t>التوريدات</a:t>
            </a:r>
            <a:r>
              <a:rPr lang="ar-SA" sz="2000" dirty="0" smtClean="0">
                <a:latin typeface="Times New Roman" pitchFamily="18" charset="0"/>
                <a:cs typeface="Times New Roman" pitchFamily="18" charset="0"/>
              </a:rPr>
              <a:t> الحديثة</a:t>
            </a:r>
            <a:r>
              <a:rPr lang="ar-SA" sz="20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027113" algn="l"/>
                <a:tab pos="2952750" algn="ctr"/>
              </a:tabLst>
            </a:pPr>
            <a:endParaRPr kumimoji="0" lang="en-US" sz="2000" b="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467544" y="745247"/>
            <a:ext cx="8424936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50963" algn="l"/>
                <a:tab pos="2952750" algn="ctr"/>
              </a:tabLst>
            </a:pPr>
            <a:r>
              <a:rPr kumimoji="0" lang="ar-SA" sz="3200" b="1" i="0" u="sng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مثال</a:t>
            </a:r>
            <a:r>
              <a:rPr kumimoji="0" lang="ar-SA" sz="3200" b="1" i="0" u="sng" strike="noStrike" cap="none" normalizeH="0" dirty="0" smtClean="0">
                <a:ln>
                  <a:noFill/>
                </a:ln>
                <a:solidFill>
                  <a:srgbClr val="FFC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ar-SA" sz="3200" b="1" i="0" u="sng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حالة رد مشتريات تم شراؤها </a:t>
            </a:r>
            <a:r>
              <a:rPr kumimoji="0" lang="ar-SA" sz="3200" b="1" i="0" u="sng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نقدا:</a:t>
            </a:r>
            <a:endParaRPr kumimoji="0" lang="ar-SA" sz="3200" b="1" i="0" u="sng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50963" algn="l"/>
                <a:tab pos="2952750" algn="ctr"/>
              </a:tabLst>
            </a:pPr>
            <a:endParaRPr kumimoji="0" lang="en-US" sz="3200" b="1" i="0" u="sng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50963" algn="l"/>
                <a:tab pos="2952750" algn="ctr"/>
              </a:tabLst>
            </a:pP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في 1/1 اشترت الشركة الحديثة بضاعة من محلات البدر قيمتها 5,000 ريال وسددت القيمة نقدا</a:t>
            </a:r>
            <a:r>
              <a:rPr kumimoji="0" lang="ar-SA" sz="2400" b="1" i="0" u="none" strike="noStrike" cap="none" normalizeH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و 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في 3/1 ردت إلى محلات البدر بضاعة لعدم مطابقتها للمواصفات المتفق عليها وقيمتها 1,000 ريال وحصلت القيمة نقدا.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350963" algn="l"/>
                <a:tab pos="2952750" algn="ctr"/>
              </a:tabLst>
            </a:pPr>
            <a:endParaRPr lang="ar-SA" sz="2400" u="sng" dirty="0" smtClean="0">
              <a:solidFill>
                <a:srgbClr val="FFC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350963" algn="l"/>
                <a:tab pos="2952750" algn="ctr"/>
              </a:tabLst>
            </a:pPr>
            <a:r>
              <a:rPr lang="ar-SA" sz="2400" u="sng" dirty="0" smtClean="0">
                <a:solidFill>
                  <a:srgbClr val="FFC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أ) إثبات قيمة المشتريات النقدية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50963" algn="l"/>
                <a:tab pos="2952750" algn="ctr"/>
              </a:tabLst>
            </a:pPr>
            <a:r>
              <a:rPr kumimoji="0" lang="ar-SA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5,000 من </a:t>
            </a:r>
            <a:r>
              <a:rPr kumimoji="0" lang="ar-SA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حـ</a:t>
            </a:r>
            <a:r>
              <a:rPr kumimoji="0" lang="ar-SA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/ المشتريات</a:t>
            </a:r>
            <a:endParaRPr kumimoji="0" lang="en-US" sz="2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50963" algn="l"/>
                <a:tab pos="2952750" algn="ctr"/>
              </a:tabLst>
            </a:pPr>
            <a:r>
              <a:rPr kumimoji="0" lang="ar-SA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5,000 إلى </a:t>
            </a:r>
            <a:r>
              <a:rPr kumimoji="0" lang="ar-SA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حـ</a:t>
            </a:r>
            <a:r>
              <a:rPr kumimoji="0" lang="ar-SA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/الصندوق</a:t>
            </a: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50963" algn="l"/>
                <a:tab pos="2952750" algn="ctr"/>
              </a:tabLst>
            </a:pPr>
            <a:endParaRPr kumimoji="0" lang="ar-SA" sz="2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350963" algn="l"/>
                <a:tab pos="2952750" algn="ctr"/>
              </a:tabLst>
            </a:pPr>
            <a:r>
              <a:rPr lang="ar-SA" sz="2800" u="sng" dirty="0" smtClean="0">
                <a:solidFill>
                  <a:srgbClr val="FFC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ب) إثبات قيمة البضاعة المرتدة</a:t>
            </a:r>
            <a:endParaRPr kumimoji="0" lang="en-US" sz="2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50963" algn="l"/>
                <a:tab pos="2952750" algn="ctr"/>
              </a:tabLst>
            </a:pPr>
            <a:r>
              <a:rPr kumimoji="0" lang="ar-SA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1,000 من </a:t>
            </a:r>
            <a:r>
              <a:rPr kumimoji="0" lang="ar-SA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حـ</a:t>
            </a:r>
            <a:r>
              <a:rPr kumimoji="0" lang="ar-SA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/ الصندوق</a:t>
            </a:r>
            <a:endParaRPr kumimoji="0" lang="en-US" sz="2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50963" algn="l"/>
                <a:tab pos="2952750" algn="ctr"/>
              </a:tabLst>
            </a:pPr>
            <a:r>
              <a:rPr kumimoji="0" lang="ar-SA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1,000 إلى </a:t>
            </a:r>
            <a:r>
              <a:rPr kumimoji="0" lang="ar-SA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حـ</a:t>
            </a:r>
            <a:r>
              <a:rPr kumimoji="0" lang="ar-SA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/مردودات المشتريات</a:t>
            </a:r>
            <a:endParaRPr kumimoji="0" lang="en-US" sz="2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395536" y="580950"/>
            <a:ext cx="8424936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1331913" algn="l"/>
                <a:tab pos="2952750" algn="ctr"/>
              </a:tabLst>
            </a:pPr>
            <a:r>
              <a:rPr lang="ar-SA" sz="3200" b="1" u="sng" dirty="0" smtClean="0">
                <a:solidFill>
                  <a:srgbClr val="FFC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مثال حالة رد مشتريات تم شراؤها </a:t>
            </a:r>
            <a:r>
              <a:rPr lang="ar-SA" sz="3200" b="1" u="sng" dirty="0" smtClean="0">
                <a:solidFill>
                  <a:srgbClr val="FFC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بالأجل :</a:t>
            </a:r>
            <a:endParaRPr lang="ar-SA" sz="3200" b="1" u="sng" dirty="0" smtClean="0">
              <a:solidFill>
                <a:srgbClr val="FFC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1331913" algn="l"/>
                <a:tab pos="2952750" algn="ctr"/>
              </a:tabLst>
            </a:pPr>
            <a:endParaRPr lang="ar-SA" sz="2400" b="1" u="sng" dirty="0" smtClean="0">
              <a:solidFill>
                <a:srgbClr val="FFC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31913" algn="l"/>
                <a:tab pos="2952750" algn="ctr"/>
              </a:tabLst>
            </a:pP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في 1/1 اشترت الشركة الحديثة بضاعة من محلات البدر قيمتها 5,000 ريال على الحساب و في 3/1 ردت إلى محلات البدر بضاعة لعدم مطابقتها للمواصفات المتفق عليها وقيمتها 1,000 ريال.</a:t>
            </a:r>
          </a:p>
          <a:p>
            <a:pPr marL="0" marR="0" lvl="0" indent="0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31913" algn="l"/>
                <a:tab pos="2952750" algn="ctr"/>
              </a:tabLst>
            </a:pPr>
            <a:endParaRPr kumimoji="0" lang="ar-SA" sz="2400" b="1" i="0" u="none" strike="noStrike" cap="none" normalizeH="0" baseline="0" dirty="0" smtClean="0">
              <a:ln>
                <a:noFill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1331913" algn="l"/>
                <a:tab pos="2952750" algn="ctr"/>
              </a:tabLst>
            </a:pPr>
            <a:r>
              <a:rPr lang="ar-SA" sz="24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أ) </a:t>
            </a:r>
            <a:r>
              <a:rPr lang="ar-SA" sz="2400" b="1" u="sng" dirty="0" smtClean="0">
                <a:solidFill>
                  <a:srgbClr val="FFC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شراء بضاعة على الحساب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31913" algn="l"/>
                <a:tab pos="2952750" algn="ctr"/>
              </a:tabLst>
            </a:pP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5,000 من </a:t>
            </a: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حـ</a:t>
            </a: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/ المشتريات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31913" algn="l"/>
                <a:tab pos="2952750" algn="ctr"/>
              </a:tabLst>
            </a:pP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5,000 إلى </a:t>
            </a: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حـ</a:t>
            </a: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/الدائنون(محلات بدر</a:t>
            </a: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</a:t>
            </a:r>
            <a:endParaRPr kumimoji="0" lang="ar-SA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31913" algn="l"/>
                <a:tab pos="2952750" algn="ctr"/>
              </a:tabLst>
            </a:pPr>
            <a:endParaRPr lang="ar-SA" sz="2400" dirty="0" smtClean="0"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331913" algn="l"/>
                <a:tab pos="2952750" algn="ctr"/>
              </a:tabLst>
            </a:pP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Arial" pitchFamily="34" charset="0"/>
                <a:cs typeface="Arial" pitchFamily="34" charset="0"/>
              </a:rPr>
              <a:t>ب) </a:t>
            </a:r>
            <a:r>
              <a:rPr lang="ar-SA" sz="2400" b="1" u="sng" dirty="0" smtClean="0">
                <a:solidFill>
                  <a:srgbClr val="FFC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رد جزء من البضاعة المشتراة لعدم مطابقتها للمواصفات</a:t>
            </a:r>
            <a:r>
              <a:rPr lang="en-US" sz="9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: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31913" algn="l"/>
                <a:tab pos="2952750" algn="ctr"/>
              </a:tabLst>
            </a:pP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1,000 من </a:t>
            </a: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حـ</a:t>
            </a: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/ الدائنون(محلات بدر</a:t>
            </a: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)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31913" algn="l"/>
                <a:tab pos="2952750" algn="ctr"/>
              </a:tabLst>
            </a:pP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1,000 إلى </a:t>
            </a: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حـ</a:t>
            </a:r>
            <a:r>
              <a:rPr kumimoji="0" lang="ar-SA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/مردودات المشتريات</a:t>
            </a:r>
            <a:endParaRPr kumimoji="0" lang="ar-SA" sz="24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179512" y="272159"/>
            <a:ext cx="8568952" cy="477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Char char="-"/>
              <a:tabLst>
                <a:tab pos="1762125" algn="l"/>
                <a:tab pos="1960563" algn="l"/>
                <a:tab pos="2952750" algn="ctr"/>
              </a:tabLst>
            </a:pPr>
            <a:r>
              <a:rPr lang="ar-SA" sz="3200" b="1" u="sng" dirty="0" smtClean="0">
                <a:solidFill>
                  <a:srgbClr val="FFC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مثال حالة </a:t>
            </a:r>
            <a:r>
              <a:rPr kumimoji="0" lang="ar-SA" sz="3200" b="1" i="0" u="sng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مسموحات </a:t>
            </a:r>
            <a:r>
              <a:rPr kumimoji="0" lang="ar-SA" sz="3200" b="1" i="0" u="sng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المشتريات:</a:t>
            </a:r>
            <a:endParaRPr kumimoji="0" lang="ar-SA" sz="3200" b="1" i="0" u="sng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1762125" algn="l"/>
                <a:tab pos="1960563" algn="l"/>
                <a:tab pos="2952750" algn="ctr"/>
              </a:tabLst>
            </a:pPr>
            <a:r>
              <a:rPr kumimoji="0" lang="ar-SA" sz="3200" b="1" i="0" u="sng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en-US" sz="3200" b="1" i="0" u="sng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62125" algn="l"/>
                <a:tab pos="1960563" algn="l"/>
                <a:tab pos="2952750" algn="ctr"/>
              </a:tabLst>
            </a:pP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قد تقرر الشركة أو المنشأة أن تحتفظ بالبضاعة المعيبة أو التالفة أو الغير مطابقة للمواصفات مقابل أن تحصل على خصم من البائع وعليه: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62125" algn="l"/>
                <a:tab pos="1960563" algn="l"/>
                <a:tab pos="2952750" algn="ctr"/>
              </a:tabLst>
            </a:pP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إذا تم الشراء نقدا فإن معالجة مسموحات المشتريات تكون بالقيد التالي: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62125" algn="l"/>
                <a:tab pos="1960563" algn="l"/>
                <a:tab pos="2952750" algn="ctr"/>
              </a:tabLst>
            </a:pP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62125" algn="l"/>
                <a:tab pos="1960563" algn="l"/>
                <a:tab pos="2952750" algn="ctr"/>
              </a:tabLst>
            </a:pP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×× من 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حـ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/ الصندوق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62125" algn="l"/>
                <a:tab pos="1960563" algn="l"/>
                <a:tab pos="2952750" algn="ctr"/>
              </a:tabLst>
            </a:pP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×× إلى 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حـ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/مسموحات المشتريات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62125" algn="l"/>
                <a:tab pos="1960563" algn="l"/>
                <a:tab pos="2952750" algn="ctr"/>
              </a:tabLst>
            </a:pP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62125" algn="l"/>
                <a:tab pos="1960563" algn="l"/>
                <a:tab pos="2952750" algn="ctr"/>
              </a:tabLst>
            </a:pP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وإذا تم الشراء </a:t>
            </a:r>
            <a:r>
              <a:rPr kumimoji="0" lang="ar-SA" sz="24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بالأجل:</a:t>
            </a:r>
            <a:endParaRPr kumimoji="0" lang="ar-SA" sz="2400" b="1" i="0" u="none" strike="noStrike" cap="none" normalizeH="0" baseline="0" dirty="0" smtClean="0">
              <a:ln>
                <a:noFill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62125" algn="l"/>
                <a:tab pos="1960563" algn="l"/>
                <a:tab pos="2952750" algn="ctr"/>
              </a:tabLst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62125" algn="l"/>
                <a:tab pos="1960563" algn="l"/>
                <a:tab pos="2952750" algn="ctr"/>
              </a:tabLst>
            </a:pP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×× من 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حـ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/ الدائنون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62125" algn="l"/>
                <a:tab pos="1960563" algn="l"/>
                <a:tab pos="2952750" algn="ctr"/>
              </a:tabLst>
            </a:pP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×× إلى 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حـ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/ مسموحات المشتريات</a:t>
            </a:r>
            <a:endParaRPr kumimoji="0" lang="ar-SA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/>
          <p:cNvSpPr txBox="1"/>
          <p:nvPr/>
        </p:nvSpPr>
        <p:spPr>
          <a:xfrm>
            <a:off x="251520" y="188640"/>
            <a:ext cx="8568952" cy="864852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u="sng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مثال على الخصم المكتسب </a:t>
            </a:r>
          </a:p>
          <a:p>
            <a:endParaRPr lang="ar-SA" sz="3200" b="1" u="sng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ar-SA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في </a:t>
            </a:r>
            <a:r>
              <a:rPr lang="ar-SA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ar-SA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/ 2 قامت شركة الرياض بشراء بضاعة من شركة الأمل بقيمة 100.000 بالأجل ويحق لها بخصم 10% اذا تم السداد خلال </a:t>
            </a:r>
            <a:r>
              <a:rPr lang="ar-SA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شهر </a:t>
            </a:r>
            <a:r>
              <a:rPr lang="ar-SA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, وبفرض ان شركة الرياض قامت بالسداد في تاريخ 20/2 فما هو </a:t>
            </a:r>
            <a:r>
              <a:rPr lang="ar-SA" sz="2000" b="1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itchFamily="18" charset="0"/>
                <a:cs typeface="Times New Roman" pitchFamily="18" charset="0"/>
              </a:rPr>
              <a:t>القيد ؟</a:t>
            </a:r>
            <a:endParaRPr lang="ar-SA" sz="2000" b="1" dirty="0" smtClean="0">
              <a:solidFill>
                <a:schemeClr val="accent2">
                  <a:lumMod val="40000"/>
                  <a:lumOff val="6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ar-SA" b="1" dirty="0" smtClean="0"/>
          </a:p>
          <a:p>
            <a:r>
              <a:rPr lang="ar-SA" b="1" u="sng" dirty="0" smtClean="0">
                <a:solidFill>
                  <a:srgbClr val="FFC000"/>
                </a:solidFill>
              </a:rPr>
              <a:t>أ) القيد في تاريخ </a:t>
            </a:r>
            <a:r>
              <a:rPr lang="ar-SA" b="1" u="sng" dirty="0" smtClean="0">
                <a:solidFill>
                  <a:srgbClr val="FFC000"/>
                </a:solidFill>
              </a:rPr>
              <a:t>الشراء :</a:t>
            </a:r>
            <a:r>
              <a:rPr lang="ar-SA" b="1" dirty="0" smtClean="0"/>
              <a:t/>
            </a:r>
            <a:br>
              <a:rPr lang="ar-SA" b="1" dirty="0" smtClean="0"/>
            </a:br>
            <a:r>
              <a:rPr lang="ar-SA" b="1" dirty="0" smtClean="0"/>
              <a:t/>
            </a:r>
            <a:br>
              <a:rPr lang="ar-SA" b="1" dirty="0" smtClean="0"/>
            </a:br>
            <a:r>
              <a:rPr lang="ar-SA" b="1" dirty="0" smtClean="0"/>
              <a:t>100.000 من </a:t>
            </a:r>
            <a:r>
              <a:rPr lang="ar-SA" b="1" dirty="0" smtClean="0"/>
              <a:t>حـ</a:t>
            </a:r>
            <a:r>
              <a:rPr lang="ar-SA" b="1" dirty="0" smtClean="0"/>
              <a:t>/ </a:t>
            </a:r>
            <a:r>
              <a:rPr lang="ar-SA" b="1" dirty="0" smtClean="0"/>
              <a:t>المشترياات</a:t>
            </a:r>
            <a:r>
              <a:rPr lang="ar-SA" b="1" dirty="0" smtClean="0"/>
              <a:t/>
            </a:r>
            <a:br>
              <a:rPr lang="ar-SA" b="1" dirty="0" smtClean="0"/>
            </a:br>
            <a:r>
              <a:rPr lang="ar-SA" b="1" dirty="0" smtClean="0"/>
              <a:t>100.000 إلى </a:t>
            </a:r>
            <a:r>
              <a:rPr lang="ar-SA" b="1" dirty="0" smtClean="0"/>
              <a:t>حـ</a:t>
            </a:r>
            <a:r>
              <a:rPr lang="ar-SA" b="1" dirty="0" smtClean="0"/>
              <a:t> / الدائنين</a:t>
            </a:r>
          </a:p>
          <a:p>
            <a:endParaRPr lang="ar-SA" b="1" dirty="0" smtClean="0"/>
          </a:p>
          <a:p>
            <a:r>
              <a:rPr lang="ar-SA" b="1" u="sng" dirty="0" smtClean="0">
                <a:solidFill>
                  <a:srgbClr val="FFC000"/>
                </a:solidFill>
              </a:rPr>
              <a:t>ب) القيد في تاريخ </a:t>
            </a:r>
            <a:r>
              <a:rPr lang="ar-SA" b="1" u="sng" dirty="0" smtClean="0">
                <a:solidFill>
                  <a:srgbClr val="FFC000"/>
                </a:solidFill>
              </a:rPr>
              <a:t>السداد </a:t>
            </a:r>
            <a:r>
              <a:rPr lang="ar-SA" b="1" u="sng" dirty="0" smtClean="0">
                <a:solidFill>
                  <a:srgbClr val="FFC000"/>
                </a:solidFill>
              </a:rPr>
              <a:t>” الاستفادة من </a:t>
            </a:r>
            <a:r>
              <a:rPr lang="ar-SA" b="1" u="sng" dirty="0" smtClean="0">
                <a:solidFill>
                  <a:srgbClr val="FFC000"/>
                </a:solidFill>
              </a:rPr>
              <a:t>الخصم ”:</a:t>
            </a:r>
            <a:endParaRPr lang="ar-SA" b="1" u="sng" dirty="0" smtClean="0">
              <a:solidFill>
                <a:srgbClr val="FFC000"/>
              </a:solidFill>
            </a:endParaRPr>
          </a:p>
          <a:p>
            <a:endParaRPr lang="ar-SA" b="1" dirty="0" smtClean="0"/>
          </a:p>
          <a:p>
            <a:r>
              <a:rPr lang="ar-SA" b="1" dirty="0" smtClean="0"/>
              <a:t>100.000    </a:t>
            </a:r>
            <a:r>
              <a:rPr lang="ar-SA" b="1" dirty="0" smtClean="0"/>
              <a:t>× </a:t>
            </a:r>
            <a:r>
              <a:rPr lang="ar-SA" b="1" dirty="0" smtClean="0"/>
              <a:t>10 </a:t>
            </a:r>
            <a:r>
              <a:rPr lang="ar-SA" b="1" dirty="0" smtClean="0"/>
              <a:t>÷ </a:t>
            </a:r>
            <a:r>
              <a:rPr lang="ar-SA" b="1" dirty="0" smtClean="0"/>
              <a:t>100 </a:t>
            </a:r>
            <a:r>
              <a:rPr lang="ar-SA" b="1" dirty="0" smtClean="0"/>
              <a:t>= 90.000</a:t>
            </a:r>
            <a:br>
              <a:rPr lang="ar-SA" b="1" dirty="0" smtClean="0"/>
            </a:br>
            <a:r>
              <a:rPr lang="ar-SA" b="1" dirty="0" smtClean="0"/>
              <a:t/>
            </a:r>
            <a:br>
              <a:rPr lang="ar-SA" b="1" dirty="0" smtClean="0"/>
            </a:br>
            <a:r>
              <a:rPr lang="ar-SA" b="1" dirty="0" smtClean="0"/>
              <a:t>100.000 من </a:t>
            </a:r>
            <a:r>
              <a:rPr lang="ar-SA" b="1" dirty="0" smtClean="0"/>
              <a:t>حـ</a:t>
            </a:r>
            <a:r>
              <a:rPr lang="ar-SA" b="1" dirty="0" smtClean="0"/>
              <a:t>/ الدائنين </a:t>
            </a:r>
            <a:br>
              <a:rPr lang="ar-SA" b="1" dirty="0" smtClean="0"/>
            </a:br>
            <a:r>
              <a:rPr lang="ar-SA" b="1" dirty="0" smtClean="0"/>
              <a:t>إلى مذكورين </a:t>
            </a:r>
            <a:br>
              <a:rPr lang="ar-SA" b="1" dirty="0" smtClean="0"/>
            </a:br>
            <a:r>
              <a:rPr lang="ar-SA" b="1" dirty="0" smtClean="0"/>
              <a:t>90.000 </a:t>
            </a:r>
            <a:r>
              <a:rPr lang="ar-SA" b="1" dirty="0" smtClean="0"/>
              <a:t>حـ</a:t>
            </a:r>
            <a:r>
              <a:rPr lang="ar-SA" b="1" dirty="0" smtClean="0"/>
              <a:t>/ البنك</a:t>
            </a:r>
            <a:br>
              <a:rPr lang="ar-SA" b="1" dirty="0" smtClean="0"/>
            </a:br>
            <a:r>
              <a:rPr lang="ar-SA" b="1" dirty="0" smtClean="0"/>
              <a:t>10.000 </a:t>
            </a:r>
            <a:r>
              <a:rPr lang="ar-SA" b="1" dirty="0" smtClean="0"/>
              <a:t>حـ</a:t>
            </a:r>
            <a:r>
              <a:rPr lang="ar-SA" b="1" dirty="0" smtClean="0"/>
              <a:t>/ خصم مكتسب</a:t>
            </a:r>
          </a:p>
          <a:p>
            <a:endParaRPr lang="ar-SA" b="1" dirty="0" smtClean="0"/>
          </a:p>
          <a:p>
            <a:r>
              <a:rPr lang="ar-SA" b="1" dirty="0" smtClean="0"/>
              <a:t/>
            </a:r>
            <a:br>
              <a:rPr lang="ar-SA" b="1" dirty="0" smtClean="0"/>
            </a:br>
            <a:r>
              <a:rPr lang="ar-SA" b="1" dirty="0" smtClean="0"/>
              <a:t/>
            </a:r>
            <a:br>
              <a:rPr lang="ar-SA" b="1" dirty="0" smtClean="0"/>
            </a:br>
            <a:r>
              <a:rPr lang="ar-SA" b="1" dirty="0" smtClean="0"/>
              <a:t/>
            </a:r>
            <a:br>
              <a:rPr lang="ar-SA" b="1" dirty="0" smtClean="0"/>
            </a:br>
            <a:r>
              <a:rPr lang="ar-SA" b="1" dirty="0" smtClean="0"/>
              <a:t/>
            </a:r>
            <a:br>
              <a:rPr lang="ar-SA" b="1" dirty="0" smtClean="0"/>
            </a:br>
            <a:r>
              <a:rPr lang="ar-SA" b="1" dirty="0" smtClean="0"/>
              <a:t/>
            </a:r>
            <a:br>
              <a:rPr lang="ar-SA" b="1" dirty="0" smtClean="0"/>
            </a:br>
            <a:r>
              <a:rPr lang="ar-SA" b="1" dirty="0" smtClean="0"/>
              <a:t/>
            </a:r>
            <a:br>
              <a:rPr lang="ar-SA" b="1" dirty="0" smtClean="0"/>
            </a:br>
            <a:r>
              <a:rPr lang="ar-SA" b="1" dirty="0" smtClean="0"/>
              <a:t/>
            </a:r>
            <a:br>
              <a:rPr lang="ar-SA" b="1" dirty="0" smtClean="0"/>
            </a:br>
            <a:endParaRPr lang="ar-SA" b="1" dirty="0" smtClean="0"/>
          </a:p>
          <a:p>
            <a:endParaRPr lang="ar-SA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 smtClean="0"/>
              <a:t>أولا </a:t>
            </a:r>
            <a:r>
              <a:rPr lang="ar-SA" dirty="0" smtClean="0"/>
              <a:t>: المبيعات 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5069160"/>
          </a:xfrm>
        </p:spPr>
        <p:txBody>
          <a:bodyPr/>
          <a:lstStyle/>
          <a:p>
            <a:r>
              <a:rPr lang="ar-SA" dirty="0" smtClean="0"/>
              <a:t>عنصر مهم في قائمة الدخل وهي دائنة بطبيعتها ويتم تسجيلها في الدفاتر حسب طريقة البيع فقد </a:t>
            </a:r>
            <a:r>
              <a:rPr lang="ar-SA" dirty="0" smtClean="0"/>
              <a:t>يكون :</a:t>
            </a:r>
            <a:endParaRPr lang="ar-SA" dirty="0" smtClean="0"/>
          </a:p>
          <a:p>
            <a:endParaRPr lang="ar-SA" dirty="0"/>
          </a:p>
        </p:txBody>
      </p:sp>
      <p:sp>
        <p:nvSpPr>
          <p:cNvPr id="7" name="مستطيل مستدير الزوايا 6"/>
          <p:cNvSpPr/>
          <p:nvPr/>
        </p:nvSpPr>
        <p:spPr>
          <a:xfrm>
            <a:off x="5004048" y="3140968"/>
            <a:ext cx="3384376" cy="13681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u="sng" dirty="0" smtClean="0"/>
              <a:t>نقدا</a:t>
            </a:r>
          </a:p>
          <a:p>
            <a:pPr algn="ctr"/>
            <a:endParaRPr lang="ar-SA" b="1" u="sng" dirty="0" smtClean="0"/>
          </a:p>
          <a:p>
            <a:pPr algn="ctr"/>
            <a:r>
              <a:rPr lang="ar-SA" dirty="0" smtClean="0"/>
              <a:t>×× من ح/الصندوق</a:t>
            </a:r>
          </a:p>
          <a:p>
            <a:pPr algn="ctr"/>
            <a:r>
              <a:rPr lang="ar-SA" dirty="0" smtClean="0"/>
              <a:t>×× الى ح/المبيعات </a:t>
            </a:r>
            <a:endParaRPr lang="ar-SA" dirty="0"/>
          </a:p>
        </p:txBody>
      </p:sp>
      <p:sp>
        <p:nvSpPr>
          <p:cNvPr id="8" name="مستطيل مستدير الزوايا 7"/>
          <p:cNvSpPr/>
          <p:nvPr/>
        </p:nvSpPr>
        <p:spPr>
          <a:xfrm>
            <a:off x="971600" y="3068960"/>
            <a:ext cx="3218656" cy="15121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u="sng" dirty="0" smtClean="0"/>
              <a:t>البيع </a:t>
            </a:r>
            <a:r>
              <a:rPr lang="ar-SA" u="sng" dirty="0" smtClean="0"/>
              <a:t>بالأجل </a:t>
            </a:r>
            <a:r>
              <a:rPr lang="ar-SA" u="sng" dirty="0" smtClean="0"/>
              <a:t>”على </a:t>
            </a:r>
            <a:r>
              <a:rPr lang="ar-SA" u="sng" dirty="0" smtClean="0"/>
              <a:t>الحساب“</a:t>
            </a:r>
            <a:endParaRPr lang="ar-SA" u="sng" dirty="0" smtClean="0"/>
          </a:p>
          <a:p>
            <a:pPr algn="ctr"/>
            <a:endParaRPr lang="ar-SA" dirty="0" smtClean="0"/>
          </a:p>
          <a:p>
            <a:pPr algn="ctr"/>
            <a:r>
              <a:rPr lang="ar-SA" dirty="0" smtClean="0"/>
              <a:t>××  من ح/ المدينين</a:t>
            </a:r>
          </a:p>
          <a:p>
            <a:pPr algn="ctr"/>
            <a:r>
              <a:rPr lang="ar-SA" dirty="0" smtClean="0"/>
              <a:t>××  الى ح/المبيعات </a:t>
            </a:r>
            <a:endParaRPr lang="ar-SA" dirty="0"/>
          </a:p>
        </p:txBody>
      </p:sp>
      <p:sp>
        <p:nvSpPr>
          <p:cNvPr id="9" name="مستطيل مستدير الزوايا 8"/>
          <p:cNvSpPr/>
          <p:nvPr/>
        </p:nvSpPr>
        <p:spPr>
          <a:xfrm>
            <a:off x="2411760" y="4797152"/>
            <a:ext cx="4248472" cy="16561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b="1" dirty="0" smtClean="0"/>
          </a:p>
          <a:p>
            <a:pPr algn="ctr"/>
            <a:r>
              <a:rPr lang="ar-SA" b="1" u="sng" dirty="0" smtClean="0"/>
              <a:t>البيع مقابل التنازل عن أصل </a:t>
            </a:r>
          </a:p>
          <a:p>
            <a:pPr algn="ctr"/>
            <a:r>
              <a:rPr lang="ar-SA" dirty="0" smtClean="0"/>
              <a:t>××  من ح/ الأثاث </a:t>
            </a:r>
          </a:p>
          <a:p>
            <a:pPr algn="ctr"/>
            <a:r>
              <a:rPr lang="ar-SA" dirty="0" smtClean="0"/>
              <a:t>××  الى ح/المبيعات </a:t>
            </a:r>
          </a:p>
          <a:p>
            <a:pPr algn="ctr"/>
            <a:r>
              <a:rPr lang="ar-SA" b="1" dirty="0" smtClean="0"/>
              <a:t> </a:t>
            </a:r>
            <a:br>
              <a:rPr lang="ar-SA" b="1" dirty="0" smtClean="0"/>
            </a:br>
            <a:r>
              <a:rPr lang="ar-SA" b="1" dirty="0" smtClean="0"/>
              <a:t/>
            </a:r>
            <a:br>
              <a:rPr lang="ar-SA" b="1" dirty="0" smtClean="0"/>
            </a:br>
            <a:endParaRPr lang="ar-SA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323528" y="260648"/>
            <a:ext cx="8352928" cy="1152128"/>
          </a:xfrm>
          <a:prstGeom prst="roundRect">
            <a:avLst/>
          </a:prstGeom>
          <a:noFill/>
          <a:ln w="508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 smtClean="0">
                <a:sym typeface="Wingdings"/>
              </a:rPr>
              <a:t> </a:t>
            </a:r>
            <a:r>
              <a:rPr lang="ar-SA" sz="3200" dirty="0" smtClean="0">
                <a:sym typeface="Wingdings"/>
              </a:rPr>
              <a:t> </a:t>
            </a:r>
            <a:r>
              <a:rPr lang="ar-SA" sz="3200" dirty="0" smtClean="0">
                <a:sym typeface="Wingdings"/>
              </a:rPr>
              <a:t> </a:t>
            </a:r>
            <a:r>
              <a:rPr lang="ar-SA" sz="3200" dirty="0" smtClean="0"/>
              <a:t>شكل قائمة الدخل </a:t>
            </a:r>
            <a:r>
              <a:rPr lang="ar-SA" sz="3200" dirty="0" smtClean="0"/>
              <a:t>للسنة </a:t>
            </a:r>
            <a:r>
              <a:rPr lang="ar-SA" sz="3200" dirty="0" smtClean="0"/>
              <a:t>الماليه </a:t>
            </a:r>
            <a:r>
              <a:rPr lang="ar-SA" sz="3200" dirty="0" smtClean="0"/>
              <a:t>المنتهية </a:t>
            </a:r>
            <a:r>
              <a:rPr lang="ar-SA" sz="3200" dirty="0" smtClean="0"/>
              <a:t>بتاريخ .........</a:t>
            </a:r>
            <a:endParaRPr lang="ar-SA" sz="3200" dirty="0"/>
          </a:p>
        </p:txBody>
      </p:sp>
      <p:sp>
        <p:nvSpPr>
          <p:cNvPr id="3" name="مستطيل مستدير الزوايا 2"/>
          <p:cNvSpPr/>
          <p:nvPr/>
        </p:nvSpPr>
        <p:spPr>
          <a:xfrm>
            <a:off x="395536" y="1556792"/>
            <a:ext cx="8280920" cy="5112568"/>
          </a:xfrm>
          <a:prstGeom prst="roundRect">
            <a:avLst/>
          </a:prstGeom>
          <a:noFill/>
          <a:ln w="5080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3200" b="1" dirty="0" smtClean="0">
                <a:latin typeface="Times New Roman" pitchFamily="18" charset="0"/>
                <a:cs typeface="Times New Roman" pitchFamily="18" charset="0"/>
              </a:rPr>
              <a:t>صافي  </a:t>
            </a:r>
            <a:r>
              <a:rPr lang="ar-SA" sz="3200" b="1" dirty="0" smtClean="0">
                <a:latin typeface="Times New Roman" pitchFamily="18" charset="0"/>
                <a:cs typeface="Times New Roman" pitchFamily="18" charset="0"/>
              </a:rPr>
              <a:t>المبيعات                                          ××××</a:t>
            </a:r>
            <a:endParaRPr lang="ar-SA" sz="32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ar-SA" sz="3200" b="1" dirty="0" smtClean="0">
                <a:latin typeface="Times New Roman" pitchFamily="18" charset="0"/>
                <a:cs typeface="Times New Roman" pitchFamily="18" charset="0"/>
              </a:rPr>
              <a:t>يطرح </a:t>
            </a:r>
            <a:r>
              <a:rPr lang="ar-SA" sz="3200" b="1" dirty="0" smtClean="0">
                <a:latin typeface="Times New Roman" pitchFamily="18" charset="0"/>
                <a:cs typeface="Times New Roman" pitchFamily="18" charset="0"/>
              </a:rPr>
              <a:t>:تكلفة </a:t>
            </a:r>
            <a:r>
              <a:rPr lang="ar-SA" sz="3200" b="1" dirty="0" smtClean="0">
                <a:latin typeface="Times New Roman" pitchFamily="18" charset="0"/>
                <a:cs typeface="Times New Roman" pitchFamily="18" charset="0"/>
              </a:rPr>
              <a:t>المبيعات                                   ××××</a:t>
            </a:r>
            <a:endParaRPr lang="ar-SA" sz="32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ar-SA" sz="32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ـــــــــــــ</a:t>
            </a:r>
          </a:p>
          <a:p>
            <a:r>
              <a:rPr lang="ar-SA" sz="3200" b="1" dirty="0" smtClean="0">
                <a:latin typeface="Times New Roman" pitchFamily="18" charset="0"/>
                <a:cs typeface="Times New Roman" pitchFamily="18" charset="0"/>
              </a:rPr>
              <a:t>مجمل </a:t>
            </a:r>
            <a:r>
              <a:rPr lang="ar-SA" sz="3200" b="1" dirty="0" smtClean="0">
                <a:latin typeface="Times New Roman" pitchFamily="18" charset="0"/>
                <a:cs typeface="Times New Roman" pitchFamily="18" charset="0"/>
              </a:rPr>
              <a:t>الربح                                                ××××</a:t>
            </a:r>
            <a:endParaRPr lang="ar-SA" sz="32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ar-SA" sz="3200" b="1" dirty="0" smtClean="0">
                <a:latin typeface="Times New Roman" pitchFamily="18" charset="0"/>
                <a:cs typeface="Times New Roman" pitchFamily="18" charset="0"/>
              </a:rPr>
              <a:t>يطرح </a:t>
            </a:r>
            <a:r>
              <a:rPr lang="ar-SA" sz="3200" b="1" dirty="0" smtClean="0">
                <a:latin typeface="Times New Roman" pitchFamily="18" charset="0"/>
                <a:cs typeface="Times New Roman" pitchFamily="18" charset="0"/>
              </a:rPr>
              <a:t>: مصروفات بيعيه </a:t>
            </a:r>
            <a:r>
              <a:rPr lang="ar-SA" sz="3200" b="1" dirty="0" smtClean="0">
                <a:latin typeface="Times New Roman" pitchFamily="18" charset="0"/>
                <a:cs typeface="Times New Roman" pitchFamily="18" charset="0"/>
              </a:rPr>
              <a:t>وإداريه                      ××××</a:t>
            </a:r>
            <a:endParaRPr lang="ar-SA" sz="32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ar-SA" sz="32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ــــــــــــــ</a:t>
            </a:r>
          </a:p>
          <a:p>
            <a:r>
              <a:rPr lang="ar-SA" sz="3200" b="1" dirty="0" smtClean="0">
                <a:latin typeface="Times New Roman" pitchFamily="18" charset="0"/>
                <a:cs typeface="Times New Roman" pitchFamily="18" charset="0"/>
              </a:rPr>
              <a:t>صـــــــــافي </a:t>
            </a:r>
            <a:r>
              <a:rPr lang="ar-SA" sz="3200" b="1" dirty="0" smtClean="0">
                <a:latin typeface="Times New Roman" pitchFamily="18" charset="0"/>
                <a:cs typeface="Times New Roman" pitchFamily="18" charset="0"/>
              </a:rPr>
              <a:t>الربــــــح                                   ×××××</a:t>
            </a:r>
            <a:endParaRPr lang="ar-SA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323528" y="260648"/>
            <a:ext cx="8352928" cy="11521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 smtClean="0">
                <a:sym typeface="Wingdings"/>
              </a:rPr>
              <a:t> </a:t>
            </a:r>
            <a:r>
              <a:rPr lang="ar-SA" sz="3200" dirty="0" smtClean="0">
                <a:sym typeface="Wingdings"/>
              </a:rPr>
              <a:t> </a:t>
            </a:r>
            <a:r>
              <a:rPr lang="ar-SA" sz="3200" dirty="0" smtClean="0">
                <a:sym typeface="Wingdings"/>
              </a:rPr>
              <a:t> </a:t>
            </a:r>
            <a:r>
              <a:rPr lang="ar-SA" sz="3200" dirty="0" smtClean="0"/>
              <a:t>شكل قائمة الدخل </a:t>
            </a:r>
            <a:r>
              <a:rPr lang="ar-SA" sz="3200" dirty="0" smtClean="0"/>
              <a:t>للسنة </a:t>
            </a:r>
            <a:r>
              <a:rPr lang="ar-SA" sz="3200" dirty="0" smtClean="0"/>
              <a:t>الماليه </a:t>
            </a:r>
            <a:r>
              <a:rPr lang="ar-SA" sz="3200" dirty="0" smtClean="0"/>
              <a:t>المنتهية </a:t>
            </a:r>
            <a:r>
              <a:rPr lang="ar-SA" sz="3200" dirty="0" smtClean="0"/>
              <a:t>بتاريخ .........</a:t>
            </a:r>
            <a:endParaRPr lang="ar-SA" sz="3200" dirty="0"/>
          </a:p>
        </p:txBody>
      </p:sp>
      <p:sp>
        <p:nvSpPr>
          <p:cNvPr id="3" name="مستطيل مستدير الزوايا 2"/>
          <p:cNvSpPr/>
          <p:nvPr/>
        </p:nvSpPr>
        <p:spPr>
          <a:xfrm>
            <a:off x="395536" y="1556792"/>
            <a:ext cx="8280920" cy="51125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3200" b="1" dirty="0" smtClean="0">
                <a:latin typeface="Times New Roman" pitchFamily="18" charset="0"/>
                <a:cs typeface="Times New Roman" pitchFamily="18" charset="0"/>
              </a:rPr>
              <a:t>صافي  </a:t>
            </a:r>
            <a:r>
              <a:rPr lang="ar-SA" sz="3200" b="1" dirty="0" smtClean="0">
                <a:latin typeface="Times New Roman" pitchFamily="18" charset="0"/>
                <a:cs typeface="Times New Roman" pitchFamily="18" charset="0"/>
              </a:rPr>
              <a:t>المبيعات                                          ××××</a:t>
            </a:r>
            <a:endParaRPr lang="ar-SA" sz="32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ar-SA" sz="3200" b="1" dirty="0" smtClean="0">
                <a:latin typeface="Times New Roman" pitchFamily="18" charset="0"/>
                <a:cs typeface="Times New Roman" pitchFamily="18" charset="0"/>
              </a:rPr>
              <a:t>يطرح </a:t>
            </a:r>
            <a:r>
              <a:rPr lang="ar-SA" sz="3200" b="1" dirty="0" smtClean="0">
                <a:latin typeface="Times New Roman" pitchFamily="18" charset="0"/>
                <a:cs typeface="Times New Roman" pitchFamily="18" charset="0"/>
              </a:rPr>
              <a:t>:تكلفة </a:t>
            </a:r>
            <a:r>
              <a:rPr lang="ar-SA" sz="3200" b="1" dirty="0" smtClean="0">
                <a:latin typeface="Times New Roman" pitchFamily="18" charset="0"/>
                <a:cs typeface="Times New Roman" pitchFamily="18" charset="0"/>
              </a:rPr>
              <a:t>المبيعات                                   ××××</a:t>
            </a:r>
            <a:endParaRPr lang="ar-SA" sz="32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ar-SA" sz="32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ـــــــــــــ</a:t>
            </a:r>
          </a:p>
          <a:p>
            <a:r>
              <a:rPr lang="ar-SA" sz="3200" b="1" dirty="0" smtClean="0">
                <a:latin typeface="Times New Roman" pitchFamily="18" charset="0"/>
                <a:cs typeface="Times New Roman" pitchFamily="18" charset="0"/>
              </a:rPr>
              <a:t>مجمل </a:t>
            </a:r>
            <a:r>
              <a:rPr lang="ar-SA" sz="3200" b="1" dirty="0" smtClean="0">
                <a:latin typeface="Times New Roman" pitchFamily="18" charset="0"/>
                <a:cs typeface="Times New Roman" pitchFamily="18" charset="0"/>
              </a:rPr>
              <a:t>الربح                                                ××××</a:t>
            </a:r>
            <a:endParaRPr lang="ar-SA" sz="32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ar-SA" sz="3200" b="1" dirty="0" smtClean="0">
                <a:latin typeface="Times New Roman" pitchFamily="18" charset="0"/>
                <a:cs typeface="Times New Roman" pitchFamily="18" charset="0"/>
              </a:rPr>
              <a:t>يطرح </a:t>
            </a:r>
            <a:r>
              <a:rPr lang="ar-SA" sz="3200" b="1" dirty="0" smtClean="0">
                <a:latin typeface="Times New Roman" pitchFamily="18" charset="0"/>
                <a:cs typeface="Times New Roman" pitchFamily="18" charset="0"/>
              </a:rPr>
              <a:t>: مصروفات بيعيه </a:t>
            </a:r>
            <a:r>
              <a:rPr lang="ar-SA" sz="3200" b="1" dirty="0" smtClean="0">
                <a:latin typeface="Times New Roman" pitchFamily="18" charset="0"/>
                <a:cs typeface="Times New Roman" pitchFamily="18" charset="0"/>
              </a:rPr>
              <a:t>وإداريه                      ××××</a:t>
            </a:r>
            <a:endParaRPr lang="ar-SA" sz="32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ar-SA" sz="32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ــــــــــــــ</a:t>
            </a:r>
          </a:p>
          <a:p>
            <a:r>
              <a:rPr lang="ar-SA" sz="3200" b="1" dirty="0" smtClean="0">
                <a:latin typeface="Times New Roman" pitchFamily="18" charset="0"/>
                <a:cs typeface="Times New Roman" pitchFamily="18" charset="0"/>
              </a:rPr>
              <a:t>صـــــــــافي </a:t>
            </a:r>
            <a:r>
              <a:rPr lang="ar-SA" sz="3200" b="1" dirty="0" smtClean="0">
                <a:latin typeface="Times New Roman" pitchFamily="18" charset="0"/>
                <a:cs typeface="Times New Roman" pitchFamily="18" charset="0"/>
              </a:rPr>
              <a:t>الربــــــح                                   ×××××</a:t>
            </a:r>
            <a:endParaRPr lang="ar-SA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سهم مسنن إلى اليمين 3"/>
          <p:cNvSpPr/>
          <p:nvPr/>
        </p:nvSpPr>
        <p:spPr>
          <a:xfrm>
            <a:off x="899592" y="1124744"/>
            <a:ext cx="5328592" cy="3240360"/>
          </a:xfrm>
          <a:prstGeom prst="notchedRightArrow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اجمالي ايراد </a:t>
            </a:r>
            <a:r>
              <a:rPr lang="ar-SA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المبيعات                    ××</a:t>
            </a:r>
            <a:endParaRPr lang="ar-SA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FontTx/>
              <a:buChar char="-"/>
            </a:pPr>
            <a:r>
              <a:rPr lang="ar-SA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مردودات ومسموحات </a:t>
            </a:r>
            <a:r>
              <a:rPr lang="ar-SA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المبيعات       ××</a:t>
            </a:r>
            <a:endParaRPr lang="ar-SA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ar-SA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- خصم مسموح </a:t>
            </a:r>
            <a:r>
              <a:rPr lang="ar-SA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به</a:t>
            </a:r>
            <a:r>
              <a:rPr lang="ar-SA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</a:t>
            </a:r>
            <a:r>
              <a:rPr lang="ar-SA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××</a:t>
            </a:r>
            <a:endParaRPr lang="ar-SA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ar-SA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ــــــــــ</a:t>
            </a:r>
          </a:p>
          <a:p>
            <a:r>
              <a:rPr lang="ar-SA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صافي </a:t>
            </a:r>
            <a:r>
              <a:rPr lang="ar-SA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المبيعات                                ××××</a:t>
            </a:r>
            <a:endParaRPr lang="ar-SA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323528" y="260648"/>
            <a:ext cx="8352928" cy="11521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 smtClean="0">
                <a:sym typeface="Wingdings"/>
              </a:rPr>
              <a:t> </a:t>
            </a:r>
            <a:r>
              <a:rPr lang="ar-SA" sz="3200" dirty="0" smtClean="0">
                <a:sym typeface="Wingdings"/>
              </a:rPr>
              <a:t> </a:t>
            </a:r>
            <a:r>
              <a:rPr lang="ar-SA" sz="3200" dirty="0" smtClean="0">
                <a:sym typeface="Wingdings"/>
              </a:rPr>
              <a:t> </a:t>
            </a:r>
            <a:r>
              <a:rPr lang="ar-SA" sz="3200" dirty="0" smtClean="0"/>
              <a:t>شكل قائمة الدخل </a:t>
            </a:r>
            <a:r>
              <a:rPr lang="ar-SA" sz="3200" dirty="0" smtClean="0"/>
              <a:t>للسنه</a:t>
            </a:r>
            <a:r>
              <a:rPr lang="ar-SA" sz="3200" dirty="0" smtClean="0"/>
              <a:t> الماليه </a:t>
            </a:r>
            <a:r>
              <a:rPr lang="ar-SA" sz="3200" dirty="0" smtClean="0"/>
              <a:t>المنتهيه</a:t>
            </a:r>
            <a:r>
              <a:rPr lang="ar-SA" sz="3200" dirty="0" smtClean="0"/>
              <a:t> </a:t>
            </a:r>
            <a:r>
              <a:rPr lang="ar-SA" sz="3200" dirty="0" smtClean="0"/>
              <a:t>بتاريخ .........</a:t>
            </a:r>
            <a:endParaRPr lang="ar-SA" sz="3200" dirty="0"/>
          </a:p>
        </p:txBody>
      </p:sp>
      <p:sp>
        <p:nvSpPr>
          <p:cNvPr id="3" name="مستطيل مستدير الزوايا 2"/>
          <p:cNvSpPr/>
          <p:nvPr/>
        </p:nvSpPr>
        <p:spPr>
          <a:xfrm>
            <a:off x="395536" y="1556792"/>
            <a:ext cx="8280920" cy="51125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3200" b="1" dirty="0" smtClean="0">
                <a:latin typeface="Times New Roman" pitchFamily="18" charset="0"/>
                <a:cs typeface="Times New Roman" pitchFamily="18" charset="0"/>
              </a:rPr>
              <a:t>صافي  </a:t>
            </a:r>
            <a:r>
              <a:rPr lang="ar-SA" sz="3200" b="1" dirty="0" smtClean="0">
                <a:latin typeface="Times New Roman" pitchFamily="18" charset="0"/>
                <a:cs typeface="Times New Roman" pitchFamily="18" charset="0"/>
              </a:rPr>
              <a:t>المبيعات                                          ××××</a:t>
            </a:r>
            <a:endParaRPr lang="ar-SA" sz="32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ar-SA" sz="3200" b="1" dirty="0" smtClean="0">
                <a:latin typeface="Times New Roman" pitchFamily="18" charset="0"/>
                <a:cs typeface="Times New Roman" pitchFamily="18" charset="0"/>
              </a:rPr>
              <a:t>يطرح </a:t>
            </a:r>
            <a:r>
              <a:rPr lang="ar-SA" sz="3200" b="1" dirty="0" smtClean="0">
                <a:latin typeface="Times New Roman" pitchFamily="18" charset="0"/>
                <a:cs typeface="Times New Roman" pitchFamily="18" charset="0"/>
              </a:rPr>
              <a:t>:تكلفة </a:t>
            </a:r>
            <a:r>
              <a:rPr lang="ar-SA" sz="3200" b="1" dirty="0" smtClean="0">
                <a:latin typeface="Times New Roman" pitchFamily="18" charset="0"/>
                <a:cs typeface="Times New Roman" pitchFamily="18" charset="0"/>
              </a:rPr>
              <a:t>المبيعات                                   ××××</a:t>
            </a:r>
            <a:endParaRPr lang="ar-SA" sz="32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ar-SA" sz="32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ـــــــــــــ</a:t>
            </a:r>
          </a:p>
          <a:p>
            <a:r>
              <a:rPr lang="ar-SA" sz="3200" b="1" dirty="0" smtClean="0">
                <a:latin typeface="Times New Roman" pitchFamily="18" charset="0"/>
                <a:cs typeface="Times New Roman" pitchFamily="18" charset="0"/>
              </a:rPr>
              <a:t>مجمل </a:t>
            </a:r>
            <a:r>
              <a:rPr lang="ar-SA" sz="3200" b="1" dirty="0" smtClean="0">
                <a:latin typeface="Times New Roman" pitchFamily="18" charset="0"/>
                <a:cs typeface="Times New Roman" pitchFamily="18" charset="0"/>
              </a:rPr>
              <a:t>الربح                                                ××××</a:t>
            </a:r>
            <a:endParaRPr lang="ar-SA" sz="32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ar-SA" sz="3200" b="1" dirty="0" smtClean="0">
                <a:latin typeface="Times New Roman" pitchFamily="18" charset="0"/>
                <a:cs typeface="Times New Roman" pitchFamily="18" charset="0"/>
              </a:rPr>
              <a:t>يطرح </a:t>
            </a:r>
            <a:r>
              <a:rPr lang="ar-SA" sz="3200" b="1" dirty="0" smtClean="0">
                <a:latin typeface="Times New Roman" pitchFamily="18" charset="0"/>
                <a:cs typeface="Times New Roman" pitchFamily="18" charset="0"/>
              </a:rPr>
              <a:t>: مصروفات بيعيه </a:t>
            </a:r>
            <a:r>
              <a:rPr lang="ar-SA" sz="3200" b="1" dirty="0" smtClean="0">
                <a:latin typeface="Times New Roman" pitchFamily="18" charset="0"/>
                <a:cs typeface="Times New Roman" pitchFamily="18" charset="0"/>
              </a:rPr>
              <a:t>وإداريه                      ××××</a:t>
            </a:r>
            <a:endParaRPr lang="ar-SA" sz="32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ar-SA" sz="32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ــــــــــــــ</a:t>
            </a:r>
          </a:p>
          <a:p>
            <a:r>
              <a:rPr lang="ar-SA" sz="3200" b="1" dirty="0" smtClean="0">
                <a:latin typeface="Times New Roman" pitchFamily="18" charset="0"/>
                <a:cs typeface="Times New Roman" pitchFamily="18" charset="0"/>
              </a:rPr>
              <a:t>صـــــــــافي </a:t>
            </a:r>
            <a:r>
              <a:rPr lang="ar-SA" sz="3200" b="1" dirty="0" smtClean="0">
                <a:latin typeface="Times New Roman" pitchFamily="18" charset="0"/>
                <a:cs typeface="Times New Roman" pitchFamily="18" charset="0"/>
              </a:rPr>
              <a:t>الربــــــح                                   ×××××</a:t>
            </a:r>
            <a:endParaRPr lang="ar-SA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وسيلة شرح مع سهم إلى اليمين 3"/>
          <p:cNvSpPr/>
          <p:nvPr/>
        </p:nvSpPr>
        <p:spPr>
          <a:xfrm>
            <a:off x="395536" y="1628800"/>
            <a:ext cx="5112568" cy="3168352"/>
          </a:xfrm>
          <a:prstGeom prst="rightArrowCallout">
            <a:avLst>
              <a:gd name="adj1" fmla="val 24177"/>
              <a:gd name="adj2" fmla="val 25000"/>
              <a:gd name="adj3" fmla="val 25000"/>
              <a:gd name="adj4" fmla="val 78888"/>
            </a:avLst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chemeClr val="bg1"/>
                </a:solidFill>
              </a:rPr>
              <a:t>مخزون أول </a:t>
            </a:r>
            <a:r>
              <a:rPr lang="ar-SA" b="1" dirty="0" smtClean="0">
                <a:solidFill>
                  <a:schemeClr val="bg1"/>
                </a:solidFill>
              </a:rPr>
              <a:t>المدة                ××</a:t>
            </a:r>
            <a:endParaRPr lang="ar-SA" b="1" dirty="0" smtClean="0">
              <a:solidFill>
                <a:schemeClr val="bg1"/>
              </a:solidFill>
            </a:endParaRPr>
          </a:p>
          <a:p>
            <a:pPr algn="ctr"/>
            <a:r>
              <a:rPr lang="ar-SA" b="1" dirty="0" smtClean="0">
                <a:solidFill>
                  <a:schemeClr val="bg1"/>
                </a:solidFill>
              </a:rPr>
              <a:t>+ تكلفة </a:t>
            </a:r>
            <a:r>
              <a:rPr lang="ar-SA" b="1" dirty="0" smtClean="0">
                <a:solidFill>
                  <a:schemeClr val="bg1"/>
                </a:solidFill>
              </a:rPr>
              <a:t>المشتريات           ××</a:t>
            </a:r>
            <a:endParaRPr lang="ar-SA" b="1" dirty="0" smtClean="0">
              <a:solidFill>
                <a:schemeClr val="bg1"/>
              </a:solidFill>
            </a:endParaRPr>
          </a:p>
          <a:p>
            <a:pPr algn="ctr"/>
            <a:r>
              <a:rPr lang="ar-SA" b="1" dirty="0" smtClean="0">
                <a:solidFill>
                  <a:schemeClr val="bg1"/>
                </a:solidFill>
              </a:rPr>
              <a:t>                                         ـــــــــــــــ</a:t>
            </a:r>
          </a:p>
          <a:p>
            <a:pPr algn="ctr"/>
            <a:r>
              <a:rPr lang="ar-SA" b="1" dirty="0" smtClean="0">
                <a:solidFill>
                  <a:schemeClr val="bg1"/>
                </a:solidFill>
              </a:rPr>
              <a:t>تكلفة البضاعة </a:t>
            </a:r>
            <a:r>
              <a:rPr lang="ar-SA" b="1" dirty="0" smtClean="0">
                <a:solidFill>
                  <a:schemeClr val="bg1"/>
                </a:solidFill>
              </a:rPr>
              <a:t>المتاحه</a:t>
            </a:r>
            <a:r>
              <a:rPr lang="ar-SA" b="1" dirty="0" smtClean="0">
                <a:solidFill>
                  <a:schemeClr val="bg1"/>
                </a:solidFill>
              </a:rPr>
              <a:t> </a:t>
            </a:r>
            <a:r>
              <a:rPr lang="ar-SA" b="1" dirty="0" smtClean="0">
                <a:solidFill>
                  <a:schemeClr val="bg1"/>
                </a:solidFill>
              </a:rPr>
              <a:t>للبيع    ×××</a:t>
            </a:r>
            <a:endParaRPr lang="ar-SA" b="1" dirty="0" smtClean="0">
              <a:solidFill>
                <a:schemeClr val="bg1"/>
              </a:solidFill>
            </a:endParaRPr>
          </a:p>
          <a:p>
            <a:pPr algn="ctr">
              <a:buFontTx/>
              <a:buChar char="-"/>
            </a:pPr>
            <a:r>
              <a:rPr lang="ar-SA" b="1" dirty="0" smtClean="0">
                <a:solidFill>
                  <a:schemeClr val="bg1"/>
                </a:solidFill>
              </a:rPr>
              <a:t>مخزون اخر </a:t>
            </a:r>
            <a:r>
              <a:rPr lang="ar-SA" b="1" dirty="0" smtClean="0">
                <a:solidFill>
                  <a:schemeClr val="bg1"/>
                </a:solidFill>
              </a:rPr>
              <a:t>المده              ××</a:t>
            </a:r>
            <a:r>
              <a:rPr lang="ar-SA" b="1" dirty="0" smtClean="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ar-SA" b="1" dirty="0" smtClean="0">
                <a:solidFill>
                  <a:schemeClr val="bg1"/>
                </a:solidFill>
              </a:rPr>
              <a:t>                                        ــــــــــــــــ</a:t>
            </a:r>
          </a:p>
          <a:p>
            <a:pPr algn="ctr"/>
            <a:r>
              <a:rPr lang="ar-SA" b="1" dirty="0" smtClean="0">
                <a:solidFill>
                  <a:schemeClr val="bg1"/>
                </a:solidFill>
              </a:rPr>
              <a:t>تكلفة البضاعة </a:t>
            </a:r>
            <a:r>
              <a:rPr lang="ar-SA" b="1" dirty="0" smtClean="0">
                <a:solidFill>
                  <a:schemeClr val="bg1"/>
                </a:solidFill>
              </a:rPr>
              <a:t>المباعة        ××××</a:t>
            </a:r>
            <a:r>
              <a:rPr lang="ar-SA" b="1" dirty="0" smtClean="0">
                <a:solidFill>
                  <a:schemeClr val="bg1"/>
                </a:solidFill>
              </a:rPr>
              <a:t>  </a:t>
            </a:r>
            <a:endParaRPr lang="ar-SA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323528" y="260648"/>
            <a:ext cx="8352928" cy="115212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200" dirty="0" smtClean="0">
                <a:sym typeface="Wingdings"/>
              </a:rPr>
              <a:t> </a:t>
            </a:r>
            <a:r>
              <a:rPr lang="ar-SA" sz="3200" dirty="0" smtClean="0">
                <a:sym typeface="Wingdings"/>
              </a:rPr>
              <a:t> </a:t>
            </a:r>
            <a:r>
              <a:rPr lang="ar-SA" sz="3200" dirty="0" smtClean="0">
                <a:sym typeface="Wingdings"/>
              </a:rPr>
              <a:t> </a:t>
            </a:r>
            <a:r>
              <a:rPr lang="ar-SA" sz="3200" dirty="0" smtClean="0"/>
              <a:t>شكل قائمة الدخل </a:t>
            </a:r>
            <a:r>
              <a:rPr lang="ar-SA" sz="3200" dirty="0" smtClean="0"/>
              <a:t>للسنه</a:t>
            </a:r>
            <a:r>
              <a:rPr lang="ar-SA" sz="3200" dirty="0" smtClean="0"/>
              <a:t> الماليه </a:t>
            </a:r>
            <a:r>
              <a:rPr lang="ar-SA" sz="3200" dirty="0" smtClean="0"/>
              <a:t>المنتهيه</a:t>
            </a:r>
            <a:r>
              <a:rPr lang="ar-SA" sz="3200" dirty="0" smtClean="0"/>
              <a:t> </a:t>
            </a:r>
            <a:r>
              <a:rPr lang="ar-SA" sz="3200" dirty="0" smtClean="0"/>
              <a:t>بتاريخ .........</a:t>
            </a:r>
            <a:endParaRPr lang="ar-SA" sz="3200" dirty="0"/>
          </a:p>
        </p:txBody>
      </p:sp>
      <p:sp>
        <p:nvSpPr>
          <p:cNvPr id="3" name="مستطيل مستدير الزوايا 2"/>
          <p:cNvSpPr/>
          <p:nvPr/>
        </p:nvSpPr>
        <p:spPr>
          <a:xfrm>
            <a:off x="395536" y="1556792"/>
            <a:ext cx="8280920" cy="51125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3200" b="1" dirty="0" smtClean="0">
                <a:latin typeface="Times New Roman" pitchFamily="18" charset="0"/>
                <a:cs typeface="Times New Roman" pitchFamily="18" charset="0"/>
              </a:rPr>
              <a:t>صافي  </a:t>
            </a:r>
            <a:r>
              <a:rPr lang="ar-SA" sz="3200" b="1" dirty="0" smtClean="0">
                <a:latin typeface="Times New Roman" pitchFamily="18" charset="0"/>
                <a:cs typeface="Times New Roman" pitchFamily="18" charset="0"/>
              </a:rPr>
              <a:t>المبيعات                                          ××××</a:t>
            </a:r>
            <a:endParaRPr lang="ar-SA" sz="32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ar-SA" sz="3200" b="1" dirty="0" smtClean="0">
                <a:latin typeface="Times New Roman" pitchFamily="18" charset="0"/>
                <a:cs typeface="Times New Roman" pitchFamily="18" charset="0"/>
              </a:rPr>
              <a:t>يطرح </a:t>
            </a:r>
            <a:r>
              <a:rPr lang="ar-SA" sz="3200" b="1" dirty="0" smtClean="0">
                <a:latin typeface="Times New Roman" pitchFamily="18" charset="0"/>
                <a:cs typeface="Times New Roman" pitchFamily="18" charset="0"/>
              </a:rPr>
              <a:t>:تكلفة </a:t>
            </a:r>
            <a:r>
              <a:rPr lang="ar-SA" sz="3200" b="1" dirty="0" smtClean="0">
                <a:latin typeface="Times New Roman" pitchFamily="18" charset="0"/>
                <a:cs typeface="Times New Roman" pitchFamily="18" charset="0"/>
              </a:rPr>
              <a:t>المبيعات                                   ××××</a:t>
            </a:r>
            <a:endParaRPr lang="ar-SA" sz="32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ar-SA" sz="32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ـــــــــــــ</a:t>
            </a:r>
          </a:p>
          <a:p>
            <a:r>
              <a:rPr lang="ar-SA" sz="3200" b="1" dirty="0" smtClean="0">
                <a:latin typeface="Times New Roman" pitchFamily="18" charset="0"/>
                <a:cs typeface="Times New Roman" pitchFamily="18" charset="0"/>
              </a:rPr>
              <a:t>مجمل </a:t>
            </a:r>
            <a:r>
              <a:rPr lang="ar-SA" sz="3200" b="1" dirty="0" smtClean="0">
                <a:latin typeface="Times New Roman" pitchFamily="18" charset="0"/>
                <a:cs typeface="Times New Roman" pitchFamily="18" charset="0"/>
              </a:rPr>
              <a:t>الربح                                                ××××</a:t>
            </a:r>
            <a:endParaRPr lang="ar-SA" sz="32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ar-SA" sz="3200" b="1" dirty="0" smtClean="0">
                <a:latin typeface="Times New Roman" pitchFamily="18" charset="0"/>
                <a:cs typeface="Times New Roman" pitchFamily="18" charset="0"/>
              </a:rPr>
              <a:t>يطرح </a:t>
            </a:r>
            <a:r>
              <a:rPr lang="ar-SA" sz="3200" b="1" dirty="0" smtClean="0">
                <a:latin typeface="Times New Roman" pitchFamily="18" charset="0"/>
                <a:cs typeface="Times New Roman" pitchFamily="18" charset="0"/>
              </a:rPr>
              <a:t>: مصروفات بيعيه </a:t>
            </a:r>
            <a:r>
              <a:rPr lang="ar-SA" sz="3200" b="1" dirty="0" smtClean="0">
                <a:latin typeface="Times New Roman" pitchFamily="18" charset="0"/>
                <a:cs typeface="Times New Roman" pitchFamily="18" charset="0"/>
              </a:rPr>
              <a:t>وإداريه                      ××××</a:t>
            </a:r>
            <a:endParaRPr lang="ar-SA" sz="32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ar-SA" sz="32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ــــــــــــــ</a:t>
            </a:r>
          </a:p>
          <a:p>
            <a:r>
              <a:rPr lang="ar-SA" sz="3200" b="1" dirty="0" smtClean="0">
                <a:latin typeface="Times New Roman" pitchFamily="18" charset="0"/>
                <a:cs typeface="Times New Roman" pitchFamily="18" charset="0"/>
              </a:rPr>
              <a:t>صـــــــــافي </a:t>
            </a:r>
            <a:r>
              <a:rPr lang="ar-SA" sz="3200" b="1" dirty="0" smtClean="0">
                <a:latin typeface="Times New Roman" pitchFamily="18" charset="0"/>
                <a:cs typeface="Times New Roman" pitchFamily="18" charset="0"/>
              </a:rPr>
              <a:t>الربــــــح                                   ×××××</a:t>
            </a:r>
            <a:endParaRPr lang="ar-SA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وسيلة شرح مع سهم إلى اليمين 3"/>
          <p:cNvSpPr/>
          <p:nvPr/>
        </p:nvSpPr>
        <p:spPr>
          <a:xfrm>
            <a:off x="395536" y="1628800"/>
            <a:ext cx="5112568" cy="3168352"/>
          </a:xfrm>
          <a:prstGeom prst="rightArrowCallout">
            <a:avLst>
              <a:gd name="adj1" fmla="val 24177"/>
              <a:gd name="adj2" fmla="val 25000"/>
              <a:gd name="adj3" fmla="val 25000"/>
              <a:gd name="adj4" fmla="val 78888"/>
            </a:avLst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chemeClr val="bg1"/>
                </a:solidFill>
              </a:rPr>
              <a:t>مخزون أول </a:t>
            </a:r>
            <a:r>
              <a:rPr lang="ar-SA" b="1" dirty="0" smtClean="0">
                <a:solidFill>
                  <a:schemeClr val="bg1"/>
                </a:solidFill>
              </a:rPr>
              <a:t>المدة                ××</a:t>
            </a:r>
            <a:endParaRPr lang="ar-SA" b="1" dirty="0" smtClean="0">
              <a:solidFill>
                <a:schemeClr val="bg1"/>
              </a:solidFill>
            </a:endParaRPr>
          </a:p>
          <a:p>
            <a:pPr algn="ctr"/>
            <a:r>
              <a:rPr lang="ar-SA" b="1" dirty="0" smtClean="0">
                <a:solidFill>
                  <a:schemeClr val="bg1"/>
                </a:solidFill>
              </a:rPr>
              <a:t>+ تكلفة </a:t>
            </a:r>
            <a:r>
              <a:rPr lang="ar-SA" b="1" dirty="0" smtClean="0">
                <a:solidFill>
                  <a:schemeClr val="bg1"/>
                </a:solidFill>
              </a:rPr>
              <a:t>المشتريات           ××</a:t>
            </a:r>
            <a:endParaRPr lang="ar-SA" b="1" dirty="0" smtClean="0">
              <a:solidFill>
                <a:schemeClr val="bg1"/>
              </a:solidFill>
            </a:endParaRPr>
          </a:p>
          <a:p>
            <a:pPr algn="ctr"/>
            <a:r>
              <a:rPr lang="ar-SA" b="1" dirty="0" smtClean="0">
                <a:solidFill>
                  <a:schemeClr val="bg1"/>
                </a:solidFill>
              </a:rPr>
              <a:t>                                         ـــــــــــــــ</a:t>
            </a:r>
          </a:p>
          <a:p>
            <a:pPr algn="ctr"/>
            <a:r>
              <a:rPr lang="ar-SA" b="1" dirty="0" smtClean="0">
                <a:solidFill>
                  <a:schemeClr val="bg1"/>
                </a:solidFill>
              </a:rPr>
              <a:t>تكلفة البضاعة </a:t>
            </a:r>
            <a:r>
              <a:rPr lang="ar-SA" b="1" dirty="0" smtClean="0">
                <a:solidFill>
                  <a:schemeClr val="bg1"/>
                </a:solidFill>
              </a:rPr>
              <a:t>المتاحه</a:t>
            </a:r>
            <a:r>
              <a:rPr lang="ar-SA" b="1" dirty="0" smtClean="0">
                <a:solidFill>
                  <a:schemeClr val="bg1"/>
                </a:solidFill>
              </a:rPr>
              <a:t> </a:t>
            </a:r>
            <a:r>
              <a:rPr lang="ar-SA" b="1" dirty="0" smtClean="0">
                <a:solidFill>
                  <a:schemeClr val="bg1"/>
                </a:solidFill>
              </a:rPr>
              <a:t>للبيع    ×××</a:t>
            </a:r>
            <a:endParaRPr lang="ar-SA" b="1" dirty="0" smtClean="0">
              <a:solidFill>
                <a:schemeClr val="bg1"/>
              </a:solidFill>
            </a:endParaRPr>
          </a:p>
          <a:p>
            <a:pPr algn="ctr">
              <a:buFontTx/>
              <a:buChar char="-"/>
            </a:pPr>
            <a:r>
              <a:rPr lang="ar-SA" b="1" dirty="0" smtClean="0">
                <a:solidFill>
                  <a:schemeClr val="bg1"/>
                </a:solidFill>
              </a:rPr>
              <a:t>مخزون اخر </a:t>
            </a:r>
            <a:r>
              <a:rPr lang="ar-SA" b="1" dirty="0" smtClean="0">
                <a:solidFill>
                  <a:schemeClr val="bg1"/>
                </a:solidFill>
              </a:rPr>
              <a:t>المده              ××</a:t>
            </a:r>
            <a:r>
              <a:rPr lang="ar-SA" b="1" dirty="0" smtClean="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ar-SA" b="1" dirty="0" smtClean="0">
                <a:solidFill>
                  <a:schemeClr val="bg1"/>
                </a:solidFill>
              </a:rPr>
              <a:t>                                        ــــــــــــــــ</a:t>
            </a:r>
          </a:p>
          <a:p>
            <a:pPr algn="ctr"/>
            <a:r>
              <a:rPr lang="ar-SA" b="1" dirty="0" smtClean="0">
                <a:solidFill>
                  <a:schemeClr val="bg1"/>
                </a:solidFill>
              </a:rPr>
              <a:t>تكلفة البضاعة </a:t>
            </a:r>
            <a:r>
              <a:rPr lang="ar-SA" b="1" dirty="0" smtClean="0">
                <a:solidFill>
                  <a:schemeClr val="bg1"/>
                </a:solidFill>
              </a:rPr>
              <a:t>المباعة        ××××</a:t>
            </a:r>
            <a:r>
              <a:rPr lang="ar-SA" b="1" dirty="0" smtClean="0">
                <a:solidFill>
                  <a:schemeClr val="bg1"/>
                </a:solidFill>
              </a:rPr>
              <a:t>  </a:t>
            </a:r>
            <a:endParaRPr lang="ar-SA" b="1" dirty="0">
              <a:solidFill>
                <a:schemeClr val="bg1"/>
              </a:solidFill>
            </a:endParaRPr>
          </a:p>
        </p:txBody>
      </p:sp>
      <p:sp>
        <p:nvSpPr>
          <p:cNvPr id="5" name="وسيلة شرح بيضاوية 4"/>
          <p:cNvSpPr/>
          <p:nvPr/>
        </p:nvSpPr>
        <p:spPr>
          <a:xfrm>
            <a:off x="3851920" y="1340768"/>
            <a:ext cx="4896544" cy="2880320"/>
          </a:xfrm>
          <a:prstGeom prst="wedgeEllipseCallout">
            <a:avLst>
              <a:gd name="adj1" fmla="val -52529"/>
              <a:gd name="adj2" fmla="val -2486"/>
            </a:avLst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اجمالي </a:t>
            </a:r>
            <a:r>
              <a:rPr lang="ar-SA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المشتريات                       ××</a:t>
            </a:r>
            <a:endParaRPr lang="ar-SA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ar-SA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خصم </a:t>
            </a:r>
            <a:r>
              <a:rPr lang="ar-SA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مكتسب                            ××</a:t>
            </a:r>
            <a:endParaRPr lang="ar-SA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ar-SA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 مردودات ومسموحات </a:t>
            </a:r>
            <a:r>
              <a:rPr lang="ar-SA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المشتريات  ××</a:t>
            </a:r>
            <a:endParaRPr lang="ar-SA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ar-SA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ــــــــــــــ</a:t>
            </a:r>
          </a:p>
          <a:p>
            <a:r>
              <a:rPr lang="ar-SA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صافي </a:t>
            </a:r>
            <a:r>
              <a:rPr lang="ar-SA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المشتريات                      ×××</a:t>
            </a:r>
            <a:endParaRPr lang="ar-SA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ar-SA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+  مصروفات نقل </a:t>
            </a:r>
            <a:r>
              <a:rPr lang="ar-SA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مشتريات          ××</a:t>
            </a:r>
            <a:endParaRPr lang="ar-SA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ar-SA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ــــــــــــ</a:t>
            </a:r>
          </a:p>
          <a:p>
            <a:r>
              <a:rPr lang="ar-SA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تكلفة </a:t>
            </a:r>
            <a:r>
              <a:rPr lang="ar-SA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المشتريات                     ××××</a:t>
            </a:r>
            <a:endParaRPr lang="ar-SA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شكل بيضاوي 4"/>
          <p:cNvSpPr/>
          <p:nvPr/>
        </p:nvSpPr>
        <p:spPr>
          <a:xfrm>
            <a:off x="2411760" y="1124744"/>
            <a:ext cx="4298776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قفل الحسابات في المنشات التجاريه </a:t>
            </a:r>
            <a:endParaRPr lang="ar-SA" dirty="0"/>
          </a:p>
        </p:txBody>
      </p:sp>
      <p:sp>
        <p:nvSpPr>
          <p:cNvPr id="6" name="سهم مسنن إلى اليمين 5"/>
          <p:cNvSpPr/>
          <p:nvPr/>
        </p:nvSpPr>
        <p:spPr>
          <a:xfrm rot="3052209">
            <a:off x="5300112" y="2376815"/>
            <a:ext cx="1081175" cy="48463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7" name="سهم مسنن إلى اليمين 6"/>
          <p:cNvSpPr/>
          <p:nvPr/>
        </p:nvSpPr>
        <p:spPr>
          <a:xfrm rot="7940386">
            <a:off x="2863207" y="2343341"/>
            <a:ext cx="978408" cy="48463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sp>
        <p:nvSpPr>
          <p:cNvPr id="8" name="شكل بيضاوي 7"/>
          <p:cNvSpPr/>
          <p:nvPr/>
        </p:nvSpPr>
        <p:spPr>
          <a:xfrm>
            <a:off x="4932040" y="3356992"/>
            <a:ext cx="3024336" cy="280831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 dirty="0" smtClean="0"/>
          </a:p>
          <a:p>
            <a:pPr algn="ctr"/>
            <a:r>
              <a:rPr lang="ar-SA" dirty="0" smtClean="0"/>
              <a:t>حسابات </a:t>
            </a:r>
            <a:r>
              <a:rPr lang="ar-SA" dirty="0" smtClean="0"/>
              <a:t>مؤقتة </a:t>
            </a:r>
            <a:r>
              <a:rPr lang="ar-SA" dirty="0" smtClean="0"/>
              <a:t>”قائمة </a:t>
            </a:r>
            <a:r>
              <a:rPr lang="ar-SA" dirty="0" smtClean="0"/>
              <a:t>الدخل“</a:t>
            </a:r>
            <a:endParaRPr lang="ar-SA" dirty="0" smtClean="0"/>
          </a:p>
          <a:p>
            <a:pPr algn="ctr"/>
            <a:endParaRPr lang="ar-SA" dirty="0" smtClean="0"/>
          </a:p>
          <a:p>
            <a:pPr algn="ctr"/>
            <a:r>
              <a:rPr lang="ar-SA" dirty="0" smtClean="0"/>
              <a:t> </a:t>
            </a:r>
          </a:p>
          <a:p>
            <a:pPr algn="ctr"/>
            <a:r>
              <a:rPr lang="ar-SA" dirty="0" smtClean="0"/>
              <a:t>تقفل في حساب متاجرة والأرباح والخسائر </a:t>
            </a:r>
            <a:endParaRPr lang="ar-SA" dirty="0"/>
          </a:p>
        </p:txBody>
      </p:sp>
      <p:sp>
        <p:nvSpPr>
          <p:cNvPr id="9" name="شكل بيضاوي 8"/>
          <p:cNvSpPr/>
          <p:nvPr/>
        </p:nvSpPr>
        <p:spPr>
          <a:xfrm>
            <a:off x="1259632" y="3284984"/>
            <a:ext cx="3096344" cy="28803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حسابات </a:t>
            </a:r>
            <a:r>
              <a:rPr lang="ar-SA" dirty="0" smtClean="0"/>
              <a:t>دائمه</a:t>
            </a:r>
            <a:r>
              <a:rPr lang="ar-SA" dirty="0" smtClean="0"/>
              <a:t> </a:t>
            </a:r>
          </a:p>
          <a:p>
            <a:pPr algn="ctr"/>
            <a:r>
              <a:rPr lang="ar-SA" dirty="0" smtClean="0"/>
              <a:t>”قائمة المركز </a:t>
            </a:r>
            <a:r>
              <a:rPr lang="ar-SA" dirty="0" smtClean="0"/>
              <a:t>المالي“</a:t>
            </a:r>
            <a:r>
              <a:rPr lang="ar-SA" dirty="0" smtClean="0"/>
              <a:t> </a:t>
            </a:r>
          </a:p>
          <a:p>
            <a:pPr algn="ctr"/>
            <a:endParaRPr lang="ar-SA" dirty="0" smtClean="0"/>
          </a:p>
          <a:p>
            <a:pPr algn="ctr"/>
            <a:endParaRPr lang="ar-SA" dirty="0" smtClean="0"/>
          </a:p>
          <a:p>
            <a:pPr algn="ctr"/>
            <a:r>
              <a:rPr lang="ar-SA" dirty="0" smtClean="0"/>
              <a:t>لا يتم إقفالها بل يتم تدويرها </a:t>
            </a:r>
            <a:endParaRPr lang="ar-SA" dirty="0"/>
          </a:p>
        </p:txBody>
      </p:sp>
      <p:cxnSp>
        <p:nvCxnSpPr>
          <p:cNvPr id="11" name="رابط كسهم مستقيم 10"/>
          <p:cNvCxnSpPr/>
          <p:nvPr/>
        </p:nvCxnSpPr>
        <p:spPr>
          <a:xfrm>
            <a:off x="2771800" y="4509120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رابط كسهم مستقيم 17"/>
          <p:cNvCxnSpPr/>
          <p:nvPr/>
        </p:nvCxnSpPr>
        <p:spPr>
          <a:xfrm>
            <a:off x="6516216" y="4293096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مستدير الزوايا 1"/>
          <p:cNvSpPr/>
          <p:nvPr/>
        </p:nvSpPr>
        <p:spPr>
          <a:xfrm>
            <a:off x="2771800" y="260648"/>
            <a:ext cx="3794720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قفل حسابات قائمة الدخل </a:t>
            </a:r>
            <a:endParaRPr lang="ar-SA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مستطيل مستدير الزوايا 2"/>
          <p:cNvSpPr/>
          <p:nvPr/>
        </p:nvSpPr>
        <p:spPr>
          <a:xfrm>
            <a:off x="4716016" y="1484784"/>
            <a:ext cx="3960440" cy="367240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قيد الإقفال </a:t>
            </a:r>
            <a:r>
              <a:rPr lang="ar-SA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للمصروفات </a:t>
            </a:r>
            <a:r>
              <a:rPr lang="ar-SA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endParaRPr lang="ar-SA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ar-SA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ar-SA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من ح/ المتاجرة الأرباح والخسائر </a:t>
            </a:r>
          </a:p>
          <a:p>
            <a:pPr algn="ctr"/>
            <a:r>
              <a:rPr lang="ar-SA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الى </a:t>
            </a:r>
            <a:r>
              <a:rPr lang="ar-SA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مذكورين :</a:t>
            </a:r>
            <a:endParaRPr lang="ar-SA" sz="20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ar-SA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ح/ المشتريات  </a:t>
            </a:r>
          </a:p>
          <a:p>
            <a:pPr algn="ctr"/>
            <a:r>
              <a:rPr lang="ar-SA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ح/ نقل و تأمين المشتريات </a:t>
            </a:r>
          </a:p>
          <a:p>
            <a:pPr algn="ctr"/>
            <a:r>
              <a:rPr lang="ar-SA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ح/ مردودات المبيعات </a:t>
            </a:r>
          </a:p>
          <a:p>
            <a:pPr algn="ctr"/>
            <a:r>
              <a:rPr lang="ar-SA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ح/ خصم مسموح </a:t>
            </a:r>
            <a:r>
              <a:rPr lang="ar-SA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به</a:t>
            </a:r>
            <a:r>
              <a:rPr lang="ar-SA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ar-SA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ح/ مصروفات رواتب وأجور </a:t>
            </a:r>
          </a:p>
          <a:p>
            <a:pPr algn="ctr"/>
            <a:r>
              <a:rPr lang="ar-SA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ح/ مصروفات إدارة  </a:t>
            </a:r>
            <a:endParaRPr lang="ar-SA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مستطيل مستدير الزوايا 4"/>
          <p:cNvSpPr/>
          <p:nvPr/>
        </p:nvSpPr>
        <p:spPr>
          <a:xfrm>
            <a:off x="323528" y="1484784"/>
            <a:ext cx="3960440" cy="3600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قيد </a:t>
            </a:r>
            <a:r>
              <a:rPr lang="ar-SA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الإقفال </a:t>
            </a:r>
            <a:r>
              <a:rPr lang="ar-SA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للإيرادات :</a:t>
            </a:r>
            <a:endParaRPr lang="ar-SA" sz="2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ar-SA" sz="20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ar-SA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من </a:t>
            </a:r>
            <a:r>
              <a:rPr lang="ar-SA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مذكورين :</a:t>
            </a:r>
            <a:endParaRPr lang="ar-SA" sz="20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ar-SA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ح/ المبيعات </a:t>
            </a:r>
          </a:p>
          <a:p>
            <a:r>
              <a:rPr lang="ar-SA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ح </a:t>
            </a:r>
            <a:r>
              <a:rPr lang="ar-SA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/مردودات المشتريات </a:t>
            </a:r>
          </a:p>
          <a:p>
            <a:r>
              <a:rPr lang="ar-SA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ح/ الخصم المكتسب </a:t>
            </a:r>
          </a:p>
          <a:p>
            <a:pPr algn="ctr"/>
            <a:r>
              <a:rPr lang="ar-SA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الى ح/ المتاجرة الأرباح والخسائر </a:t>
            </a:r>
            <a:endParaRPr lang="ar-SA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مستطيل مستدير الزوايا 5"/>
          <p:cNvSpPr/>
          <p:nvPr/>
        </p:nvSpPr>
        <p:spPr>
          <a:xfrm>
            <a:off x="2267744" y="5373216"/>
            <a:ext cx="4586808" cy="12744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إقفال حساب المتاجرة والأرباح </a:t>
            </a:r>
            <a:r>
              <a:rPr lang="ar-SA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والخسائر:</a:t>
            </a:r>
            <a:r>
              <a:rPr lang="ar-SA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ar-SA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من ح/ جاري المالك </a:t>
            </a:r>
          </a:p>
          <a:p>
            <a:pPr algn="ctr"/>
            <a:r>
              <a:rPr lang="ar-SA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الى ح/ المتاجرة والأرباح والخسائر </a:t>
            </a:r>
            <a:endParaRPr lang="ar-SA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جدول 6"/>
          <p:cNvGraphicFramePr>
            <a:graphicFrameLocks noGrp="1"/>
          </p:cNvGraphicFramePr>
          <p:nvPr/>
        </p:nvGraphicFramePr>
        <p:xfrm>
          <a:off x="539552" y="2132856"/>
          <a:ext cx="7776865" cy="14630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1040000"/>
                <a:gridCol w="1053957"/>
                <a:gridCol w="1464191"/>
                <a:gridCol w="4218717"/>
              </a:tblGrid>
              <a:tr h="343213"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مدين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دائن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الرصيد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البيان</a:t>
                      </a:r>
                      <a:endParaRPr lang="ar-SA" dirty="0"/>
                    </a:p>
                  </a:txBody>
                  <a:tcPr/>
                </a:tc>
              </a:tr>
              <a:tr h="338512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×××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×××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من ح/الصندوق</a:t>
                      </a:r>
                      <a:endParaRPr lang="ar-SA" dirty="0"/>
                    </a:p>
                  </a:txBody>
                  <a:tcPr/>
                </a:tc>
              </a:tr>
              <a:tr h="343213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×××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×××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من ح/المدينين</a:t>
                      </a:r>
                      <a:endParaRPr lang="ar-SA" dirty="0"/>
                    </a:p>
                  </a:txBody>
                  <a:tcPr/>
                </a:tc>
              </a:tr>
              <a:tr h="198864">
                <a:tc>
                  <a:txBody>
                    <a:bodyPr/>
                    <a:lstStyle/>
                    <a:p>
                      <a:pPr rtl="1"/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×××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×××</a:t>
                      </a:r>
                      <a:endParaRPr lang="ar-S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dirty="0" smtClean="0"/>
                        <a:t>من ح/ الأثاث</a:t>
                      </a:r>
                      <a:endParaRPr lang="ar-SA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مستطيل مستدير الزوايا 7"/>
          <p:cNvSpPr/>
          <p:nvPr/>
        </p:nvSpPr>
        <p:spPr>
          <a:xfrm>
            <a:off x="467544" y="260648"/>
            <a:ext cx="7992888" cy="15841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400" b="1" dirty="0" smtClean="0">
                <a:solidFill>
                  <a:schemeClr val="bg1"/>
                </a:solidFill>
              </a:rPr>
              <a:t>بعد تسجيل العملات </a:t>
            </a:r>
            <a:r>
              <a:rPr lang="ar-SA" sz="2400" b="1" dirty="0" smtClean="0">
                <a:solidFill>
                  <a:schemeClr val="bg1"/>
                </a:solidFill>
              </a:rPr>
              <a:t>الخاصه</a:t>
            </a:r>
            <a:r>
              <a:rPr lang="ar-SA" sz="2400" b="1" dirty="0" smtClean="0">
                <a:solidFill>
                  <a:schemeClr val="bg1"/>
                </a:solidFill>
              </a:rPr>
              <a:t> بالمبيعات في دفتر اليوميه ترحل القيود كما أسلفنا في الفصول السابقة الى دفتر الأستاذ في الحساب الخاص </a:t>
            </a:r>
            <a:r>
              <a:rPr lang="ar-SA" sz="2400" b="1" dirty="0" smtClean="0">
                <a:solidFill>
                  <a:schemeClr val="bg1"/>
                </a:solidFill>
              </a:rPr>
              <a:t>بالمبيعات </a:t>
            </a:r>
            <a:r>
              <a:rPr lang="ar-SA" dirty="0" smtClean="0"/>
              <a:t>.</a:t>
            </a:r>
            <a:endParaRPr lang="ar-SA" dirty="0"/>
          </a:p>
        </p:txBody>
      </p:sp>
      <p:sp>
        <p:nvSpPr>
          <p:cNvPr id="9" name="مستطيل مستدير الزوايا 8"/>
          <p:cNvSpPr/>
          <p:nvPr/>
        </p:nvSpPr>
        <p:spPr>
          <a:xfrm>
            <a:off x="395536" y="3789040"/>
            <a:ext cx="8352928" cy="26642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400" b="1" dirty="0" smtClean="0">
                <a:solidFill>
                  <a:schemeClr val="bg1"/>
                </a:solidFill>
              </a:rPr>
              <a:t>ملاحظات </a:t>
            </a:r>
            <a:r>
              <a:rPr lang="ar-SA" sz="2400" b="1" dirty="0" smtClean="0">
                <a:solidFill>
                  <a:schemeClr val="bg1"/>
                </a:solidFill>
              </a:rPr>
              <a:t>مهمه</a:t>
            </a:r>
            <a:r>
              <a:rPr lang="ar-SA" sz="2400" b="1" dirty="0" smtClean="0">
                <a:solidFill>
                  <a:schemeClr val="bg1"/>
                </a:solidFill>
              </a:rPr>
              <a:t> </a:t>
            </a:r>
            <a:r>
              <a:rPr lang="ar-SA" sz="2400" b="1" dirty="0" smtClean="0">
                <a:solidFill>
                  <a:schemeClr val="bg1"/>
                </a:solidFill>
              </a:rPr>
              <a:t>:</a:t>
            </a:r>
            <a:endParaRPr lang="ar-SA" sz="2400" b="1" dirty="0" smtClean="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q"/>
            </a:pPr>
            <a:r>
              <a:rPr lang="ar-SA" sz="2000" b="1" dirty="0" smtClean="0">
                <a:solidFill>
                  <a:schemeClr val="bg1"/>
                </a:solidFill>
              </a:rPr>
              <a:t>عند عمل قيد اليوميه الخاص بالمبيعات فإنه يجعل حساب المبيعات دائنا بالمبالغ التى تخص العمليه ومدينا بالعوض </a:t>
            </a:r>
            <a:r>
              <a:rPr lang="ar-SA" sz="2000" b="1" dirty="0" smtClean="0">
                <a:solidFill>
                  <a:schemeClr val="bg1"/>
                </a:solidFill>
              </a:rPr>
              <a:t>المستلم .</a:t>
            </a:r>
            <a:endParaRPr lang="ar-SA" sz="2000" b="1" dirty="0" smtClean="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q"/>
            </a:pPr>
            <a:r>
              <a:rPr lang="ar-SA" sz="2000" b="1" dirty="0" smtClean="0">
                <a:solidFill>
                  <a:schemeClr val="bg1"/>
                </a:solidFill>
              </a:rPr>
              <a:t>حساب المبيعات يشمل كل الممتلكات التي </a:t>
            </a:r>
            <a:r>
              <a:rPr lang="ar-SA" sz="2000" b="1" dirty="0" smtClean="0">
                <a:solidFill>
                  <a:schemeClr val="bg1"/>
                </a:solidFill>
              </a:rPr>
              <a:t>أشترتها</a:t>
            </a:r>
            <a:r>
              <a:rPr lang="ar-SA" sz="2000" b="1" dirty="0" smtClean="0">
                <a:solidFill>
                  <a:schemeClr val="bg1"/>
                </a:solidFill>
              </a:rPr>
              <a:t> المنشأة بغرض إعادة بيعها فقط  وليس لغرض </a:t>
            </a:r>
            <a:r>
              <a:rPr lang="ar-SA" sz="2000" b="1" dirty="0" smtClean="0">
                <a:solidFill>
                  <a:schemeClr val="bg1"/>
                </a:solidFill>
              </a:rPr>
              <a:t>أستخدامها</a:t>
            </a:r>
            <a:r>
              <a:rPr lang="ar-SA" sz="2000" b="1" dirty="0" smtClean="0">
                <a:solidFill>
                  <a:schemeClr val="bg1"/>
                </a:solidFill>
              </a:rPr>
              <a:t> </a:t>
            </a:r>
            <a:r>
              <a:rPr lang="ar-SA" sz="2400" b="1" dirty="0" smtClean="0">
                <a:solidFill>
                  <a:schemeClr val="bg1"/>
                </a:solidFill>
              </a:rPr>
              <a:t>.</a:t>
            </a:r>
            <a:endParaRPr lang="ar-SA" sz="2400" b="1" dirty="0" smtClean="0">
              <a:solidFill>
                <a:schemeClr val="bg1"/>
              </a:solidFill>
            </a:endParaRPr>
          </a:p>
          <a:p>
            <a:pPr>
              <a:buFont typeface="Wingdings" pitchFamily="2" charset="2"/>
              <a:buChar char="q"/>
            </a:pPr>
            <a:r>
              <a:rPr lang="ar-SA" sz="2000" b="1" dirty="0" smtClean="0">
                <a:solidFill>
                  <a:schemeClr val="bg1"/>
                </a:solidFill>
              </a:rPr>
              <a:t>يقفل حساب المبيعات في حساب المتاجرة والأرباح والخسائر ويظهر كأول بند في قائمة </a:t>
            </a:r>
            <a:r>
              <a:rPr lang="ar-SA" sz="2000" b="1" dirty="0" smtClean="0">
                <a:solidFill>
                  <a:schemeClr val="bg1"/>
                </a:solidFill>
              </a:rPr>
              <a:t>الدخل .</a:t>
            </a:r>
            <a:endParaRPr lang="ar-SA" sz="2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وسيلة شرح مستطيلة 1"/>
          <p:cNvSpPr/>
          <p:nvPr/>
        </p:nvSpPr>
        <p:spPr>
          <a:xfrm>
            <a:off x="5220072" y="404664"/>
            <a:ext cx="3290664" cy="612648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مايخصم</a:t>
            </a:r>
            <a:r>
              <a:rPr lang="ar-SA" dirty="0" smtClean="0"/>
              <a:t> من </a:t>
            </a:r>
            <a:r>
              <a:rPr lang="ar-SA" dirty="0" smtClean="0"/>
              <a:t>المبيعات :</a:t>
            </a:r>
            <a:endParaRPr lang="ar-SA" dirty="0"/>
          </a:p>
        </p:txBody>
      </p:sp>
      <p:sp>
        <p:nvSpPr>
          <p:cNvPr id="4" name="مخطط انسيابي: معالجة متعاقبة 3"/>
          <p:cNvSpPr/>
          <p:nvPr/>
        </p:nvSpPr>
        <p:spPr>
          <a:xfrm>
            <a:off x="6876256" y="2924944"/>
            <a:ext cx="1944216" cy="97268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1- الخصم </a:t>
            </a:r>
            <a:endParaRPr lang="ar-SA" dirty="0"/>
          </a:p>
        </p:txBody>
      </p:sp>
      <p:sp>
        <p:nvSpPr>
          <p:cNvPr id="5" name="مخطط انسيابي: معالجة متعاقبة 4"/>
          <p:cNvSpPr/>
          <p:nvPr/>
        </p:nvSpPr>
        <p:spPr>
          <a:xfrm>
            <a:off x="323528" y="2852936"/>
            <a:ext cx="5328592" cy="108012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dirty="0" smtClean="0"/>
              <a:t>خصم الكميه: هو التخفيض في السعر الذي يحصل عليه المشتري نتيجة </a:t>
            </a:r>
            <a:r>
              <a:rPr lang="ar-SA" dirty="0" smtClean="0"/>
              <a:t>شراءة</a:t>
            </a:r>
            <a:r>
              <a:rPr lang="ar-SA" dirty="0" smtClean="0"/>
              <a:t> أكثر من وحدة </a:t>
            </a:r>
            <a:r>
              <a:rPr lang="ar-SA" dirty="0" smtClean="0"/>
              <a:t>واحدة .</a:t>
            </a:r>
            <a:endParaRPr lang="ar-SA" dirty="0" smtClean="0"/>
          </a:p>
          <a:p>
            <a:pPr>
              <a:buFont typeface="Wingdings" pitchFamily="2" charset="2"/>
              <a:buChar char="q"/>
            </a:pPr>
            <a:r>
              <a:rPr lang="ar-SA" dirty="0" smtClean="0"/>
              <a:t>لا يظهر في السجلات ولا يتم </a:t>
            </a:r>
            <a:r>
              <a:rPr lang="ar-SA" dirty="0" smtClean="0"/>
              <a:t>تقييدة.</a:t>
            </a:r>
            <a:endParaRPr lang="ar-SA" dirty="0"/>
          </a:p>
        </p:txBody>
      </p:sp>
      <p:sp>
        <p:nvSpPr>
          <p:cNvPr id="6" name="مخطط انسيابي: معالجة متعاقبة 5"/>
          <p:cNvSpPr/>
          <p:nvPr/>
        </p:nvSpPr>
        <p:spPr>
          <a:xfrm>
            <a:off x="323528" y="4149080"/>
            <a:ext cx="5256584" cy="864096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dirty="0" smtClean="0"/>
              <a:t>خصم </a:t>
            </a:r>
            <a:r>
              <a:rPr lang="ar-SA" dirty="0" smtClean="0"/>
              <a:t>نقدي </a:t>
            </a:r>
            <a:r>
              <a:rPr lang="ar-SA" dirty="0" smtClean="0"/>
              <a:t>: يمنح للمشتري  بالأجل حثا </a:t>
            </a:r>
            <a:r>
              <a:rPr lang="ar-SA" dirty="0" smtClean="0"/>
              <a:t>لة</a:t>
            </a:r>
            <a:r>
              <a:rPr lang="ar-SA" dirty="0" smtClean="0"/>
              <a:t> على تعجيل </a:t>
            </a:r>
            <a:r>
              <a:rPr lang="ar-SA" dirty="0" smtClean="0"/>
              <a:t>الدفع .</a:t>
            </a:r>
            <a:endParaRPr lang="ar-SA" dirty="0" smtClean="0"/>
          </a:p>
          <a:p>
            <a:pPr>
              <a:buFont typeface="Wingdings" pitchFamily="2" charset="2"/>
              <a:buChar char="q"/>
            </a:pPr>
            <a:r>
              <a:rPr lang="ar-SA" dirty="0" smtClean="0"/>
              <a:t>يظهر في الدفاتر ويقيد.</a:t>
            </a:r>
            <a:endParaRPr lang="ar-SA" dirty="0"/>
          </a:p>
        </p:txBody>
      </p:sp>
      <p:cxnSp>
        <p:nvCxnSpPr>
          <p:cNvPr id="8" name="رابط كسهم مستقيم 7"/>
          <p:cNvCxnSpPr/>
          <p:nvPr/>
        </p:nvCxnSpPr>
        <p:spPr>
          <a:xfrm flipH="1">
            <a:off x="5796136" y="3356992"/>
            <a:ext cx="93610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رابط كسهم مستقيم 8"/>
          <p:cNvCxnSpPr/>
          <p:nvPr/>
        </p:nvCxnSpPr>
        <p:spPr>
          <a:xfrm flipH="1" flipV="1">
            <a:off x="5868144" y="2276872"/>
            <a:ext cx="864096" cy="792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مخطط انسيابي: معالجة متعاقبة 26"/>
          <p:cNvSpPr/>
          <p:nvPr/>
        </p:nvSpPr>
        <p:spPr>
          <a:xfrm>
            <a:off x="323528" y="1340768"/>
            <a:ext cx="5400600" cy="1224136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endParaRPr lang="ar-SA" dirty="0" smtClean="0"/>
          </a:p>
          <a:p>
            <a:r>
              <a:rPr lang="ar-SA" dirty="0" smtClean="0"/>
              <a:t>خصم </a:t>
            </a:r>
            <a:r>
              <a:rPr lang="ar-SA" dirty="0" smtClean="0"/>
              <a:t>تجاري </a:t>
            </a:r>
            <a:r>
              <a:rPr lang="ar-SA" dirty="0" smtClean="0"/>
              <a:t>: وهو الفرق بين السعر المعلن </a:t>
            </a:r>
            <a:r>
              <a:rPr lang="ar-SA" dirty="0" smtClean="0"/>
              <a:t>للسلعه</a:t>
            </a:r>
            <a:r>
              <a:rPr lang="ar-SA" dirty="0" smtClean="0"/>
              <a:t> أو سعرها في قائمة الاسعار وما يتفق عليه الطرفان البائع والمشتري عند </a:t>
            </a:r>
            <a:r>
              <a:rPr lang="ar-SA" dirty="0" smtClean="0"/>
              <a:t>البيع .</a:t>
            </a:r>
            <a:endParaRPr lang="ar-SA" dirty="0" smtClean="0"/>
          </a:p>
          <a:p>
            <a:pPr>
              <a:buFont typeface="Wingdings" pitchFamily="2" charset="2"/>
              <a:buChar char="q"/>
            </a:pPr>
            <a:r>
              <a:rPr lang="ar-SA" dirty="0" smtClean="0"/>
              <a:t>لايظهر</a:t>
            </a:r>
            <a:r>
              <a:rPr lang="ar-SA" dirty="0" smtClean="0"/>
              <a:t> في السجلات ولا يتم </a:t>
            </a:r>
            <a:r>
              <a:rPr lang="ar-SA" dirty="0" smtClean="0"/>
              <a:t>تقييدة</a:t>
            </a:r>
            <a:r>
              <a:rPr lang="ar-SA" dirty="0" smtClean="0"/>
              <a:t> </a:t>
            </a:r>
            <a:r>
              <a:rPr lang="ar-SA" dirty="0" smtClean="0"/>
              <a:t>.</a:t>
            </a:r>
            <a:endParaRPr lang="ar-SA" dirty="0" smtClean="0"/>
          </a:p>
          <a:p>
            <a:endParaRPr lang="ar-SA" dirty="0"/>
          </a:p>
        </p:txBody>
      </p:sp>
      <p:cxnSp>
        <p:nvCxnSpPr>
          <p:cNvPr id="33" name="رابط كسهم مستقيم 32"/>
          <p:cNvCxnSpPr/>
          <p:nvPr/>
        </p:nvCxnSpPr>
        <p:spPr>
          <a:xfrm flipH="1">
            <a:off x="5796136" y="3645024"/>
            <a:ext cx="936104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وسيلة شرح مستطيلة 1"/>
          <p:cNvSpPr/>
          <p:nvPr/>
        </p:nvSpPr>
        <p:spPr>
          <a:xfrm>
            <a:off x="5220072" y="404664"/>
            <a:ext cx="3290664" cy="612648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مايخصم</a:t>
            </a:r>
            <a:r>
              <a:rPr lang="ar-SA" dirty="0" smtClean="0"/>
              <a:t> من </a:t>
            </a:r>
            <a:r>
              <a:rPr lang="ar-SA" dirty="0" smtClean="0"/>
              <a:t>المبيعات :</a:t>
            </a:r>
            <a:endParaRPr lang="ar-SA" dirty="0"/>
          </a:p>
        </p:txBody>
      </p:sp>
      <p:sp>
        <p:nvSpPr>
          <p:cNvPr id="4" name="مخطط انسيابي: معالجة متعاقبة 3"/>
          <p:cNvSpPr/>
          <p:nvPr/>
        </p:nvSpPr>
        <p:spPr>
          <a:xfrm>
            <a:off x="6804248" y="2276872"/>
            <a:ext cx="1944216" cy="972688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dirty="0" smtClean="0"/>
              <a:t>2- مردودات ومسموحات المبيعات </a:t>
            </a:r>
            <a:endParaRPr lang="ar-SA" dirty="0"/>
          </a:p>
        </p:txBody>
      </p:sp>
      <p:sp>
        <p:nvSpPr>
          <p:cNvPr id="5" name="مخطط انسيابي: معالجة متعاقبة 4"/>
          <p:cNvSpPr/>
          <p:nvPr/>
        </p:nvSpPr>
        <p:spPr>
          <a:xfrm>
            <a:off x="323528" y="2924944"/>
            <a:ext cx="5328592" cy="1008112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dirty="0" smtClean="0"/>
              <a:t>مسموحات </a:t>
            </a:r>
            <a:r>
              <a:rPr lang="ar-SA" dirty="0" smtClean="0"/>
              <a:t>المبيعات </a:t>
            </a:r>
            <a:r>
              <a:rPr lang="ar-SA" dirty="0" smtClean="0"/>
              <a:t>: عدم رضاء العميل عن السلعة </a:t>
            </a:r>
            <a:r>
              <a:rPr lang="ar-SA" dirty="0" smtClean="0"/>
              <a:t>المشتراه</a:t>
            </a:r>
            <a:r>
              <a:rPr lang="ar-SA" dirty="0" smtClean="0"/>
              <a:t> ورغبته في </a:t>
            </a:r>
            <a:r>
              <a:rPr lang="ar-SA" dirty="0" smtClean="0"/>
              <a:t>الأحتفاظ</a:t>
            </a:r>
            <a:r>
              <a:rPr lang="ar-SA" dirty="0" smtClean="0"/>
              <a:t> بها لو حصل على ما يعوض العيب </a:t>
            </a:r>
            <a:r>
              <a:rPr lang="ar-SA" dirty="0" smtClean="0"/>
              <a:t>بها .</a:t>
            </a:r>
            <a:endParaRPr lang="ar-SA" dirty="0"/>
          </a:p>
        </p:txBody>
      </p:sp>
      <p:cxnSp>
        <p:nvCxnSpPr>
          <p:cNvPr id="8" name="رابط كسهم مستقيم 7"/>
          <p:cNvCxnSpPr/>
          <p:nvPr/>
        </p:nvCxnSpPr>
        <p:spPr>
          <a:xfrm flipH="1">
            <a:off x="5796136" y="2924944"/>
            <a:ext cx="792088" cy="5760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رابط كسهم مستقيم 8"/>
          <p:cNvCxnSpPr/>
          <p:nvPr/>
        </p:nvCxnSpPr>
        <p:spPr>
          <a:xfrm flipH="1" flipV="1">
            <a:off x="5796136" y="2204864"/>
            <a:ext cx="864096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مخطط انسيابي: معالجة متعاقبة 26"/>
          <p:cNvSpPr/>
          <p:nvPr/>
        </p:nvSpPr>
        <p:spPr>
          <a:xfrm>
            <a:off x="323528" y="1556792"/>
            <a:ext cx="5400600" cy="108012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dirty="0" smtClean="0"/>
              <a:t>مردودات </a:t>
            </a:r>
            <a:r>
              <a:rPr lang="ar-SA" dirty="0" smtClean="0"/>
              <a:t>المبيعات </a:t>
            </a:r>
            <a:r>
              <a:rPr lang="ar-SA" dirty="0" smtClean="0"/>
              <a:t>: هي البضائع التي يردها العميل لعدم رضاءه عليها وأخذ ما دفعه عند </a:t>
            </a:r>
            <a:r>
              <a:rPr lang="ar-SA" dirty="0" smtClean="0"/>
              <a:t>شرائها .</a:t>
            </a:r>
            <a:endParaRPr lang="ar-SA" dirty="0" smtClean="0"/>
          </a:p>
        </p:txBody>
      </p:sp>
      <p:sp>
        <p:nvSpPr>
          <p:cNvPr id="16" name="مستطيل مستدير الزوايا 15"/>
          <p:cNvSpPr/>
          <p:nvPr/>
        </p:nvSpPr>
        <p:spPr>
          <a:xfrm>
            <a:off x="251520" y="4221088"/>
            <a:ext cx="8496944" cy="223224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r>
              <a:rPr lang="ar-SA" sz="2400" b="1" dirty="0" smtClean="0">
                <a:solidFill>
                  <a:schemeClr val="bg1"/>
                </a:solidFill>
              </a:rPr>
              <a:t>ملاحظات </a:t>
            </a:r>
            <a:r>
              <a:rPr lang="ar-SA" sz="2400" b="1" dirty="0" smtClean="0">
                <a:solidFill>
                  <a:schemeClr val="bg1"/>
                </a:solidFill>
              </a:rPr>
              <a:t>مهمه</a:t>
            </a:r>
            <a:r>
              <a:rPr lang="ar-SA" sz="2400" b="1" dirty="0" smtClean="0">
                <a:solidFill>
                  <a:schemeClr val="bg1"/>
                </a:solidFill>
              </a:rPr>
              <a:t> </a:t>
            </a:r>
            <a:r>
              <a:rPr lang="ar-SA" sz="2400" b="1" dirty="0" smtClean="0">
                <a:solidFill>
                  <a:schemeClr val="bg1"/>
                </a:solidFill>
              </a:rPr>
              <a:t>:</a:t>
            </a:r>
            <a:endParaRPr lang="ar-SA" sz="2400" b="1" dirty="0" smtClean="0">
              <a:solidFill>
                <a:schemeClr val="bg1"/>
              </a:solidFill>
            </a:endParaRPr>
          </a:p>
          <a:p>
            <a:r>
              <a:rPr lang="ar-SA" sz="2400" b="1" dirty="0" smtClean="0">
                <a:solidFill>
                  <a:schemeClr val="bg1"/>
                </a:solidFill>
              </a:rPr>
              <a:t>الخصم النقدي ومردودات ومسموحات المبيعات دائما مدينه </a:t>
            </a:r>
            <a:r>
              <a:rPr lang="ar-SA" sz="2400" b="1" dirty="0" smtClean="0">
                <a:solidFill>
                  <a:schemeClr val="bg1"/>
                </a:solidFill>
              </a:rPr>
              <a:t>بطبيعتها .</a:t>
            </a:r>
            <a:endParaRPr lang="ar-SA" sz="2400" b="1" dirty="0" smtClean="0">
              <a:solidFill>
                <a:schemeClr val="bg1"/>
              </a:solidFill>
            </a:endParaRPr>
          </a:p>
          <a:p>
            <a:endParaRPr lang="ar-SA" sz="2400" b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179512" y="648562"/>
            <a:ext cx="8784976" cy="52475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171396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22513" algn="l"/>
              </a:tabLst>
            </a:pPr>
            <a:r>
              <a:rPr kumimoji="0" lang="ar-SA" sz="3200" b="1" i="0" u="sng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مثال  </a:t>
            </a:r>
            <a:r>
              <a:rPr kumimoji="0" lang="ar-SA" sz="3200" b="1" i="0" u="sng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1على</a:t>
            </a:r>
            <a:r>
              <a:rPr kumimoji="0" lang="ar-SA" sz="3200" b="1" i="0" u="sng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الخصم النقدي في حالة </a:t>
            </a:r>
            <a:r>
              <a:rPr kumimoji="0" lang="ar-SA" sz="3200" b="1" i="0" u="sng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البيع:</a:t>
            </a:r>
            <a:endParaRPr kumimoji="0" lang="ar-SA" sz="3200" b="1" i="0" u="sng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7200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22513" algn="l"/>
              </a:tabLst>
            </a:pPr>
            <a:endParaRPr kumimoji="0" lang="ar-SA" sz="3200" b="1" i="0" u="sng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7200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22513" algn="l"/>
              </a:tabLst>
            </a:pPr>
            <a:endParaRPr kumimoji="0" lang="en-US" sz="20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22513" algn="l"/>
              </a:tabLst>
            </a:pPr>
            <a:r>
              <a:rPr kumimoji="0" lang="ar-SA" sz="24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في 1/1 باعت بضاعة إلى محلات النور  بقيمة 10,000 ريال على الحساب بخصم نقدي 5%  إذا تم السداد خلال 10 </a:t>
            </a:r>
            <a:r>
              <a:rPr kumimoji="0" lang="ar-SA" sz="24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أيام.</a:t>
            </a:r>
            <a:r>
              <a:rPr kumimoji="0" lang="ar-SA" sz="24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وفي 1/7 حصلت المبلغ المستحق على محلات النور </a:t>
            </a:r>
            <a:r>
              <a:rPr kumimoji="0" lang="ar-SA" sz="24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بشيك.</a:t>
            </a:r>
            <a:r>
              <a:rPr kumimoji="0" lang="ar-SA" sz="2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</a:t>
            </a:r>
            <a:endParaRPr kumimoji="0" lang="en-US" sz="20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22513" algn="l"/>
              </a:tabLst>
            </a:pPr>
            <a:r>
              <a:rPr kumimoji="0" lang="ar-SA" sz="2800" b="1" i="0" u="sng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الحــــــــــــــل:</a:t>
            </a:r>
            <a:r>
              <a:rPr kumimoji="0" lang="ar-SA" sz="2800" b="1" i="0" u="sng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ar-SA" sz="20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457200" eaLnBrk="0" fontAlgn="base" hangingPunct="0">
              <a:spcBef>
                <a:spcPct val="0"/>
              </a:spcBef>
              <a:spcAft>
                <a:spcPct val="0"/>
              </a:spcAft>
              <a:tabLst>
                <a:tab pos="2322513" algn="l"/>
              </a:tabLst>
            </a:pPr>
            <a:r>
              <a:rPr kumimoji="0" lang="ar-SA" sz="3600" b="1" i="0" u="none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1ـ</a:t>
            </a:r>
            <a:r>
              <a:rPr kumimoji="0" lang="ar-SA" sz="2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ar-SA" sz="2000" b="1" dirty="0" smtClean="0">
                <a:latin typeface="Times New Roman" pitchFamily="18" charset="0"/>
                <a:cs typeface="Times New Roman" pitchFamily="18" charset="0"/>
              </a:rPr>
              <a:t>1/1 </a:t>
            </a:r>
            <a:r>
              <a:rPr kumimoji="0" lang="ar-SA" sz="2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عند </a:t>
            </a:r>
            <a:r>
              <a:rPr kumimoji="0" lang="ar-SA" sz="2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البيع</a:t>
            </a:r>
            <a:r>
              <a:rPr lang="ar-SA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ar-SA" sz="2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ar-SA" sz="2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lang="ar-SA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بيع بضاعة على الحساب بخصم نقدي 5% إذا تم السداد خلال 10 أيام</a:t>
            </a:r>
            <a:r>
              <a:rPr lang="ar-SA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r>
              <a:rPr kumimoji="0" lang="ar-SA" sz="2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:</a:t>
            </a:r>
            <a:r>
              <a:rPr kumimoji="0" lang="ar-SA" sz="2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</a:t>
            </a:r>
            <a:endParaRPr kumimoji="0" lang="en-US" sz="20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22513" algn="l"/>
              </a:tabLst>
            </a:pPr>
            <a:r>
              <a:rPr kumimoji="0" lang="ar-SA" sz="2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22513" algn="l"/>
              </a:tabLst>
            </a:pPr>
            <a:r>
              <a:rPr kumimoji="0" lang="ar-SA" sz="20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10,000 من </a:t>
            </a:r>
            <a:r>
              <a:rPr kumimoji="0" lang="ar-SA" sz="20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حـ</a:t>
            </a:r>
            <a:r>
              <a:rPr kumimoji="0" lang="ar-SA" sz="20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/ </a:t>
            </a:r>
            <a:r>
              <a:rPr kumimoji="0" lang="ar-SA" sz="20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المدينون </a:t>
            </a:r>
            <a:r>
              <a:rPr kumimoji="0" lang="ar-SA" sz="20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( </a:t>
            </a:r>
            <a:r>
              <a:rPr kumimoji="0" lang="ar-SA" sz="20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النور )</a:t>
            </a:r>
            <a:r>
              <a:rPr kumimoji="0" lang="ar-SA" sz="20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22513" algn="l"/>
              </a:tabLst>
            </a:pPr>
            <a:r>
              <a:rPr kumimoji="0" lang="ar-SA" sz="20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 10,000 إلى </a:t>
            </a:r>
            <a:r>
              <a:rPr kumimoji="0" lang="ar-SA" sz="20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حـ</a:t>
            </a:r>
            <a:r>
              <a:rPr kumimoji="0" lang="ar-SA" sz="2000" b="1" i="0" u="none" strike="noStrike" cap="none" normalizeH="0" baseline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/ المبيعات</a:t>
            </a:r>
            <a:endParaRPr kumimoji="0" lang="en-US" sz="2000" b="1" i="0" u="none" strike="noStrike" cap="none" normalizeH="0" baseline="0" dirty="0" smtClean="0">
              <a:ln>
                <a:noFill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22513" algn="l"/>
              </a:tabLst>
            </a:pPr>
            <a:r>
              <a:rPr kumimoji="0" lang="ar-SA" sz="2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en-US" sz="20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22513" algn="l"/>
              </a:tabLst>
            </a:pPr>
            <a:endParaRPr lang="ar-SA" sz="20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5720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322513" algn="l"/>
              </a:tabLst>
            </a:pPr>
            <a:r>
              <a:rPr kumimoji="0" lang="ar-SA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   </a:t>
            </a:r>
            <a:endParaRPr kumimoji="0" lang="en-US" sz="1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وان 3"/>
          <p:cNvSpPr>
            <a:spLocks noGrp="1"/>
          </p:cNvSpPr>
          <p:nvPr>
            <p:ph type="title"/>
          </p:nvPr>
        </p:nvSpPr>
        <p:spPr>
          <a:xfrm>
            <a:off x="323528" y="1556792"/>
            <a:ext cx="8568952" cy="5112568"/>
          </a:xfrm>
          <a:effectLst/>
        </p:spPr>
        <p:txBody>
          <a:bodyPr>
            <a:normAutofit/>
          </a:bodyPr>
          <a:lstStyle/>
          <a:p>
            <a:pPr lvl="0" indent="457200" algn="r" eaLnBrk="0" fontAlgn="base" hangingPunct="0">
              <a:spcAft>
                <a:spcPct val="0"/>
              </a:spcAft>
              <a:tabLst>
                <a:tab pos="2322513" algn="l"/>
              </a:tabLst>
            </a:pPr>
            <a:r>
              <a:rPr lang="ar-SA" sz="3600" dirty="0" smtClean="0">
                <a:ln>
                  <a:noFill/>
                </a:ln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2ـ</a:t>
            </a:r>
            <a:r>
              <a:rPr lang="ar-SA" sz="240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عند التحصيل في </a:t>
            </a:r>
            <a:r>
              <a:rPr lang="ar-SA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1/7</a:t>
            </a:r>
            <a:r>
              <a:rPr lang="ar-SA" sz="240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.</a:t>
            </a:r>
            <a:r>
              <a:rPr lang="ar-SA" sz="240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 </a:t>
            </a:r>
            <a:r>
              <a:rPr lang="ar-SA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تحصيل قيمة المبيعات مع منح خصم نقدي </a:t>
            </a:r>
            <a:r>
              <a:rPr lang="ar-SA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5%</a:t>
            </a:r>
            <a:r>
              <a:rPr lang="ar-SA" sz="240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) :</a:t>
            </a:r>
            <a:r>
              <a:rPr lang="en-US" sz="240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ar-SA" sz="240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ar-SA" sz="240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من مذكورين</a:t>
            </a:r>
            <a:r>
              <a:rPr lang="en-US" sz="240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ar-SA" sz="240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9,500  </a:t>
            </a:r>
            <a:r>
              <a:rPr lang="ar-SA" sz="240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حـ</a:t>
            </a:r>
            <a:r>
              <a:rPr lang="ar-SA" sz="240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/ البنك </a:t>
            </a:r>
            <a:r>
              <a:rPr lang="en-US" sz="240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ar-SA" sz="240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500   </a:t>
            </a:r>
            <a:r>
              <a:rPr lang="ar-SA" sz="240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حـ</a:t>
            </a:r>
            <a:r>
              <a:rPr lang="ar-SA" sz="240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/ خصم مسموح </a:t>
            </a:r>
            <a:r>
              <a:rPr lang="ar-SA" sz="240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به</a:t>
            </a:r>
            <a:r>
              <a:rPr lang="ar-SA" sz="240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sz="240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ar-SA" sz="240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en-US" sz="240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ar-SA" sz="240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        10,000 إلى </a:t>
            </a:r>
            <a:r>
              <a:rPr lang="ar-SA" sz="240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حـ</a:t>
            </a:r>
            <a:r>
              <a:rPr lang="ar-SA" sz="240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/ </a:t>
            </a:r>
            <a:r>
              <a:rPr lang="ar-SA" sz="240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المدينون </a:t>
            </a:r>
            <a:r>
              <a:rPr lang="ar-SA" sz="240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(النور</a:t>
            </a:r>
            <a:r>
              <a:rPr lang="ar-SA" sz="240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  <a:r>
              <a:rPr lang="ar-SA" sz="2400" b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ar-SA" sz="2400" b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ar-SA" sz="2400" b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ar-SA" sz="2400" b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ar-SA" sz="2400" b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ar-SA" sz="2400" b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ar-SA" sz="3600" b="0" dirty="0" smtClean="0">
                <a:solidFill>
                  <a:srgbClr val="FFC000"/>
                </a:solidFill>
                <a:effectLst/>
                <a:latin typeface="Times New Roman" pitchFamily="18" charset="0"/>
                <a:cs typeface="Times New Roman" pitchFamily="18" charset="0"/>
              </a:rPr>
              <a:t>3-</a:t>
            </a:r>
            <a:r>
              <a:rPr lang="ar-SA" sz="2400" b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في حال سدد العميل في </a:t>
            </a:r>
            <a:r>
              <a:rPr lang="ar-SA" sz="2400" b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1/11 </a:t>
            </a:r>
            <a:r>
              <a:rPr lang="ar-SA" sz="2400" b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 بعد انتهاء فترة </a:t>
            </a:r>
            <a:r>
              <a:rPr lang="ar-SA" sz="2400" b="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الخصم ).</a:t>
            </a:r>
            <a:r>
              <a:rPr lang="ar-SA" sz="2400" u="sng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lang="ar-SA" sz="2400" u="sng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ar-SA" sz="2400" b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10000  من ح/الصندوق </a:t>
            </a:r>
            <a:br>
              <a:rPr lang="ar-SA" sz="2400" b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lang="ar-SA" sz="2400" b="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10000     الى ح/المدينين</a:t>
            </a:r>
            <a:r>
              <a:rPr lang="ar-SA" sz="2400" dirty="0" smtClean="0">
                <a:ln>
                  <a:noFill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lang="ar-SA" sz="2400" b="0" dirty="0">
              <a:solidFill>
                <a:schemeClr val="accent2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عنصر نائب للنص 4"/>
          <p:cNvSpPr>
            <a:spLocks noGrp="1"/>
          </p:cNvSpPr>
          <p:nvPr>
            <p:ph type="body" idx="1"/>
          </p:nvPr>
        </p:nvSpPr>
        <p:spPr>
          <a:xfrm>
            <a:off x="2123728" y="188640"/>
            <a:ext cx="6629400" cy="1066688"/>
          </a:xfrm>
        </p:spPr>
        <p:txBody>
          <a:bodyPr>
            <a:normAutofit/>
          </a:bodyPr>
          <a:lstStyle/>
          <a:p>
            <a:pPr algn="r"/>
            <a:r>
              <a:rPr lang="ar-SA" sz="4000" u="sng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تابع المثال </a:t>
            </a:r>
            <a:endParaRPr lang="ar-SA" sz="4000" u="sng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 rot="10800000" flipV="1">
            <a:off x="323525" y="496266"/>
            <a:ext cx="8568954" cy="5847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8163" algn="l"/>
                <a:tab pos="2952750" algn="ctr"/>
              </a:tabLst>
            </a:pPr>
            <a:r>
              <a:rPr kumimoji="0" lang="ar-SA" sz="3200" b="1" i="0" u="sng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مثال  2 في حالة رد مبيعات تم بيعها </a:t>
            </a:r>
            <a:r>
              <a:rPr kumimoji="0" lang="ar-SA" sz="3200" b="1" i="0" u="sng" strike="noStrike" cap="none" normalizeH="0" baseline="0" dirty="0" smtClean="0">
                <a:ln>
                  <a:noFill/>
                </a:ln>
                <a:solidFill>
                  <a:srgbClr val="FFC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نقدا:</a:t>
            </a:r>
            <a:endParaRPr lang="ar-SA" sz="2400" b="1" u="sng" dirty="0" smtClean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8163" algn="l"/>
                <a:tab pos="2952750" algn="ctr"/>
              </a:tabLst>
            </a:pPr>
            <a:endParaRPr kumimoji="0" lang="en-US" sz="2400" b="0" i="0" u="sng" strike="noStrike" cap="none" normalizeH="0" baseline="0" dirty="0" smtClean="0">
              <a:ln>
                <a:noFill/>
              </a:ln>
              <a:solidFill>
                <a:srgbClr val="FFC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8163" algn="l"/>
                <a:tab pos="2952750" algn="ctr"/>
              </a:tabLst>
            </a:pPr>
            <a:r>
              <a:rPr kumimoji="0" lang="ar-SA" sz="2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في 1/1 باعت شركة أحمد بضاعة إلى محلات الاستثمار قيمتها 5,000 ريال وحصلت القيمة نقدا في 6/1 ردت محلات الاستثمار بضاعة لعدم مطابقتها للمواصفات وقيمتها 1,500 ريال وسددت بشيك.</a:t>
            </a: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8163" algn="l"/>
                <a:tab pos="2952750" algn="ctr"/>
              </a:tabLst>
            </a:pPr>
            <a:r>
              <a:rPr lang="ar-SA" sz="2400" b="1" u="sng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الحــــــــــــــل</a:t>
            </a:r>
            <a:r>
              <a:rPr lang="ar-SA" sz="2400" u="sng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:</a:t>
            </a:r>
            <a:endParaRPr lang="ar-SA" sz="2400" u="sng" dirty="0" smtClean="0">
              <a:solidFill>
                <a:schemeClr val="accent2">
                  <a:lumMod val="40000"/>
                  <a:lumOff val="6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8163" algn="l"/>
                <a:tab pos="2952750" algn="ctr"/>
              </a:tabLst>
            </a:pPr>
            <a:endParaRPr kumimoji="0" lang="en-US" sz="2000" b="0" i="0" u="sng" strike="noStrike" cap="none" normalizeH="0" baseline="0" dirty="0" smtClean="0">
              <a:ln>
                <a:noFill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8163" algn="l"/>
                <a:tab pos="2952750" algn="ctr"/>
              </a:tabLst>
            </a:pPr>
            <a:r>
              <a:rPr lang="ar-SA" sz="3200" u="sng" dirty="0" smtClean="0">
                <a:solidFill>
                  <a:srgbClr val="FFC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أ) </a:t>
            </a:r>
            <a:r>
              <a:rPr lang="ar-SA" sz="2000" u="sng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إثبات قيمة المبيعات النقدية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	</a:t>
            </a: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8163" algn="l"/>
                <a:tab pos="2952750" algn="ctr"/>
              </a:tabLst>
            </a:pP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5,000   من 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حـ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/الصندوق</a:t>
            </a:r>
            <a:endParaRPr kumimoji="0" lang="en-US" sz="20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8163" algn="l"/>
                <a:tab pos="2952750" algn="ctr"/>
              </a:tabLst>
            </a:pP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5,000    إلى 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حـ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/ المبيعات</a:t>
            </a: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8163" algn="l"/>
                <a:tab pos="2952750" algn="ctr"/>
              </a:tabLst>
            </a:pPr>
            <a:endParaRPr kumimoji="0" lang="ar-SA" sz="20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8163" algn="l"/>
                <a:tab pos="2952750" algn="ctr"/>
              </a:tabLst>
            </a:pPr>
            <a:r>
              <a:rPr lang="ar-SA" sz="3200" u="sng" dirty="0" smtClean="0">
                <a:solidFill>
                  <a:srgbClr val="FFC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ب) </a:t>
            </a:r>
            <a:r>
              <a:rPr lang="ar-SA" sz="2000" u="sng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إثبات قيمة مردودات المبيعات</a:t>
            </a:r>
            <a:endParaRPr kumimoji="0" lang="en-US" sz="20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8163" algn="l"/>
                <a:tab pos="2952750" algn="ctr"/>
              </a:tabLst>
            </a:pP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1,500 من 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حـ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/مردودات المبيعات</a:t>
            </a:r>
            <a:endParaRPr kumimoji="0" lang="en-US" sz="20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8163" algn="l"/>
                <a:tab pos="2952750" algn="ctr"/>
              </a:tabLst>
            </a:pP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1,500 إلى 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حـ</a:t>
            </a:r>
            <a:r>
              <a:rPr kumimoji="0" lang="ar-SA" sz="20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/البنك</a:t>
            </a: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8163" algn="l"/>
                <a:tab pos="2952750" algn="ctr"/>
              </a:tabLst>
            </a:pPr>
            <a:endParaRPr kumimoji="0" lang="en-US" sz="20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8163" algn="l"/>
                <a:tab pos="2952750" algn="ctr"/>
              </a:tabLst>
            </a:pP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467544" y="332656"/>
            <a:ext cx="8352928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1808163" algn="l"/>
                <a:tab pos="2952750" algn="ctr"/>
              </a:tabLst>
            </a:pPr>
            <a:r>
              <a:rPr lang="ar-SA" sz="3200" b="1" u="sng" dirty="0" smtClean="0">
                <a:solidFill>
                  <a:srgbClr val="FFC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في حالة رد مبيعات تم بيعها </a:t>
            </a:r>
            <a:r>
              <a:rPr lang="ar-SA" sz="3200" b="1" u="sng" dirty="0" smtClean="0">
                <a:solidFill>
                  <a:srgbClr val="FFC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بالأجل:</a:t>
            </a:r>
            <a:endParaRPr lang="ar-SA" sz="3200" b="1" u="sng" dirty="0" smtClean="0">
              <a:solidFill>
                <a:srgbClr val="FFC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1808163" algn="l"/>
                <a:tab pos="2952750" algn="ctr"/>
              </a:tabLst>
            </a:pPr>
            <a:endParaRPr lang="en-US" u="sng" dirty="0" smtClean="0">
              <a:solidFill>
                <a:srgbClr val="FFC000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1808163" algn="l"/>
                <a:tab pos="2952750" algn="ctr"/>
              </a:tabLst>
            </a:pPr>
            <a:r>
              <a:rPr lang="ar-SA" sz="2400" b="1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 في 1/1 باعت شركة أحمد بضاعة إلى محلات الاستثمار قيمتها 6,000 ريال على الحساب في 6/1 ردت محلات الاستثمار بضاعة لعدم مطابقتها للمواصفات وقيمتها 2,000 ريال وسددت باقي القيمة نقدا.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1808163" algn="l"/>
                <a:tab pos="2952750" algn="ctr"/>
              </a:tabLst>
            </a:pPr>
            <a:r>
              <a:rPr lang="ar-SA" sz="2000" b="1" u="sng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الحــــــــــل</a:t>
            </a:r>
            <a:r>
              <a:rPr lang="ar-SA" b="1" dirty="0" smtClean="0">
                <a:solidFill>
                  <a:schemeClr val="accent2">
                    <a:lumMod val="40000"/>
                    <a:lumOff val="60000"/>
                  </a:schemeClr>
                </a:solidFill>
                <a:latin typeface="Arial" pitchFamily="34" charset="0"/>
                <a:cs typeface="Arial" pitchFamily="34" charset="0"/>
              </a:rPr>
              <a:t> :</a:t>
            </a:r>
            <a:endParaRPr lang="ar-SA" b="1" dirty="0" smtClean="0">
              <a:solidFill>
                <a:schemeClr val="accent2">
                  <a:lumMod val="40000"/>
                  <a:lumOff val="6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8163" algn="l"/>
                <a:tab pos="2952750" algn="ctr"/>
              </a:tabLst>
            </a:pPr>
            <a:r>
              <a:rPr lang="ar-SA" sz="3200" b="1" dirty="0" smtClean="0">
                <a:solidFill>
                  <a:srgbClr val="FFC000"/>
                </a:solidFill>
                <a:latin typeface="Arial" pitchFamily="34" charset="0"/>
                <a:cs typeface="Arial" pitchFamily="34" charset="0"/>
              </a:rPr>
              <a:t>أ) </a:t>
            </a:r>
            <a:r>
              <a:rPr lang="ar-SA" sz="2000" u="sng" dirty="0" smtClean="0"/>
              <a:t>إثبات قيمة المبيعات الآجلة</a:t>
            </a:r>
            <a:endParaRPr lang="en-US" sz="2000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1808163" algn="l"/>
                <a:tab pos="2952750" algn="ctr"/>
              </a:tabLst>
            </a:pPr>
            <a:endParaRPr lang="ar-SA" sz="2000" b="1" dirty="0" smtClean="0">
              <a:solidFill>
                <a:schemeClr val="accent2">
                  <a:lumMod val="40000"/>
                  <a:lumOff val="6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ar-SA" sz="2000" dirty="0" smtClean="0"/>
              <a:t>6000 من </a:t>
            </a:r>
            <a:r>
              <a:rPr lang="ar-SA" sz="2000" dirty="0" smtClean="0"/>
              <a:t>حـ/المدينون </a:t>
            </a:r>
            <a:r>
              <a:rPr lang="ar-SA" sz="2000" dirty="0" smtClean="0"/>
              <a:t>(محلات الاستثمار</a:t>
            </a:r>
            <a:r>
              <a:rPr lang="ar-SA" sz="2000" dirty="0" smtClean="0"/>
              <a:t>)</a:t>
            </a:r>
            <a:endParaRPr lang="en-US" sz="2000" dirty="0" smtClean="0"/>
          </a:p>
          <a:p>
            <a:r>
              <a:rPr lang="ar-SA" sz="2000" dirty="0" smtClean="0"/>
              <a:t>6000 إلى </a:t>
            </a:r>
            <a:r>
              <a:rPr lang="ar-SA" sz="2000" dirty="0" smtClean="0"/>
              <a:t>حـ</a:t>
            </a:r>
            <a:r>
              <a:rPr lang="ar-SA" sz="2000" dirty="0" smtClean="0"/>
              <a:t>/ المبيعات</a:t>
            </a:r>
          </a:p>
          <a:p>
            <a:endParaRPr lang="ar-SA" sz="2000" dirty="0" smtClean="0"/>
          </a:p>
          <a:p>
            <a:r>
              <a:rPr lang="ar-SA" sz="2000" u="sng" dirty="0" smtClean="0">
                <a:solidFill>
                  <a:srgbClr val="FFC000"/>
                </a:solidFill>
              </a:rPr>
              <a:t>ب) </a:t>
            </a:r>
            <a:r>
              <a:rPr lang="ar-SA" sz="2000" u="sng" dirty="0" smtClean="0"/>
              <a:t>إثبات تحصيل قيمة البضاعة نقدا ورد جزء من البضاعة:</a:t>
            </a:r>
            <a:endParaRPr lang="en-US" sz="2000" dirty="0" smtClean="0"/>
          </a:p>
          <a:p>
            <a:r>
              <a:rPr lang="ar-SA" sz="2000" dirty="0" smtClean="0"/>
              <a:t> </a:t>
            </a:r>
            <a:endParaRPr lang="en-US" sz="2000" dirty="0" smtClean="0"/>
          </a:p>
          <a:p>
            <a:r>
              <a:rPr lang="ar-SA" sz="2000" dirty="0" smtClean="0"/>
              <a:t>من مذكورين</a:t>
            </a:r>
            <a:endParaRPr lang="en-US" sz="2000" dirty="0" smtClean="0"/>
          </a:p>
          <a:p>
            <a:r>
              <a:rPr lang="ar-SA" sz="2000" dirty="0" smtClean="0"/>
              <a:t>2000 </a:t>
            </a:r>
            <a:r>
              <a:rPr lang="ar-SA" sz="2000" dirty="0" smtClean="0"/>
              <a:t>حـ</a:t>
            </a:r>
            <a:r>
              <a:rPr lang="ar-SA" sz="2000" dirty="0" smtClean="0"/>
              <a:t>/ مردودات المبيعات</a:t>
            </a:r>
            <a:endParaRPr lang="en-US" sz="2000" dirty="0" smtClean="0"/>
          </a:p>
          <a:p>
            <a:r>
              <a:rPr lang="ar-SA" sz="2000" dirty="0" smtClean="0"/>
              <a:t>4000 </a:t>
            </a:r>
            <a:r>
              <a:rPr lang="ar-SA" sz="2000" dirty="0" smtClean="0"/>
              <a:t>حـ</a:t>
            </a:r>
            <a:r>
              <a:rPr lang="ar-SA" sz="2000" dirty="0" smtClean="0"/>
              <a:t>/ الصندوق</a:t>
            </a:r>
            <a:endParaRPr lang="en-US" sz="2000" dirty="0" smtClean="0"/>
          </a:p>
          <a:p>
            <a:r>
              <a:rPr lang="ar-SA" sz="2000" dirty="0" smtClean="0"/>
              <a:t>6000 إلى </a:t>
            </a:r>
            <a:r>
              <a:rPr lang="ar-SA" sz="2000" dirty="0" smtClean="0"/>
              <a:t>حـ</a:t>
            </a:r>
            <a:r>
              <a:rPr lang="ar-SA" sz="2000" dirty="0" smtClean="0"/>
              <a:t>/المدينون</a:t>
            </a:r>
            <a:endParaRPr lang="en-US" sz="2000" dirty="0" smtClean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808163" algn="l"/>
                <a:tab pos="2952750" algn="ctr"/>
              </a:tabLst>
            </a:pPr>
            <a:endParaRPr lang="en-US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مستطيل 6"/>
          <p:cNvSpPr/>
          <p:nvPr/>
        </p:nvSpPr>
        <p:spPr>
          <a:xfrm>
            <a:off x="4067944" y="378904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1808163" algn="l"/>
                <a:tab pos="2952750" algn="ctr"/>
              </a:tabLst>
            </a:pPr>
            <a:endParaRPr lang="ar-SA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تقنية">
  <a:themeElements>
    <a:clrScheme name="تقنية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تقنية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تقنية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425</TotalTime>
  <Words>1318</Words>
  <Application>Microsoft Office PowerPoint</Application>
  <PresentationFormat>عرض على الشاشة (3:4)‏</PresentationFormat>
  <Paragraphs>299</Paragraphs>
  <Slides>25</Slides>
  <Notes>3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25</vt:i4>
      </vt:variant>
    </vt:vector>
  </HeadingPairs>
  <TitlesOfParts>
    <vt:vector size="26" baseType="lpstr">
      <vt:lpstr>تقنية</vt:lpstr>
      <vt:lpstr>المحاسبه في المنشات التجاريه </vt:lpstr>
      <vt:lpstr>أولا : المبيعات </vt:lpstr>
      <vt:lpstr>الشريحة 3</vt:lpstr>
      <vt:lpstr>الشريحة 4</vt:lpstr>
      <vt:lpstr>الشريحة 5</vt:lpstr>
      <vt:lpstr>الشريحة 6</vt:lpstr>
      <vt:lpstr>2ـ عند التحصيل في 1/7 . ( تحصيل قيمة المبيعات مع منح خصم نقدي 5%  ) :         من مذكورين 9,500  حـ/ البنك  500   حـ/ خصم مسموح به                                       10,000 إلى حـ/ المدينون (النور)   3- في حال سدد العميل في 1/11 ( بعد انتهاء فترة الخصم ). 10000  من ح/الصندوق  10000     الى ح/المدينين </vt:lpstr>
      <vt:lpstr>الشريحة 8</vt:lpstr>
      <vt:lpstr>الشريحة 9</vt:lpstr>
      <vt:lpstr>الشريحة 10</vt:lpstr>
      <vt:lpstr>الشريحة 11</vt:lpstr>
      <vt:lpstr>الشريحة 12</vt:lpstr>
      <vt:lpstr>الشريحة 13</vt:lpstr>
      <vt:lpstr>الشريحة 14</vt:lpstr>
      <vt:lpstr>الشريحة 15</vt:lpstr>
      <vt:lpstr>الشريحة 16</vt:lpstr>
      <vt:lpstr>الشريحة 17</vt:lpstr>
      <vt:lpstr>الشريحة 18</vt:lpstr>
      <vt:lpstr>الشريحة 19</vt:lpstr>
      <vt:lpstr>الشريحة 20</vt:lpstr>
      <vt:lpstr>الشريحة 21</vt:lpstr>
      <vt:lpstr>الشريحة 22</vt:lpstr>
      <vt:lpstr>الشريحة 23</vt:lpstr>
      <vt:lpstr>الشريحة 24</vt:lpstr>
      <vt:lpstr>الشريحة 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المحاسبه في المنشات التجاريه </dc:title>
  <dc:creator>dr.ahmed</dc:creator>
  <cp:lastModifiedBy>dr.ahmed</cp:lastModifiedBy>
  <cp:revision>44</cp:revision>
  <dcterms:created xsi:type="dcterms:W3CDTF">2012-09-28T17:40:10Z</dcterms:created>
  <dcterms:modified xsi:type="dcterms:W3CDTF">2012-10-02T18:05:35Z</dcterms:modified>
</cp:coreProperties>
</file>