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3335B-62CB-419C-AECD-EC956EBCBE3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978CCC8-7985-466E-AC36-AF76DC2ABB93}">
      <dgm:prSet phldrT="[نص]"/>
      <dgm:spPr/>
      <dgm:t>
        <a:bodyPr/>
        <a:lstStyle/>
        <a:p>
          <a:pPr rtl="1"/>
          <a:r>
            <a:rPr lang="ar-SA" dirty="0" smtClean="0"/>
            <a:t>المدخل الحديث لتحليل سلوك المستهلك</a:t>
          </a:r>
          <a:endParaRPr lang="ar-SA" dirty="0"/>
        </a:p>
      </dgm:t>
    </dgm:pt>
    <dgm:pt modelId="{0CDD8A71-7140-48D8-992A-91426EDF7FF6}" type="parTrans" cxnId="{0F853349-3BE7-40FA-AFD9-95D04AAF822F}">
      <dgm:prSet/>
      <dgm:spPr/>
      <dgm:t>
        <a:bodyPr/>
        <a:lstStyle/>
        <a:p>
          <a:pPr rtl="1"/>
          <a:endParaRPr lang="ar-SA"/>
        </a:p>
      </dgm:t>
    </dgm:pt>
    <dgm:pt modelId="{82D98BDC-B5BC-4D11-BFF5-D83FA52FE19A}" type="sibTrans" cxnId="{0F853349-3BE7-40FA-AFD9-95D04AAF822F}">
      <dgm:prSet/>
      <dgm:spPr/>
      <dgm:t>
        <a:bodyPr/>
        <a:lstStyle/>
        <a:p>
          <a:pPr rtl="1"/>
          <a:endParaRPr lang="ar-SA"/>
        </a:p>
      </dgm:t>
    </dgm:pt>
    <dgm:pt modelId="{7F08B6DA-9BD0-489D-817D-24BD0722A121}">
      <dgm:prSet phldrT="[نص]"/>
      <dgm:spPr/>
      <dgm:t>
        <a:bodyPr/>
        <a:lstStyle/>
        <a:p>
          <a:pPr rtl="1"/>
          <a:r>
            <a:rPr lang="ar-SA" dirty="0" smtClean="0"/>
            <a:t>نظرية المنفعة الترتيبية</a:t>
          </a:r>
          <a:endParaRPr lang="ar-SA" dirty="0"/>
        </a:p>
      </dgm:t>
    </dgm:pt>
    <dgm:pt modelId="{E5F4BD71-A89E-4318-88B1-4D2E7237D843}" type="parTrans" cxnId="{D2A87E09-5A8A-4FA1-983D-782C1DB3CFF6}">
      <dgm:prSet/>
      <dgm:spPr/>
      <dgm:t>
        <a:bodyPr/>
        <a:lstStyle/>
        <a:p>
          <a:pPr rtl="1"/>
          <a:endParaRPr lang="ar-SA"/>
        </a:p>
      </dgm:t>
    </dgm:pt>
    <dgm:pt modelId="{F07C62AA-8571-42E3-8EB2-E486975EB593}" type="sibTrans" cxnId="{D2A87E09-5A8A-4FA1-983D-782C1DB3CFF6}">
      <dgm:prSet/>
      <dgm:spPr/>
      <dgm:t>
        <a:bodyPr/>
        <a:lstStyle/>
        <a:p>
          <a:pPr rtl="1"/>
          <a:endParaRPr lang="ar-SA"/>
        </a:p>
      </dgm:t>
    </dgm:pt>
    <dgm:pt modelId="{C6D9E597-A7BF-4071-9A16-9CCA46A81834}">
      <dgm:prSet phldrT="[نص]"/>
      <dgm:spPr/>
      <dgm:t>
        <a:bodyPr/>
        <a:lstStyle/>
        <a:p>
          <a:pPr rtl="1"/>
          <a:r>
            <a:rPr lang="ar-SA" dirty="0" smtClean="0"/>
            <a:t>منحنيات السواء</a:t>
          </a:r>
          <a:endParaRPr lang="ar-SA" dirty="0"/>
        </a:p>
      </dgm:t>
    </dgm:pt>
    <dgm:pt modelId="{4EE89949-474E-4D5E-B4FD-54E1993E8018}" type="parTrans" cxnId="{074A0091-5E65-470E-8430-FE73086041E9}">
      <dgm:prSet/>
      <dgm:spPr/>
      <dgm:t>
        <a:bodyPr/>
        <a:lstStyle/>
        <a:p>
          <a:pPr rtl="1"/>
          <a:endParaRPr lang="ar-SA"/>
        </a:p>
      </dgm:t>
    </dgm:pt>
    <dgm:pt modelId="{12A9FA5D-183E-48D0-A1DF-F6CD949CACEE}" type="sibTrans" cxnId="{074A0091-5E65-470E-8430-FE73086041E9}">
      <dgm:prSet/>
      <dgm:spPr/>
      <dgm:t>
        <a:bodyPr/>
        <a:lstStyle/>
        <a:p>
          <a:pPr rtl="1"/>
          <a:endParaRPr lang="ar-SA"/>
        </a:p>
      </dgm:t>
    </dgm:pt>
    <dgm:pt modelId="{CC5D2583-B516-4003-8FF6-BDFC92C954D7}" type="pres">
      <dgm:prSet presAssocID="{9473335B-62CB-419C-AECD-EC956EBCBE33}" presName="linearFlow" presStyleCnt="0">
        <dgm:presLayoutVars>
          <dgm:resizeHandles val="exact"/>
        </dgm:presLayoutVars>
      </dgm:prSet>
      <dgm:spPr/>
    </dgm:pt>
    <dgm:pt modelId="{4B9384F1-D679-4EAB-AF91-5CE6E8813603}" type="pres">
      <dgm:prSet presAssocID="{8978CCC8-7985-466E-AC36-AF76DC2ABB93}" presName="node" presStyleLbl="node1" presStyleIdx="0" presStyleCnt="3" custScaleX="14888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3F7018E-154E-48C9-8917-7DE25B9ECE66}" type="pres">
      <dgm:prSet presAssocID="{82D98BDC-B5BC-4D11-BFF5-D83FA52FE19A}" presName="sibTrans" presStyleLbl="sibTrans2D1" presStyleIdx="0" presStyleCnt="2" custScaleX="93532" custScaleY="147402"/>
      <dgm:spPr/>
      <dgm:t>
        <a:bodyPr/>
        <a:lstStyle/>
        <a:p>
          <a:pPr rtl="1"/>
          <a:endParaRPr lang="ar-SA"/>
        </a:p>
      </dgm:t>
    </dgm:pt>
    <dgm:pt modelId="{86462F4F-580B-4613-991E-D13F0EB6DCB3}" type="pres">
      <dgm:prSet presAssocID="{82D98BDC-B5BC-4D11-BFF5-D83FA52FE19A}" presName="connectorText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A684011E-EB4D-4D70-9014-4645A9283B15}" type="pres">
      <dgm:prSet presAssocID="{7F08B6DA-9BD0-489D-817D-24BD0722A1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F2BFFF-0E3A-4292-877F-75C724ED81F9}" type="pres">
      <dgm:prSet presAssocID="{F07C62AA-8571-42E3-8EB2-E486975EB593}" presName="sibTrans" presStyleLbl="sibTrans2D1" presStyleIdx="1" presStyleCnt="2" custScaleY="147402"/>
      <dgm:spPr/>
      <dgm:t>
        <a:bodyPr/>
        <a:lstStyle/>
        <a:p>
          <a:pPr rtl="1"/>
          <a:endParaRPr lang="ar-SA"/>
        </a:p>
      </dgm:t>
    </dgm:pt>
    <dgm:pt modelId="{26477AF7-1CAE-4020-B14D-AA7AB9F3B311}" type="pres">
      <dgm:prSet presAssocID="{F07C62AA-8571-42E3-8EB2-E486975EB593}" presName="connectorTex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0A37555E-9CC8-4CC0-8134-7DCFEBE8E1CA}" type="pres">
      <dgm:prSet presAssocID="{C6D9E597-A7BF-4071-9A16-9CCA46A8183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F10F4BA-80DC-4964-841B-A957426A8238}" type="presOf" srcId="{7F08B6DA-9BD0-489D-817D-24BD0722A121}" destId="{A684011E-EB4D-4D70-9014-4645A9283B15}" srcOrd="0" destOrd="0" presId="urn:microsoft.com/office/officeart/2005/8/layout/process2"/>
    <dgm:cxn modelId="{3D1F6665-902A-417C-9AEE-66A9B3CEBE13}" type="presOf" srcId="{F07C62AA-8571-42E3-8EB2-E486975EB593}" destId="{26477AF7-1CAE-4020-B14D-AA7AB9F3B311}" srcOrd="1" destOrd="0" presId="urn:microsoft.com/office/officeart/2005/8/layout/process2"/>
    <dgm:cxn modelId="{1994F597-D4FC-441A-A9DF-04267788B612}" type="presOf" srcId="{C6D9E597-A7BF-4071-9A16-9CCA46A81834}" destId="{0A37555E-9CC8-4CC0-8134-7DCFEBE8E1CA}" srcOrd="0" destOrd="0" presId="urn:microsoft.com/office/officeart/2005/8/layout/process2"/>
    <dgm:cxn modelId="{B12E134D-EB23-477B-BB41-3F0972048420}" type="presOf" srcId="{82D98BDC-B5BC-4D11-BFF5-D83FA52FE19A}" destId="{86462F4F-580B-4613-991E-D13F0EB6DCB3}" srcOrd="1" destOrd="0" presId="urn:microsoft.com/office/officeart/2005/8/layout/process2"/>
    <dgm:cxn modelId="{1987915B-6A59-4DC2-9697-F97AA7DEB83A}" type="presOf" srcId="{8978CCC8-7985-466E-AC36-AF76DC2ABB93}" destId="{4B9384F1-D679-4EAB-AF91-5CE6E8813603}" srcOrd="0" destOrd="0" presId="urn:microsoft.com/office/officeart/2005/8/layout/process2"/>
    <dgm:cxn modelId="{A390ACE3-764C-4483-A450-E11C0454B34C}" type="presOf" srcId="{F07C62AA-8571-42E3-8EB2-E486975EB593}" destId="{6BF2BFFF-0E3A-4292-877F-75C724ED81F9}" srcOrd="0" destOrd="0" presId="urn:microsoft.com/office/officeart/2005/8/layout/process2"/>
    <dgm:cxn modelId="{C737FA82-CDC3-4F3A-A7DA-3EE6B867AF09}" type="presOf" srcId="{9473335B-62CB-419C-AECD-EC956EBCBE33}" destId="{CC5D2583-B516-4003-8FF6-BDFC92C954D7}" srcOrd="0" destOrd="0" presId="urn:microsoft.com/office/officeart/2005/8/layout/process2"/>
    <dgm:cxn modelId="{706872E2-1284-4AE2-A441-DED185CB58FE}" type="presOf" srcId="{82D98BDC-B5BC-4D11-BFF5-D83FA52FE19A}" destId="{23F7018E-154E-48C9-8917-7DE25B9ECE66}" srcOrd="0" destOrd="0" presId="urn:microsoft.com/office/officeart/2005/8/layout/process2"/>
    <dgm:cxn modelId="{D2A87E09-5A8A-4FA1-983D-782C1DB3CFF6}" srcId="{9473335B-62CB-419C-AECD-EC956EBCBE33}" destId="{7F08B6DA-9BD0-489D-817D-24BD0722A121}" srcOrd="1" destOrd="0" parTransId="{E5F4BD71-A89E-4318-88B1-4D2E7237D843}" sibTransId="{F07C62AA-8571-42E3-8EB2-E486975EB593}"/>
    <dgm:cxn modelId="{0F853349-3BE7-40FA-AFD9-95D04AAF822F}" srcId="{9473335B-62CB-419C-AECD-EC956EBCBE33}" destId="{8978CCC8-7985-466E-AC36-AF76DC2ABB93}" srcOrd="0" destOrd="0" parTransId="{0CDD8A71-7140-48D8-992A-91426EDF7FF6}" sibTransId="{82D98BDC-B5BC-4D11-BFF5-D83FA52FE19A}"/>
    <dgm:cxn modelId="{074A0091-5E65-470E-8430-FE73086041E9}" srcId="{9473335B-62CB-419C-AECD-EC956EBCBE33}" destId="{C6D9E597-A7BF-4071-9A16-9CCA46A81834}" srcOrd="2" destOrd="0" parTransId="{4EE89949-474E-4D5E-B4FD-54E1993E8018}" sibTransId="{12A9FA5D-183E-48D0-A1DF-F6CD949CACEE}"/>
    <dgm:cxn modelId="{59D08327-C814-40CE-985F-9564E9052ABC}" type="presParOf" srcId="{CC5D2583-B516-4003-8FF6-BDFC92C954D7}" destId="{4B9384F1-D679-4EAB-AF91-5CE6E8813603}" srcOrd="0" destOrd="0" presId="urn:microsoft.com/office/officeart/2005/8/layout/process2"/>
    <dgm:cxn modelId="{EE09EF3B-3312-4BA2-9DD9-A2E799736CBF}" type="presParOf" srcId="{CC5D2583-B516-4003-8FF6-BDFC92C954D7}" destId="{23F7018E-154E-48C9-8917-7DE25B9ECE66}" srcOrd="1" destOrd="0" presId="urn:microsoft.com/office/officeart/2005/8/layout/process2"/>
    <dgm:cxn modelId="{30F07101-0731-4AA8-B550-7AFB423D3C38}" type="presParOf" srcId="{23F7018E-154E-48C9-8917-7DE25B9ECE66}" destId="{86462F4F-580B-4613-991E-D13F0EB6DCB3}" srcOrd="0" destOrd="0" presId="urn:microsoft.com/office/officeart/2005/8/layout/process2"/>
    <dgm:cxn modelId="{DE7EFE7D-7DCE-4B74-8C58-0A64368301B5}" type="presParOf" srcId="{CC5D2583-B516-4003-8FF6-BDFC92C954D7}" destId="{A684011E-EB4D-4D70-9014-4645A9283B15}" srcOrd="2" destOrd="0" presId="urn:microsoft.com/office/officeart/2005/8/layout/process2"/>
    <dgm:cxn modelId="{462BADCD-7C15-48DC-BA4C-3104EC310E0F}" type="presParOf" srcId="{CC5D2583-B516-4003-8FF6-BDFC92C954D7}" destId="{6BF2BFFF-0E3A-4292-877F-75C724ED81F9}" srcOrd="3" destOrd="0" presId="urn:microsoft.com/office/officeart/2005/8/layout/process2"/>
    <dgm:cxn modelId="{A8B45537-2788-435C-9CBB-8FC2C321C600}" type="presParOf" srcId="{6BF2BFFF-0E3A-4292-877F-75C724ED81F9}" destId="{26477AF7-1CAE-4020-B14D-AA7AB9F3B311}" srcOrd="0" destOrd="0" presId="urn:microsoft.com/office/officeart/2005/8/layout/process2"/>
    <dgm:cxn modelId="{5D3DC03A-DAAD-491D-BB9C-4A6D703A99E2}" type="presParOf" srcId="{CC5D2583-B516-4003-8FF6-BDFC92C954D7}" destId="{0A37555E-9CC8-4CC0-8134-7DCFEBE8E1C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C457A9-4C5D-47EC-B78E-842CA140F26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4A8AC4B-E802-4AB2-BA29-B5DA6F14A771}">
      <dgm:prSet phldrT="[نص]"/>
      <dgm:spPr/>
      <dgm:t>
        <a:bodyPr/>
        <a:lstStyle/>
        <a:p>
          <a:pPr rtl="1"/>
          <a:r>
            <a:rPr lang="ar-SA" dirty="0" smtClean="0"/>
            <a:t>المدخل التقليدي لتحليل سلوك المستهلك</a:t>
          </a:r>
          <a:endParaRPr lang="ar-SA" dirty="0"/>
        </a:p>
      </dgm:t>
    </dgm:pt>
    <dgm:pt modelId="{7F18F420-23F3-49C8-AB8E-2FAFEC9D7B90}" type="parTrans" cxnId="{735144DC-4F3F-4C9D-A376-8A688389565C}">
      <dgm:prSet/>
      <dgm:spPr/>
      <dgm:t>
        <a:bodyPr/>
        <a:lstStyle/>
        <a:p>
          <a:pPr rtl="1"/>
          <a:endParaRPr lang="ar-SA"/>
        </a:p>
      </dgm:t>
    </dgm:pt>
    <dgm:pt modelId="{50864B7A-FA5D-44B0-AA9A-0A79D3E117E3}" type="sibTrans" cxnId="{735144DC-4F3F-4C9D-A376-8A688389565C}">
      <dgm:prSet custT="1"/>
      <dgm:spPr/>
      <dgm:t>
        <a:bodyPr/>
        <a:lstStyle/>
        <a:p>
          <a:pPr rtl="1"/>
          <a:r>
            <a:rPr lang="ar-SA" sz="1100" dirty="0" smtClean="0"/>
            <a:t>يعرف </a:t>
          </a:r>
          <a:r>
            <a:rPr lang="ar-SA" sz="1100" dirty="0" err="1" smtClean="0"/>
            <a:t>بإسم</a:t>
          </a:r>
          <a:endParaRPr lang="ar-SA" sz="1100" dirty="0"/>
        </a:p>
      </dgm:t>
    </dgm:pt>
    <dgm:pt modelId="{B7FE5CFE-DD75-47F6-9E25-C243F374CF7F}">
      <dgm:prSet phldrT="[نص]"/>
      <dgm:spPr/>
      <dgm:t>
        <a:bodyPr/>
        <a:lstStyle/>
        <a:p>
          <a:pPr rtl="1"/>
          <a:r>
            <a:rPr lang="ar-SA" dirty="0" smtClean="0"/>
            <a:t>نظرية المنفعة الكمية</a:t>
          </a:r>
          <a:endParaRPr lang="ar-SA" dirty="0"/>
        </a:p>
      </dgm:t>
    </dgm:pt>
    <dgm:pt modelId="{CDE9A7DF-1E71-40B7-8AE0-A870EA688ED0}" type="parTrans" cxnId="{018FCFCD-9D2C-4519-B04F-DF67CFA2D20A}">
      <dgm:prSet/>
      <dgm:spPr/>
      <dgm:t>
        <a:bodyPr/>
        <a:lstStyle/>
        <a:p>
          <a:pPr rtl="1"/>
          <a:endParaRPr lang="ar-SA"/>
        </a:p>
      </dgm:t>
    </dgm:pt>
    <dgm:pt modelId="{EA514F8C-C43A-44E4-9023-EEDFEDEB907C}" type="sibTrans" cxnId="{018FCFCD-9D2C-4519-B04F-DF67CFA2D20A}">
      <dgm:prSet/>
      <dgm:spPr/>
      <dgm:t>
        <a:bodyPr/>
        <a:lstStyle/>
        <a:p>
          <a:pPr rtl="1"/>
          <a:endParaRPr lang="ar-SA"/>
        </a:p>
      </dgm:t>
    </dgm:pt>
    <dgm:pt modelId="{F896ED92-05F4-4FC2-8C64-25F7AE3373DA}">
      <dgm:prSet phldrT="[نص]"/>
      <dgm:spPr/>
      <dgm:t>
        <a:bodyPr/>
        <a:lstStyle/>
        <a:p>
          <a:pPr rtl="1"/>
          <a:r>
            <a:rPr lang="ar-SA" dirty="0" smtClean="0"/>
            <a:t>المنفعة الكلية , المنفعة الحدية</a:t>
          </a:r>
          <a:endParaRPr lang="ar-SA" dirty="0"/>
        </a:p>
      </dgm:t>
    </dgm:pt>
    <dgm:pt modelId="{9489459A-C8AC-42D7-9108-AC34EAC85196}" type="parTrans" cxnId="{7D42FEE7-51C3-4AF1-8462-65A79FC19E95}">
      <dgm:prSet/>
      <dgm:spPr/>
      <dgm:t>
        <a:bodyPr/>
        <a:lstStyle/>
        <a:p>
          <a:pPr rtl="1"/>
          <a:endParaRPr lang="ar-SA"/>
        </a:p>
      </dgm:t>
    </dgm:pt>
    <dgm:pt modelId="{23AE16A1-96E9-4BC5-9F42-4531FD648729}" type="sibTrans" cxnId="{7D42FEE7-51C3-4AF1-8462-65A79FC19E95}">
      <dgm:prSet/>
      <dgm:spPr/>
      <dgm:t>
        <a:bodyPr/>
        <a:lstStyle/>
        <a:p>
          <a:pPr rtl="1"/>
          <a:endParaRPr lang="ar-SA"/>
        </a:p>
      </dgm:t>
    </dgm:pt>
    <dgm:pt modelId="{F6193CF4-05DE-41D2-B651-E57C0E39E40A}" type="pres">
      <dgm:prSet presAssocID="{5CC457A9-4C5D-47EC-B78E-842CA140F26B}" presName="linearFlow" presStyleCnt="0">
        <dgm:presLayoutVars>
          <dgm:resizeHandles val="exact"/>
        </dgm:presLayoutVars>
      </dgm:prSet>
      <dgm:spPr/>
    </dgm:pt>
    <dgm:pt modelId="{230ED1E2-7D93-4C87-81B2-825A620D858D}" type="pres">
      <dgm:prSet presAssocID="{F4A8AC4B-E802-4AB2-BA29-B5DA6F14A771}" presName="node" presStyleLbl="node1" presStyleIdx="0" presStyleCnt="3" custScaleX="102870" custScaleY="64122" custLinFactNeighborX="251" custLinFactNeighborY="77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4EC6BE-7801-4108-BC9D-AF4AB9A73C69}" type="pres">
      <dgm:prSet presAssocID="{50864B7A-FA5D-44B0-AA9A-0A79D3E117E3}" presName="sibTrans" presStyleLbl="sibTrans2D1" presStyleIdx="0" presStyleCnt="2" custScaleX="73410" custScaleY="96367" custLinFactNeighborX="10874" custLinFactNeighborY="-7073"/>
      <dgm:spPr/>
      <dgm:t>
        <a:bodyPr/>
        <a:lstStyle/>
        <a:p>
          <a:pPr rtl="1"/>
          <a:endParaRPr lang="ar-SA"/>
        </a:p>
      </dgm:t>
    </dgm:pt>
    <dgm:pt modelId="{28A32989-F7AA-46D9-BCDE-9D04C62A27C8}" type="pres">
      <dgm:prSet presAssocID="{50864B7A-FA5D-44B0-AA9A-0A79D3E117E3}" presName="connectorText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6B12D12C-6BD3-4030-9CC4-453539702E1F}" type="pres">
      <dgm:prSet presAssocID="{B7FE5CFE-DD75-47F6-9E25-C243F374CF7F}" presName="node" presStyleLbl="node1" presStyleIdx="1" presStyleCnt="3" custScaleX="64333" custScaleY="67353" custLinFactNeighborX="-700" custLinFactNeighborY="-1446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E849A5-E7E2-4904-9D75-8ACF61748842}" type="pres">
      <dgm:prSet presAssocID="{EA514F8C-C43A-44E4-9023-EEDFEDEB907C}" presName="sibTrans" presStyleLbl="sibTrans2D1" presStyleIdx="1" presStyleCnt="2" custScaleX="84206" custScaleY="102619" custLinFactNeighborX="9690" custLinFactNeighborY="217"/>
      <dgm:spPr/>
      <dgm:t>
        <a:bodyPr/>
        <a:lstStyle/>
        <a:p>
          <a:pPr rtl="1"/>
          <a:endParaRPr lang="ar-SA"/>
        </a:p>
      </dgm:t>
    </dgm:pt>
    <dgm:pt modelId="{2C33FA40-546E-496E-B234-20882E1B928E}" type="pres">
      <dgm:prSet presAssocID="{EA514F8C-C43A-44E4-9023-EEDFEDEB907C}" presName="connectorTex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7A2B3D8B-5DCB-4687-B6FC-40239CB40C55}" type="pres">
      <dgm:prSet presAssocID="{F896ED92-05F4-4FC2-8C64-25F7AE3373DA}" presName="node" presStyleLbl="node1" presStyleIdx="2" presStyleCnt="3" custScaleX="72505" custScaleY="72087" custLinFactNeighborX="-1165" custLinFactNeighborY="-4517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35144DC-4F3F-4C9D-A376-8A688389565C}" srcId="{5CC457A9-4C5D-47EC-B78E-842CA140F26B}" destId="{F4A8AC4B-E802-4AB2-BA29-B5DA6F14A771}" srcOrd="0" destOrd="0" parTransId="{7F18F420-23F3-49C8-AB8E-2FAFEC9D7B90}" sibTransId="{50864B7A-FA5D-44B0-AA9A-0A79D3E117E3}"/>
    <dgm:cxn modelId="{135AEADE-671F-4C37-8B8B-7B34648A73B4}" type="presOf" srcId="{50864B7A-FA5D-44B0-AA9A-0A79D3E117E3}" destId="{984EC6BE-7801-4108-BC9D-AF4AB9A73C69}" srcOrd="0" destOrd="0" presId="urn:microsoft.com/office/officeart/2005/8/layout/process2"/>
    <dgm:cxn modelId="{51029A04-16D8-4251-AAAF-BA965DE803B3}" type="presOf" srcId="{F4A8AC4B-E802-4AB2-BA29-B5DA6F14A771}" destId="{230ED1E2-7D93-4C87-81B2-825A620D858D}" srcOrd="0" destOrd="0" presId="urn:microsoft.com/office/officeart/2005/8/layout/process2"/>
    <dgm:cxn modelId="{12E6ABCB-1608-430D-A342-4461B1D244E3}" type="presOf" srcId="{EA514F8C-C43A-44E4-9023-EEDFEDEB907C}" destId="{2C33FA40-546E-496E-B234-20882E1B928E}" srcOrd="1" destOrd="0" presId="urn:microsoft.com/office/officeart/2005/8/layout/process2"/>
    <dgm:cxn modelId="{AAE9E277-168E-47C7-8B62-93A6DA27D73A}" type="presOf" srcId="{B7FE5CFE-DD75-47F6-9E25-C243F374CF7F}" destId="{6B12D12C-6BD3-4030-9CC4-453539702E1F}" srcOrd="0" destOrd="0" presId="urn:microsoft.com/office/officeart/2005/8/layout/process2"/>
    <dgm:cxn modelId="{B5C9671B-FC3C-4731-9192-76E15A49B76E}" type="presOf" srcId="{5CC457A9-4C5D-47EC-B78E-842CA140F26B}" destId="{F6193CF4-05DE-41D2-B651-E57C0E39E40A}" srcOrd="0" destOrd="0" presId="urn:microsoft.com/office/officeart/2005/8/layout/process2"/>
    <dgm:cxn modelId="{7D42FEE7-51C3-4AF1-8462-65A79FC19E95}" srcId="{5CC457A9-4C5D-47EC-B78E-842CA140F26B}" destId="{F896ED92-05F4-4FC2-8C64-25F7AE3373DA}" srcOrd="2" destOrd="0" parTransId="{9489459A-C8AC-42D7-9108-AC34EAC85196}" sibTransId="{23AE16A1-96E9-4BC5-9F42-4531FD648729}"/>
    <dgm:cxn modelId="{17CD7433-C5C4-4F9E-B8E1-FC45C2D9FAA3}" type="presOf" srcId="{50864B7A-FA5D-44B0-AA9A-0A79D3E117E3}" destId="{28A32989-F7AA-46D9-BCDE-9D04C62A27C8}" srcOrd="1" destOrd="0" presId="urn:microsoft.com/office/officeart/2005/8/layout/process2"/>
    <dgm:cxn modelId="{018FCFCD-9D2C-4519-B04F-DF67CFA2D20A}" srcId="{5CC457A9-4C5D-47EC-B78E-842CA140F26B}" destId="{B7FE5CFE-DD75-47F6-9E25-C243F374CF7F}" srcOrd="1" destOrd="0" parTransId="{CDE9A7DF-1E71-40B7-8AE0-A870EA688ED0}" sibTransId="{EA514F8C-C43A-44E4-9023-EEDFEDEB907C}"/>
    <dgm:cxn modelId="{0281C72E-98CA-4616-8852-C6EB30DBEF3A}" type="presOf" srcId="{F896ED92-05F4-4FC2-8C64-25F7AE3373DA}" destId="{7A2B3D8B-5DCB-4687-B6FC-40239CB40C55}" srcOrd="0" destOrd="0" presId="urn:microsoft.com/office/officeart/2005/8/layout/process2"/>
    <dgm:cxn modelId="{16DA729E-3B79-4650-B75B-4B3CA3DFE2F3}" type="presOf" srcId="{EA514F8C-C43A-44E4-9023-EEDFEDEB907C}" destId="{8DE849A5-E7E2-4904-9D75-8ACF61748842}" srcOrd="0" destOrd="0" presId="urn:microsoft.com/office/officeart/2005/8/layout/process2"/>
    <dgm:cxn modelId="{AC1D343E-DF4A-49C6-B9E5-9991546BA4A9}" type="presParOf" srcId="{F6193CF4-05DE-41D2-B651-E57C0E39E40A}" destId="{230ED1E2-7D93-4C87-81B2-825A620D858D}" srcOrd="0" destOrd="0" presId="urn:microsoft.com/office/officeart/2005/8/layout/process2"/>
    <dgm:cxn modelId="{62D69367-B81F-44B5-B9BC-9E1134442877}" type="presParOf" srcId="{F6193CF4-05DE-41D2-B651-E57C0E39E40A}" destId="{984EC6BE-7801-4108-BC9D-AF4AB9A73C69}" srcOrd="1" destOrd="0" presId="urn:microsoft.com/office/officeart/2005/8/layout/process2"/>
    <dgm:cxn modelId="{AB5C02AD-3926-4136-B6BF-4E3F7F990496}" type="presParOf" srcId="{984EC6BE-7801-4108-BC9D-AF4AB9A73C69}" destId="{28A32989-F7AA-46D9-BCDE-9D04C62A27C8}" srcOrd="0" destOrd="0" presId="urn:microsoft.com/office/officeart/2005/8/layout/process2"/>
    <dgm:cxn modelId="{9E8613B5-B14A-44C3-B814-9A4158AD88EA}" type="presParOf" srcId="{F6193CF4-05DE-41D2-B651-E57C0E39E40A}" destId="{6B12D12C-6BD3-4030-9CC4-453539702E1F}" srcOrd="2" destOrd="0" presId="urn:microsoft.com/office/officeart/2005/8/layout/process2"/>
    <dgm:cxn modelId="{9BC55434-FC34-4D68-8BBA-E4ACB453C0BF}" type="presParOf" srcId="{F6193CF4-05DE-41D2-B651-E57C0E39E40A}" destId="{8DE849A5-E7E2-4904-9D75-8ACF61748842}" srcOrd="3" destOrd="0" presId="urn:microsoft.com/office/officeart/2005/8/layout/process2"/>
    <dgm:cxn modelId="{0BD83D6A-0061-4B70-B919-AF52DF997969}" type="presParOf" srcId="{8DE849A5-E7E2-4904-9D75-8ACF61748842}" destId="{2C33FA40-546E-496E-B234-20882E1B928E}" srcOrd="0" destOrd="0" presId="urn:microsoft.com/office/officeart/2005/8/layout/process2"/>
    <dgm:cxn modelId="{97D7C1F8-47C1-48D0-891C-55C60FAF8E9B}" type="presParOf" srcId="{F6193CF4-05DE-41D2-B651-E57C0E39E40A}" destId="{7A2B3D8B-5DCB-4687-B6FC-40239CB40C5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384F1-D679-4EAB-AF91-5CE6E8813603}">
      <dsp:nvSpPr>
        <dsp:cNvPr id="0" name=""/>
        <dsp:cNvSpPr/>
      </dsp:nvSpPr>
      <dsp:spPr>
        <a:xfrm>
          <a:off x="144020" y="0"/>
          <a:ext cx="3232398" cy="1206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المدخل الحديث لتحليل سلوك المستهلك</a:t>
          </a:r>
          <a:endParaRPr lang="ar-SA" sz="2300" kern="1200" dirty="0"/>
        </a:p>
      </dsp:txBody>
      <dsp:txXfrm>
        <a:off x="179346" y="35326"/>
        <a:ext cx="3161746" cy="1135481"/>
      </dsp:txXfrm>
    </dsp:sp>
    <dsp:sp modelId="{23F7018E-154E-48C9-8917-7DE25B9ECE66}">
      <dsp:nvSpPr>
        <dsp:cNvPr id="0" name=""/>
        <dsp:cNvSpPr/>
      </dsp:nvSpPr>
      <dsp:spPr>
        <a:xfrm rot="5400000">
          <a:off x="1548697" y="1107647"/>
          <a:ext cx="423045" cy="800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900" kern="1200"/>
        </a:p>
      </dsp:txBody>
      <dsp:txXfrm rot="-5400000">
        <a:off x="1520209" y="1296144"/>
        <a:ext cx="480023" cy="296132"/>
      </dsp:txXfrm>
    </dsp:sp>
    <dsp:sp modelId="{A684011E-EB4D-4D70-9014-4645A9283B15}">
      <dsp:nvSpPr>
        <dsp:cNvPr id="0" name=""/>
        <dsp:cNvSpPr/>
      </dsp:nvSpPr>
      <dsp:spPr>
        <a:xfrm>
          <a:off x="674699" y="1809201"/>
          <a:ext cx="2171041" cy="1206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نظرية المنفعة الترتيبية</a:t>
          </a:r>
          <a:endParaRPr lang="ar-SA" sz="2300" kern="1200" dirty="0"/>
        </a:p>
      </dsp:txBody>
      <dsp:txXfrm>
        <a:off x="710025" y="1844527"/>
        <a:ext cx="2100389" cy="1135481"/>
      </dsp:txXfrm>
    </dsp:sp>
    <dsp:sp modelId="{6BF2BFFF-0E3A-4292-877F-75C724ED81F9}">
      <dsp:nvSpPr>
        <dsp:cNvPr id="0" name=""/>
        <dsp:cNvSpPr/>
      </dsp:nvSpPr>
      <dsp:spPr>
        <a:xfrm rot="5400000">
          <a:off x="1534069" y="2916848"/>
          <a:ext cx="452300" cy="800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900" kern="1200"/>
        </a:p>
      </dsp:txBody>
      <dsp:txXfrm rot="-5400000">
        <a:off x="1520208" y="3090717"/>
        <a:ext cx="480023" cy="316610"/>
      </dsp:txXfrm>
    </dsp:sp>
    <dsp:sp modelId="{0A37555E-9CC8-4CC0-8134-7DCFEBE8E1CA}">
      <dsp:nvSpPr>
        <dsp:cNvPr id="0" name=""/>
        <dsp:cNvSpPr/>
      </dsp:nvSpPr>
      <dsp:spPr>
        <a:xfrm>
          <a:off x="674699" y="3618401"/>
          <a:ext cx="2171041" cy="1206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منحنيات السواء</a:t>
          </a:r>
          <a:endParaRPr lang="ar-SA" sz="2300" kern="1200" dirty="0"/>
        </a:p>
      </dsp:txBody>
      <dsp:txXfrm>
        <a:off x="710025" y="3653727"/>
        <a:ext cx="2100389" cy="1135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ED1E2-7D93-4C87-81B2-825A620D858D}">
      <dsp:nvSpPr>
        <dsp:cNvPr id="0" name=""/>
        <dsp:cNvSpPr/>
      </dsp:nvSpPr>
      <dsp:spPr>
        <a:xfrm>
          <a:off x="166396" y="72541"/>
          <a:ext cx="3203279" cy="1109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المدخل التقليدي لتحليل سلوك المستهلك</a:t>
          </a:r>
          <a:endParaRPr lang="ar-SA" sz="2200" kern="1200" dirty="0"/>
        </a:p>
      </dsp:txBody>
      <dsp:txXfrm>
        <a:off x="198886" y="105031"/>
        <a:ext cx="3138299" cy="1044298"/>
      </dsp:txXfrm>
    </dsp:sp>
    <dsp:sp modelId="{984EC6BE-7801-4108-BC9D-AF4AB9A73C69}">
      <dsp:nvSpPr>
        <dsp:cNvPr id="0" name=""/>
        <dsp:cNvSpPr/>
      </dsp:nvSpPr>
      <dsp:spPr>
        <a:xfrm rot="5456230">
          <a:off x="1623040" y="1088205"/>
          <a:ext cx="370636" cy="7501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يعرف </a:t>
          </a:r>
          <a:r>
            <a:rPr lang="ar-SA" sz="1100" kern="1200" dirty="0" err="1" smtClean="0"/>
            <a:t>بإسم</a:t>
          </a:r>
          <a:endParaRPr lang="ar-SA" sz="1100" kern="1200" dirty="0"/>
        </a:p>
      </dsp:txBody>
      <dsp:txXfrm rot="-5400000">
        <a:off x="1584209" y="1277992"/>
        <a:ext cx="450117" cy="259445"/>
      </dsp:txXfrm>
    </dsp:sp>
    <dsp:sp modelId="{6B12D12C-6BD3-4030-9CC4-453539702E1F}">
      <dsp:nvSpPr>
        <dsp:cNvPr id="0" name=""/>
        <dsp:cNvSpPr/>
      </dsp:nvSpPr>
      <dsp:spPr>
        <a:xfrm>
          <a:off x="736786" y="1854910"/>
          <a:ext cx="2003271" cy="1165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نظرية المنفعة الكمية</a:t>
          </a:r>
          <a:endParaRPr lang="ar-SA" sz="2200" kern="1200" dirty="0"/>
        </a:p>
      </dsp:txBody>
      <dsp:txXfrm>
        <a:off x="770913" y="1889037"/>
        <a:ext cx="1935017" cy="1096919"/>
      </dsp:txXfrm>
    </dsp:sp>
    <dsp:sp modelId="{8DE849A5-E7E2-4904-9D75-8ACF61748842}">
      <dsp:nvSpPr>
        <dsp:cNvPr id="0" name=""/>
        <dsp:cNvSpPr/>
      </dsp:nvSpPr>
      <dsp:spPr>
        <a:xfrm rot="5427467">
          <a:off x="1583995" y="2925399"/>
          <a:ext cx="382804" cy="7988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 rot="-5400000">
        <a:off x="1536196" y="3133431"/>
        <a:ext cx="479319" cy="267963"/>
      </dsp:txXfrm>
    </dsp:sp>
    <dsp:sp modelId="{7A2B3D8B-5DCB-4687-B6FC-40239CB40C55}">
      <dsp:nvSpPr>
        <dsp:cNvPr id="0" name=""/>
        <dsp:cNvSpPr/>
      </dsp:nvSpPr>
      <dsp:spPr>
        <a:xfrm>
          <a:off x="595072" y="3626203"/>
          <a:ext cx="2257740" cy="1247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المنفعة الكلية , المنفعة الحدية</a:t>
          </a:r>
          <a:endParaRPr lang="ar-SA" sz="2200" kern="1200" dirty="0"/>
        </a:p>
      </dsp:txBody>
      <dsp:txXfrm>
        <a:off x="631597" y="3662728"/>
        <a:ext cx="2184690" cy="1174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E71407-4F7C-4FEE-9468-F062F72BF96E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994237-60C1-4D51-A559-E44C437ACFA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671464"/>
          </a:xfrm>
        </p:spPr>
        <p:txBody>
          <a:bodyPr/>
          <a:lstStyle/>
          <a:p>
            <a:r>
              <a:rPr lang="ar-SA" sz="8000" dirty="0">
                <a:latin typeface="Arabic Typesetting" pitchFamily="66" charset="-78"/>
                <a:cs typeface="Arabic Typesetting" pitchFamily="66" charset="-78"/>
              </a:rPr>
              <a:t>الفصل </a:t>
            </a:r>
            <a:r>
              <a:rPr lang="ar-SA" sz="8000" dirty="0" smtClean="0">
                <a:latin typeface="Arabic Typesetting" pitchFamily="66" charset="-78"/>
                <a:cs typeface="Arabic Typesetting" pitchFamily="66" charset="-78"/>
              </a:rPr>
              <a:t>الخامس</a:t>
            </a:r>
            <a:endParaRPr lang="ar-SA" sz="7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sz="4000" dirty="0" smtClean="0">
                <a:latin typeface="Arabic Typesetting" pitchFamily="66" charset="-78"/>
                <a:cs typeface="Arabic Typesetting" pitchFamily="66" charset="-78"/>
              </a:rPr>
              <a:t>    </a:t>
            </a:r>
            <a:r>
              <a:rPr lang="ar-SA" sz="5700" dirty="0" smtClean="0">
                <a:latin typeface="Arabic Typesetting" pitchFamily="66" charset="-78"/>
                <a:cs typeface="Arabic Typesetting" pitchFamily="66" charset="-78"/>
              </a:rPr>
              <a:t>المدخل التقليدي لتحليل سلوك المستهلك</a:t>
            </a:r>
          </a:p>
          <a:p>
            <a:r>
              <a:rPr lang="ar-SA" sz="57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5700" dirty="0" smtClean="0">
                <a:latin typeface="Arabic Typesetting" pitchFamily="66" charset="-78"/>
                <a:cs typeface="Arabic Typesetting" pitchFamily="66" charset="-78"/>
              </a:rPr>
              <a:t>              (نظرية المنفعة الكمية)</a:t>
            </a:r>
            <a:endParaRPr lang="ar-SA" sz="57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72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pPr algn="r"/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764704"/>
            <a:ext cx="7239000" cy="484632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هناك مدخلان أو نظريتان رئيستان في تحليل سلوك المستهلك.</a:t>
            </a:r>
          </a:p>
          <a:p>
            <a:pPr algn="ctr"/>
            <a:endParaRPr lang="ar-SA" sz="3600" b="1" dirty="0" smtClean="0">
              <a:solidFill>
                <a:schemeClr val="accent5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3600" b="1" u="sng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الأول: 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المدخل التقليدي   ويعرف </a:t>
            </a:r>
            <a:r>
              <a:rPr lang="ar-SA" sz="3600" b="1" dirty="0" err="1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بإسم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نظرية المنفعة الكمية أو القياسية.</a:t>
            </a:r>
          </a:p>
          <a:p>
            <a:r>
              <a:rPr lang="ar-SA" sz="3600" b="1" u="sng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الثاني : 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المدخل الحديث   ويعرف </a:t>
            </a:r>
            <a:r>
              <a:rPr lang="ar-SA" sz="3600" b="1" dirty="0" err="1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بإسم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نظرية المنفعة  الترتيبية.</a:t>
            </a:r>
          </a:p>
          <a:p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وكلا المدخلين أو النظريتين يقوم على فكرة المنفعة ولكنهما يختلفان في الافتراضات و الأدوات التحليلية المستخدمة.</a:t>
            </a:r>
            <a:endParaRPr lang="ar-SA" sz="3600" b="1" dirty="0">
              <a:solidFill>
                <a:schemeClr val="accent5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517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2864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2760548"/>
              </p:ext>
            </p:extLst>
          </p:nvPr>
        </p:nvGraphicFramePr>
        <p:xfrm>
          <a:off x="467544" y="908720"/>
          <a:ext cx="352044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8945909"/>
              </p:ext>
            </p:extLst>
          </p:nvPr>
        </p:nvGraphicFramePr>
        <p:xfrm>
          <a:off x="4283968" y="908720"/>
          <a:ext cx="35204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9301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116633"/>
            <a:ext cx="6255488" cy="216023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1560" y="5157192"/>
            <a:ext cx="7191592" cy="720080"/>
          </a:xfrm>
        </p:spPr>
        <p:txBody>
          <a:bodyPr>
            <a:noAutofit/>
          </a:bodyPr>
          <a:lstStyle/>
          <a:p>
            <a:r>
              <a:rPr lang="ar-SA" sz="3600" u="sng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مفهوم المنفعة:</a:t>
            </a:r>
          </a:p>
          <a:p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هي مستوى الرضى أو الإشباع الذي يحصل عليه المستهلك من استهلاك سلعة أو خدمة معينة.</a:t>
            </a:r>
          </a:p>
          <a:p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فالمستهلك الذي يختار بين سلعتين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X, Y </a:t>
            </a: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مثلاً عندما يرغب في الحصول على السلعة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X </a:t>
            </a: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اكثر من رغبته في الحصول على السلعة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Y</a:t>
            </a: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,فإن هذا يعني أن المنفعة أو مستوى الإشباع الذي يحصل عليه من السلعة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X</a:t>
            </a: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أكثر من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Y</a:t>
            </a: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.</a:t>
            </a:r>
          </a:p>
          <a:p>
            <a:r>
              <a:rPr lang="ar-SA" sz="3200" u="sng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دالة المنفعة:</a:t>
            </a:r>
          </a:p>
          <a:p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هي علاقة رياضية بين متغير تابع هو المنفعة الكلية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(U)</a:t>
            </a: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وعدد من المتغيرات المستقلة(السلع التي يقوم الشخص </a:t>
            </a:r>
            <a:r>
              <a:rPr lang="ar-SA" sz="3200" dirty="0" err="1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بإستهلاكها</a:t>
            </a: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).</a:t>
            </a:r>
          </a:p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U  =  f { X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1 ,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X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2 ,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X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3 , ………….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X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}</a:t>
            </a:r>
            <a:endParaRPr lang="ar-SA" sz="3200" dirty="0">
              <a:solidFill>
                <a:schemeClr val="accent5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255488" cy="50405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نص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23528" y="4365104"/>
                <a:ext cx="7200800" cy="743507"/>
              </a:xfrm>
            </p:spPr>
            <p:txBody>
              <a:bodyPr>
                <a:normAutofit fontScale="25000" lnSpcReduction="20000"/>
              </a:bodyPr>
              <a:lstStyle/>
              <a:p>
                <a:r>
                  <a:rPr lang="ar-SA" sz="12800" b="1" u="sng" dirty="0" smtClean="0">
                    <a:solidFill>
                      <a:srgbClr val="FF33CC"/>
                    </a:solidFill>
                    <a:latin typeface="Arabic Typesetting" pitchFamily="66" charset="-78"/>
                    <a:cs typeface="Arabic Typesetting" pitchFamily="66" charset="-78"/>
                  </a:rPr>
                  <a:t>اولاً: المدخل التقليدي لتحليل سلوك المستهلك (نظرية المنفعة الكمية):</a:t>
                </a:r>
              </a:p>
              <a:p>
                <a:r>
                  <a:rPr lang="ar-SA" sz="11200" u="sng" dirty="0" smtClean="0">
                    <a:solidFill>
                      <a:srgbClr val="FF33CC"/>
                    </a:solidFill>
                    <a:latin typeface="Arabic Typesetting" pitchFamily="66" charset="-78"/>
                    <a:cs typeface="Arabic Typesetting" pitchFamily="66" charset="-78"/>
                  </a:rPr>
                  <a:t>المنفعة الكلية:</a:t>
                </a:r>
                <a:r>
                  <a:rPr lang="ar-SA" sz="11200" dirty="0" smtClean="0">
                    <a:solidFill>
                      <a:srgbClr val="FF33CC"/>
                    </a:solidFill>
                    <a:latin typeface="Arabic Typesetting" pitchFamily="66" charset="-78"/>
                    <a:cs typeface="Arabic Typesetting" pitchFamily="66" charset="-78"/>
                  </a:rPr>
                  <a:t>  </a:t>
                </a:r>
                <a:r>
                  <a:rPr lang="en-US" sz="11200" dirty="0" smtClean="0">
                    <a:solidFill>
                      <a:srgbClr val="FF33CC"/>
                    </a:solidFill>
                    <a:latin typeface="Arabic Typesetting" pitchFamily="66" charset="-78"/>
                    <a:cs typeface="Arabic Typesetting" pitchFamily="66" charset="-78"/>
                  </a:rPr>
                  <a:t>(U)</a:t>
                </a:r>
                <a:endParaRPr lang="ar-SA" sz="11200" u="sng" dirty="0" smtClean="0">
                  <a:solidFill>
                    <a:srgbClr val="FF33CC"/>
                  </a:solidFill>
                  <a:latin typeface="Arabic Typesetting" pitchFamily="66" charset="-78"/>
                  <a:cs typeface="Arabic Typesetting" pitchFamily="66" charset="-78"/>
                </a:endParaRPr>
              </a:p>
              <a:p>
                <a:pPr algn="ctr"/>
                <a:r>
                  <a:rPr lang="ar-SA" sz="11200" dirty="0">
                    <a:solidFill>
                      <a:schemeClr val="accent5">
                        <a:lumMod val="75000"/>
                      </a:schemeClr>
                    </a:solidFill>
                    <a:latin typeface="Arabic Typesetting" pitchFamily="66" charset="-78"/>
                    <a:cs typeface="Arabic Typesetting" pitchFamily="66" charset="-78"/>
                  </a:rPr>
                  <a:t> </a:t>
                </a:r>
                <a:r>
                  <a:rPr lang="ar-SA" sz="11200" dirty="0" smtClean="0">
                    <a:solidFill>
                      <a:schemeClr val="accent5">
                        <a:lumMod val="75000"/>
                      </a:schemeClr>
                    </a:solidFill>
                    <a:latin typeface="Arabic Typesetting" pitchFamily="66" charset="-78"/>
                    <a:cs typeface="Arabic Typesetting" pitchFamily="66" charset="-78"/>
                  </a:rPr>
                  <a:t>            إجمالي الإشباع أو الرضى الذي يحصل عليه المستهلك من استهلاك السلع       والخدمات المختلفة.</a:t>
                </a:r>
              </a:p>
              <a:p>
                <a:r>
                  <a:rPr lang="ar-SA" sz="11200" u="sng" dirty="0" smtClean="0">
                    <a:solidFill>
                      <a:srgbClr val="FF33CC"/>
                    </a:solidFill>
                    <a:latin typeface="Arabic Typesetting" pitchFamily="66" charset="-78"/>
                    <a:cs typeface="Arabic Typesetting" pitchFamily="66" charset="-78"/>
                  </a:rPr>
                  <a:t>المنفعة الحدية:</a:t>
                </a:r>
                <a:r>
                  <a:rPr lang="ar-SA" sz="11200" dirty="0" smtClean="0">
                    <a:solidFill>
                      <a:srgbClr val="FF33CC"/>
                    </a:solidFill>
                    <a:latin typeface="Arabic Typesetting" pitchFamily="66" charset="-78"/>
                    <a:cs typeface="Arabic Typesetting" pitchFamily="66" charset="-78"/>
                  </a:rPr>
                  <a:t>  </a:t>
                </a:r>
                <a:r>
                  <a:rPr lang="en-US" sz="11200" dirty="0" smtClean="0">
                    <a:solidFill>
                      <a:srgbClr val="FF33CC"/>
                    </a:solidFill>
                    <a:latin typeface="Arabic Typesetting" pitchFamily="66" charset="-78"/>
                    <a:cs typeface="Arabic Typesetting" pitchFamily="66" charset="-78"/>
                  </a:rPr>
                  <a:t>(MU)</a:t>
                </a:r>
                <a:endParaRPr lang="ar-SA" sz="11200" u="sng" dirty="0" smtClean="0">
                  <a:solidFill>
                    <a:srgbClr val="FF33CC"/>
                  </a:solidFill>
                  <a:latin typeface="Arabic Typesetting" pitchFamily="66" charset="-78"/>
                  <a:cs typeface="Arabic Typesetting" pitchFamily="66" charset="-78"/>
                </a:endParaRPr>
              </a:p>
              <a:p>
                <a:pPr algn="ctr"/>
                <a:r>
                  <a:rPr lang="ar-SA" sz="11200" dirty="0" smtClean="0">
                    <a:solidFill>
                      <a:schemeClr val="accent5">
                        <a:lumMod val="75000"/>
                      </a:schemeClr>
                    </a:solidFill>
                    <a:latin typeface="Arabic Typesetting" pitchFamily="66" charset="-78"/>
                    <a:cs typeface="Arabic Typesetting" pitchFamily="66" charset="-78"/>
                  </a:rPr>
                  <a:t>هي الإشباع الإضافي الذي يحصل عليه المستهلك عند زيادة استهلاكه من السلعة بوحدة واحدة.</a:t>
                </a:r>
              </a:p>
              <a:p>
                <a:r>
                  <a:rPr lang="ar-SA" sz="11200" dirty="0" smtClean="0">
                    <a:solidFill>
                      <a:schemeClr val="accent5">
                        <a:lumMod val="75000"/>
                      </a:schemeClr>
                    </a:solidFill>
                    <a:latin typeface="Arabic Typesetting" pitchFamily="66" charset="-78"/>
                    <a:cs typeface="Arabic Typesetting" pitchFamily="66" charset="-78"/>
                  </a:rPr>
                  <a:t> </a:t>
                </a:r>
              </a:p>
              <a:p>
                <a:pPr algn="ctr"/>
                <a:r>
                  <a:rPr lang="ar-SA" sz="11200" dirty="0" smtClean="0">
                    <a:solidFill>
                      <a:schemeClr val="accent5">
                        <a:lumMod val="75000"/>
                      </a:schemeClr>
                    </a:solidFill>
                    <a:latin typeface="Arabic Typesetting" pitchFamily="66" charset="-78"/>
                    <a:cs typeface="Arabic Typesetting" pitchFamily="66" charset="-78"/>
                  </a:rPr>
                  <a:t>  </a:t>
                </a:r>
                <a:r>
                  <a:rPr lang="en-US" sz="11200" dirty="0" smtClean="0">
                    <a:solidFill>
                      <a:schemeClr val="accent5">
                        <a:lumMod val="75000"/>
                      </a:schemeClr>
                    </a:solidFill>
                    <a:latin typeface="Arabic Typesetting" pitchFamily="66" charset="-78"/>
                    <a:cs typeface="Arabic Typesetting" pitchFamily="66" charset="-78"/>
                  </a:rPr>
                  <a:t> MU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12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cs typeface="Arabic Typesetting" pitchFamily="66" charset="-78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11200" i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cs typeface="Arabic Typesetting" pitchFamily="66" charset="-78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 sz="11200" b="0" i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cs typeface="Arabic Typesetting" pitchFamily="66" charset="-78"/>
                          </a:rPr>
                          <m:t>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11200" i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cs typeface="Arabic Typesetting" pitchFamily="66" charset="-78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 sz="11200" b="0" i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cs typeface="Arabic Typesetting" pitchFamily="66" charset="-78"/>
                          </a:rPr>
                          <m:t>Q</m:t>
                        </m:r>
                        <m:r>
                          <a:rPr lang="en-US" sz="11200" b="0" i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cs typeface="Arabic Typesetting" pitchFamily="66" charset="-78"/>
                          </a:rPr>
                          <m:t> </m:t>
                        </m:r>
                      </m:den>
                    </m:f>
                  </m:oMath>
                </a14:m>
                <a:endParaRPr lang="en-US" sz="11200" dirty="0" smtClean="0">
                  <a:solidFill>
                    <a:schemeClr val="accent5">
                      <a:lumMod val="75000"/>
                    </a:schemeClr>
                  </a:solidFill>
                  <a:latin typeface="Arabic Typesetting" pitchFamily="66" charset="-78"/>
                  <a:cs typeface="Arabic Typesetting" pitchFamily="66" charset="-78"/>
                </a:endParaRPr>
              </a:p>
              <a:p>
                <a:r>
                  <a:rPr lang="ar-SA" sz="11200" b="1" u="sng" dirty="0" smtClean="0">
                    <a:solidFill>
                      <a:srgbClr val="FF33CC"/>
                    </a:solidFill>
                    <a:latin typeface="Arabic Typesetting" pitchFamily="66" charset="-78"/>
                    <a:cs typeface="Arabic Typesetting" pitchFamily="66" charset="-78"/>
                  </a:rPr>
                  <a:t>قانون تناقص المنفعة الحدية:</a:t>
                </a:r>
              </a:p>
              <a:p>
                <a:r>
                  <a:rPr lang="ar-SA" sz="11200" b="1" dirty="0" smtClean="0">
                    <a:solidFill>
                      <a:schemeClr val="accent5">
                        <a:lumMod val="75000"/>
                      </a:schemeClr>
                    </a:solidFill>
                    <a:latin typeface="Arabic Typesetting" pitchFamily="66" charset="-78"/>
                    <a:cs typeface="Arabic Typesetting" pitchFamily="66" charset="-78"/>
                  </a:rPr>
                  <a:t>كلما زادت الكميات المستخدمة من سلعة معينة قلت منفعة الوحدة الإضافية من السلعة.</a:t>
                </a:r>
                <a:endParaRPr lang="ar-SA" sz="9600" b="1" dirty="0" smtClean="0">
                  <a:solidFill>
                    <a:schemeClr val="accent5">
                      <a:lumMod val="75000"/>
                    </a:schemeClr>
                  </a:solidFill>
                  <a:latin typeface="Arabic Typesetting" pitchFamily="66" charset="-78"/>
                  <a:cs typeface="Arabic Typesetting" pitchFamily="66" charset="-78"/>
                </a:endParaRPr>
              </a:p>
            </p:txBody>
          </p:sp>
        </mc:Choice>
        <mc:Fallback>
          <p:sp>
            <p:nvSpPr>
              <p:cNvPr id="3" name="عنصر نائب للن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528" y="4365104"/>
                <a:ext cx="7200800" cy="743507"/>
              </a:xfrm>
              <a:blipFill rotWithShape="1">
                <a:blip r:embed="rId2"/>
                <a:stretch>
                  <a:fillRect l="-4742" t="-551639" r="-2202" b="-2623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8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9632" y="476671"/>
            <a:ext cx="6255488" cy="792089"/>
          </a:xfrm>
        </p:spPr>
        <p:txBody>
          <a:bodyPr/>
          <a:lstStyle/>
          <a:p>
            <a:pPr algn="ctr"/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بيانات المنفعة الكلية والمنفعة الحدية للمستهلك ابراهيم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37290"/>
              </p:ext>
            </p:extLst>
          </p:nvPr>
        </p:nvGraphicFramePr>
        <p:xfrm>
          <a:off x="1043608" y="1556792"/>
          <a:ext cx="6648399" cy="44732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16133"/>
                <a:gridCol w="2216133"/>
                <a:gridCol w="2216133"/>
              </a:tblGrid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الوحدات</a:t>
                      </a:r>
                      <a:r>
                        <a:rPr lang="ar-SA" sz="28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المستهلكة من البرتقال </a:t>
                      </a:r>
                      <a:endParaRPr lang="ar-SA" sz="2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المنفعة الكلية</a:t>
                      </a:r>
                    </a:p>
                    <a:p>
                      <a:pPr algn="ctr" rtl="1"/>
                      <a:r>
                        <a:rPr lang="en-US" sz="2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(U)</a:t>
                      </a:r>
                      <a:endParaRPr lang="ar-SA" sz="2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المنفعة الحدية</a:t>
                      </a:r>
                    </a:p>
                    <a:p>
                      <a:pPr algn="ctr" rtl="1"/>
                      <a:r>
                        <a:rPr lang="en-US" sz="28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(MU)</a:t>
                      </a:r>
                      <a:endParaRPr lang="ar-SA" sz="28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0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0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____</a:t>
                      </a:r>
                      <a:endParaRPr lang="ar-SA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1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20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20</a:t>
                      </a:r>
                      <a:endParaRPr lang="ar-SA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2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30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10</a:t>
                      </a:r>
                      <a:endParaRPr lang="ar-SA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3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38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8</a:t>
                      </a:r>
                      <a:endParaRPr lang="ar-SA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4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42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4</a:t>
                      </a:r>
                      <a:endParaRPr lang="ar-SA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5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42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0</a:t>
                      </a:r>
                      <a:endParaRPr lang="ar-SA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6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40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-2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90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-531440"/>
            <a:ext cx="6255488" cy="1362075"/>
          </a:xfrm>
        </p:spPr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7560840" cy="424847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ar-SA" sz="6700" b="1" u="sng" dirty="0" smtClean="0">
                <a:solidFill>
                  <a:srgbClr val="FF33CC"/>
                </a:solidFill>
                <a:latin typeface="Arabic Typesetting" pitchFamily="66" charset="-78"/>
                <a:cs typeface="Arabic Typesetting" pitchFamily="66" charset="-78"/>
              </a:rPr>
              <a:t>توازن المستهلك وتعظيم المنفعة:</a:t>
            </a:r>
          </a:p>
          <a:p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يقصد بتعظيم المنفعة عملية الحصول على أقصى مستوى من الإشباع أو الرضى عند القيام </a:t>
            </a:r>
            <a:r>
              <a:rPr lang="ar-SA" sz="5100" b="1" dirty="0" err="1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بإستهلاك</a:t>
            </a:r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السلع والخدمات المختلفة .</a:t>
            </a:r>
          </a:p>
          <a:p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يواجه المستهلك قيوداً معينة لابد أن يأخذها بعين </a:t>
            </a:r>
            <a:r>
              <a:rPr lang="ar-SA" sz="5100" b="1" dirty="0" err="1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الإعتبار</a:t>
            </a:r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عند السعي لتعظيم </a:t>
            </a:r>
            <a:r>
              <a:rPr lang="ar-SA" sz="5100" b="1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المنفعة,ومن</a:t>
            </a:r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أهم هذه القيود:</a:t>
            </a:r>
          </a:p>
          <a:p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1-قيد الدخل أو مقدار النقود المتوفرة لدى المستهلك خلال فترة زمنية معينة.</a:t>
            </a:r>
          </a:p>
          <a:p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2-أسعار السلع والخدمات التي يجب أن تدفع مقابل الحصول عليها.</a:t>
            </a:r>
          </a:p>
          <a:p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 السؤال الآن :</a:t>
            </a:r>
          </a:p>
          <a:p>
            <a:r>
              <a:rPr lang="ar-SA" sz="5100" b="1" dirty="0" smtClean="0">
                <a:solidFill>
                  <a:schemeClr val="accent5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كيف يقوم المستهلك بتوزيع هذا الدخل المحدود على السلع والخدمات التي يرغبها والمحددة أسعارها في السوق بالطريقة التي يحصل منها على أقصى إشباع ممكن ؟</a:t>
            </a:r>
          </a:p>
          <a:p>
            <a:endParaRPr lang="ar-SA" sz="5100" b="1" dirty="0" smtClean="0">
              <a:solidFill>
                <a:schemeClr val="accent5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sz="5100" b="1" dirty="0">
              <a:solidFill>
                <a:schemeClr val="accent5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677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309</TotalTime>
  <Words>408</Words>
  <Application>Microsoft Office PowerPoint</Application>
  <PresentationFormat>عرض على الشاشة (3:4)‏</PresentationFormat>
  <Paragraphs>64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وافر</vt:lpstr>
      <vt:lpstr>الفصل الخامس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بيانات المنفعة الكلية والمنفعة الحدية للمستهلك ابراهيم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الخامس</dc:title>
  <dc:creator>nawaf</dc:creator>
  <cp:lastModifiedBy>nawaf</cp:lastModifiedBy>
  <cp:revision>26</cp:revision>
  <dcterms:created xsi:type="dcterms:W3CDTF">2015-08-25T19:26:44Z</dcterms:created>
  <dcterms:modified xsi:type="dcterms:W3CDTF">2015-09-01T14:25:29Z</dcterms:modified>
</cp:coreProperties>
</file>