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56" r:id="rId2"/>
    <p:sldId id="257" r:id="rId3"/>
    <p:sldId id="258" r:id="rId4"/>
    <p:sldId id="262" r:id="rId5"/>
    <p:sldId id="275" r:id="rId6"/>
    <p:sldId id="264" r:id="rId7"/>
    <p:sldId id="276" r:id="rId8"/>
    <p:sldId id="260" r:id="rId9"/>
    <p:sldId id="277"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65412" autoAdjust="0"/>
    <p:restoredTop sz="86364"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9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C4CC5E6-131D-4F91-B1AC-D8BBD68BFC26}" type="datetimeFigureOut">
              <a:rPr lang="ar-SA" smtClean="0"/>
              <a:pPr/>
              <a:t>02/01/1438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FE5197E-7606-4A9C-B26A-CBDC09085C70}" type="slidenum">
              <a:rPr lang="ar-SA" smtClean="0"/>
              <a:pPr/>
              <a:t>‹#›</a:t>
            </a:fld>
            <a:endParaRPr lang="ar-SA"/>
          </a:p>
        </p:txBody>
      </p:sp>
    </p:spTree>
    <p:extLst>
      <p:ext uri="{BB962C8B-B14F-4D97-AF65-F5344CB8AC3E}">
        <p14:creationId xmlns:p14="http://schemas.microsoft.com/office/powerpoint/2010/main" xmlns="" val="166626158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A8ECB4A8-FF7E-48C0-9E9A-45B72EDC28CD}" type="datetime1">
              <a:rPr lang="ar-SA" smtClean="0"/>
              <a:pPr/>
              <a:t>02/01/1438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323535801"/>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B44524C-8B03-4AF2-A111-329A28566374}" type="datetime1">
              <a:rPr lang="ar-SA" smtClean="0"/>
              <a:pPr/>
              <a:t>02/01/1438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4151123384"/>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8E7DC740-1EF1-470B-B691-47C772F29B4F}" type="datetime1">
              <a:rPr lang="ar-SA" smtClean="0"/>
              <a:pPr/>
              <a:t>02/01/1438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257421609"/>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8A3556F6-B5FC-4FAB-A0FE-283B803828B8}" type="datetime1">
              <a:rPr lang="ar-SA" smtClean="0"/>
              <a:pPr/>
              <a:t>02/01/1438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2788075441"/>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DF5A29-DFCF-488F-B709-C6B1D869B630}" type="datetime1">
              <a:rPr lang="ar-SA" smtClean="0"/>
              <a:pPr/>
              <a:t>02/01/1438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850816465"/>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17CCC8B5-BA84-425F-871E-F54582913BA0}" type="datetime1">
              <a:rPr lang="ar-SA" smtClean="0"/>
              <a:pPr/>
              <a:t>02/01/1438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1903739861"/>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AF19862A-2E1E-45E2-9EC6-39DD18526441}" type="datetime1">
              <a:rPr lang="ar-SA" smtClean="0"/>
              <a:pPr/>
              <a:t>02/01/1438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851535315"/>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45861586-33E2-45E9-8791-B1C5704A01D3}" type="datetime1">
              <a:rPr lang="ar-SA" smtClean="0"/>
              <a:pPr/>
              <a:t>02/01/1438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444345457"/>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34F7B-6843-45B8-BFF1-3B69C9E25344}" type="datetime1">
              <a:rPr lang="ar-SA" smtClean="0"/>
              <a:pPr/>
              <a:t>02/01/1438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1455187283"/>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9746B-3AD6-4EEE-AC30-9A8E7C2A52A1}" type="datetime1">
              <a:rPr lang="ar-SA" smtClean="0"/>
              <a:pPr/>
              <a:t>02/01/1438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1909238373"/>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3770EC-6E12-452A-9E3F-F4AB0C4CE007}" type="datetime1">
              <a:rPr lang="ar-SA" smtClean="0"/>
              <a:pPr/>
              <a:t>02/01/1438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4191812016"/>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C42A75-6234-490A-9D59-52418ED909CF}" type="datetime1">
              <a:rPr lang="ar-SA" smtClean="0"/>
              <a:pPr/>
              <a:t>02/01/1438</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C4AAA60-B5B4-4371-B6B4-21BFE913F1AA}" type="slidenum">
              <a:rPr lang="ar-SA" smtClean="0"/>
              <a:pPr/>
              <a:t>‹#›</a:t>
            </a:fld>
            <a:endParaRPr lang="ar-SA"/>
          </a:p>
        </p:txBody>
      </p:sp>
    </p:spTree>
    <p:extLst>
      <p:ext uri="{BB962C8B-B14F-4D97-AF65-F5344CB8AC3E}">
        <p14:creationId xmlns:p14="http://schemas.microsoft.com/office/powerpoint/2010/main" xmlns="" val="1171181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21.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11560" y="1412776"/>
            <a:ext cx="7560839" cy="462701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itle 1"/>
          <p:cNvSpPr>
            <a:spLocks noGrp="1"/>
          </p:cNvSpPr>
          <p:nvPr>
            <p:ph type="ctrTitle"/>
          </p:nvPr>
        </p:nvSpPr>
        <p:spPr>
          <a:xfrm>
            <a:off x="827584" y="404664"/>
            <a:ext cx="7772400" cy="1470025"/>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النقود والبنوك والاسواق المالية (211 قصد)</a:t>
            </a:r>
            <a:endParaRPr lang="ar-SA"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Slide Number Placeholder 3"/>
          <p:cNvSpPr>
            <a:spLocks noGrp="1"/>
          </p:cNvSpPr>
          <p:nvPr>
            <p:ph type="sldNum" sz="quarter" idx="12"/>
          </p:nvPr>
        </p:nvSpPr>
        <p:spPr/>
        <p:txBody>
          <a:bodyPr/>
          <a:lstStyle/>
          <a:p>
            <a:fld id="{4C4AAA60-B5B4-4371-B6B4-21BFE913F1AA}" type="slidenum">
              <a:rPr lang="ar-SA" smtClean="0"/>
              <a:pPr/>
              <a:t>1</a:t>
            </a:fld>
            <a:endParaRPr lang="ar-SA"/>
          </a:p>
        </p:txBody>
      </p:sp>
    </p:spTree>
    <p:extLst>
      <p:ext uri="{BB962C8B-B14F-4D97-AF65-F5344CB8AC3E}">
        <p14:creationId xmlns:p14="http://schemas.microsoft.com/office/powerpoint/2010/main" xmlns="" val="3882440650"/>
      </p:ext>
    </p:extLst>
  </p:cSld>
  <p:clrMapOvr>
    <a:masterClrMapping/>
  </p:clrMapOvr>
  <mc:AlternateContent xmlns:mc="http://schemas.openxmlformats.org/markup-compatibility/2006">
    <mc:Choice xmlns:p14="http://schemas.microsoft.com/office/powerpoint/2010/main" xmlns="" Requires="p14">
      <p:transition spd="slow" p14:dur="1600" advTm="15000">
        <p14:prism dir="r" isContent="1" isInverted="1"/>
      </p:transition>
    </mc:Choice>
    <mc:Fallback>
      <p:transition spd="slow" advTm="1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Effect transition="in" filter="fade">
                                      <p:cBhvr>
                                        <p:cTn id="9" dur="10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228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ar-SA" b="1" dirty="0" smtClean="0">
                <a:ln w="1905">
                  <a:solidFill>
                    <a:sysClr val="windowText" lastClr="0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الفصل </a:t>
            </a:r>
            <a:r>
              <a:rPr lang="ar-SA" b="1" dirty="0" smtClean="0">
                <a:ln w="1905">
                  <a:solidFill>
                    <a:sysClr val="windowText" lastClr="0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الخامس: النقود و الأنظمة النقدية</a:t>
            </a:r>
            <a:endParaRPr lang="ar-SA" b="1" dirty="0">
              <a:ln w="1905">
                <a:solidFill>
                  <a:sysClr val="windowText" lastClr="0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Content Placeholder 2"/>
          <p:cNvSpPr txBox="1">
            <a:spLocks/>
          </p:cNvSpPr>
          <p:nvPr/>
        </p:nvSpPr>
        <p:spPr>
          <a:xfrm>
            <a:off x="7752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Slide Number Placeholder 1"/>
          <p:cNvSpPr>
            <a:spLocks noGrp="1"/>
          </p:cNvSpPr>
          <p:nvPr>
            <p:ph type="sldNum" sz="quarter" idx="12"/>
          </p:nvPr>
        </p:nvSpPr>
        <p:spPr/>
        <p:txBody>
          <a:bodyPr/>
          <a:lstStyle/>
          <a:p>
            <a:fld id="{4C4AAA60-B5B4-4371-B6B4-21BFE913F1AA}" type="slidenum">
              <a:rPr lang="ar-SA" smtClean="0"/>
              <a:pPr/>
              <a:t>2</a:t>
            </a:fld>
            <a:endParaRPr lang="ar-SA"/>
          </a:p>
        </p:txBody>
      </p:sp>
    </p:spTree>
    <p:extLst>
      <p:ext uri="{BB962C8B-B14F-4D97-AF65-F5344CB8AC3E}">
        <p14:creationId xmlns:p14="http://schemas.microsoft.com/office/powerpoint/2010/main" xmlns="" val="3330155427"/>
      </p:ext>
    </p:extLst>
  </p:cSld>
  <p:clrMapOvr>
    <a:masterClrMapping/>
  </p:clrMapOvr>
  <mc:AlternateContent xmlns:mc="http://schemas.openxmlformats.org/markup-compatibility/2006">
    <mc:Choice xmlns:p14="http://schemas.microsoft.com/office/powerpoint/2010/main" xmlns="" Requires="p14">
      <p:transition spd="slow" p14:dur="1600" advTm="15000">
        <p14:prism dir="r" isContent="1" isInverted="1"/>
        <p:sndAc>
          <p:stSnd>
            <p:snd r:embed="rId3" name="chimes.wav"/>
          </p:stSnd>
        </p:sndAc>
      </p:transition>
    </mc:Choice>
    <mc:Fallback>
      <p:transition spd="slow" advTm="15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300" y="1556792"/>
            <a:ext cx="8229600" cy="820688"/>
          </a:xfrm>
        </p:spPr>
        <p:txBody>
          <a:bodyPr>
            <a:normAutofit/>
          </a:bodyPr>
          <a:lstStyle/>
          <a:p>
            <a:r>
              <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عناصر </a:t>
            </a: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الفصل الخامس:</a:t>
            </a:r>
            <a:endPar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Content Placeholder 2"/>
          <p:cNvSpPr txBox="1">
            <a:spLocks/>
          </p:cNvSpPr>
          <p:nvPr/>
        </p:nvSpPr>
        <p:spPr>
          <a:xfrm>
            <a:off x="622884" y="2276872"/>
            <a:ext cx="8229600" cy="820688"/>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تعريف النقود</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t>
            </a:r>
            <a:endPar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Content Placeholder 2"/>
          <p:cNvSpPr txBox="1">
            <a:spLocks/>
          </p:cNvSpPr>
          <p:nvPr/>
        </p:nvSpPr>
        <p:spPr>
          <a:xfrm>
            <a:off x="7752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Content Placeholder 2"/>
          <p:cNvSpPr txBox="1">
            <a:spLocks/>
          </p:cNvSpPr>
          <p:nvPr/>
        </p:nvSpPr>
        <p:spPr>
          <a:xfrm>
            <a:off x="883718" y="2984978"/>
            <a:ext cx="8229600" cy="820688"/>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 أنواع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النقود. </a:t>
            </a:r>
          </a:p>
        </p:txBody>
      </p:sp>
      <p:sp>
        <p:nvSpPr>
          <p:cNvPr id="11" name="Content Placeholder 2"/>
          <p:cNvSpPr txBox="1">
            <a:spLocks/>
          </p:cNvSpPr>
          <p:nvPr/>
        </p:nvSpPr>
        <p:spPr>
          <a:xfrm>
            <a:off x="886057" y="3723592"/>
            <a:ext cx="8229600" cy="793568"/>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 وظائف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النقود</a:t>
            </a:r>
          </a:p>
        </p:txBody>
      </p:sp>
      <p:sp>
        <p:nvSpPr>
          <p:cNvPr id="12" name="Content Placeholder 2"/>
          <p:cNvSpPr txBox="1">
            <a:spLocks/>
          </p:cNvSpPr>
          <p:nvPr/>
        </p:nvSpPr>
        <p:spPr>
          <a:xfrm>
            <a:off x="886057" y="4509120"/>
            <a:ext cx="8229600" cy="733658"/>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 القواعد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النقدية</a:t>
            </a:r>
          </a:p>
        </p:txBody>
      </p:sp>
      <p:sp>
        <p:nvSpPr>
          <p:cNvPr id="6" name="Slide Number Placeholder 5"/>
          <p:cNvSpPr>
            <a:spLocks noGrp="1"/>
          </p:cNvSpPr>
          <p:nvPr>
            <p:ph type="sldNum" sz="quarter" idx="12"/>
          </p:nvPr>
        </p:nvSpPr>
        <p:spPr/>
        <p:txBody>
          <a:bodyPr/>
          <a:lstStyle/>
          <a:p>
            <a:fld id="{4C4AAA60-B5B4-4371-B6B4-21BFE913F1AA}" type="slidenum">
              <a:rPr lang="ar-SA" smtClean="0"/>
              <a:pPr/>
              <a:t>3</a:t>
            </a:fld>
            <a:endParaRPr lang="ar-SA"/>
          </a:p>
        </p:txBody>
      </p:sp>
    </p:spTree>
    <p:extLst>
      <p:ext uri="{BB962C8B-B14F-4D97-AF65-F5344CB8AC3E}">
        <p14:creationId xmlns:p14="http://schemas.microsoft.com/office/powerpoint/2010/main" xmlns="" val="3238827095"/>
      </p:ext>
    </p:extLst>
  </p:cSld>
  <p:clrMapOvr>
    <a:masterClrMapping/>
  </p:clrMapOvr>
  <mc:AlternateContent xmlns:mc="http://schemas.openxmlformats.org/markup-compatibility/2006">
    <mc:Choice xmlns:p14="http://schemas.microsoft.com/office/powerpoint/2010/main" xmlns="" Requires="p14">
      <p:transition spd="slow" p14:dur="1600" advClick="0" advTm="15000">
        <p14:prism dir="r" isContent="1" isInverted="1"/>
        <p:sndAc>
          <p:stSnd>
            <p:snd r:embed="rId3" name="drumroll.wav"/>
          </p:stSnd>
        </p:sndAc>
      </p:transition>
    </mc:Choice>
    <mc:Fallback>
      <p:transition spd="slow" advClick="0" advTm="15000">
        <p:fade/>
        <p:sndAc>
          <p:stSnd>
            <p:snd r:embed="rId2" name="drumroll.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8"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7752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Content Placeholder 2"/>
          <p:cNvSpPr txBox="1">
            <a:spLocks/>
          </p:cNvSpPr>
          <p:nvPr/>
        </p:nvSpPr>
        <p:spPr>
          <a:xfrm>
            <a:off x="400704" y="1295400"/>
            <a:ext cx="8229600" cy="820688"/>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النقود هي كل ما يلقي قبولا لدي الناس للقيام بالوظائف الثلاث </a:t>
            </a:r>
            <a:r>
              <a:rPr lang="ar-SA" sz="2800" b="1" dirty="0" smtClean="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للنقود:</a:t>
            </a:r>
            <a:endParaRPr lang="ar-SA" sz="28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1" name="Content Placeholder 2"/>
          <p:cNvSpPr txBox="1">
            <a:spLocks/>
          </p:cNvSpPr>
          <p:nvPr/>
        </p:nvSpPr>
        <p:spPr>
          <a:xfrm>
            <a:off x="503150" y="2514600"/>
            <a:ext cx="8229600" cy="1081600"/>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 وسيط للتبادل.  </a:t>
            </a:r>
            <a:endParaRPr lang="ar-SA" sz="2800" b="1" dirty="0">
              <a:ln>
                <a:solidFill>
                  <a:srgbClr val="FF0000"/>
                </a:solidFill>
                <a:prstDash val="solid"/>
              </a:ln>
              <a:effectLst>
                <a:outerShdw blurRad="88000" dist="50800" dir="5040000" algn="tl">
                  <a:schemeClr val="accent4">
                    <a:tint val="80000"/>
                    <a:satMod val="250000"/>
                    <a:alpha val="45000"/>
                  </a:schemeClr>
                </a:outerShdw>
              </a:effectLst>
            </a:endParaRPr>
          </a:p>
        </p:txBody>
      </p:sp>
      <p:sp>
        <p:nvSpPr>
          <p:cNvPr id="12" name="Content Placeholder 2"/>
          <p:cNvSpPr txBox="1">
            <a:spLocks/>
          </p:cNvSpPr>
          <p:nvPr/>
        </p:nvSpPr>
        <p:spPr>
          <a:xfrm>
            <a:off x="485376" y="3657600"/>
            <a:ext cx="8229600" cy="733658"/>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 مقياس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موحد للقيمة (مقارنة بالمقايضة)  </a:t>
            </a:r>
            <a:endPar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3" name="Content Placeholder 2"/>
          <p:cNvSpPr txBox="1">
            <a:spLocks/>
          </p:cNvSpPr>
          <p:nvPr/>
        </p:nvSpPr>
        <p:spPr>
          <a:xfrm>
            <a:off x="503150" y="4876800"/>
            <a:ext cx="8229600" cy="1080120"/>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 مخزن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للقيمة ( للقوة الشرائية) </a:t>
            </a:r>
            <a:endPar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Slide Number Placeholder 6"/>
          <p:cNvSpPr>
            <a:spLocks noGrp="1"/>
          </p:cNvSpPr>
          <p:nvPr>
            <p:ph type="sldNum" sz="quarter" idx="12"/>
          </p:nvPr>
        </p:nvSpPr>
        <p:spPr/>
        <p:txBody>
          <a:bodyPr/>
          <a:lstStyle/>
          <a:p>
            <a:fld id="{4C4AAA60-B5B4-4371-B6B4-21BFE913F1AA}" type="slidenum">
              <a:rPr lang="ar-SA" smtClean="0"/>
              <a:pPr/>
              <a:t>4</a:t>
            </a:fld>
            <a:endParaRPr lang="ar-SA"/>
          </a:p>
        </p:txBody>
      </p:sp>
    </p:spTree>
    <p:extLst>
      <p:ext uri="{BB962C8B-B14F-4D97-AF65-F5344CB8AC3E}">
        <p14:creationId xmlns:p14="http://schemas.microsoft.com/office/powerpoint/2010/main" xmlns="" val="1789882508"/>
      </p:ext>
    </p:extLst>
  </p:cSld>
  <p:clrMapOvr>
    <a:masterClrMapping/>
  </p:clrMapOvr>
  <p:transition spd="slow" advClick="0" advTm="4000">
    <p:fad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Effect transition="in" filter="fade">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779" y="779512"/>
            <a:ext cx="8229600" cy="820688"/>
          </a:xfrm>
        </p:spPr>
        <p:txBody>
          <a:bodyPr>
            <a:normAutofit/>
          </a:bodyPr>
          <a:lstStyle/>
          <a:p>
            <a:r>
              <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تعريف النقود: </a:t>
            </a:r>
          </a:p>
        </p:txBody>
      </p:sp>
      <p:sp>
        <p:nvSpPr>
          <p:cNvPr id="4" name="Content Placeholder 2"/>
          <p:cNvSpPr txBox="1">
            <a:spLocks/>
          </p:cNvSpPr>
          <p:nvPr/>
        </p:nvSpPr>
        <p:spPr>
          <a:xfrm>
            <a:off x="786263" y="2514600"/>
            <a:ext cx="7976737" cy="820688"/>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t>التعريف العملي:</a:t>
            </a:r>
            <a:r>
              <a:rPr lang="ar-SA" sz="2800" b="1" dirty="0" smtClean="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هناك ثلاث مفاهيم للنقود تختلف كل منها عن الأخر حسب درجة السيولة:</a:t>
            </a:r>
          </a:p>
          <a:p>
            <a:pPr marL="0" indent="0">
              <a:buNone/>
            </a:pPr>
            <a:endPar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1" name="Content Placeholder 2"/>
          <p:cNvSpPr txBox="1">
            <a:spLocks/>
          </p:cNvSpPr>
          <p:nvPr/>
        </p:nvSpPr>
        <p:spPr>
          <a:xfrm>
            <a:off x="96410" y="3733800"/>
            <a:ext cx="8895190" cy="1136840"/>
          </a:xfrm>
          <a:prstGeom prst="rect">
            <a:avLst/>
          </a:prstGeom>
        </p:spPr>
        <p:txBody>
          <a:bodyPr vert="horz" lIns="91440" tIns="45720" rIns="91440" bIns="45720" rtlCol="1">
            <a:normAutofit fontScale="925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 </a:t>
            </a:r>
            <a:r>
              <a:rPr lang="en-GB"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M1</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 هي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أكثر الأصول سيولة وتشمل البنكنوت المتداول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والشيكات (والشيكات السياحية)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والحسابات الجارية وأيضا النقود المعدنية المساعدة</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t>
            </a:r>
            <a:endPar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2" name="Content Placeholder 2"/>
          <p:cNvSpPr txBox="1">
            <a:spLocks/>
          </p:cNvSpPr>
          <p:nvPr/>
        </p:nvSpPr>
        <p:spPr>
          <a:xfrm>
            <a:off x="76200" y="4800600"/>
            <a:ext cx="9067800" cy="730210"/>
          </a:xfrm>
          <a:prstGeom prst="rect">
            <a:avLst/>
          </a:prstGeom>
        </p:spPr>
        <p:txBody>
          <a:bodyPr vert="horz" lIns="91440" tIns="45720" rIns="91440" bIns="45720" rtlCol="1">
            <a:normAutofit fontScale="925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  </a:t>
            </a:r>
            <a:r>
              <a:rPr lang="en-GB"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M2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 وتشمل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بالإضافة </a:t>
            </a:r>
            <a:r>
              <a:rPr lang="en-GB"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M1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الودائع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الادخارية والزمنية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قصيرة الأجل.</a:t>
            </a:r>
          </a:p>
        </p:txBody>
      </p:sp>
      <p:sp>
        <p:nvSpPr>
          <p:cNvPr id="13" name="Content Placeholder 2"/>
          <p:cNvSpPr txBox="1">
            <a:spLocks/>
          </p:cNvSpPr>
          <p:nvPr/>
        </p:nvSpPr>
        <p:spPr>
          <a:xfrm>
            <a:off x="516434" y="5410200"/>
            <a:ext cx="8627566" cy="1072798"/>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  </a:t>
            </a:r>
            <a:r>
              <a:rPr lang="en-GB"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M3</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t>
            </a:r>
            <a:r>
              <a:rPr lang="en-GB"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تشمل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بالإضافة ل </a:t>
            </a:r>
            <a:r>
              <a:rPr lang="en-GB"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M2</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الودائع الادخارية الأقل سيولة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كالودائع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طويلة الاجل والودائع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بالعملات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الاجنبية (شبه النقود).</a:t>
            </a:r>
            <a:endPar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Slide Number Placeholder 4"/>
          <p:cNvSpPr>
            <a:spLocks noGrp="1"/>
          </p:cNvSpPr>
          <p:nvPr>
            <p:ph type="sldNum" sz="quarter" idx="12"/>
          </p:nvPr>
        </p:nvSpPr>
        <p:spPr/>
        <p:txBody>
          <a:bodyPr/>
          <a:lstStyle/>
          <a:p>
            <a:fld id="{4C4AAA60-B5B4-4371-B6B4-21BFE913F1AA}" type="slidenum">
              <a:rPr lang="ar-SA" smtClean="0"/>
              <a:pPr/>
              <a:t>5</a:t>
            </a:fld>
            <a:endParaRPr lang="ar-SA"/>
          </a:p>
        </p:txBody>
      </p:sp>
      <p:sp>
        <p:nvSpPr>
          <p:cNvPr id="10" name="Content Placeholder 2"/>
          <p:cNvSpPr txBox="1">
            <a:spLocks/>
          </p:cNvSpPr>
          <p:nvPr/>
        </p:nvSpPr>
        <p:spPr>
          <a:xfrm>
            <a:off x="838200" y="1541512"/>
            <a:ext cx="7976737" cy="820688"/>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t>التعريف النظري:</a:t>
            </a:r>
            <a:r>
              <a:rPr lang="ar-SA" sz="2800" b="1" dirty="0" smtClean="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800" b="1" dirty="0" smtClean="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كل مايلقى قبولاً عاماً و وسيطاً للتبادل و قضاء الديون (ليس بالضرورة لها قيمة ذاتية)</a:t>
            </a:r>
            <a:endParaRPr lang="ar-SA" sz="2800" b="1" dirty="0" smtClean="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indent="0">
              <a:buNone/>
            </a:pPr>
            <a:endPar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xmlns="" val="2326229832"/>
      </p:ext>
    </p:extLst>
  </p:cSld>
  <p:clrMapOvr>
    <a:masterClrMapping/>
  </p:clrMapOvr>
  <mc:AlternateContent xmlns:mc="http://schemas.openxmlformats.org/markup-compatibility/2006">
    <mc:Choice xmlns:p14="http://schemas.microsoft.com/office/powerpoint/2010/main" xmlns="" Requires="p14">
      <p:transition spd="slow" p14:dur="1600" advClick="0" advTm="15000">
        <p14:prism dir="r" isContent="1" isInverted="1"/>
        <p:sndAc>
          <p:stSnd>
            <p:snd r:embed="rId3" name="chimes.wav"/>
          </p:stSnd>
        </p:sndAc>
      </p:transition>
    </mc:Choice>
    <mc:Fallback>
      <p:transition spd="slow" advClick="0" advTm="15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500" fill="hold"/>
                                        <p:tgtEl>
                                          <p:spTgt spid="13"/>
                                        </p:tgtEl>
                                        <p:attrNameLst>
                                          <p:attrName>ppt_w</p:attrName>
                                        </p:attrNameLst>
                                      </p:cBhvr>
                                      <p:tavLst>
                                        <p:tav tm="0">
                                          <p:val>
                                            <p:fltVal val="0"/>
                                          </p:val>
                                        </p:tav>
                                        <p:tav tm="100000">
                                          <p:val>
                                            <p:strVal val="#ppt_w"/>
                                          </p:val>
                                        </p:tav>
                                      </p:tavLst>
                                    </p:anim>
                                    <p:anim calcmode="lin" valueType="num">
                                      <p:cBhvr>
                                        <p:cTn id="37" dur="500" fill="hold"/>
                                        <p:tgtEl>
                                          <p:spTgt spid="13"/>
                                        </p:tgtEl>
                                        <p:attrNameLst>
                                          <p:attrName>ppt_h</p:attrName>
                                        </p:attrNameLst>
                                      </p:cBhvr>
                                      <p:tavLst>
                                        <p:tav tm="0">
                                          <p:val>
                                            <p:fltVal val="0"/>
                                          </p:val>
                                        </p:tav>
                                        <p:tav tm="100000">
                                          <p:val>
                                            <p:strVal val="#ppt_h"/>
                                          </p:val>
                                        </p:tav>
                                      </p:tavLst>
                                    </p:anim>
                                    <p:animEffect transition="in" filter="fade">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1" grpId="0"/>
      <p:bldP spid="12" grpId="0"/>
      <p:bldP spid="13"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779" y="685800"/>
            <a:ext cx="8229600" cy="820688"/>
          </a:xfrm>
        </p:spPr>
        <p:txBody>
          <a:bodyPr>
            <a:normAutofit/>
          </a:bodyPr>
          <a:lstStyle/>
          <a:p>
            <a:r>
              <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أنواع النقود:</a:t>
            </a:r>
          </a:p>
        </p:txBody>
      </p:sp>
      <p:sp>
        <p:nvSpPr>
          <p:cNvPr id="4" name="Content Placeholder 2"/>
          <p:cNvSpPr txBox="1">
            <a:spLocks/>
          </p:cNvSpPr>
          <p:nvPr/>
        </p:nvSpPr>
        <p:spPr>
          <a:xfrm>
            <a:off x="1187623" y="1447800"/>
            <a:ext cx="7184651" cy="820688"/>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4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1. النقود </a:t>
            </a:r>
            <a:r>
              <a:rPr lang="ar-SA" sz="24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السلعية: (قمح وتوابل .../ ذهب و فضة / تحولت لايصالات و نقود نائبة)</a:t>
            </a:r>
            <a:endParaRPr lang="ar-SA" sz="24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Content Placeholder 2"/>
          <p:cNvSpPr txBox="1">
            <a:spLocks/>
          </p:cNvSpPr>
          <p:nvPr/>
        </p:nvSpPr>
        <p:spPr>
          <a:xfrm>
            <a:off x="7752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Content Placeholder 2"/>
          <p:cNvSpPr txBox="1">
            <a:spLocks/>
          </p:cNvSpPr>
          <p:nvPr/>
        </p:nvSpPr>
        <p:spPr>
          <a:xfrm>
            <a:off x="179512" y="2438400"/>
            <a:ext cx="8229600" cy="820688"/>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4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2. النقود </a:t>
            </a:r>
            <a:r>
              <a:rPr lang="ar-SA" sz="24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الائتمانية</a:t>
            </a:r>
            <a:r>
              <a:rPr lang="ar-SA" sz="24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400" b="1" dirty="0" smtClean="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وهي </a:t>
            </a:r>
            <a:r>
              <a:rPr lang="ar-SA" sz="24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لا تستمد قيمتا من ذاتها ولكن من قبول الأفراد </a:t>
            </a:r>
            <a:r>
              <a:rPr lang="ar-SA" sz="2400" b="1" dirty="0" smtClean="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لها </a:t>
            </a:r>
            <a:r>
              <a:rPr lang="ar-SA" sz="24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في </a:t>
            </a:r>
            <a:r>
              <a:rPr lang="ar-SA" sz="2400" b="1" dirty="0" smtClean="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تعاملاتهم </a:t>
            </a:r>
            <a:r>
              <a:rPr lang="ar-SA" sz="24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وقد مرت بالمراحل (وهي كذلك أنواعها) التالية:</a:t>
            </a:r>
          </a:p>
        </p:txBody>
      </p:sp>
      <p:sp>
        <p:nvSpPr>
          <p:cNvPr id="11" name="Content Placeholder 2"/>
          <p:cNvSpPr txBox="1">
            <a:spLocks/>
          </p:cNvSpPr>
          <p:nvPr/>
        </p:nvSpPr>
        <p:spPr>
          <a:xfrm>
            <a:off x="142674" y="3581400"/>
            <a:ext cx="8229600" cy="682429"/>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 النقود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الورقية (الزام قانوني)</a:t>
            </a:r>
            <a:r>
              <a:rPr lang="ar-SA" sz="2800" b="1" dirty="0" smtClean="0">
                <a:ln>
                  <a:solidFill>
                    <a:srgbClr val="FF0000"/>
                  </a:solidFill>
                  <a:prstDash val="solid"/>
                </a:ln>
                <a:effectLst>
                  <a:outerShdw blurRad="88000" dist="50800" dir="5040000" algn="tl">
                    <a:schemeClr val="accent4">
                      <a:tint val="80000"/>
                      <a:satMod val="250000"/>
                      <a:alpha val="45000"/>
                    </a:schemeClr>
                  </a:outerShdw>
                </a:effectLst>
              </a:rPr>
              <a:t>           </a:t>
            </a:r>
            <a:endPar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9" name="Content Placeholder 2"/>
          <p:cNvSpPr txBox="1">
            <a:spLocks/>
          </p:cNvSpPr>
          <p:nvPr/>
        </p:nvSpPr>
        <p:spPr>
          <a:xfrm>
            <a:off x="142674" y="4419600"/>
            <a:ext cx="8229600" cy="682429"/>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 نقود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الودائع (مثل الشيكات و لكن بدون الزام قانوني)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0" name="Content Placeholder 2"/>
          <p:cNvSpPr txBox="1">
            <a:spLocks/>
          </p:cNvSpPr>
          <p:nvPr/>
        </p:nvSpPr>
        <p:spPr>
          <a:xfrm>
            <a:off x="142674" y="5257800"/>
            <a:ext cx="8229600" cy="682429"/>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النقود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الالكترونية (اسلوب للدفع مثل نظام سريع 1997)   </a:t>
            </a:r>
            <a:endPar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6" name="Slide Number Placeholder 5"/>
          <p:cNvSpPr>
            <a:spLocks noGrp="1"/>
          </p:cNvSpPr>
          <p:nvPr>
            <p:ph type="sldNum" sz="quarter" idx="12"/>
          </p:nvPr>
        </p:nvSpPr>
        <p:spPr/>
        <p:txBody>
          <a:bodyPr/>
          <a:lstStyle/>
          <a:p>
            <a:fld id="{4C4AAA60-B5B4-4371-B6B4-21BFE913F1AA}" type="slidenum">
              <a:rPr lang="ar-SA" smtClean="0"/>
              <a:pPr/>
              <a:t>6</a:t>
            </a:fld>
            <a:endParaRPr lang="ar-SA"/>
          </a:p>
        </p:txBody>
      </p:sp>
    </p:spTree>
    <p:extLst>
      <p:ext uri="{BB962C8B-B14F-4D97-AF65-F5344CB8AC3E}">
        <p14:creationId xmlns:p14="http://schemas.microsoft.com/office/powerpoint/2010/main" xmlns="" val="499928259"/>
      </p:ext>
    </p:extLst>
  </p:cSld>
  <p:clrMapOvr>
    <a:masterClrMapping/>
  </p:clrMapOvr>
  <mc:AlternateContent xmlns:mc="http://schemas.openxmlformats.org/markup-compatibility/2006">
    <mc:Choice xmlns:p14="http://schemas.microsoft.com/office/powerpoint/2010/main" xmlns="" Requires="p14">
      <p:transition spd="slow" p14:dur="1600" advTm="15000">
        <p14:prism dir="r" isContent="1" isInverted="1"/>
        <p:sndAc>
          <p:stSnd>
            <p:snd r:embed="rId3" name="chimes.wav"/>
          </p:stSnd>
        </p:sndAc>
      </p:transition>
    </mc:Choice>
    <mc:Fallback>
      <p:transition spd="slow" advTm="15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8" grpId="0"/>
      <p:bldP spid="11"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779" y="1344633"/>
            <a:ext cx="8229600" cy="820688"/>
          </a:xfrm>
        </p:spPr>
        <p:txBody>
          <a:bodyPr>
            <a:normAutofit/>
          </a:bodyPr>
          <a:lstStyle/>
          <a:p>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القواعد </a:t>
            </a:r>
            <a:r>
              <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النقدية</a:t>
            </a: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t>
            </a:r>
            <a:endPar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Content Placeholder 2"/>
          <p:cNvSpPr txBox="1">
            <a:spLocks/>
          </p:cNvSpPr>
          <p:nvPr/>
        </p:nvSpPr>
        <p:spPr>
          <a:xfrm>
            <a:off x="611560" y="2181602"/>
            <a:ext cx="7920879" cy="820688"/>
          </a:xfrm>
          <a:prstGeom prst="rect">
            <a:avLst/>
          </a:prstGeom>
        </p:spPr>
        <p:txBody>
          <a:bodyPr vert="horz" lIns="91440" tIns="45720" rIns="91440" bIns="45720" rtlCol="1">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effectLst>
                  <a:outerShdw blurRad="88000" dist="50800" dir="5040000" algn="tl">
                    <a:schemeClr val="accent4">
                      <a:tint val="80000"/>
                      <a:satMod val="250000"/>
                      <a:alpha val="45000"/>
                    </a:schemeClr>
                  </a:outerShdw>
                </a:effectLst>
              </a:rPr>
              <a:t>ويقصد </a:t>
            </a:r>
            <a:r>
              <a:rPr lang="ar-SA" sz="2800" b="1" dirty="0">
                <a:ln>
                  <a:solidFill>
                    <a:srgbClr val="FF0000"/>
                  </a:solidFill>
                  <a:prstDash val="solid"/>
                </a:ln>
                <a:effectLst>
                  <a:outerShdw blurRad="88000" dist="50800" dir="5040000" algn="tl">
                    <a:schemeClr val="accent4">
                      <a:tint val="80000"/>
                      <a:satMod val="250000"/>
                      <a:alpha val="45000"/>
                    </a:schemeClr>
                  </a:outerShdw>
                </a:effectLst>
              </a:rPr>
              <a:t>بها الأساس في إصدار النقود وقبولها بين أفراد المجتمع للقيام بالوظائف الثلاث السابقة، </a:t>
            </a:r>
            <a:r>
              <a:rPr lang="ar-SA" sz="2800" b="1" dirty="0" smtClean="0">
                <a:ln>
                  <a:solidFill>
                    <a:srgbClr val="FF0000"/>
                  </a:solidFill>
                  <a:prstDash val="solid"/>
                </a:ln>
                <a:effectLst>
                  <a:outerShdw blurRad="88000" dist="50800" dir="5040000" algn="tl">
                    <a:schemeClr val="accent4">
                      <a:tint val="80000"/>
                      <a:satMod val="250000"/>
                      <a:alpha val="45000"/>
                    </a:schemeClr>
                  </a:outerShdw>
                </a:effectLst>
              </a:rPr>
              <a:t>وهي </a:t>
            </a:r>
            <a:r>
              <a:rPr lang="ar-SA" sz="2800" b="1" smtClean="0">
                <a:ln>
                  <a:solidFill>
                    <a:srgbClr val="FF0000"/>
                  </a:solidFill>
                  <a:prstDash val="solid"/>
                </a:ln>
                <a:effectLst>
                  <a:outerShdw blurRad="88000" dist="50800" dir="5040000" algn="tl">
                    <a:schemeClr val="accent4">
                      <a:tint val="80000"/>
                      <a:satMod val="250000"/>
                      <a:alpha val="45000"/>
                    </a:schemeClr>
                  </a:outerShdw>
                </a:effectLst>
              </a:rPr>
              <a:t>تتبع تماماً أنواع </a:t>
            </a:r>
            <a:r>
              <a:rPr lang="ar-SA" sz="2800" b="1" dirty="0" smtClean="0">
                <a:ln>
                  <a:solidFill>
                    <a:srgbClr val="FF0000"/>
                  </a:solidFill>
                  <a:prstDash val="solid"/>
                </a:ln>
                <a:effectLst>
                  <a:outerShdw blurRad="88000" dist="50800" dir="5040000" algn="tl">
                    <a:schemeClr val="accent4">
                      <a:tint val="80000"/>
                      <a:satMod val="250000"/>
                      <a:alpha val="45000"/>
                    </a:schemeClr>
                  </a:outerShdw>
                </a:effectLst>
              </a:rPr>
              <a:t>النقود:</a:t>
            </a:r>
            <a:endParaRPr lang="ar-SA" sz="2800" b="1" dirty="0">
              <a:ln>
                <a:solidFill>
                  <a:srgbClr val="FF0000"/>
                </a:solidFill>
                <a:prstDash val="solid"/>
              </a:ln>
              <a:effectLst>
                <a:outerShdw blurRad="88000" dist="50800" dir="5040000" algn="tl">
                  <a:schemeClr val="accent4">
                    <a:tint val="80000"/>
                    <a:satMod val="250000"/>
                    <a:alpha val="45000"/>
                  </a:schemeClr>
                </a:outerShdw>
              </a:effectLst>
            </a:endParaRPr>
          </a:p>
        </p:txBody>
      </p:sp>
      <p:sp>
        <p:nvSpPr>
          <p:cNvPr id="5" name="Content Placeholder 2"/>
          <p:cNvSpPr txBox="1">
            <a:spLocks/>
          </p:cNvSpPr>
          <p:nvPr/>
        </p:nvSpPr>
        <p:spPr>
          <a:xfrm>
            <a:off x="7752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Content Placeholder 2"/>
          <p:cNvSpPr txBox="1">
            <a:spLocks/>
          </p:cNvSpPr>
          <p:nvPr/>
        </p:nvSpPr>
        <p:spPr>
          <a:xfrm>
            <a:off x="130707" y="3462563"/>
            <a:ext cx="8229600" cy="820688"/>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1.  قاعدة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النقد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السلعية (مسكوكات // سبائك // صرف بالذهب)</a:t>
            </a:r>
            <a:endParaRPr lang="ar-SA" sz="26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1" name="Content Placeholder 2"/>
          <p:cNvSpPr txBox="1">
            <a:spLocks/>
          </p:cNvSpPr>
          <p:nvPr/>
        </p:nvSpPr>
        <p:spPr>
          <a:xfrm>
            <a:off x="142674" y="4283251"/>
            <a:ext cx="8229600" cy="682429"/>
          </a:xfrm>
          <a:prstGeom prst="rect">
            <a:avLst/>
          </a:prstGeom>
        </p:spPr>
        <p:txBody>
          <a:bodyPr vert="horz" lIns="91440" tIns="45720" rIns="91440" bIns="45720" rtlCol="1">
            <a:normAutofit fontScale="8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2.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قاعدة النقد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الائتمانية ( عدم الارتباط بغطاء الذهب وغير قابلة للتحويل للذهب// عنصر الالزام القانوني)</a:t>
            </a:r>
            <a:endPar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6" name="Slide Number Placeholder 5"/>
          <p:cNvSpPr>
            <a:spLocks noGrp="1"/>
          </p:cNvSpPr>
          <p:nvPr>
            <p:ph type="sldNum" sz="quarter" idx="12"/>
          </p:nvPr>
        </p:nvSpPr>
        <p:spPr/>
        <p:txBody>
          <a:bodyPr/>
          <a:lstStyle/>
          <a:p>
            <a:fld id="{4C4AAA60-B5B4-4371-B6B4-21BFE913F1AA}" type="slidenum">
              <a:rPr lang="ar-SA" smtClean="0"/>
              <a:pPr/>
              <a:t>7</a:t>
            </a:fld>
            <a:endParaRPr lang="ar-SA"/>
          </a:p>
        </p:txBody>
      </p:sp>
      <p:sp>
        <p:nvSpPr>
          <p:cNvPr id="7" name="Title 6"/>
          <p:cNvSpPr>
            <a:spLocks noGrp="1"/>
          </p:cNvSpPr>
          <p:nvPr>
            <p:ph type="title"/>
          </p:nvPr>
        </p:nvSpPr>
        <p:spPr/>
        <p:txBody>
          <a:bodyPr/>
          <a:lstStyle/>
          <a:p>
            <a:endParaRPr lang="ar-SA"/>
          </a:p>
        </p:txBody>
      </p:sp>
    </p:spTree>
    <p:extLst>
      <p:ext uri="{BB962C8B-B14F-4D97-AF65-F5344CB8AC3E}">
        <p14:creationId xmlns:p14="http://schemas.microsoft.com/office/powerpoint/2010/main" xmlns="" val="1926230845"/>
      </p:ext>
    </p:extLst>
  </p:cSld>
  <p:clrMapOvr>
    <a:masterClrMapping/>
  </p:clrMapOvr>
  <mc:AlternateContent xmlns:mc="http://schemas.openxmlformats.org/markup-compatibility/2006">
    <mc:Choice xmlns:p14="http://schemas.microsoft.com/office/powerpoint/2010/main" xmlns="" Requires="p14">
      <p:transition spd="slow" p14:dur="1600" advTm="15000">
        <p14:prism dir="r" isContent="1" isInverted="1"/>
        <p:sndAc>
          <p:stSnd>
            <p:snd r:embed="rId3" name="chimes.wav"/>
          </p:stSnd>
        </p:sndAc>
      </p:transition>
    </mc:Choice>
    <mc:Fallback>
      <p:transition spd="slow" advTm="15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8"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300" y="609600"/>
            <a:ext cx="8229600" cy="820688"/>
          </a:xfrm>
        </p:spPr>
        <p:txBody>
          <a:bodyPr>
            <a:normAutofit/>
          </a:bodyPr>
          <a:lstStyle/>
          <a:p>
            <a:pPr marL="0" indent="0">
              <a:buNone/>
            </a:pPr>
            <a:r>
              <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1.	قاعدة النقد السلعية:</a:t>
            </a:r>
          </a:p>
        </p:txBody>
      </p:sp>
      <p:sp>
        <p:nvSpPr>
          <p:cNvPr id="4" name="Content Placeholder 2"/>
          <p:cNvSpPr txBox="1">
            <a:spLocks/>
          </p:cNvSpPr>
          <p:nvPr/>
        </p:nvSpPr>
        <p:spPr>
          <a:xfrm>
            <a:off x="609600" y="1295400"/>
            <a:ext cx="8242884" cy="1609328"/>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ar-SA" sz="2800"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يقصد بها سعر التعادل – القانوني - للنقد بوزن محدد من الذهب (قاعدة الذهب) أو بوزن محدد من الذهب والفضة (نظام المعدنين)، وقد مرت قاعدة الذهب بثلاث مراحل </a:t>
            </a:r>
            <a:r>
              <a:rPr lang="ar-SA" sz="2800" b="1" dirty="0" smtClean="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ar-SA" sz="2800"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Content Placeholder 2"/>
          <p:cNvSpPr txBox="1">
            <a:spLocks/>
          </p:cNvSpPr>
          <p:nvPr/>
        </p:nvSpPr>
        <p:spPr>
          <a:xfrm>
            <a:off x="7752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Content Placeholder 2"/>
          <p:cNvSpPr txBox="1">
            <a:spLocks/>
          </p:cNvSpPr>
          <p:nvPr/>
        </p:nvSpPr>
        <p:spPr>
          <a:xfrm>
            <a:off x="609600" y="2819400"/>
            <a:ext cx="8229600" cy="820688"/>
          </a:xfrm>
          <a:prstGeom prst="rect">
            <a:avLst/>
          </a:prstGeom>
        </p:spPr>
        <p:txBody>
          <a:bodyPr vert="horz" lIns="91440" tIns="45720" rIns="91440" bIns="45720" rtlCol="1">
            <a:normAutofit fontScale="92500"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المرحلة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الأولى: نظام </a:t>
            </a:r>
            <a:r>
              <a:rPr lang="ar-SA" sz="2800" b="1" u="sng"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المسكوكات</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الذهبية (جنيهات ذهب بجانب نقود ورقية يمكن تحويلها الى مسكوكات حسب سعر رسمي) </a:t>
            </a:r>
            <a:endParaRPr lang="ar-SA" sz="26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Content Placeholder 2"/>
          <p:cNvSpPr txBox="1">
            <a:spLocks/>
          </p:cNvSpPr>
          <p:nvPr/>
        </p:nvSpPr>
        <p:spPr>
          <a:xfrm>
            <a:off x="685800" y="4114800"/>
            <a:ext cx="8229600" cy="820688"/>
          </a:xfrm>
          <a:prstGeom prst="rect">
            <a:avLst/>
          </a:prstGeom>
        </p:spPr>
        <p:txBody>
          <a:bodyPr vert="horz" lIns="91440" tIns="45720" rIns="91440" bIns="45720" rtlCol="1">
            <a:normAutofit fontScale="92500"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المرحلة الثانية: نظام </a:t>
            </a:r>
            <a:r>
              <a:rPr lang="ar-SA" sz="2800" b="1" u="sng"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السبائك</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الذهبية (لا يسمح باستخدام العملات المعدنية الذهبيه او الفضية ولكن يسمح باستبدال الورقية بسبائك عند الطلب)</a:t>
            </a:r>
            <a:endParaRPr lang="ar-SA" sz="26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Content Placeholder 2"/>
          <p:cNvSpPr txBox="1">
            <a:spLocks/>
          </p:cNvSpPr>
          <p:nvPr/>
        </p:nvSpPr>
        <p:spPr>
          <a:xfrm>
            <a:off x="609600" y="5257800"/>
            <a:ext cx="8229600" cy="820688"/>
          </a:xfrm>
          <a:prstGeom prst="rect">
            <a:avLst/>
          </a:prstGeom>
        </p:spPr>
        <p:txBody>
          <a:bodyPr vert="horz" lIns="91440" tIns="45720" rIns="91440" bIns="45720" rtlCol="1">
            <a:normAutofit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4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4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المرحلة الثالثة: نظام </a:t>
            </a:r>
            <a:r>
              <a:rPr lang="ar-SA" sz="2400" b="1" u="sng"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الصرف</a:t>
            </a:r>
            <a:r>
              <a:rPr lang="ar-SA" sz="24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4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بالذهب (مثل ربط العملة المحلية بالذهب بشكل غير مباشر عبر ربطها بعملة مرتبطة بالدولار 1971) </a:t>
            </a:r>
            <a:r>
              <a:rPr lang="ar-SA" sz="2400" dirty="0" smtClean="0"/>
              <a:t> </a:t>
            </a:r>
            <a:endParaRPr lang="ar-SA" sz="24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9" name="Slide Number Placeholder 8"/>
          <p:cNvSpPr>
            <a:spLocks noGrp="1"/>
          </p:cNvSpPr>
          <p:nvPr>
            <p:ph type="sldNum" sz="quarter" idx="12"/>
          </p:nvPr>
        </p:nvSpPr>
        <p:spPr/>
        <p:txBody>
          <a:bodyPr/>
          <a:lstStyle/>
          <a:p>
            <a:fld id="{4C4AAA60-B5B4-4371-B6B4-21BFE913F1AA}" type="slidenum">
              <a:rPr lang="ar-SA" smtClean="0"/>
              <a:pPr/>
              <a:t>8</a:t>
            </a:fld>
            <a:endParaRPr lang="ar-SA"/>
          </a:p>
        </p:txBody>
      </p:sp>
    </p:spTree>
    <p:extLst>
      <p:ext uri="{BB962C8B-B14F-4D97-AF65-F5344CB8AC3E}">
        <p14:creationId xmlns:p14="http://schemas.microsoft.com/office/powerpoint/2010/main" xmlns="" val="3832116481"/>
      </p:ext>
    </p:extLst>
  </p:cSld>
  <p:clrMapOvr>
    <a:masterClrMapping/>
  </p:clrMapOvr>
  <mc:AlternateContent xmlns:mc="http://schemas.openxmlformats.org/markup-compatibility/2006">
    <mc:Choice xmlns:p14="http://schemas.microsoft.com/office/powerpoint/2010/main" xmlns="" Requires="p14">
      <p:transition spd="slow" p14:dur="1600" advTm="20000">
        <p14:prism dir="r" isContent="1" isInverted="1"/>
        <p:sndAc>
          <p:stSnd>
            <p:snd r:embed="rId3" name="chimes.wav"/>
          </p:stSnd>
        </p:sndAc>
      </p:transition>
    </mc:Choice>
    <mc:Fallback>
      <p:transition spd="slow" advTm="20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p:cTn id="22" dur="1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3" dur="1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4" dur="15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fltVal val="0"/>
                                          </p:val>
                                        </p:tav>
                                        <p:tav tm="100000">
                                          <p:val>
                                            <p:strVal val="#ppt_h"/>
                                          </p:val>
                                        </p:tav>
                                      </p:tavLst>
                                    </p:anim>
                                    <p:animEffect transition="in" filter="fade">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300" y="685800"/>
            <a:ext cx="8229600" cy="820688"/>
          </a:xfrm>
        </p:spPr>
        <p:txBody>
          <a:bodyPr>
            <a:normAutofit/>
          </a:bodyPr>
          <a:lstStyle/>
          <a:p>
            <a:pPr marL="0" indent="0">
              <a:buNone/>
            </a:pP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2.</a:t>
            </a:r>
            <a:r>
              <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قاعدة النقد </a:t>
            </a:r>
            <a:r>
              <a:rPr lang="ar-SA"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الائتمانية	:</a:t>
            </a:r>
            <a:endParaRPr lang="ar-SA" b="1" dirty="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Content Placeholder 2"/>
          <p:cNvSpPr txBox="1">
            <a:spLocks/>
          </p:cNvSpPr>
          <p:nvPr/>
        </p:nvSpPr>
        <p:spPr>
          <a:xfrm>
            <a:off x="622884" y="1371600"/>
            <a:ext cx="8229600" cy="2275656"/>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ar-SA" sz="2800"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هو الوضع السائد عالميا منذ أوائل السبعينات حيث انتهت علاقة أوراق البنكنوت المتداولة بالمعدن النفيس وأصبحت الأوراق النقدية نقود ورقية إلزامية، كما أن إصدارها بات يتوقف علي دواعي السياسة النقدية بوجه خاص أو دواعي النمو الاقتصادي بوجه </a:t>
            </a:r>
            <a:r>
              <a:rPr lang="ar-SA" sz="2800" b="1" dirty="0" smtClean="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عام، وقد ارتبط بذلك ظهور نظم صرف للعملات مثل: </a:t>
            </a:r>
            <a:endParaRPr lang="ar-SA" sz="2800" b="1" dirty="0">
              <a:ln w="11430">
                <a:solidFill>
                  <a:sysClr val="windowText" lastClr="000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Content Placeholder 2"/>
          <p:cNvSpPr txBox="1">
            <a:spLocks/>
          </p:cNvSpPr>
          <p:nvPr/>
        </p:nvSpPr>
        <p:spPr>
          <a:xfrm>
            <a:off x="775284" y="2789312"/>
            <a:ext cx="8229600" cy="82068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Content Placeholder 2"/>
          <p:cNvSpPr txBox="1">
            <a:spLocks/>
          </p:cNvSpPr>
          <p:nvPr/>
        </p:nvSpPr>
        <p:spPr>
          <a:xfrm>
            <a:off x="602512" y="4038600"/>
            <a:ext cx="8229600" cy="820688"/>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نظام أسعار الصرف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المعومة.</a:t>
            </a:r>
            <a:endParaRPr lang="en-US" sz="2800" dirty="0"/>
          </a:p>
          <a:p>
            <a:pPr marL="0" indent="0">
              <a:buNone/>
            </a:pPr>
            <a:endParaRPr lang="ar-SA" sz="26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Content Placeholder 2"/>
          <p:cNvSpPr txBox="1">
            <a:spLocks/>
          </p:cNvSpPr>
          <p:nvPr/>
        </p:nvSpPr>
        <p:spPr>
          <a:xfrm>
            <a:off x="581247" y="4800600"/>
            <a:ext cx="8229600" cy="820688"/>
          </a:xfrm>
          <a:prstGeom prst="rect">
            <a:avLst/>
          </a:prstGeom>
        </p:spPr>
        <p:txBody>
          <a:bodyPr vert="horz" lIns="91440" tIns="45720" rIns="91440" bIns="45720"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ar-SA" sz="2800" b="1" dirty="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نظام أسعار الصرف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المدارة</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t>
            </a:r>
            <a:r>
              <a:rPr lang="ar-SA" sz="2800" dirty="0" smtClean="0"/>
              <a:t> </a:t>
            </a:r>
            <a:endParaRPr lang="ar-SA" sz="26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Content Placeholder 2"/>
          <p:cNvSpPr txBox="1">
            <a:spLocks/>
          </p:cNvSpPr>
          <p:nvPr/>
        </p:nvSpPr>
        <p:spPr>
          <a:xfrm>
            <a:off x="598075" y="5715000"/>
            <a:ext cx="8229600" cy="820688"/>
          </a:xfrm>
          <a:prstGeom prst="rect">
            <a:avLst/>
          </a:prstGeom>
        </p:spPr>
        <p:txBody>
          <a:bodyPr vert="horz" lIns="91440" tIns="45720" rIns="91440" bIns="45720" rtlCol="1">
            <a:normAutofit fontScale="925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نظام ربط العملة. </a:t>
            </a: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(مثال: الريال السعودي)</a:t>
            </a:r>
            <a:endParaRPr lang="en-US" sz="2800" dirty="0"/>
          </a:p>
          <a:p>
            <a:pPr marL="0" indent="0">
              <a:buNone/>
            </a:pPr>
            <a:r>
              <a:rPr lang="ar-SA" sz="2800" b="1" dirty="0" smtClean="0">
                <a:ln>
                  <a:solidFill>
                    <a:srgbClr val="FF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ar-SA" sz="2600" b="1" dirty="0">
              <a:ln>
                <a:solidFill>
                  <a:schemeClr val="tx1"/>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9" name="Slide Number Placeholder 8"/>
          <p:cNvSpPr>
            <a:spLocks noGrp="1"/>
          </p:cNvSpPr>
          <p:nvPr>
            <p:ph type="sldNum" sz="quarter" idx="12"/>
          </p:nvPr>
        </p:nvSpPr>
        <p:spPr/>
        <p:txBody>
          <a:bodyPr/>
          <a:lstStyle/>
          <a:p>
            <a:fld id="{4C4AAA60-B5B4-4371-B6B4-21BFE913F1AA}" type="slidenum">
              <a:rPr lang="ar-SA" smtClean="0"/>
              <a:pPr/>
              <a:t>9</a:t>
            </a:fld>
            <a:endParaRPr lang="ar-SA"/>
          </a:p>
        </p:txBody>
      </p:sp>
    </p:spTree>
    <p:extLst>
      <p:ext uri="{BB962C8B-B14F-4D97-AF65-F5344CB8AC3E}">
        <p14:creationId xmlns:p14="http://schemas.microsoft.com/office/powerpoint/2010/main" xmlns="" val="3887770731"/>
      </p:ext>
    </p:extLst>
  </p:cSld>
  <p:clrMapOvr>
    <a:masterClrMapping/>
  </p:clrMapOvr>
  <mc:AlternateContent xmlns:mc="http://schemas.openxmlformats.org/markup-compatibility/2006">
    <mc:Choice xmlns:p14="http://schemas.microsoft.com/office/powerpoint/2010/main" xmlns="" Requires="p14">
      <p:transition spd="slow" p14:dur="1600" advTm="20000">
        <p14:prism dir="r" isContent="1" isInverted="1"/>
        <p:sndAc>
          <p:stSnd>
            <p:snd r:embed="rId3" name="chimes.wav"/>
          </p:stSnd>
        </p:sndAc>
      </p:transition>
    </mc:Choice>
    <mc:Fallback>
      <p:transition spd="slow" advTm="20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p:cTn id="22" dur="1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3" dur="1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4" dur="15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fltVal val="0"/>
                                          </p:val>
                                        </p:tav>
                                        <p:tav tm="100000">
                                          <p:val>
                                            <p:strVal val="#ppt_h"/>
                                          </p:val>
                                        </p:tav>
                                      </p:tavLst>
                                    </p:anim>
                                    <p:animEffect transition="in" filter="fade">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355</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النقود والبنوك والاسواق المالية (211 قصد)</vt:lpstr>
      <vt:lpstr>Slide 2</vt:lpstr>
      <vt:lpstr>Slide 3</vt:lpstr>
      <vt:lpstr>Slide 4</vt:lpstr>
      <vt:lpstr>Slide 5</vt:lpstr>
      <vt:lpstr>Slide 6</vt:lpstr>
      <vt:lpstr>Slide 7</vt:lpstr>
      <vt:lpstr>Slide 8</vt:lpstr>
      <vt:lpstr>Slide 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النقود والبنوك والاسواق المالية (211 قصد)</dc:title>
  <dc:creator>AYMAN HENDY</dc:creator>
  <cp:lastModifiedBy>Ahmad</cp:lastModifiedBy>
  <cp:revision>62</cp:revision>
  <dcterms:created xsi:type="dcterms:W3CDTF">2013-03-24T14:02:01Z</dcterms:created>
  <dcterms:modified xsi:type="dcterms:W3CDTF">2016-10-03T19:32:26Z</dcterms:modified>
</cp:coreProperties>
</file>