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9"/>
  </p:notesMasterIdLst>
  <p:sldIdLst>
    <p:sldId id="256" r:id="rId2"/>
    <p:sldId id="257" r:id="rId3"/>
    <p:sldId id="312" r:id="rId4"/>
    <p:sldId id="307" r:id="rId5"/>
    <p:sldId id="309" r:id="rId6"/>
    <p:sldId id="306" r:id="rId7"/>
    <p:sldId id="310" r:id="rId8"/>
    <p:sldId id="311" r:id="rId9"/>
    <p:sldId id="265" r:id="rId10"/>
    <p:sldId id="267" r:id="rId11"/>
    <p:sldId id="266" r:id="rId12"/>
    <p:sldId id="264" r:id="rId13"/>
    <p:sldId id="263" r:id="rId14"/>
    <p:sldId id="270" r:id="rId15"/>
    <p:sldId id="269" r:id="rId16"/>
    <p:sldId id="261" r:id="rId17"/>
    <p:sldId id="277" r:id="rId18"/>
    <p:sldId id="278" r:id="rId19"/>
    <p:sldId id="279" r:id="rId20"/>
    <p:sldId id="274" r:id="rId21"/>
    <p:sldId id="276" r:id="rId22"/>
    <p:sldId id="275" r:id="rId23"/>
    <p:sldId id="313" r:id="rId24"/>
    <p:sldId id="259" r:id="rId25"/>
    <p:sldId id="287" r:id="rId26"/>
    <p:sldId id="286" r:id="rId27"/>
    <p:sldId id="297" r:id="rId28"/>
    <p:sldId id="314" r:id="rId29"/>
    <p:sldId id="300" r:id="rId30"/>
    <p:sldId id="304" r:id="rId31"/>
    <p:sldId id="303" r:id="rId32"/>
    <p:sldId id="305" r:id="rId33"/>
    <p:sldId id="298" r:id="rId34"/>
    <p:sldId id="260" r:id="rId35"/>
    <p:sldId id="282" r:id="rId36"/>
    <p:sldId id="315" r:id="rId37"/>
    <p:sldId id="281" r:id="rId38"/>
    <p:sldId id="317" r:id="rId39"/>
    <p:sldId id="316" r:id="rId40"/>
    <p:sldId id="280" r:id="rId41"/>
    <p:sldId id="283" r:id="rId42"/>
    <p:sldId id="292" r:id="rId43"/>
    <p:sldId id="291" r:id="rId44"/>
    <p:sldId id="296" r:id="rId45"/>
    <p:sldId id="284" r:id="rId46"/>
    <p:sldId id="294" r:id="rId47"/>
    <p:sldId id="25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p:cViewPr varScale="1">
        <p:scale>
          <a:sx n="60" d="100"/>
          <a:sy n="60" d="100"/>
        </p:scale>
        <p:origin x="1352"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4B1BB4-E6E7-4AA9-87A7-0B2135B8DC97}" type="datetimeFigureOut">
              <a:rPr lang="en-GB" smtClean="0"/>
              <a:pPr/>
              <a:t>02/10/2020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356EA-8623-456F-AB4A-A5CD6143343D}" type="slidenum">
              <a:rPr lang="en-GB" smtClean="0"/>
              <a:pPr/>
              <a:t>‹#›</a:t>
            </a:fld>
            <a:endParaRPr lang="en-GB"/>
          </a:p>
        </p:txBody>
      </p:sp>
    </p:spTree>
    <p:extLst>
      <p:ext uri="{BB962C8B-B14F-4D97-AF65-F5344CB8AC3E}">
        <p14:creationId xmlns:p14="http://schemas.microsoft.com/office/powerpoint/2010/main" val="811208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9F7AF8C-07AB-4B63-903A-F7813A3B5AC3}" type="datetime1">
              <a:rPr lang="en-GB" smtClean="0"/>
              <a:pPr/>
              <a:t>02/10/2020</a:t>
            </a:fld>
            <a:endParaRPr lang="en-GB"/>
          </a:p>
        </p:txBody>
      </p:sp>
      <p:sp>
        <p:nvSpPr>
          <p:cNvPr id="19" name="Footer Placeholder 18"/>
          <p:cNvSpPr>
            <a:spLocks noGrp="1"/>
          </p:cNvSpPr>
          <p:nvPr>
            <p:ph type="ftr" sz="quarter" idx="11"/>
          </p:nvPr>
        </p:nvSpPr>
        <p:spPr/>
        <p:txBody>
          <a:bodyPr/>
          <a:lstStyle/>
          <a:p>
            <a:r>
              <a:rPr lang="ar-SA"/>
              <a:t>أ. بدور الراشد الحُميد</a:t>
            </a:r>
            <a:endParaRPr lang="en-GB"/>
          </a:p>
        </p:txBody>
      </p:sp>
      <p:sp>
        <p:nvSpPr>
          <p:cNvPr id="27" name="Slide Number Placeholder 26"/>
          <p:cNvSpPr>
            <a:spLocks noGrp="1"/>
          </p:cNvSpPr>
          <p:nvPr>
            <p:ph type="sldNum" sz="quarter" idx="12"/>
          </p:nvPr>
        </p:nvSpPr>
        <p:spPr/>
        <p:txBody>
          <a:bodyPr/>
          <a:lstStyle/>
          <a:p>
            <a:fld id="{2BEA63EE-A8AD-474D-9FA5-EF52D7DB14F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CDE1EEA-D7EE-4FE4-A9ED-28B28606726E}" type="datetime1">
              <a:rPr lang="en-GB" smtClean="0"/>
              <a:pPr/>
              <a:t>02/10/2020</a:t>
            </a:fld>
            <a:endParaRPr lang="en-GB"/>
          </a:p>
        </p:txBody>
      </p:sp>
      <p:sp>
        <p:nvSpPr>
          <p:cNvPr id="5" name="Footer Placeholder 4"/>
          <p:cNvSpPr>
            <a:spLocks noGrp="1"/>
          </p:cNvSpPr>
          <p:nvPr>
            <p:ph type="ftr" sz="quarter" idx="11"/>
          </p:nvPr>
        </p:nvSpPr>
        <p:spPr/>
        <p:txBody>
          <a:bodyPr/>
          <a:lstStyle/>
          <a:p>
            <a:r>
              <a:rPr lang="ar-SA"/>
              <a:t>أ. بدور الراشد الحُميد</a:t>
            </a:r>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EE4AC0-525B-4333-8B5A-1B83D05859D5}" type="datetime1">
              <a:rPr lang="en-GB" smtClean="0"/>
              <a:pPr/>
              <a:t>02/10/2020</a:t>
            </a:fld>
            <a:endParaRPr lang="en-GB"/>
          </a:p>
        </p:txBody>
      </p:sp>
      <p:sp>
        <p:nvSpPr>
          <p:cNvPr id="5" name="Footer Placeholder 4"/>
          <p:cNvSpPr>
            <a:spLocks noGrp="1"/>
          </p:cNvSpPr>
          <p:nvPr>
            <p:ph type="ftr" sz="quarter" idx="11"/>
          </p:nvPr>
        </p:nvSpPr>
        <p:spPr/>
        <p:txBody>
          <a:bodyPr/>
          <a:lstStyle/>
          <a:p>
            <a:r>
              <a:rPr lang="ar-SA"/>
              <a:t>أ. بدور الراشد الحُميد</a:t>
            </a:r>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23C0AEA-7CD6-4B4A-86E4-5E30C082275F}" type="datetime1">
              <a:rPr lang="en-GB" smtClean="0"/>
              <a:pPr/>
              <a:t>02/10/2020</a:t>
            </a:fld>
            <a:endParaRPr lang="en-GB"/>
          </a:p>
        </p:txBody>
      </p:sp>
      <p:sp>
        <p:nvSpPr>
          <p:cNvPr id="5" name="Footer Placeholder 4"/>
          <p:cNvSpPr>
            <a:spLocks noGrp="1"/>
          </p:cNvSpPr>
          <p:nvPr>
            <p:ph type="ftr" sz="quarter" idx="11"/>
          </p:nvPr>
        </p:nvSpPr>
        <p:spPr/>
        <p:txBody>
          <a:bodyPr/>
          <a:lstStyle/>
          <a:p>
            <a:r>
              <a:rPr lang="ar-SA"/>
              <a:t>أ. بدور الراشد الحُميد</a:t>
            </a:r>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EDF110F-B260-4134-AC5C-54B4232A4388}" type="datetime1">
              <a:rPr lang="en-GB" smtClean="0"/>
              <a:pPr/>
              <a:t>02/10/2020</a:t>
            </a:fld>
            <a:endParaRPr lang="en-GB"/>
          </a:p>
        </p:txBody>
      </p:sp>
      <p:sp>
        <p:nvSpPr>
          <p:cNvPr id="5" name="Footer Placeholder 4"/>
          <p:cNvSpPr>
            <a:spLocks noGrp="1"/>
          </p:cNvSpPr>
          <p:nvPr>
            <p:ph type="ftr" sz="quarter" idx="11"/>
          </p:nvPr>
        </p:nvSpPr>
        <p:spPr/>
        <p:txBody>
          <a:bodyPr/>
          <a:lstStyle/>
          <a:p>
            <a:r>
              <a:rPr lang="ar-SA"/>
              <a:t>أ. بدور الراشد الحُميد</a:t>
            </a:r>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698166-93C9-482C-A8F2-BA48F845379D}" type="datetime1">
              <a:rPr lang="en-GB" smtClean="0"/>
              <a:pPr/>
              <a:t>02/10/2020</a:t>
            </a:fld>
            <a:endParaRPr lang="en-GB"/>
          </a:p>
        </p:txBody>
      </p:sp>
      <p:sp>
        <p:nvSpPr>
          <p:cNvPr id="6" name="Footer Placeholder 5"/>
          <p:cNvSpPr>
            <a:spLocks noGrp="1"/>
          </p:cNvSpPr>
          <p:nvPr>
            <p:ph type="ftr" sz="quarter" idx="11"/>
          </p:nvPr>
        </p:nvSpPr>
        <p:spPr/>
        <p:txBody>
          <a:bodyPr/>
          <a:lstStyle/>
          <a:p>
            <a:r>
              <a:rPr lang="ar-SA"/>
              <a:t>أ. بدور الراشد الحُميد</a:t>
            </a:r>
            <a:endParaRPr lang="en-GB"/>
          </a:p>
        </p:txBody>
      </p:sp>
      <p:sp>
        <p:nvSpPr>
          <p:cNvPr id="7" name="Slide Number Placeholder 6"/>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5A1A670-B432-4345-BA1D-35F01FCAF831}" type="datetime1">
              <a:rPr lang="en-GB" smtClean="0"/>
              <a:pPr/>
              <a:t>02/10/2020</a:t>
            </a:fld>
            <a:endParaRPr lang="en-GB"/>
          </a:p>
        </p:txBody>
      </p:sp>
      <p:sp>
        <p:nvSpPr>
          <p:cNvPr id="8" name="Footer Placeholder 7"/>
          <p:cNvSpPr>
            <a:spLocks noGrp="1"/>
          </p:cNvSpPr>
          <p:nvPr>
            <p:ph type="ftr" sz="quarter" idx="11"/>
          </p:nvPr>
        </p:nvSpPr>
        <p:spPr/>
        <p:txBody>
          <a:bodyPr/>
          <a:lstStyle/>
          <a:p>
            <a:r>
              <a:rPr lang="ar-SA"/>
              <a:t>أ. بدور الراشد الحُميد</a:t>
            </a:r>
            <a:endParaRPr lang="en-GB"/>
          </a:p>
        </p:txBody>
      </p:sp>
      <p:sp>
        <p:nvSpPr>
          <p:cNvPr id="9" name="Slide Number Placeholder 8"/>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31214F9-9A2D-440E-B4AB-7BB97EAFD1FE}" type="datetime1">
              <a:rPr lang="en-GB" smtClean="0"/>
              <a:pPr/>
              <a:t>02/10/2020</a:t>
            </a:fld>
            <a:endParaRPr lang="en-GB"/>
          </a:p>
        </p:txBody>
      </p:sp>
      <p:sp>
        <p:nvSpPr>
          <p:cNvPr id="4" name="Footer Placeholder 3"/>
          <p:cNvSpPr>
            <a:spLocks noGrp="1"/>
          </p:cNvSpPr>
          <p:nvPr>
            <p:ph type="ftr" sz="quarter" idx="11"/>
          </p:nvPr>
        </p:nvSpPr>
        <p:spPr/>
        <p:txBody>
          <a:bodyPr/>
          <a:lstStyle/>
          <a:p>
            <a:r>
              <a:rPr lang="ar-SA"/>
              <a:t>أ. بدور الراشد الحُميد</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7545DB-16EF-4E0A-A2F6-7D3982E38F7F}" type="datetime1">
              <a:rPr lang="en-GB" smtClean="0"/>
              <a:pPr/>
              <a:t>02/10/2020</a:t>
            </a:fld>
            <a:endParaRPr lang="en-GB"/>
          </a:p>
        </p:txBody>
      </p:sp>
      <p:sp>
        <p:nvSpPr>
          <p:cNvPr id="3" name="Footer Placeholder 2"/>
          <p:cNvSpPr>
            <a:spLocks noGrp="1"/>
          </p:cNvSpPr>
          <p:nvPr>
            <p:ph type="ftr" sz="quarter" idx="11"/>
          </p:nvPr>
        </p:nvSpPr>
        <p:spPr/>
        <p:txBody>
          <a:bodyPr/>
          <a:lstStyle/>
          <a:p>
            <a:r>
              <a:rPr lang="ar-SA"/>
              <a:t>أ. بدور الراشد الحُميد</a:t>
            </a:r>
            <a:endParaRPr lang="en-GB"/>
          </a:p>
        </p:txBody>
      </p:sp>
      <p:sp>
        <p:nvSpPr>
          <p:cNvPr id="4" name="Slide Number Placeholder 3"/>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4428882-3A77-4A0D-BF81-2DC70E50273E}" type="datetime1">
              <a:rPr lang="en-GB" smtClean="0"/>
              <a:pPr/>
              <a:t>02/10/2020</a:t>
            </a:fld>
            <a:endParaRPr lang="en-GB"/>
          </a:p>
        </p:txBody>
      </p:sp>
      <p:sp>
        <p:nvSpPr>
          <p:cNvPr id="6" name="Footer Placeholder 5"/>
          <p:cNvSpPr>
            <a:spLocks noGrp="1"/>
          </p:cNvSpPr>
          <p:nvPr>
            <p:ph type="ftr" sz="quarter" idx="11"/>
          </p:nvPr>
        </p:nvSpPr>
        <p:spPr/>
        <p:txBody>
          <a:bodyPr/>
          <a:lstStyle/>
          <a:p>
            <a:r>
              <a:rPr lang="ar-SA"/>
              <a:t>أ. بدور الراشد الحُميد</a:t>
            </a:r>
            <a:endParaRPr lang="en-GB"/>
          </a:p>
        </p:txBody>
      </p:sp>
      <p:sp>
        <p:nvSpPr>
          <p:cNvPr id="7" name="Slide Number Placeholder 6"/>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04B6FD6-F83A-40E4-9E66-08FFAA19709A}" type="datetime1">
              <a:rPr lang="en-GB" smtClean="0"/>
              <a:pPr/>
              <a:t>02/10/2020</a:t>
            </a:fld>
            <a:endParaRPr lang="en-GB"/>
          </a:p>
        </p:txBody>
      </p:sp>
      <p:sp>
        <p:nvSpPr>
          <p:cNvPr id="6" name="Footer Placeholder 5"/>
          <p:cNvSpPr>
            <a:spLocks noGrp="1"/>
          </p:cNvSpPr>
          <p:nvPr>
            <p:ph type="ftr" sz="quarter" idx="11"/>
          </p:nvPr>
        </p:nvSpPr>
        <p:spPr/>
        <p:txBody>
          <a:bodyPr/>
          <a:lstStyle/>
          <a:p>
            <a:r>
              <a:rPr lang="ar-SA"/>
              <a:t>أ. بدور الراشد الحُميد</a:t>
            </a:r>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2BEA63EE-A8AD-474D-9FA5-EF52D7DB14FC}"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CD3CD6-9442-45F2-852D-3FB774FB57DE}" type="datetime1">
              <a:rPr lang="en-GB" smtClean="0"/>
              <a:pPr/>
              <a:t>02/10/2020</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ar-SA"/>
              <a:t>أ. بدور الراشد الحُميد</a:t>
            </a: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BEA63EE-A8AD-474D-9FA5-EF52D7DB14FC}"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76264"/>
            <a:ext cx="7851648" cy="1828800"/>
          </a:xfrm>
        </p:spPr>
        <p:txBody>
          <a:bodyPr/>
          <a:lstStyle/>
          <a:p>
            <a:pPr algn="ctr" rtl="1"/>
            <a:r>
              <a:rPr lang="ar-SA" dirty="0">
                <a:solidFill>
                  <a:schemeClr val="tx1"/>
                </a:solidFill>
              </a:rPr>
              <a:t>الفصل الخامس: نظرية المضاعف</a:t>
            </a:r>
            <a:endParaRPr lang="en-GB" dirty="0">
              <a:solidFill>
                <a:schemeClr val="tx1"/>
              </a:solidFill>
            </a:endParaRPr>
          </a:p>
        </p:txBody>
      </p:sp>
    </p:spTree>
    <p:extLst>
      <p:ext uri="{BB962C8B-B14F-4D97-AF65-F5344CB8AC3E}">
        <p14:creationId xmlns:p14="http://schemas.microsoft.com/office/powerpoint/2010/main" val="1281451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pPr algn="r" rtl="1"/>
            <a:r>
              <a:rPr lang="ar-SA" b="1" u="sng" dirty="0"/>
              <a:t>أولاً: </a:t>
            </a:r>
            <a:r>
              <a:rPr lang="ar-SA" b="1" dirty="0"/>
              <a:t>مضاعف الاستثمار:</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49182961"/>
              </p:ext>
            </p:extLst>
          </p:nvPr>
        </p:nvGraphicFramePr>
        <p:xfrm>
          <a:off x="179514" y="2420888"/>
          <a:ext cx="8712966" cy="3962400"/>
        </p:xfrm>
        <a:graphic>
          <a:graphicData uri="http://schemas.openxmlformats.org/drawingml/2006/table">
            <a:tbl>
              <a:tblPr firstRow="1" bandRow="1">
                <a:tableStyleId>{5C22544A-7EE6-4342-B048-85BDC9FD1C3A}</a:tableStyleId>
              </a:tblPr>
              <a:tblGrid>
                <a:gridCol w="1452161">
                  <a:extLst>
                    <a:ext uri="{9D8B030D-6E8A-4147-A177-3AD203B41FA5}">
                      <a16:colId xmlns:a16="http://schemas.microsoft.com/office/drawing/2014/main" val="20000"/>
                    </a:ext>
                  </a:extLst>
                </a:gridCol>
                <a:gridCol w="1452161">
                  <a:extLst>
                    <a:ext uri="{9D8B030D-6E8A-4147-A177-3AD203B41FA5}">
                      <a16:colId xmlns:a16="http://schemas.microsoft.com/office/drawing/2014/main" val="20001"/>
                    </a:ext>
                  </a:extLst>
                </a:gridCol>
                <a:gridCol w="1452161">
                  <a:extLst>
                    <a:ext uri="{9D8B030D-6E8A-4147-A177-3AD203B41FA5}">
                      <a16:colId xmlns:a16="http://schemas.microsoft.com/office/drawing/2014/main" val="20002"/>
                    </a:ext>
                  </a:extLst>
                </a:gridCol>
                <a:gridCol w="1452161">
                  <a:extLst>
                    <a:ext uri="{9D8B030D-6E8A-4147-A177-3AD203B41FA5}">
                      <a16:colId xmlns:a16="http://schemas.microsoft.com/office/drawing/2014/main" val="20003"/>
                    </a:ext>
                  </a:extLst>
                </a:gridCol>
                <a:gridCol w="1320146">
                  <a:extLst>
                    <a:ext uri="{9D8B030D-6E8A-4147-A177-3AD203B41FA5}">
                      <a16:colId xmlns:a16="http://schemas.microsoft.com/office/drawing/2014/main" val="20004"/>
                    </a:ext>
                  </a:extLst>
                </a:gridCol>
                <a:gridCol w="1584176">
                  <a:extLst>
                    <a:ext uri="{9D8B030D-6E8A-4147-A177-3AD203B41FA5}">
                      <a16:colId xmlns:a16="http://schemas.microsoft.com/office/drawing/2014/main" val="20005"/>
                    </a:ext>
                  </a:extLst>
                </a:gridCol>
              </a:tblGrid>
              <a:tr h="370840">
                <a:tc>
                  <a:txBody>
                    <a:bodyPr/>
                    <a:lstStyle/>
                    <a:p>
                      <a:pPr algn="ctr" rtl="1"/>
                      <a:r>
                        <a:rPr lang="ar-SA" sz="2400" dirty="0"/>
                        <a:t>الإنفاق الكلي</a:t>
                      </a:r>
                    </a:p>
                    <a:p>
                      <a:pPr algn="ctr" rtl="1"/>
                      <a:endParaRPr lang="ar-SA" sz="2400" dirty="0"/>
                    </a:p>
                    <a:p>
                      <a:pPr algn="ctr" rtl="1"/>
                      <a:r>
                        <a:rPr lang="ar-SA" sz="2400" dirty="0"/>
                        <a:t> (</a:t>
                      </a:r>
                      <a:r>
                        <a:rPr lang="en-GB" sz="2400" dirty="0"/>
                        <a:t>AD</a:t>
                      </a:r>
                      <a:r>
                        <a:rPr lang="ar-SA" sz="2400" dirty="0"/>
                        <a:t>)</a:t>
                      </a:r>
                      <a:endParaRPr lang="en-GB" sz="2400" dirty="0"/>
                    </a:p>
                  </a:txBody>
                  <a:tcPr/>
                </a:tc>
                <a:tc>
                  <a:txBody>
                    <a:bodyPr/>
                    <a:lstStyle/>
                    <a:p>
                      <a:pPr algn="ctr" rtl="1"/>
                      <a:r>
                        <a:rPr lang="ar-SA" sz="2400" dirty="0"/>
                        <a:t>صافي الصادرات (</a:t>
                      </a:r>
                      <a:r>
                        <a:rPr lang="en-GB" sz="2400" dirty="0"/>
                        <a:t>X - M</a:t>
                      </a:r>
                      <a:r>
                        <a:rPr lang="ar-SA" sz="2400" dirty="0"/>
                        <a:t>)</a:t>
                      </a:r>
                      <a:endParaRPr lang="en-GB" sz="2400" dirty="0"/>
                    </a:p>
                  </a:txBody>
                  <a:tcPr/>
                </a:tc>
                <a:tc>
                  <a:txBody>
                    <a:bodyPr/>
                    <a:lstStyle/>
                    <a:p>
                      <a:pPr algn="ctr" rtl="1"/>
                      <a:r>
                        <a:rPr lang="ar-SA" sz="2400" dirty="0"/>
                        <a:t>الانفاق الحكومي (</a:t>
                      </a:r>
                      <a:r>
                        <a:rPr lang="en-GB" sz="2400" dirty="0"/>
                        <a:t>G</a:t>
                      </a:r>
                      <a:r>
                        <a:rPr lang="ar-SA" sz="2400" dirty="0"/>
                        <a:t>)</a:t>
                      </a:r>
                      <a:endParaRPr lang="en-GB" sz="2400" dirty="0"/>
                    </a:p>
                  </a:txBody>
                  <a:tcPr/>
                </a:tc>
                <a:tc>
                  <a:txBody>
                    <a:bodyPr/>
                    <a:lstStyle/>
                    <a:p>
                      <a:pPr algn="ctr" rtl="1"/>
                      <a:r>
                        <a:rPr lang="ar-SA" sz="2400" dirty="0"/>
                        <a:t>الاستثمار</a:t>
                      </a:r>
                    </a:p>
                    <a:p>
                      <a:pPr algn="ctr" rtl="1"/>
                      <a:endParaRPr lang="ar-SA" sz="2400" dirty="0"/>
                    </a:p>
                    <a:p>
                      <a:pPr algn="ctr" rtl="1"/>
                      <a:r>
                        <a:rPr lang="ar-SA" sz="2400" dirty="0"/>
                        <a:t> (</a:t>
                      </a:r>
                      <a:r>
                        <a:rPr lang="en-GB" sz="2400" dirty="0"/>
                        <a:t>I</a:t>
                      </a:r>
                      <a:r>
                        <a:rPr lang="ar-SA" sz="2400" dirty="0"/>
                        <a:t>)</a:t>
                      </a:r>
                      <a:endParaRPr lang="en-GB" sz="2400" dirty="0"/>
                    </a:p>
                  </a:txBody>
                  <a:tcPr/>
                </a:tc>
                <a:tc>
                  <a:txBody>
                    <a:bodyPr/>
                    <a:lstStyle/>
                    <a:p>
                      <a:pPr algn="ctr" rtl="1"/>
                      <a:r>
                        <a:rPr lang="ar-SA" sz="2400" dirty="0"/>
                        <a:t>الاستهلاك</a:t>
                      </a:r>
                    </a:p>
                    <a:p>
                      <a:pPr algn="ctr" rtl="1"/>
                      <a:endParaRPr lang="ar-SA" sz="2400" dirty="0"/>
                    </a:p>
                    <a:p>
                      <a:pPr algn="ctr" rtl="1"/>
                      <a:r>
                        <a:rPr lang="ar-SA" sz="2400" dirty="0"/>
                        <a:t> (</a:t>
                      </a:r>
                      <a:r>
                        <a:rPr lang="en-GB" sz="2400" dirty="0"/>
                        <a:t>C</a:t>
                      </a:r>
                      <a:r>
                        <a:rPr lang="ar-SA" sz="2400" dirty="0"/>
                        <a:t>)</a:t>
                      </a:r>
                      <a:endParaRPr lang="en-GB" sz="2400" dirty="0"/>
                    </a:p>
                  </a:txBody>
                  <a:tcPr/>
                </a:tc>
                <a:tc>
                  <a:txBody>
                    <a:bodyPr/>
                    <a:lstStyle/>
                    <a:p>
                      <a:pPr algn="ctr" rtl="1"/>
                      <a:r>
                        <a:rPr lang="ar-SA" sz="2400" dirty="0"/>
                        <a:t>الناتج المحلي الإجمالي </a:t>
                      </a:r>
                    </a:p>
                    <a:p>
                      <a:pPr algn="ctr" rtl="1"/>
                      <a:r>
                        <a:rPr lang="ar-SA" sz="2400" dirty="0"/>
                        <a:t>(</a:t>
                      </a:r>
                      <a:r>
                        <a:rPr lang="en-GB" sz="2400" dirty="0"/>
                        <a:t>Y</a:t>
                      </a:r>
                      <a:r>
                        <a:rPr lang="ar-SA" sz="2400" dirty="0"/>
                        <a:t>)</a:t>
                      </a:r>
                      <a:endParaRPr lang="en-GB" sz="2400" dirty="0"/>
                    </a:p>
                  </a:txBody>
                  <a:tcPr/>
                </a:tc>
                <a:extLst>
                  <a:ext uri="{0D108BD9-81ED-4DB2-BD59-A6C34878D82A}">
                    <a16:rowId xmlns:a16="http://schemas.microsoft.com/office/drawing/2014/main" val="10000"/>
                  </a:ext>
                </a:extLst>
              </a:tr>
              <a:tr h="370840">
                <a:tc>
                  <a:txBody>
                    <a:bodyPr/>
                    <a:lstStyle/>
                    <a:p>
                      <a:pPr algn="ctr" rtl="1"/>
                      <a:r>
                        <a:rPr lang="ar-SA" sz="2000" dirty="0"/>
                        <a:t>5100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900</a:t>
                      </a:r>
                      <a:endParaRPr lang="en-GB" sz="2000" dirty="0"/>
                    </a:p>
                  </a:txBody>
                  <a:tcPr/>
                </a:tc>
                <a:tc>
                  <a:txBody>
                    <a:bodyPr/>
                    <a:lstStyle/>
                    <a:p>
                      <a:pPr algn="ctr" rtl="1"/>
                      <a:r>
                        <a:rPr lang="ar-SA" sz="2000" dirty="0"/>
                        <a:t>3000</a:t>
                      </a:r>
                      <a:endParaRPr lang="en-GB" sz="2000" dirty="0"/>
                    </a:p>
                  </a:txBody>
                  <a:tcPr/>
                </a:tc>
                <a:tc>
                  <a:txBody>
                    <a:bodyPr/>
                    <a:lstStyle/>
                    <a:p>
                      <a:pPr algn="ctr" rtl="1"/>
                      <a:r>
                        <a:rPr lang="ar-SA" sz="2000" dirty="0"/>
                        <a:t>4800</a:t>
                      </a:r>
                      <a:endParaRPr lang="en-GB" sz="2000" dirty="0"/>
                    </a:p>
                  </a:txBody>
                  <a:tcPr/>
                </a:tc>
                <a:extLst>
                  <a:ext uri="{0D108BD9-81ED-4DB2-BD59-A6C34878D82A}">
                    <a16:rowId xmlns:a16="http://schemas.microsoft.com/office/drawing/2014/main" val="10001"/>
                  </a:ext>
                </a:extLst>
              </a:tr>
              <a:tr h="370840">
                <a:tc>
                  <a:txBody>
                    <a:bodyPr/>
                    <a:lstStyle/>
                    <a:p>
                      <a:pPr algn="ctr" rtl="1"/>
                      <a:r>
                        <a:rPr lang="ar-SA" sz="2000" dirty="0"/>
                        <a:t>5400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900</a:t>
                      </a:r>
                      <a:endParaRPr lang="en-GB" sz="2000" dirty="0"/>
                    </a:p>
                  </a:txBody>
                  <a:tcPr/>
                </a:tc>
                <a:tc>
                  <a:txBody>
                    <a:bodyPr/>
                    <a:lstStyle/>
                    <a:p>
                      <a:pPr algn="ctr" rtl="1"/>
                      <a:r>
                        <a:rPr lang="ar-SA" sz="2000" dirty="0"/>
                        <a:t>3300</a:t>
                      </a:r>
                      <a:endParaRPr lang="en-GB" sz="2000" dirty="0"/>
                    </a:p>
                  </a:txBody>
                  <a:tcPr/>
                </a:tc>
                <a:tc>
                  <a:txBody>
                    <a:bodyPr/>
                    <a:lstStyle/>
                    <a:p>
                      <a:pPr algn="ctr" rtl="1"/>
                      <a:r>
                        <a:rPr lang="ar-SA" sz="2000" dirty="0"/>
                        <a:t>5200</a:t>
                      </a:r>
                      <a:endParaRPr lang="en-GB" sz="2000" dirty="0"/>
                    </a:p>
                  </a:txBody>
                  <a:tcPr/>
                </a:tc>
                <a:extLst>
                  <a:ext uri="{0D108BD9-81ED-4DB2-BD59-A6C34878D82A}">
                    <a16:rowId xmlns:a16="http://schemas.microsoft.com/office/drawing/2014/main" val="10002"/>
                  </a:ext>
                </a:extLst>
              </a:tr>
              <a:tr h="370840">
                <a:tc>
                  <a:txBody>
                    <a:bodyPr/>
                    <a:lstStyle/>
                    <a:p>
                      <a:pPr algn="ctr" rtl="1"/>
                      <a:r>
                        <a:rPr lang="ar-SA" sz="2000" dirty="0"/>
                        <a:t>5700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900</a:t>
                      </a:r>
                      <a:endParaRPr lang="en-GB" sz="2000" dirty="0"/>
                    </a:p>
                  </a:txBody>
                  <a:tcPr/>
                </a:tc>
                <a:tc>
                  <a:txBody>
                    <a:bodyPr/>
                    <a:lstStyle/>
                    <a:p>
                      <a:pPr algn="ctr" rtl="1"/>
                      <a:r>
                        <a:rPr lang="ar-SA" sz="2000" dirty="0"/>
                        <a:t>3600</a:t>
                      </a:r>
                      <a:endParaRPr lang="en-GB" sz="2000" dirty="0"/>
                    </a:p>
                  </a:txBody>
                  <a:tcPr/>
                </a:tc>
                <a:tc>
                  <a:txBody>
                    <a:bodyPr/>
                    <a:lstStyle/>
                    <a:p>
                      <a:pPr algn="ctr" rtl="1"/>
                      <a:r>
                        <a:rPr lang="ar-SA" sz="2000" dirty="0"/>
                        <a:t>5600</a:t>
                      </a:r>
                      <a:endParaRPr lang="en-GB" sz="2000" dirty="0"/>
                    </a:p>
                  </a:txBody>
                  <a:tcPr/>
                </a:tc>
                <a:extLst>
                  <a:ext uri="{0D108BD9-81ED-4DB2-BD59-A6C34878D82A}">
                    <a16:rowId xmlns:a16="http://schemas.microsoft.com/office/drawing/2014/main" val="10003"/>
                  </a:ext>
                </a:extLst>
              </a:tr>
              <a:tr h="370840">
                <a:tc>
                  <a:txBody>
                    <a:bodyPr/>
                    <a:lstStyle/>
                    <a:p>
                      <a:pPr algn="ctr" rtl="1"/>
                      <a:r>
                        <a:rPr lang="ar-SA" sz="2000" b="1" dirty="0"/>
                        <a:t>6000</a:t>
                      </a:r>
                      <a:endParaRPr lang="en-GB" sz="2000" b="1"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900</a:t>
                      </a:r>
                      <a:endParaRPr lang="en-GB" sz="2000" dirty="0"/>
                    </a:p>
                  </a:txBody>
                  <a:tcPr/>
                </a:tc>
                <a:tc>
                  <a:txBody>
                    <a:bodyPr/>
                    <a:lstStyle/>
                    <a:p>
                      <a:pPr algn="ctr" rtl="1"/>
                      <a:r>
                        <a:rPr lang="ar-SA" sz="2000" dirty="0"/>
                        <a:t>3900</a:t>
                      </a:r>
                      <a:endParaRPr lang="en-GB" sz="2000" dirty="0"/>
                    </a:p>
                  </a:txBody>
                  <a:tcPr/>
                </a:tc>
                <a:tc>
                  <a:txBody>
                    <a:bodyPr/>
                    <a:lstStyle/>
                    <a:p>
                      <a:pPr algn="ctr" rtl="1"/>
                      <a:r>
                        <a:rPr lang="ar-SA" sz="2000" b="1" dirty="0"/>
                        <a:t>6000</a:t>
                      </a:r>
                      <a:endParaRPr lang="en-GB" sz="2000" b="1" dirty="0"/>
                    </a:p>
                  </a:txBody>
                  <a:tcPr/>
                </a:tc>
                <a:extLst>
                  <a:ext uri="{0D108BD9-81ED-4DB2-BD59-A6C34878D82A}">
                    <a16:rowId xmlns:a16="http://schemas.microsoft.com/office/drawing/2014/main" val="10004"/>
                  </a:ext>
                </a:extLst>
              </a:tr>
              <a:tr h="370840">
                <a:tc>
                  <a:txBody>
                    <a:bodyPr/>
                    <a:lstStyle/>
                    <a:p>
                      <a:pPr algn="ctr" rtl="1"/>
                      <a:r>
                        <a:rPr lang="ar-SA" sz="2000" dirty="0"/>
                        <a:t>6300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900</a:t>
                      </a:r>
                      <a:endParaRPr lang="en-GB" sz="2000" dirty="0"/>
                    </a:p>
                  </a:txBody>
                  <a:tcPr/>
                </a:tc>
                <a:tc>
                  <a:txBody>
                    <a:bodyPr/>
                    <a:lstStyle/>
                    <a:p>
                      <a:pPr algn="ctr" rtl="1"/>
                      <a:r>
                        <a:rPr lang="ar-SA" sz="2000" dirty="0"/>
                        <a:t>4200</a:t>
                      </a:r>
                      <a:endParaRPr lang="en-GB" sz="2000" dirty="0"/>
                    </a:p>
                  </a:txBody>
                  <a:tcPr/>
                </a:tc>
                <a:tc>
                  <a:txBody>
                    <a:bodyPr/>
                    <a:lstStyle/>
                    <a:p>
                      <a:pPr algn="ctr" rtl="1"/>
                      <a:r>
                        <a:rPr lang="ar-SA" sz="2000" dirty="0"/>
                        <a:t>6400</a:t>
                      </a:r>
                      <a:endParaRPr lang="en-GB" sz="2000" dirty="0"/>
                    </a:p>
                  </a:txBody>
                  <a:tcPr/>
                </a:tc>
                <a:extLst>
                  <a:ext uri="{0D108BD9-81ED-4DB2-BD59-A6C34878D82A}">
                    <a16:rowId xmlns:a16="http://schemas.microsoft.com/office/drawing/2014/main" val="10005"/>
                  </a:ext>
                </a:extLst>
              </a:tr>
              <a:tr h="370840">
                <a:tc>
                  <a:txBody>
                    <a:bodyPr/>
                    <a:lstStyle/>
                    <a:p>
                      <a:pPr algn="ctr" rtl="1"/>
                      <a:r>
                        <a:rPr lang="ar-SA" sz="2000" dirty="0"/>
                        <a:t>6600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900</a:t>
                      </a:r>
                      <a:endParaRPr lang="en-GB" sz="2000" dirty="0"/>
                    </a:p>
                  </a:txBody>
                  <a:tcPr/>
                </a:tc>
                <a:tc>
                  <a:txBody>
                    <a:bodyPr/>
                    <a:lstStyle/>
                    <a:p>
                      <a:pPr algn="ctr" rtl="1"/>
                      <a:r>
                        <a:rPr lang="ar-SA" sz="2000" dirty="0"/>
                        <a:t>4500</a:t>
                      </a:r>
                      <a:endParaRPr lang="en-GB" sz="2000" dirty="0"/>
                    </a:p>
                  </a:txBody>
                  <a:tcPr/>
                </a:tc>
                <a:tc>
                  <a:txBody>
                    <a:bodyPr/>
                    <a:lstStyle/>
                    <a:p>
                      <a:pPr algn="ctr" rtl="1"/>
                      <a:r>
                        <a:rPr lang="ar-SA" sz="2000" dirty="0"/>
                        <a:t>6800</a:t>
                      </a:r>
                      <a:endParaRPr lang="en-GB" sz="2000" dirty="0"/>
                    </a:p>
                  </a:txBody>
                  <a:tcPr/>
                </a:tc>
                <a:extLst>
                  <a:ext uri="{0D108BD9-81ED-4DB2-BD59-A6C34878D82A}">
                    <a16:rowId xmlns:a16="http://schemas.microsoft.com/office/drawing/2014/main" val="10006"/>
                  </a:ext>
                </a:extLst>
              </a:tr>
              <a:tr h="370840">
                <a:tc>
                  <a:txBody>
                    <a:bodyPr/>
                    <a:lstStyle/>
                    <a:p>
                      <a:pPr algn="ctr" rtl="1"/>
                      <a:r>
                        <a:rPr lang="ar-SA" sz="2000" dirty="0"/>
                        <a:t>6900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900</a:t>
                      </a:r>
                      <a:endParaRPr lang="en-GB" sz="2000" dirty="0"/>
                    </a:p>
                  </a:txBody>
                  <a:tcPr/>
                </a:tc>
                <a:tc>
                  <a:txBody>
                    <a:bodyPr/>
                    <a:lstStyle/>
                    <a:p>
                      <a:pPr algn="ctr" rtl="1"/>
                      <a:r>
                        <a:rPr lang="ar-SA" sz="2000" dirty="0"/>
                        <a:t>4800</a:t>
                      </a:r>
                      <a:endParaRPr lang="en-GB" sz="2000" dirty="0"/>
                    </a:p>
                  </a:txBody>
                  <a:tcPr/>
                </a:tc>
                <a:tc>
                  <a:txBody>
                    <a:bodyPr/>
                    <a:lstStyle/>
                    <a:p>
                      <a:pPr algn="ctr" rtl="1"/>
                      <a:r>
                        <a:rPr lang="ar-SA" sz="2000" dirty="0"/>
                        <a:t>7200</a:t>
                      </a:r>
                      <a:endParaRPr lang="en-GB" sz="2000" dirty="0"/>
                    </a:p>
                  </a:txBody>
                  <a:tcP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endParaRPr lang="en-GB"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2BEA63EE-A8AD-474D-9FA5-EF52D7DB14FC}" type="slidenum">
              <a:rPr lang="en-GB" smtClean="0">
                <a:solidFill>
                  <a:srgbClr val="04617B">
                    <a:shade val="90000"/>
                  </a:srgbClr>
                </a:solidFill>
              </a:rPr>
              <a:pPr/>
              <a:t>10</a:t>
            </a:fld>
            <a:endParaRPr lang="en-GB">
              <a:solidFill>
                <a:srgbClr val="04617B">
                  <a:shade val="90000"/>
                </a:srgbClr>
              </a:solidFill>
            </a:endParaRPr>
          </a:p>
        </p:txBody>
      </p:sp>
      <p:sp>
        <p:nvSpPr>
          <p:cNvPr id="8" name="TextBox 7"/>
          <p:cNvSpPr txBox="1"/>
          <p:nvPr/>
        </p:nvSpPr>
        <p:spPr>
          <a:xfrm>
            <a:off x="1835696" y="1928445"/>
            <a:ext cx="6984776" cy="492443"/>
          </a:xfrm>
          <a:prstGeom prst="rect">
            <a:avLst/>
          </a:prstGeom>
          <a:noFill/>
        </p:spPr>
        <p:txBody>
          <a:bodyPr wrap="square" rtlCol="0">
            <a:spAutoFit/>
          </a:bodyPr>
          <a:lstStyle/>
          <a:p>
            <a:pPr algn="r" rtl="1"/>
            <a:r>
              <a:rPr lang="ar-SA" sz="2600" b="1" dirty="0">
                <a:solidFill>
                  <a:schemeClr val="tx2"/>
                </a:solidFill>
              </a:rPr>
              <a:t>قائمة الانفاق الكلي قبل زيادة الاستثمار :</a:t>
            </a:r>
            <a:endParaRPr lang="en-GB" sz="2600" b="1" dirty="0">
              <a:solidFill>
                <a:schemeClr val="tx2"/>
              </a:solidFill>
            </a:endParaRPr>
          </a:p>
        </p:txBody>
      </p:sp>
      <p:sp>
        <p:nvSpPr>
          <p:cNvPr id="7" name="TextBox 6"/>
          <p:cNvSpPr txBox="1"/>
          <p:nvPr/>
        </p:nvSpPr>
        <p:spPr>
          <a:xfrm>
            <a:off x="251520" y="1052736"/>
            <a:ext cx="3960440" cy="1200329"/>
          </a:xfrm>
          <a:prstGeom prst="rect">
            <a:avLst/>
          </a:prstGeom>
          <a:noFill/>
          <a:ln w="28575">
            <a:solidFill>
              <a:schemeClr val="accent1"/>
            </a:solidFill>
            <a:prstDash val="dash"/>
          </a:ln>
        </p:spPr>
        <p:txBody>
          <a:bodyPr wrap="square" rtlCol="0">
            <a:spAutoFit/>
          </a:bodyPr>
          <a:lstStyle/>
          <a:p>
            <a:pPr algn="ctr" rtl="1"/>
            <a:r>
              <a:rPr lang="ar-SA" sz="2400" dirty="0"/>
              <a:t>بافتراض أن الانفاق الاستثماري زاد بمقدار 200 مليون أي زاد إلى 1100 و أن الأسعار ثابتة.</a:t>
            </a:r>
            <a:endParaRPr lang="en-GB" sz="2400" dirty="0"/>
          </a:p>
        </p:txBody>
      </p:sp>
    </p:spTree>
    <p:extLst>
      <p:ext uri="{BB962C8B-B14F-4D97-AF65-F5344CB8AC3E}">
        <p14:creationId xmlns:p14="http://schemas.microsoft.com/office/powerpoint/2010/main" val="113362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pPr algn="r" rtl="1"/>
            <a:r>
              <a:rPr lang="ar-SA" b="1" u="sng" dirty="0"/>
              <a:t>أولاً: </a:t>
            </a:r>
            <a:r>
              <a:rPr lang="ar-SA" b="1" dirty="0"/>
              <a:t>مضاعف الاستثمار:</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1615984"/>
              </p:ext>
            </p:extLst>
          </p:nvPr>
        </p:nvGraphicFramePr>
        <p:xfrm>
          <a:off x="179514" y="2420888"/>
          <a:ext cx="8712966" cy="3962400"/>
        </p:xfrm>
        <a:graphic>
          <a:graphicData uri="http://schemas.openxmlformats.org/drawingml/2006/table">
            <a:tbl>
              <a:tblPr firstRow="1" bandRow="1">
                <a:tableStyleId>{5C22544A-7EE6-4342-B048-85BDC9FD1C3A}</a:tableStyleId>
              </a:tblPr>
              <a:tblGrid>
                <a:gridCol w="1452161">
                  <a:extLst>
                    <a:ext uri="{9D8B030D-6E8A-4147-A177-3AD203B41FA5}">
                      <a16:colId xmlns:a16="http://schemas.microsoft.com/office/drawing/2014/main" val="20000"/>
                    </a:ext>
                  </a:extLst>
                </a:gridCol>
                <a:gridCol w="1452161">
                  <a:extLst>
                    <a:ext uri="{9D8B030D-6E8A-4147-A177-3AD203B41FA5}">
                      <a16:colId xmlns:a16="http://schemas.microsoft.com/office/drawing/2014/main" val="20001"/>
                    </a:ext>
                  </a:extLst>
                </a:gridCol>
                <a:gridCol w="1452161">
                  <a:extLst>
                    <a:ext uri="{9D8B030D-6E8A-4147-A177-3AD203B41FA5}">
                      <a16:colId xmlns:a16="http://schemas.microsoft.com/office/drawing/2014/main" val="20002"/>
                    </a:ext>
                  </a:extLst>
                </a:gridCol>
                <a:gridCol w="1452161">
                  <a:extLst>
                    <a:ext uri="{9D8B030D-6E8A-4147-A177-3AD203B41FA5}">
                      <a16:colId xmlns:a16="http://schemas.microsoft.com/office/drawing/2014/main" val="20003"/>
                    </a:ext>
                  </a:extLst>
                </a:gridCol>
                <a:gridCol w="1320146">
                  <a:extLst>
                    <a:ext uri="{9D8B030D-6E8A-4147-A177-3AD203B41FA5}">
                      <a16:colId xmlns:a16="http://schemas.microsoft.com/office/drawing/2014/main" val="20004"/>
                    </a:ext>
                  </a:extLst>
                </a:gridCol>
                <a:gridCol w="1584176">
                  <a:extLst>
                    <a:ext uri="{9D8B030D-6E8A-4147-A177-3AD203B41FA5}">
                      <a16:colId xmlns:a16="http://schemas.microsoft.com/office/drawing/2014/main" val="20005"/>
                    </a:ext>
                  </a:extLst>
                </a:gridCol>
              </a:tblGrid>
              <a:tr h="370840">
                <a:tc>
                  <a:txBody>
                    <a:bodyPr/>
                    <a:lstStyle/>
                    <a:p>
                      <a:pPr algn="ctr" rtl="1"/>
                      <a:r>
                        <a:rPr lang="ar-SA" sz="2400" dirty="0"/>
                        <a:t>الإنفاق الكلي</a:t>
                      </a:r>
                    </a:p>
                    <a:p>
                      <a:pPr algn="ctr" rtl="1"/>
                      <a:endParaRPr lang="ar-SA" sz="2400" dirty="0"/>
                    </a:p>
                    <a:p>
                      <a:pPr algn="ctr" rtl="1"/>
                      <a:r>
                        <a:rPr lang="ar-SA" sz="2400" dirty="0"/>
                        <a:t> (</a:t>
                      </a:r>
                      <a:r>
                        <a:rPr lang="en-GB" sz="2400" dirty="0"/>
                        <a:t>AD</a:t>
                      </a:r>
                      <a:r>
                        <a:rPr lang="ar-SA" sz="2400" dirty="0"/>
                        <a:t>)</a:t>
                      </a:r>
                      <a:endParaRPr lang="en-GB" sz="2400" dirty="0"/>
                    </a:p>
                  </a:txBody>
                  <a:tcPr/>
                </a:tc>
                <a:tc>
                  <a:txBody>
                    <a:bodyPr/>
                    <a:lstStyle/>
                    <a:p>
                      <a:pPr algn="ctr" rtl="1"/>
                      <a:r>
                        <a:rPr lang="ar-SA" sz="2400" dirty="0"/>
                        <a:t>صافي الصادرات (</a:t>
                      </a:r>
                      <a:r>
                        <a:rPr lang="en-GB" sz="2400" dirty="0"/>
                        <a:t>X - M</a:t>
                      </a:r>
                      <a:r>
                        <a:rPr lang="ar-SA" sz="2400" dirty="0"/>
                        <a:t>)</a:t>
                      </a:r>
                      <a:endParaRPr lang="en-GB" sz="2400" dirty="0"/>
                    </a:p>
                  </a:txBody>
                  <a:tcPr/>
                </a:tc>
                <a:tc>
                  <a:txBody>
                    <a:bodyPr/>
                    <a:lstStyle/>
                    <a:p>
                      <a:pPr algn="ctr" rtl="1"/>
                      <a:r>
                        <a:rPr lang="ar-SA" sz="2400" dirty="0"/>
                        <a:t>الانفاق الحكومي (</a:t>
                      </a:r>
                      <a:r>
                        <a:rPr lang="en-GB" sz="2400" dirty="0"/>
                        <a:t>G</a:t>
                      </a:r>
                      <a:r>
                        <a:rPr lang="ar-SA" sz="2400" dirty="0"/>
                        <a:t>)</a:t>
                      </a:r>
                      <a:endParaRPr lang="en-GB" sz="2400" dirty="0"/>
                    </a:p>
                  </a:txBody>
                  <a:tcPr/>
                </a:tc>
                <a:tc>
                  <a:txBody>
                    <a:bodyPr/>
                    <a:lstStyle/>
                    <a:p>
                      <a:pPr algn="ctr" rtl="1"/>
                      <a:r>
                        <a:rPr lang="ar-SA" sz="2400" dirty="0"/>
                        <a:t>الاستثمار</a:t>
                      </a:r>
                    </a:p>
                    <a:p>
                      <a:pPr algn="ctr" rtl="1"/>
                      <a:endParaRPr lang="ar-SA" sz="2400" dirty="0"/>
                    </a:p>
                    <a:p>
                      <a:pPr algn="ctr" rtl="1"/>
                      <a:r>
                        <a:rPr lang="ar-SA" sz="2400" dirty="0"/>
                        <a:t> (</a:t>
                      </a:r>
                      <a:r>
                        <a:rPr lang="en-GB" sz="2400" dirty="0"/>
                        <a:t>I</a:t>
                      </a:r>
                      <a:r>
                        <a:rPr lang="ar-SA" sz="2400" dirty="0"/>
                        <a:t>)</a:t>
                      </a:r>
                      <a:endParaRPr lang="en-GB" sz="2400" dirty="0"/>
                    </a:p>
                  </a:txBody>
                  <a:tcPr/>
                </a:tc>
                <a:tc>
                  <a:txBody>
                    <a:bodyPr/>
                    <a:lstStyle/>
                    <a:p>
                      <a:pPr algn="ctr" rtl="1"/>
                      <a:r>
                        <a:rPr lang="ar-SA" sz="2400" dirty="0"/>
                        <a:t>الاستهلاك</a:t>
                      </a:r>
                    </a:p>
                    <a:p>
                      <a:pPr algn="ctr" rtl="1"/>
                      <a:endParaRPr lang="ar-SA" sz="2400" dirty="0"/>
                    </a:p>
                    <a:p>
                      <a:pPr algn="ctr" rtl="1"/>
                      <a:r>
                        <a:rPr lang="ar-SA" sz="2400" dirty="0"/>
                        <a:t> (</a:t>
                      </a:r>
                      <a:r>
                        <a:rPr lang="en-GB" sz="2400" dirty="0"/>
                        <a:t>C</a:t>
                      </a:r>
                      <a:r>
                        <a:rPr lang="ar-SA" sz="2400" dirty="0"/>
                        <a:t>)</a:t>
                      </a:r>
                      <a:endParaRPr lang="en-GB" sz="2400" dirty="0"/>
                    </a:p>
                  </a:txBody>
                  <a:tcPr/>
                </a:tc>
                <a:tc>
                  <a:txBody>
                    <a:bodyPr/>
                    <a:lstStyle/>
                    <a:p>
                      <a:pPr algn="ctr" rtl="1"/>
                      <a:r>
                        <a:rPr lang="ar-SA" sz="2400" dirty="0"/>
                        <a:t>الناتج المحلي الإجمالي </a:t>
                      </a:r>
                    </a:p>
                    <a:p>
                      <a:pPr algn="ctr" rtl="1"/>
                      <a:r>
                        <a:rPr lang="ar-SA" sz="2400" dirty="0"/>
                        <a:t>(</a:t>
                      </a:r>
                      <a:r>
                        <a:rPr lang="en-GB" sz="2400" dirty="0"/>
                        <a:t>Y</a:t>
                      </a:r>
                      <a:r>
                        <a:rPr lang="ar-SA" sz="2400" dirty="0"/>
                        <a:t>)</a:t>
                      </a:r>
                      <a:endParaRPr lang="en-GB" sz="2400" dirty="0"/>
                    </a:p>
                  </a:txBody>
                  <a:tcPr/>
                </a:tc>
                <a:extLst>
                  <a:ext uri="{0D108BD9-81ED-4DB2-BD59-A6C34878D82A}">
                    <a16:rowId xmlns:a16="http://schemas.microsoft.com/office/drawing/2014/main" val="10000"/>
                  </a:ext>
                </a:extLst>
              </a:tr>
              <a:tr h="370840">
                <a:tc>
                  <a:txBody>
                    <a:bodyPr/>
                    <a:lstStyle/>
                    <a:p>
                      <a:pPr algn="ctr" rtl="1"/>
                      <a:r>
                        <a:rPr lang="ar-SA" sz="2000" dirty="0"/>
                        <a:t>5300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1100</a:t>
                      </a:r>
                      <a:endParaRPr lang="en-GB" sz="2000" dirty="0"/>
                    </a:p>
                  </a:txBody>
                  <a:tcPr/>
                </a:tc>
                <a:tc>
                  <a:txBody>
                    <a:bodyPr/>
                    <a:lstStyle/>
                    <a:p>
                      <a:pPr algn="ctr" rtl="1"/>
                      <a:r>
                        <a:rPr lang="ar-SA" sz="2000" dirty="0"/>
                        <a:t>3000</a:t>
                      </a:r>
                      <a:endParaRPr lang="en-GB" sz="2000" dirty="0"/>
                    </a:p>
                  </a:txBody>
                  <a:tcPr/>
                </a:tc>
                <a:tc>
                  <a:txBody>
                    <a:bodyPr/>
                    <a:lstStyle/>
                    <a:p>
                      <a:pPr algn="ctr" rtl="1"/>
                      <a:r>
                        <a:rPr lang="ar-SA" sz="2000" dirty="0"/>
                        <a:t>4800</a:t>
                      </a:r>
                      <a:endParaRPr lang="en-GB" sz="2000" dirty="0"/>
                    </a:p>
                  </a:txBody>
                  <a:tcPr/>
                </a:tc>
                <a:extLst>
                  <a:ext uri="{0D108BD9-81ED-4DB2-BD59-A6C34878D82A}">
                    <a16:rowId xmlns:a16="http://schemas.microsoft.com/office/drawing/2014/main" val="10001"/>
                  </a:ext>
                </a:extLst>
              </a:tr>
              <a:tr h="370840">
                <a:tc>
                  <a:txBody>
                    <a:bodyPr/>
                    <a:lstStyle/>
                    <a:p>
                      <a:pPr algn="ctr" rtl="1"/>
                      <a:r>
                        <a:rPr lang="ar-SA" sz="2000" dirty="0"/>
                        <a:t>5600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a:t>1100</a:t>
                      </a:r>
                      <a:endParaRPr lang="en-GB" sz="2000" dirty="0"/>
                    </a:p>
                  </a:txBody>
                  <a:tcPr/>
                </a:tc>
                <a:tc>
                  <a:txBody>
                    <a:bodyPr/>
                    <a:lstStyle/>
                    <a:p>
                      <a:pPr algn="ctr" rtl="1"/>
                      <a:r>
                        <a:rPr lang="ar-SA" sz="2000" dirty="0"/>
                        <a:t>3300</a:t>
                      </a:r>
                      <a:endParaRPr lang="en-GB" sz="2000" dirty="0"/>
                    </a:p>
                  </a:txBody>
                  <a:tcPr/>
                </a:tc>
                <a:tc>
                  <a:txBody>
                    <a:bodyPr/>
                    <a:lstStyle/>
                    <a:p>
                      <a:pPr algn="ctr" rtl="1"/>
                      <a:r>
                        <a:rPr lang="ar-SA" sz="2000" dirty="0"/>
                        <a:t>5200</a:t>
                      </a:r>
                      <a:endParaRPr lang="en-GB" sz="2000" dirty="0"/>
                    </a:p>
                  </a:txBody>
                  <a:tcPr/>
                </a:tc>
                <a:extLst>
                  <a:ext uri="{0D108BD9-81ED-4DB2-BD59-A6C34878D82A}">
                    <a16:rowId xmlns:a16="http://schemas.microsoft.com/office/drawing/2014/main" val="10002"/>
                  </a:ext>
                </a:extLst>
              </a:tr>
              <a:tr h="370840">
                <a:tc>
                  <a:txBody>
                    <a:bodyPr/>
                    <a:lstStyle/>
                    <a:p>
                      <a:pPr algn="ctr" rtl="1"/>
                      <a:r>
                        <a:rPr lang="ar-SA" sz="2000" dirty="0"/>
                        <a:t>5900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a:t>1100</a:t>
                      </a:r>
                      <a:endParaRPr lang="en-GB" sz="2000" dirty="0"/>
                    </a:p>
                  </a:txBody>
                  <a:tcPr/>
                </a:tc>
                <a:tc>
                  <a:txBody>
                    <a:bodyPr/>
                    <a:lstStyle/>
                    <a:p>
                      <a:pPr algn="ctr" rtl="1"/>
                      <a:r>
                        <a:rPr lang="ar-SA" sz="2000" dirty="0"/>
                        <a:t>3600</a:t>
                      </a:r>
                      <a:endParaRPr lang="en-GB" sz="2000" dirty="0"/>
                    </a:p>
                  </a:txBody>
                  <a:tcPr/>
                </a:tc>
                <a:tc>
                  <a:txBody>
                    <a:bodyPr/>
                    <a:lstStyle/>
                    <a:p>
                      <a:pPr algn="ctr" rtl="1"/>
                      <a:r>
                        <a:rPr lang="ar-SA" sz="2000" dirty="0"/>
                        <a:t>5600</a:t>
                      </a:r>
                      <a:endParaRPr lang="en-GB" sz="2000" dirty="0"/>
                    </a:p>
                  </a:txBody>
                  <a:tcPr/>
                </a:tc>
                <a:extLst>
                  <a:ext uri="{0D108BD9-81ED-4DB2-BD59-A6C34878D82A}">
                    <a16:rowId xmlns:a16="http://schemas.microsoft.com/office/drawing/2014/main" val="10003"/>
                  </a:ext>
                </a:extLst>
              </a:tr>
              <a:tr h="370840">
                <a:tc>
                  <a:txBody>
                    <a:bodyPr/>
                    <a:lstStyle/>
                    <a:p>
                      <a:pPr algn="ctr" rtl="1"/>
                      <a:r>
                        <a:rPr lang="ar-SA" sz="2000" b="0" dirty="0"/>
                        <a:t>6200</a:t>
                      </a:r>
                      <a:endParaRPr lang="en-GB" sz="2000" b="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a:t>1100</a:t>
                      </a:r>
                      <a:endParaRPr lang="en-GB" sz="2000" dirty="0"/>
                    </a:p>
                  </a:txBody>
                  <a:tcPr/>
                </a:tc>
                <a:tc>
                  <a:txBody>
                    <a:bodyPr/>
                    <a:lstStyle/>
                    <a:p>
                      <a:pPr algn="ctr" rtl="1"/>
                      <a:r>
                        <a:rPr lang="ar-SA" sz="2000" dirty="0"/>
                        <a:t>3900</a:t>
                      </a:r>
                      <a:endParaRPr lang="en-GB" sz="2000" dirty="0"/>
                    </a:p>
                  </a:txBody>
                  <a:tcPr/>
                </a:tc>
                <a:tc>
                  <a:txBody>
                    <a:bodyPr/>
                    <a:lstStyle/>
                    <a:p>
                      <a:pPr algn="ctr" rtl="1"/>
                      <a:r>
                        <a:rPr lang="ar-SA" sz="2000" b="0" dirty="0"/>
                        <a:t>6000</a:t>
                      </a:r>
                      <a:endParaRPr lang="en-GB" sz="2000" b="0" dirty="0"/>
                    </a:p>
                  </a:txBody>
                  <a:tcPr/>
                </a:tc>
                <a:extLst>
                  <a:ext uri="{0D108BD9-81ED-4DB2-BD59-A6C34878D82A}">
                    <a16:rowId xmlns:a16="http://schemas.microsoft.com/office/drawing/2014/main" val="10004"/>
                  </a:ext>
                </a:extLst>
              </a:tr>
              <a:tr h="370840">
                <a:tc>
                  <a:txBody>
                    <a:bodyPr/>
                    <a:lstStyle/>
                    <a:p>
                      <a:pPr algn="ctr" rtl="1"/>
                      <a:r>
                        <a:rPr lang="ar-SA" sz="2000" dirty="0"/>
                        <a:t>6500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a:t>1100</a:t>
                      </a:r>
                      <a:endParaRPr lang="en-GB" sz="2000" dirty="0"/>
                    </a:p>
                  </a:txBody>
                  <a:tcPr/>
                </a:tc>
                <a:tc>
                  <a:txBody>
                    <a:bodyPr/>
                    <a:lstStyle/>
                    <a:p>
                      <a:pPr algn="ctr" rtl="1"/>
                      <a:r>
                        <a:rPr lang="ar-SA" sz="2000" dirty="0"/>
                        <a:t>4200</a:t>
                      </a:r>
                      <a:endParaRPr lang="en-GB" sz="2000" dirty="0"/>
                    </a:p>
                  </a:txBody>
                  <a:tcPr/>
                </a:tc>
                <a:tc>
                  <a:txBody>
                    <a:bodyPr/>
                    <a:lstStyle/>
                    <a:p>
                      <a:pPr algn="ctr" rtl="1"/>
                      <a:r>
                        <a:rPr lang="ar-SA" sz="2000" dirty="0"/>
                        <a:t>6400</a:t>
                      </a:r>
                      <a:endParaRPr lang="en-GB" sz="2000" dirty="0"/>
                    </a:p>
                  </a:txBody>
                  <a:tcPr/>
                </a:tc>
                <a:extLst>
                  <a:ext uri="{0D108BD9-81ED-4DB2-BD59-A6C34878D82A}">
                    <a16:rowId xmlns:a16="http://schemas.microsoft.com/office/drawing/2014/main" val="10005"/>
                  </a:ext>
                </a:extLst>
              </a:tr>
              <a:tr h="370840">
                <a:tc>
                  <a:txBody>
                    <a:bodyPr/>
                    <a:lstStyle/>
                    <a:p>
                      <a:pPr algn="ctr" rtl="1"/>
                      <a:r>
                        <a:rPr lang="ar-SA" sz="2000" b="1" dirty="0"/>
                        <a:t>6800</a:t>
                      </a:r>
                      <a:endParaRPr lang="en-GB" sz="2000" b="1"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a:t>1100</a:t>
                      </a:r>
                      <a:endParaRPr lang="en-GB" sz="2000" dirty="0"/>
                    </a:p>
                  </a:txBody>
                  <a:tcPr/>
                </a:tc>
                <a:tc>
                  <a:txBody>
                    <a:bodyPr/>
                    <a:lstStyle/>
                    <a:p>
                      <a:pPr algn="ctr" rtl="1"/>
                      <a:r>
                        <a:rPr lang="ar-SA" sz="2000" dirty="0"/>
                        <a:t>4500</a:t>
                      </a:r>
                      <a:endParaRPr lang="en-GB" sz="2000" dirty="0"/>
                    </a:p>
                  </a:txBody>
                  <a:tcPr/>
                </a:tc>
                <a:tc>
                  <a:txBody>
                    <a:bodyPr/>
                    <a:lstStyle/>
                    <a:p>
                      <a:pPr algn="ctr" rtl="1"/>
                      <a:r>
                        <a:rPr lang="ar-SA" sz="2000" b="1" dirty="0"/>
                        <a:t>6800</a:t>
                      </a:r>
                      <a:endParaRPr lang="en-GB" sz="2000" b="1" dirty="0"/>
                    </a:p>
                  </a:txBody>
                  <a:tcPr/>
                </a:tc>
                <a:extLst>
                  <a:ext uri="{0D108BD9-81ED-4DB2-BD59-A6C34878D82A}">
                    <a16:rowId xmlns:a16="http://schemas.microsoft.com/office/drawing/2014/main" val="10006"/>
                  </a:ext>
                </a:extLst>
              </a:tr>
              <a:tr h="370840">
                <a:tc>
                  <a:txBody>
                    <a:bodyPr/>
                    <a:lstStyle/>
                    <a:p>
                      <a:pPr algn="ctr" rtl="1"/>
                      <a:r>
                        <a:rPr lang="ar-SA" sz="2000" dirty="0"/>
                        <a:t>7100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1100</a:t>
                      </a:r>
                      <a:endParaRPr lang="en-GB" sz="2000" dirty="0"/>
                    </a:p>
                  </a:txBody>
                  <a:tcPr/>
                </a:tc>
                <a:tc>
                  <a:txBody>
                    <a:bodyPr/>
                    <a:lstStyle/>
                    <a:p>
                      <a:pPr algn="ctr" rtl="1"/>
                      <a:r>
                        <a:rPr lang="ar-SA" sz="2000" dirty="0"/>
                        <a:t>4800</a:t>
                      </a:r>
                      <a:endParaRPr lang="en-GB" sz="2000" dirty="0"/>
                    </a:p>
                  </a:txBody>
                  <a:tcPr/>
                </a:tc>
                <a:tc>
                  <a:txBody>
                    <a:bodyPr/>
                    <a:lstStyle/>
                    <a:p>
                      <a:pPr algn="ctr" rtl="1"/>
                      <a:r>
                        <a:rPr lang="ar-SA" sz="2000" dirty="0"/>
                        <a:t>7200</a:t>
                      </a:r>
                      <a:endParaRPr lang="en-GB" sz="2000" dirty="0"/>
                    </a:p>
                  </a:txBody>
                  <a:tcP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endParaRPr lang="en-GB"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2BEA63EE-A8AD-474D-9FA5-EF52D7DB14FC}" type="slidenum">
              <a:rPr lang="en-GB" smtClean="0">
                <a:solidFill>
                  <a:srgbClr val="04617B">
                    <a:shade val="90000"/>
                  </a:srgbClr>
                </a:solidFill>
              </a:rPr>
              <a:pPr/>
              <a:t>11</a:t>
            </a:fld>
            <a:endParaRPr lang="en-GB">
              <a:solidFill>
                <a:srgbClr val="04617B">
                  <a:shade val="90000"/>
                </a:srgbClr>
              </a:solidFill>
            </a:endParaRPr>
          </a:p>
        </p:txBody>
      </p:sp>
      <p:sp>
        <p:nvSpPr>
          <p:cNvPr id="8" name="TextBox 7"/>
          <p:cNvSpPr txBox="1"/>
          <p:nvPr/>
        </p:nvSpPr>
        <p:spPr>
          <a:xfrm>
            <a:off x="1835696" y="1928445"/>
            <a:ext cx="6984776" cy="492443"/>
          </a:xfrm>
          <a:prstGeom prst="rect">
            <a:avLst/>
          </a:prstGeom>
          <a:noFill/>
        </p:spPr>
        <p:txBody>
          <a:bodyPr wrap="square" rtlCol="0">
            <a:spAutoFit/>
          </a:bodyPr>
          <a:lstStyle/>
          <a:p>
            <a:pPr algn="r" rtl="1"/>
            <a:r>
              <a:rPr lang="ar-SA" sz="2600" b="1" dirty="0">
                <a:solidFill>
                  <a:schemeClr val="tx2"/>
                </a:solidFill>
              </a:rPr>
              <a:t>قائمة الانفاق الكلي بعد زيادة الاستثمار إلى 1100 مليون:</a:t>
            </a:r>
            <a:endParaRPr lang="en-GB" sz="2600" b="1" dirty="0">
              <a:solidFill>
                <a:schemeClr val="tx2"/>
              </a:solidFill>
            </a:endParaRPr>
          </a:p>
        </p:txBody>
      </p:sp>
    </p:spTree>
    <p:extLst>
      <p:ext uri="{BB962C8B-B14F-4D97-AF65-F5344CB8AC3E}">
        <p14:creationId xmlns:p14="http://schemas.microsoft.com/office/powerpoint/2010/main" val="3654202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أولاً: </a:t>
            </a:r>
            <a:r>
              <a:rPr lang="ar-SA" b="1" dirty="0"/>
              <a:t>مضاعف الاستثمار:</a:t>
            </a:r>
            <a:endParaRPr lang="en-GB" b="1"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12</a:t>
            </a:fld>
            <a:endParaRPr lang="en-GB"/>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3568" y="2276872"/>
                <a:ext cx="8064896" cy="4131299"/>
              </a:xfrm>
            </p:spPr>
            <p:txBody>
              <a:bodyPr>
                <a:normAutofit/>
              </a:bodyPr>
              <a:lstStyle/>
              <a:p>
                <a:pPr algn="r" rtl="1"/>
                <a:r>
                  <a:rPr lang="ar-SA" b="1" dirty="0">
                    <a:solidFill>
                      <a:schemeClr val="tx2"/>
                    </a:solidFill>
                  </a:rPr>
                  <a:t>قيمة المضاعف:</a:t>
                </a: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𝑀𝑟</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ea typeface="Cambria Math"/>
                            </a:rPr>
                            <m:t>∆</m:t>
                          </m:r>
                          <m:r>
                            <a:rPr lang="en-US" b="0" i="1" smtClean="0">
                              <a:latin typeface="Cambria Math"/>
                              <a:ea typeface="Cambria Math"/>
                            </a:rPr>
                            <m:t>𝑌</m:t>
                          </m:r>
                        </m:num>
                        <m:den>
                          <m:r>
                            <a:rPr lang="en-GB" b="0" i="1" smtClean="0">
                              <a:latin typeface="Cambria Math"/>
                              <a:ea typeface="Cambria Math"/>
                            </a:rPr>
                            <m:t>∆</m:t>
                          </m:r>
                          <m:r>
                            <a:rPr lang="en-US" b="0" i="1" smtClean="0">
                              <a:latin typeface="Cambria Math"/>
                              <a:ea typeface="Cambria Math"/>
                            </a:rPr>
                            <m:t>𝐼</m:t>
                          </m:r>
                        </m:den>
                      </m:f>
                      <m:r>
                        <a:rPr lang="en-US" b="0" i="1" smtClean="0">
                          <a:latin typeface="Cambria Math"/>
                        </a:rPr>
                        <m:t>=</m:t>
                      </m:r>
                      <m:f>
                        <m:fPr>
                          <m:ctrlPr>
                            <a:rPr lang="en-GB" b="0" i="1" smtClean="0">
                              <a:latin typeface="Cambria Math" panose="02040503050406030204" pitchFamily="18" charset="0"/>
                            </a:rPr>
                          </m:ctrlPr>
                        </m:fPr>
                        <m:num>
                          <m:r>
                            <a:rPr lang="en-GB" b="0" i="1" smtClean="0">
                              <a:latin typeface="Cambria Math"/>
                            </a:rPr>
                            <m:t>800</m:t>
                          </m:r>
                        </m:num>
                        <m:den>
                          <m:r>
                            <a:rPr lang="en-GB" b="0" i="1" smtClean="0">
                              <a:latin typeface="Cambria Math"/>
                            </a:rPr>
                            <m:t>200</m:t>
                          </m:r>
                        </m:den>
                      </m:f>
                      <m:r>
                        <a:rPr lang="en-GB" b="0" i="1" smtClean="0">
                          <a:latin typeface="Cambria Math"/>
                        </a:rPr>
                        <m:t>=</m:t>
                      </m:r>
                      <m:r>
                        <a:rPr lang="en-GB" b="0" i="1" smtClean="0">
                          <a:latin typeface="Cambria Math"/>
                        </a:rPr>
                        <m:t>4</m:t>
                      </m:r>
                    </m:oMath>
                  </m:oMathPara>
                </a14:m>
                <a:endParaRPr lang="en-GB" dirty="0"/>
              </a:p>
              <a:p>
                <a:pPr marL="0" indent="0" algn="r" rtl="1">
                  <a:buNone/>
                </a:pPr>
                <a:r>
                  <a:rPr lang="ar-SA" b="1" dirty="0">
                    <a:solidFill>
                      <a:schemeClr val="tx2"/>
                    </a:solidFill>
                  </a:rPr>
                  <a:t>أي أن: </a:t>
                </a:r>
                <a:r>
                  <a:rPr lang="ar-SA" dirty="0"/>
                  <a:t>زيادة الاستثمار بمقدار 1 دولار ستؤدي لزيادة الناتج المحلي الإجمالي بمقدار 4 دولار.</a:t>
                </a:r>
                <a:endParaRPr lang="en-US" dirty="0"/>
              </a:p>
              <a:p>
                <a:pPr marL="0" indent="0" algn="r" rtl="1">
                  <a:buNone/>
                </a:pPr>
                <a:endParaRPr lang="en-US" dirty="0"/>
              </a:p>
              <a:p>
                <a:pPr algn="r" rtl="1"/>
                <a:r>
                  <a:rPr lang="ar-SA" dirty="0"/>
                  <a:t>بالرجوع لقوانين (</a:t>
                </a:r>
                <a:r>
                  <a:rPr lang="en-GB" dirty="0"/>
                  <a:t>Mr</a:t>
                </a:r>
                <a:r>
                  <a:rPr lang="ar-SA" dirty="0"/>
                  <a:t>) بجميع الحالات، نلاحظ أن هناك علاقة </a:t>
                </a:r>
                <a:r>
                  <a:rPr lang="ar-SA" dirty="0">
                    <a:solidFill>
                      <a:schemeClr val="tx2"/>
                    </a:solidFill>
                  </a:rPr>
                  <a:t>عكسية </a:t>
                </a:r>
                <a:r>
                  <a:rPr lang="ar-SA" dirty="0"/>
                  <a:t>بين مضاعف الاستثمار و الميل الحدي للادخار (</a:t>
                </a:r>
                <a:r>
                  <a:rPr lang="en-GB" dirty="0"/>
                  <a:t>s = 1-b</a:t>
                </a:r>
                <a:r>
                  <a:rPr lang="ar-SA" dirty="0"/>
                  <a:t>).</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3568" y="2276872"/>
                <a:ext cx="8064896" cy="4131299"/>
              </a:xfrm>
              <a:blipFill rotWithShape="1">
                <a:blip r:embed="rId2" cstate="print"/>
                <a:stretch>
                  <a:fillRect t="-1329" r="-1436"/>
                </a:stretch>
              </a:blipFill>
            </p:spPr>
            <p:txBody>
              <a:bodyPr/>
              <a:lstStyle/>
              <a:p>
                <a:r>
                  <a:rPr lang="en-GB">
                    <a:noFill/>
                  </a:rPr>
                  <a:t> </a:t>
                </a:r>
              </a:p>
            </p:txBody>
          </p:sp>
        </mc:Fallback>
      </mc:AlternateContent>
    </p:spTree>
    <p:extLst>
      <p:ext uri="{BB962C8B-B14F-4D97-AF65-F5344CB8AC3E}">
        <p14:creationId xmlns:p14="http://schemas.microsoft.com/office/powerpoint/2010/main" val="4215195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كيفية عمل المضاعف:</a:t>
            </a:r>
            <a:endParaRPr lang="en-GB" b="1" dirty="0"/>
          </a:p>
        </p:txBody>
      </p:sp>
      <p:sp>
        <p:nvSpPr>
          <p:cNvPr id="3" name="Content Placeholder 2"/>
          <p:cNvSpPr>
            <a:spLocks noGrp="1"/>
          </p:cNvSpPr>
          <p:nvPr>
            <p:ph idx="1"/>
          </p:nvPr>
        </p:nvSpPr>
        <p:spPr/>
        <p:txBody>
          <a:bodyPr/>
          <a:lstStyle/>
          <a:p>
            <a:pPr algn="r" rtl="1"/>
            <a:r>
              <a:rPr lang="ar-SA" dirty="0"/>
              <a:t>من خلال تيار التدفق الدائري للدخل و الإنفاق نجد أن إنفاق كل فرد في المجتمع يمثل دخل لفرد آخر.</a:t>
            </a:r>
          </a:p>
          <a:p>
            <a:pPr marL="0" indent="0" algn="r" rtl="1">
              <a:buNone/>
            </a:pP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13</a:t>
            </a:fld>
            <a:endParaRPr lang="en-GB"/>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2518734" y="1879790"/>
            <a:ext cx="3458461" cy="54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4037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كيفية عمل مضاعف الاستثمار:</a:t>
            </a:r>
            <a:endParaRPr lang="en-GB" b="1" dirty="0"/>
          </a:p>
        </p:txBody>
      </p:sp>
      <p:sp>
        <p:nvSpPr>
          <p:cNvPr id="3" name="Content Placeholder 2"/>
          <p:cNvSpPr>
            <a:spLocks noGrp="1"/>
          </p:cNvSpPr>
          <p:nvPr>
            <p:ph idx="1"/>
          </p:nvPr>
        </p:nvSpPr>
        <p:spPr/>
        <p:txBody>
          <a:bodyPr>
            <a:normAutofit/>
          </a:bodyPr>
          <a:lstStyle/>
          <a:p>
            <a:pPr algn="r" rtl="1"/>
            <a:r>
              <a:rPr lang="ar-SA" b="1" dirty="0">
                <a:solidFill>
                  <a:schemeClr val="tx2"/>
                </a:solidFill>
              </a:rPr>
              <a:t>مثال: </a:t>
            </a:r>
            <a:r>
              <a:rPr lang="ar-SA" dirty="0"/>
              <a:t>سابك قررت استثمار 1 مليون ريال لإعادة تأهيل إحدى شركاتها، بافتراض أن الميل الحدي للاستهلاك في المجتمع 0.75 فإن:</a:t>
            </a:r>
          </a:p>
          <a:p>
            <a:pPr marL="514350" indent="-514350" algn="r" rtl="1">
              <a:buFont typeface="+mj-lt"/>
              <a:buAutoNum type="arabicPeriod"/>
            </a:pPr>
            <a:r>
              <a:rPr lang="ar-SA" b="1" dirty="0">
                <a:solidFill>
                  <a:schemeClr val="tx2"/>
                </a:solidFill>
              </a:rPr>
              <a:t>الدورة الأولى: </a:t>
            </a:r>
            <a:r>
              <a:rPr lang="ar-SA" dirty="0"/>
              <a:t>زيادة الاستثمار في سابك بمقدار 1 مليون ريال تعني زيادة دخل العاملين بالمشروع بمقدار 1 مليون ريال.</a:t>
            </a:r>
          </a:p>
          <a:p>
            <a:pPr marL="514350" indent="-514350" algn="r" rtl="1">
              <a:buFont typeface="+mj-lt"/>
              <a:buAutoNum type="arabicPeriod"/>
            </a:pPr>
            <a:r>
              <a:rPr lang="ar-SA" b="1" dirty="0">
                <a:solidFill>
                  <a:schemeClr val="tx2"/>
                </a:solidFill>
              </a:rPr>
              <a:t>الدورة الثانية: </a:t>
            </a:r>
            <a:r>
              <a:rPr lang="ar-SA" dirty="0"/>
              <a:t>حسب الميل الحدي للاستهلاك فإن العاملين ينفقون 75% من دخولهم (750 ألف ريال) و يحتفظون بالباقي كمدخرات. في هذه المرحلة هناك زيادة في الناتج المحلي الإجمالي بمقدار 1.75 مليون نتيجة استثمار مليون ريال.</a:t>
            </a:r>
          </a:p>
          <a:p>
            <a:pPr marL="514350" indent="-514350" algn="r" rtl="1">
              <a:buFont typeface="+mj-lt"/>
              <a:buAutoNum type="arabicPeriod"/>
            </a:pPr>
            <a:r>
              <a:rPr lang="ar-SA" dirty="0"/>
              <a:t>و هكذا في كل دورة تنفق كل مجموعة 75% من دخولها لكي تخلق مضاعف آخر في الاقتصاد.</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14</a:t>
            </a:fld>
            <a:endParaRPr lang="en-GB"/>
          </a:p>
        </p:txBody>
      </p:sp>
    </p:spTree>
    <p:extLst>
      <p:ext uri="{BB962C8B-B14F-4D97-AF65-F5344CB8AC3E}">
        <p14:creationId xmlns:p14="http://schemas.microsoft.com/office/powerpoint/2010/main" val="3784834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كيفية عمل مضاعف الاستثمار:</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8672033"/>
              </p:ext>
            </p:extLst>
          </p:nvPr>
        </p:nvGraphicFramePr>
        <p:xfrm>
          <a:off x="457200" y="1935163"/>
          <a:ext cx="8229600" cy="4114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rtl="1"/>
                      <a:r>
                        <a:rPr lang="ar-SA" sz="2400" dirty="0"/>
                        <a:t>الإجمالي التراكمي</a:t>
                      </a:r>
                      <a:endParaRPr lang="en-GB" sz="2400" dirty="0"/>
                    </a:p>
                  </a:txBody>
                  <a:tcPr/>
                </a:tc>
                <a:tc>
                  <a:txBody>
                    <a:bodyPr/>
                    <a:lstStyle/>
                    <a:p>
                      <a:pPr algn="ctr" rtl="1"/>
                      <a:r>
                        <a:rPr lang="ar-SA" sz="2400" dirty="0"/>
                        <a:t>قيمة الانفاق في الدورة</a:t>
                      </a:r>
                      <a:endParaRPr lang="en-GB" sz="2400" dirty="0"/>
                    </a:p>
                  </a:txBody>
                  <a:tcPr/>
                </a:tc>
                <a:tc>
                  <a:txBody>
                    <a:bodyPr/>
                    <a:lstStyle/>
                    <a:p>
                      <a:pPr algn="ctr" rtl="1"/>
                      <a:r>
                        <a:rPr lang="ar-SA" sz="2400" dirty="0"/>
                        <a:t>رقم الدورة</a:t>
                      </a:r>
                      <a:endParaRPr lang="en-GB" sz="2400" dirty="0"/>
                    </a:p>
                  </a:txBody>
                  <a:tcPr/>
                </a:tc>
                <a:extLst>
                  <a:ext uri="{0D108BD9-81ED-4DB2-BD59-A6C34878D82A}">
                    <a16:rowId xmlns:a16="http://schemas.microsoft.com/office/drawing/2014/main" val="10000"/>
                  </a:ext>
                </a:extLst>
              </a:tr>
              <a:tr h="370840">
                <a:tc>
                  <a:txBody>
                    <a:bodyPr/>
                    <a:lstStyle/>
                    <a:p>
                      <a:pPr algn="ctr" rtl="1"/>
                      <a:r>
                        <a:rPr lang="ar-SA" sz="2400" dirty="0"/>
                        <a:t>1000000</a:t>
                      </a:r>
                      <a:endParaRPr lang="en-GB" sz="2400" dirty="0"/>
                    </a:p>
                  </a:txBody>
                  <a:tcPr/>
                </a:tc>
                <a:tc>
                  <a:txBody>
                    <a:bodyPr/>
                    <a:lstStyle/>
                    <a:p>
                      <a:pPr algn="ctr" rtl="1"/>
                      <a:r>
                        <a:rPr lang="ar-SA" sz="2400" dirty="0"/>
                        <a:t>1000000</a:t>
                      </a:r>
                      <a:endParaRPr lang="en-GB" sz="2400" dirty="0"/>
                    </a:p>
                  </a:txBody>
                  <a:tcPr/>
                </a:tc>
                <a:tc>
                  <a:txBody>
                    <a:bodyPr/>
                    <a:lstStyle/>
                    <a:p>
                      <a:pPr algn="ctr" rtl="1"/>
                      <a:r>
                        <a:rPr lang="ar-SA" sz="2400" dirty="0"/>
                        <a:t>1</a:t>
                      </a:r>
                      <a:endParaRPr lang="en-GB" sz="2400" dirty="0"/>
                    </a:p>
                  </a:txBody>
                  <a:tcPr/>
                </a:tc>
                <a:extLst>
                  <a:ext uri="{0D108BD9-81ED-4DB2-BD59-A6C34878D82A}">
                    <a16:rowId xmlns:a16="http://schemas.microsoft.com/office/drawing/2014/main" val="10001"/>
                  </a:ext>
                </a:extLst>
              </a:tr>
              <a:tr h="370840">
                <a:tc>
                  <a:txBody>
                    <a:bodyPr/>
                    <a:lstStyle/>
                    <a:p>
                      <a:pPr algn="ctr" rtl="1"/>
                      <a:r>
                        <a:rPr lang="ar-SA" sz="2400" dirty="0"/>
                        <a:t>1750000</a:t>
                      </a:r>
                      <a:endParaRPr lang="en-GB" sz="2400" dirty="0"/>
                    </a:p>
                  </a:txBody>
                  <a:tcPr/>
                </a:tc>
                <a:tc>
                  <a:txBody>
                    <a:bodyPr/>
                    <a:lstStyle/>
                    <a:p>
                      <a:pPr algn="ctr" rtl="1"/>
                      <a:r>
                        <a:rPr lang="ar-SA" sz="2400" dirty="0"/>
                        <a:t>750000</a:t>
                      </a:r>
                      <a:endParaRPr lang="en-GB" sz="2400" dirty="0"/>
                    </a:p>
                  </a:txBody>
                  <a:tcPr/>
                </a:tc>
                <a:tc>
                  <a:txBody>
                    <a:bodyPr/>
                    <a:lstStyle/>
                    <a:p>
                      <a:pPr algn="ctr" rtl="1"/>
                      <a:r>
                        <a:rPr lang="ar-SA" sz="2400" dirty="0"/>
                        <a:t>2</a:t>
                      </a:r>
                      <a:endParaRPr lang="en-GB" sz="2400" dirty="0"/>
                    </a:p>
                  </a:txBody>
                  <a:tcPr/>
                </a:tc>
                <a:extLst>
                  <a:ext uri="{0D108BD9-81ED-4DB2-BD59-A6C34878D82A}">
                    <a16:rowId xmlns:a16="http://schemas.microsoft.com/office/drawing/2014/main" val="10002"/>
                  </a:ext>
                </a:extLst>
              </a:tr>
              <a:tr h="370840">
                <a:tc>
                  <a:txBody>
                    <a:bodyPr/>
                    <a:lstStyle/>
                    <a:p>
                      <a:pPr algn="ctr" rtl="1"/>
                      <a:r>
                        <a:rPr lang="ar-SA" sz="2400" dirty="0"/>
                        <a:t>2312500</a:t>
                      </a:r>
                      <a:endParaRPr lang="en-GB" sz="2400" dirty="0"/>
                    </a:p>
                  </a:txBody>
                  <a:tcPr/>
                </a:tc>
                <a:tc>
                  <a:txBody>
                    <a:bodyPr/>
                    <a:lstStyle/>
                    <a:p>
                      <a:pPr algn="ctr" rtl="1"/>
                      <a:r>
                        <a:rPr lang="ar-SA" sz="2400" dirty="0"/>
                        <a:t>562500</a:t>
                      </a:r>
                      <a:endParaRPr lang="en-GB" sz="2400" dirty="0"/>
                    </a:p>
                  </a:txBody>
                  <a:tcPr/>
                </a:tc>
                <a:tc>
                  <a:txBody>
                    <a:bodyPr/>
                    <a:lstStyle/>
                    <a:p>
                      <a:pPr algn="ctr" rtl="1"/>
                      <a:r>
                        <a:rPr lang="ar-SA" sz="2400" dirty="0"/>
                        <a:t>3</a:t>
                      </a:r>
                      <a:endParaRPr lang="en-GB" sz="2400" dirty="0"/>
                    </a:p>
                  </a:txBody>
                  <a:tcPr/>
                </a:tc>
                <a:extLst>
                  <a:ext uri="{0D108BD9-81ED-4DB2-BD59-A6C34878D82A}">
                    <a16:rowId xmlns:a16="http://schemas.microsoft.com/office/drawing/2014/main" val="10003"/>
                  </a:ext>
                </a:extLst>
              </a:tr>
              <a:tr h="370840">
                <a:tc>
                  <a:txBody>
                    <a:bodyPr/>
                    <a:lstStyle/>
                    <a:p>
                      <a:pPr algn="ctr" rtl="1"/>
                      <a:r>
                        <a:rPr lang="ar-SA" sz="2400" dirty="0"/>
                        <a:t>2734375</a:t>
                      </a:r>
                      <a:endParaRPr lang="en-GB" sz="2400" dirty="0"/>
                    </a:p>
                  </a:txBody>
                  <a:tcPr/>
                </a:tc>
                <a:tc>
                  <a:txBody>
                    <a:bodyPr/>
                    <a:lstStyle/>
                    <a:p>
                      <a:pPr algn="ctr" rtl="1"/>
                      <a:r>
                        <a:rPr lang="ar-SA" sz="2400" dirty="0"/>
                        <a:t>421875</a:t>
                      </a:r>
                      <a:endParaRPr lang="en-GB" sz="2400" dirty="0"/>
                    </a:p>
                  </a:txBody>
                  <a:tcPr/>
                </a:tc>
                <a:tc>
                  <a:txBody>
                    <a:bodyPr/>
                    <a:lstStyle/>
                    <a:p>
                      <a:pPr algn="ctr" rtl="1"/>
                      <a:r>
                        <a:rPr lang="ar-SA" sz="2400" dirty="0"/>
                        <a:t>4</a:t>
                      </a:r>
                      <a:endParaRPr lang="en-GB" sz="2400" dirty="0"/>
                    </a:p>
                  </a:txBody>
                  <a:tcPr/>
                </a:tc>
                <a:extLst>
                  <a:ext uri="{0D108BD9-81ED-4DB2-BD59-A6C34878D82A}">
                    <a16:rowId xmlns:a16="http://schemas.microsoft.com/office/drawing/2014/main" val="10004"/>
                  </a:ext>
                </a:extLst>
              </a:tr>
              <a:tr h="370840">
                <a:tc>
                  <a:txBody>
                    <a:bodyPr/>
                    <a:lstStyle/>
                    <a:p>
                      <a:pPr algn="ctr" rtl="1"/>
                      <a:r>
                        <a:rPr lang="ar-SA" sz="2400" dirty="0"/>
                        <a:t>3050781</a:t>
                      </a:r>
                      <a:endParaRPr lang="en-GB" sz="2400" dirty="0"/>
                    </a:p>
                  </a:txBody>
                  <a:tcPr/>
                </a:tc>
                <a:tc>
                  <a:txBody>
                    <a:bodyPr/>
                    <a:lstStyle/>
                    <a:p>
                      <a:pPr algn="ctr" rtl="1"/>
                      <a:r>
                        <a:rPr lang="ar-SA" sz="2400" dirty="0"/>
                        <a:t>316406</a:t>
                      </a:r>
                      <a:endParaRPr lang="en-GB" sz="2400" dirty="0"/>
                    </a:p>
                  </a:txBody>
                  <a:tcPr/>
                </a:tc>
                <a:tc>
                  <a:txBody>
                    <a:bodyPr/>
                    <a:lstStyle/>
                    <a:p>
                      <a:pPr algn="ctr" rtl="1"/>
                      <a:r>
                        <a:rPr lang="ar-SA" sz="2400" dirty="0"/>
                        <a:t>5</a:t>
                      </a:r>
                      <a:endParaRPr lang="en-GB" sz="2400" dirty="0"/>
                    </a:p>
                  </a:txBody>
                  <a:tcPr/>
                </a:tc>
                <a:extLst>
                  <a:ext uri="{0D108BD9-81ED-4DB2-BD59-A6C34878D82A}">
                    <a16:rowId xmlns:a16="http://schemas.microsoft.com/office/drawing/2014/main" val="10005"/>
                  </a:ext>
                </a:extLst>
              </a:tr>
              <a:tr h="370840">
                <a:tc>
                  <a:txBody>
                    <a:bodyPr/>
                    <a:lstStyle/>
                    <a:p>
                      <a:pPr algn="ctr" rtl="1"/>
                      <a:r>
                        <a:rPr lang="ar-SA" sz="2400" dirty="0"/>
                        <a:t>3288086</a:t>
                      </a:r>
                      <a:endParaRPr lang="en-GB" sz="2400" dirty="0"/>
                    </a:p>
                  </a:txBody>
                  <a:tcPr/>
                </a:tc>
                <a:tc>
                  <a:txBody>
                    <a:bodyPr/>
                    <a:lstStyle/>
                    <a:p>
                      <a:pPr algn="ctr" rtl="1"/>
                      <a:r>
                        <a:rPr lang="ar-SA" sz="2400" dirty="0"/>
                        <a:t>237305</a:t>
                      </a:r>
                      <a:endParaRPr lang="en-GB" sz="2400" dirty="0"/>
                    </a:p>
                  </a:txBody>
                  <a:tcPr/>
                </a:tc>
                <a:tc>
                  <a:txBody>
                    <a:bodyPr/>
                    <a:lstStyle/>
                    <a:p>
                      <a:pPr algn="ctr" rtl="1"/>
                      <a:r>
                        <a:rPr lang="ar-SA" sz="2400" dirty="0"/>
                        <a:t>6</a:t>
                      </a:r>
                      <a:endParaRPr lang="en-GB" sz="2400" dirty="0"/>
                    </a:p>
                  </a:txBody>
                  <a:tcPr/>
                </a:tc>
                <a:extLst>
                  <a:ext uri="{0D108BD9-81ED-4DB2-BD59-A6C34878D82A}">
                    <a16:rowId xmlns:a16="http://schemas.microsoft.com/office/drawing/2014/main" val="10006"/>
                  </a:ext>
                </a:extLst>
              </a:tr>
              <a:tr h="370840">
                <a:tc>
                  <a:txBody>
                    <a:bodyPr/>
                    <a:lstStyle/>
                    <a:p>
                      <a:pPr algn="ctr" rtl="1"/>
                      <a:r>
                        <a:rPr lang="ar-SA" sz="2400" dirty="0"/>
                        <a:t>:</a:t>
                      </a:r>
                      <a:endParaRPr lang="en-GB" sz="2400" dirty="0"/>
                    </a:p>
                  </a:txBody>
                  <a:tcPr/>
                </a:tc>
                <a:tc>
                  <a:txBody>
                    <a:bodyPr/>
                    <a:lstStyle/>
                    <a:p>
                      <a:pPr algn="ctr" rtl="1"/>
                      <a:r>
                        <a:rPr lang="ar-SA" sz="2400" dirty="0"/>
                        <a:t>:</a:t>
                      </a:r>
                      <a:endParaRPr lang="en-GB" sz="2400" dirty="0"/>
                    </a:p>
                  </a:txBody>
                  <a:tcPr/>
                </a:tc>
                <a:tc>
                  <a:txBody>
                    <a:bodyPr/>
                    <a:lstStyle/>
                    <a:p>
                      <a:pPr algn="ctr" rtl="1"/>
                      <a:r>
                        <a:rPr lang="ar-SA" sz="2400" dirty="0"/>
                        <a:t>:</a:t>
                      </a:r>
                      <a:endParaRPr lang="en-GB" sz="2400" dirty="0"/>
                    </a:p>
                  </a:txBody>
                  <a:tcPr/>
                </a:tc>
                <a:extLst>
                  <a:ext uri="{0D108BD9-81ED-4DB2-BD59-A6C34878D82A}">
                    <a16:rowId xmlns:a16="http://schemas.microsoft.com/office/drawing/2014/main" val="10007"/>
                  </a:ext>
                </a:extLst>
              </a:tr>
              <a:tr h="370840">
                <a:tc>
                  <a:txBody>
                    <a:bodyPr/>
                    <a:lstStyle/>
                    <a:p>
                      <a:pPr algn="ctr" rtl="1"/>
                      <a:r>
                        <a:rPr lang="ar-SA" sz="2400" dirty="0"/>
                        <a:t>4000000</a:t>
                      </a:r>
                      <a:endParaRPr lang="en-GB" sz="2400" dirty="0"/>
                    </a:p>
                  </a:txBody>
                  <a:tcPr/>
                </a:tc>
                <a:tc>
                  <a:txBody>
                    <a:bodyPr/>
                    <a:lstStyle/>
                    <a:p>
                      <a:pPr algn="ctr" rtl="1"/>
                      <a:r>
                        <a:rPr lang="ar-SA" sz="2400" dirty="0"/>
                        <a:t>0</a:t>
                      </a:r>
                      <a:endParaRPr lang="en-GB" sz="2400" dirty="0"/>
                    </a:p>
                  </a:txBody>
                  <a:tcPr/>
                </a:tc>
                <a:tc>
                  <a:txBody>
                    <a:bodyPr/>
                    <a:lstStyle/>
                    <a:p>
                      <a:pPr algn="ctr" rtl="1"/>
                      <a:r>
                        <a:rPr lang="ar-SA" sz="2400" dirty="0"/>
                        <a:t>ما لا نهاية</a:t>
                      </a:r>
                      <a:endParaRPr lang="en-GB" sz="2400" dirty="0"/>
                    </a:p>
                  </a:txBody>
                  <a:tcPr/>
                </a:tc>
                <a:extLst>
                  <a:ext uri="{0D108BD9-81ED-4DB2-BD59-A6C34878D82A}">
                    <a16:rowId xmlns:a16="http://schemas.microsoft.com/office/drawing/2014/main" val="10008"/>
                  </a:ext>
                </a:extLst>
              </a:tr>
            </a:tbl>
          </a:graphicData>
        </a:graphic>
      </p:graphicFrame>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15</a:t>
            </a:fld>
            <a:endParaRPr lang="en-GB"/>
          </a:p>
        </p:txBody>
      </p:sp>
    </p:spTree>
    <p:extLst>
      <p:ext uri="{BB962C8B-B14F-4D97-AF65-F5344CB8AC3E}">
        <p14:creationId xmlns:p14="http://schemas.microsoft.com/office/powerpoint/2010/main" val="452132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ثانياً: </a:t>
            </a:r>
            <a:r>
              <a:rPr lang="ar-SA" b="1" dirty="0"/>
              <a:t>مضاعف الاستهلاك:</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935480"/>
                <a:ext cx="8507288" cy="4389120"/>
              </a:xfrm>
            </p:spPr>
            <p:txBody>
              <a:bodyPr>
                <a:normAutofit/>
              </a:bodyPr>
              <a:lstStyle/>
              <a:p>
                <a:pPr algn="r" rtl="1"/>
                <a:r>
                  <a:rPr lang="ar-SA" b="1" dirty="0">
                    <a:solidFill>
                      <a:schemeClr val="tx2"/>
                    </a:solidFill>
                  </a:rPr>
                  <a:t>مضاعف الاستهلاك:</a:t>
                </a:r>
              </a:p>
              <a:p>
                <a:pPr marL="0" indent="0" algn="r" rtl="1">
                  <a:buNone/>
                </a:pPr>
                <a:r>
                  <a:rPr lang="ar-SA" dirty="0"/>
                  <a:t>          هو المضاعف الذي ينشأ نتيجة لتغير الانفاق الاستهلاكي، ويقيس استجابة الناتج (الدخل) التوازني للتغيرات في الانفاق الاستهلاكي التلقائي.</a:t>
                </a:r>
              </a:p>
              <a:p>
                <a:pPr algn="r" rtl="1"/>
                <a:r>
                  <a:rPr lang="ar-SA" b="1" dirty="0">
                    <a:solidFill>
                      <a:schemeClr val="tx2"/>
                    </a:solidFill>
                  </a:rPr>
                  <a:t>التغيرات التي يمكن أن تحدث في الانفاق الاستهلاكي:</a:t>
                </a:r>
              </a:p>
              <a:p>
                <a:pPr marL="514350" indent="-514350" algn="r" rtl="1">
                  <a:buFont typeface="+mj-lt"/>
                  <a:buAutoNum type="arabicPeriod"/>
                </a:pPr>
                <a:r>
                  <a:rPr lang="ar-SA" dirty="0"/>
                  <a:t>في جزء الاستهلاك المستحث: نتيجة للتغير في الدخل (تحرك على نفس المنحنى).</a:t>
                </a:r>
              </a:p>
              <a:p>
                <a:pPr marL="514350" indent="-514350" algn="r" rtl="1">
                  <a:buFont typeface="+mj-lt"/>
                  <a:buAutoNum type="arabicPeriod"/>
                </a:pPr>
                <a:r>
                  <a:rPr lang="ar-SA" dirty="0"/>
                  <a:t>في جزء الاستهلاك التلقائي: نتيجة للتغير في أحد العوامل الأخرى المؤثرة على الاستهلاك غير الدخل (تحرك من منحنى استهلاك لآخر).</a:t>
                </a:r>
              </a:p>
              <a:p>
                <a:pPr marL="0" indent="0" algn="r" rtl="1">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a:ea typeface="Cambria Math"/>
                            </a:rPr>
                            <m:t>∆</m:t>
                          </m:r>
                          <m:r>
                            <a:rPr lang="en-GB" i="1">
                              <a:latin typeface="Cambria Math"/>
                              <a:ea typeface="Cambria Math"/>
                            </a:rPr>
                            <m:t>𝑌</m:t>
                          </m:r>
                        </m:num>
                        <m:den>
                          <m:r>
                            <a:rPr lang="en-GB" i="1">
                              <a:latin typeface="Cambria Math"/>
                              <a:ea typeface="Cambria Math"/>
                            </a:rPr>
                            <m:t>∆</m:t>
                          </m:r>
                          <m:r>
                            <a:rPr lang="en-GB" b="0" i="1" smtClean="0">
                              <a:latin typeface="Cambria Math"/>
                              <a:ea typeface="Cambria Math"/>
                            </a:rPr>
                            <m:t>𝑎</m:t>
                          </m:r>
                        </m:den>
                      </m:f>
                      <m:r>
                        <a:rPr lang="en-GB" i="1">
                          <a:latin typeface="Cambria Math"/>
                        </a:rPr>
                        <m:t>=</m:t>
                      </m:r>
                      <m:r>
                        <a:rPr lang="en-GB" i="1">
                          <a:latin typeface="Cambria Math"/>
                        </a:rPr>
                        <m:t>𝑀𝑟</m:t>
                      </m:r>
                      <m:r>
                        <a:rPr lang="en-GB" i="1">
                          <a:latin typeface="Cambria Math"/>
                        </a:rPr>
                        <m:t>             ∆</m:t>
                      </m:r>
                      <m:r>
                        <a:rPr lang="en-GB" i="1">
                          <a:latin typeface="Cambria Math"/>
                          <a:ea typeface="Cambria Math"/>
                        </a:rPr>
                        <m:t>𝑌</m:t>
                      </m:r>
                      <m:r>
                        <a:rPr lang="en-GB" i="1">
                          <a:latin typeface="Cambria Math"/>
                          <a:ea typeface="Cambria Math"/>
                        </a:rPr>
                        <m:t>=</m:t>
                      </m:r>
                      <m:r>
                        <a:rPr lang="en-GB" i="1">
                          <a:latin typeface="Cambria Math"/>
                          <a:ea typeface="Cambria Math"/>
                        </a:rPr>
                        <m:t>𝑀𝑟</m:t>
                      </m:r>
                      <m:r>
                        <a:rPr lang="en-GB" i="1">
                          <a:latin typeface="Cambria Math"/>
                          <a:ea typeface="Cambria Math"/>
                        </a:rPr>
                        <m:t>(∆</m:t>
                      </m:r>
                      <m:r>
                        <a:rPr lang="en-GB" b="0" i="1" smtClean="0">
                          <a:latin typeface="Cambria Math"/>
                          <a:ea typeface="Cambria Math"/>
                        </a:rPr>
                        <m:t>𝑎</m:t>
                      </m:r>
                      <m:r>
                        <a:rPr lang="en-GB" i="1">
                          <a:latin typeface="Cambria Math"/>
                          <a:ea typeface="Cambria Math"/>
                        </a:rPr>
                        <m:t>)</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935480"/>
                <a:ext cx="8507288" cy="4389120"/>
              </a:xfrm>
              <a:blipFill rotWithShape="1">
                <a:blip r:embed="rId2" cstate="print"/>
                <a:stretch>
                  <a:fillRect t="-1250" r="-1289"/>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16</a:t>
            </a:fld>
            <a:endParaRPr lang="en-GB"/>
          </a:p>
        </p:txBody>
      </p:sp>
      <p:sp>
        <p:nvSpPr>
          <p:cNvPr id="6" name="Rectangle 5"/>
          <p:cNvSpPr/>
          <p:nvPr/>
        </p:nvSpPr>
        <p:spPr>
          <a:xfrm>
            <a:off x="2051720" y="4975893"/>
            <a:ext cx="165618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flipH="1">
            <a:off x="3983360" y="5588078"/>
            <a:ext cx="36004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05164" y="5263886"/>
            <a:ext cx="2016224"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4828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pPr algn="r" rtl="1"/>
            <a:r>
              <a:rPr lang="ar-SA" b="1" u="sng" dirty="0"/>
              <a:t>ثانياً: </a:t>
            </a:r>
            <a:r>
              <a:rPr lang="ar-SA" b="1" dirty="0"/>
              <a:t>مضاعف الاستهلاك:</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22972218"/>
              </p:ext>
            </p:extLst>
          </p:nvPr>
        </p:nvGraphicFramePr>
        <p:xfrm>
          <a:off x="179514" y="2420888"/>
          <a:ext cx="8712966" cy="3962400"/>
        </p:xfrm>
        <a:graphic>
          <a:graphicData uri="http://schemas.openxmlformats.org/drawingml/2006/table">
            <a:tbl>
              <a:tblPr firstRow="1" bandRow="1">
                <a:tableStyleId>{5C22544A-7EE6-4342-B048-85BDC9FD1C3A}</a:tableStyleId>
              </a:tblPr>
              <a:tblGrid>
                <a:gridCol w="1452161">
                  <a:extLst>
                    <a:ext uri="{9D8B030D-6E8A-4147-A177-3AD203B41FA5}">
                      <a16:colId xmlns:a16="http://schemas.microsoft.com/office/drawing/2014/main" val="20000"/>
                    </a:ext>
                  </a:extLst>
                </a:gridCol>
                <a:gridCol w="1452161">
                  <a:extLst>
                    <a:ext uri="{9D8B030D-6E8A-4147-A177-3AD203B41FA5}">
                      <a16:colId xmlns:a16="http://schemas.microsoft.com/office/drawing/2014/main" val="20001"/>
                    </a:ext>
                  </a:extLst>
                </a:gridCol>
                <a:gridCol w="1452161">
                  <a:extLst>
                    <a:ext uri="{9D8B030D-6E8A-4147-A177-3AD203B41FA5}">
                      <a16:colId xmlns:a16="http://schemas.microsoft.com/office/drawing/2014/main" val="20002"/>
                    </a:ext>
                  </a:extLst>
                </a:gridCol>
                <a:gridCol w="1452161">
                  <a:extLst>
                    <a:ext uri="{9D8B030D-6E8A-4147-A177-3AD203B41FA5}">
                      <a16:colId xmlns:a16="http://schemas.microsoft.com/office/drawing/2014/main" val="20003"/>
                    </a:ext>
                  </a:extLst>
                </a:gridCol>
                <a:gridCol w="1320146">
                  <a:extLst>
                    <a:ext uri="{9D8B030D-6E8A-4147-A177-3AD203B41FA5}">
                      <a16:colId xmlns:a16="http://schemas.microsoft.com/office/drawing/2014/main" val="20004"/>
                    </a:ext>
                  </a:extLst>
                </a:gridCol>
                <a:gridCol w="1584176">
                  <a:extLst>
                    <a:ext uri="{9D8B030D-6E8A-4147-A177-3AD203B41FA5}">
                      <a16:colId xmlns:a16="http://schemas.microsoft.com/office/drawing/2014/main" val="20005"/>
                    </a:ext>
                  </a:extLst>
                </a:gridCol>
              </a:tblGrid>
              <a:tr h="370840">
                <a:tc>
                  <a:txBody>
                    <a:bodyPr/>
                    <a:lstStyle/>
                    <a:p>
                      <a:pPr algn="ctr" rtl="1"/>
                      <a:r>
                        <a:rPr lang="ar-SA" sz="2400" dirty="0"/>
                        <a:t>الإنفاق الكلي</a:t>
                      </a:r>
                    </a:p>
                    <a:p>
                      <a:pPr algn="ctr" rtl="1"/>
                      <a:endParaRPr lang="ar-SA" sz="2400" dirty="0"/>
                    </a:p>
                    <a:p>
                      <a:pPr algn="ctr" rtl="1"/>
                      <a:r>
                        <a:rPr lang="ar-SA" sz="2400" dirty="0"/>
                        <a:t> (</a:t>
                      </a:r>
                      <a:r>
                        <a:rPr lang="en-GB" sz="2400" dirty="0"/>
                        <a:t>AD</a:t>
                      </a:r>
                      <a:r>
                        <a:rPr lang="ar-SA" sz="2400" dirty="0"/>
                        <a:t>)</a:t>
                      </a:r>
                      <a:endParaRPr lang="en-GB" sz="2400" dirty="0"/>
                    </a:p>
                  </a:txBody>
                  <a:tcPr/>
                </a:tc>
                <a:tc>
                  <a:txBody>
                    <a:bodyPr/>
                    <a:lstStyle/>
                    <a:p>
                      <a:pPr algn="ctr" rtl="1"/>
                      <a:r>
                        <a:rPr lang="ar-SA" sz="2400" dirty="0"/>
                        <a:t>صافي الصادرات (</a:t>
                      </a:r>
                      <a:r>
                        <a:rPr lang="en-GB" sz="2400" dirty="0"/>
                        <a:t>X - M</a:t>
                      </a:r>
                      <a:r>
                        <a:rPr lang="ar-SA" sz="2400" dirty="0"/>
                        <a:t>)</a:t>
                      </a:r>
                      <a:endParaRPr lang="en-GB" sz="2400" dirty="0"/>
                    </a:p>
                  </a:txBody>
                  <a:tcPr/>
                </a:tc>
                <a:tc>
                  <a:txBody>
                    <a:bodyPr/>
                    <a:lstStyle/>
                    <a:p>
                      <a:pPr algn="ctr" rtl="1"/>
                      <a:r>
                        <a:rPr lang="ar-SA" sz="2400" dirty="0"/>
                        <a:t>الانفاق الحكومي (</a:t>
                      </a:r>
                      <a:r>
                        <a:rPr lang="en-GB" sz="2400" dirty="0"/>
                        <a:t>G</a:t>
                      </a:r>
                      <a:r>
                        <a:rPr lang="ar-SA" sz="2400" dirty="0"/>
                        <a:t>)</a:t>
                      </a:r>
                      <a:endParaRPr lang="en-GB" sz="2400" dirty="0"/>
                    </a:p>
                  </a:txBody>
                  <a:tcPr/>
                </a:tc>
                <a:tc>
                  <a:txBody>
                    <a:bodyPr/>
                    <a:lstStyle/>
                    <a:p>
                      <a:pPr algn="ctr" rtl="1"/>
                      <a:r>
                        <a:rPr lang="ar-SA" sz="2400" dirty="0"/>
                        <a:t>الاستثمار</a:t>
                      </a:r>
                    </a:p>
                    <a:p>
                      <a:pPr algn="ctr" rtl="1"/>
                      <a:endParaRPr lang="ar-SA" sz="2400" dirty="0"/>
                    </a:p>
                    <a:p>
                      <a:pPr algn="ctr" rtl="1"/>
                      <a:r>
                        <a:rPr lang="ar-SA" sz="2400" dirty="0"/>
                        <a:t> (</a:t>
                      </a:r>
                      <a:r>
                        <a:rPr lang="en-GB" sz="2400" dirty="0"/>
                        <a:t>I</a:t>
                      </a:r>
                      <a:r>
                        <a:rPr lang="ar-SA" sz="2400" dirty="0"/>
                        <a:t>)</a:t>
                      </a:r>
                      <a:endParaRPr lang="en-GB" sz="2400" dirty="0"/>
                    </a:p>
                  </a:txBody>
                  <a:tcPr/>
                </a:tc>
                <a:tc>
                  <a:txBody>
                    <a:bodyPr/>
                    <a:lstStyle/>
                    <a:p>
                      <a:pPr algn="ctr" rtl="1"/>
                      <a:r>
                        <a:rPr lang="ar-SA" sz="2400" dirty="0"/>
                        <a:t>الاستهلاك</a:t>
                      </a:r>
                    </a:p>
                    <a:p>
                      <a:pPr algn="ctr" rtl="1"/>
                      <a:endParaRPr lang="ar-SA" sz="2400" dirty="0"/>
                    </a:p>
                    <a:p>
                      <a:pPr algn="ctr" rtl="1"/>
                      <a:r>
                        <a:rPr lang="ar-SA" sz="2400" dirty="0"/>
                        <a:t> (</a:t>
                      </a:r>
                      <a:r>
                        <a:rPr lang="en-GB" sz="2400" dirty="0"/>
                        <a:t>C</a:t>
                      </a:r>
                      <a:r>
                        <a:rPr lang="ar-SA" sz="2400" dirty="0"/>
                        <a:t>)</a:t>
                      </a:r>
                      <a:endParaRPr lang="en-GB" sz="2400" dirty="0"/>
                    </a:p>
                  </a:txBody>
                  <a:tcPr/>
                </a:tc>
                <a:tc>
                  <a:txBody>
                    <a:bodyPr/>
                    <a:lstStyle/>
                    <a:p>
                      <a:pPr algn="ctr" rtl="1"/>
                      <a:r>
                        <a:rPr lang="ar-SA" sz="2400" dirty="0"/>
                        <a:t>الناتج المحلي الإجمالي </a:t>
                      </a:r>
                    </a:p>
                    <a:p>
                      <a:pPr algn="ctr" rtl="1"/>
                      <a:r>
                        <a:rPr lang="ar-SA" sz="2400" dirty="0"/>
                        <a:t>(</a:t>
                      </a:r>
                      <a:r>
                        <a:rPr lang="en-GB" sz="2400" dirty="0"/>
                        <a:t>Y</a:t>
                      </a:r>
                      <a:r>
                        <a:rPr lang="ar-SA" sz="2400" dirty="0"/>
                        <a:t>)</a:t>
                      </a:r>
                      <a:endParaRPr lang="en-GB" sz="2400" dirty="0"/>
                    </a:p>
                  </a:txBody>
                  <a:tcPr/>
                </a:tc>
                <a:extLst>
                  <a:ext uri="{0D108BD9-81ED-4DB2-BD59-A6C34878D82A}">
                    <a16:rowId xmlns:a16="http://schemas.microsoft.com/office/drawing/2014/main" val="10000"/>
                  </a:ext>
                </a:extLst>
              </a:tr>
              <a:tr h="370840">
                <a:tc>
                  <a:txBody>
                    <a:bodyPr/>
                    <a:lstStyle/>
                    <a:p>
                      <a:pPr algn="ctr" rtl="1"/>
                      <a:r>
                        <a:rPr lang="ar-SA" sz="2000" dirty="0"/>
                        <a:t>5100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900</a:t>
                      </a:r>
                      <a:endParaRPr lang="en-GB" sz="2000" dirty="0"/>
                    </a:p>
                  </a:txBody>
                  <a:tcPr/>
                </a:tc>
                <a:tc>
                  <a:txBody>
                    <a:bodyPr/>
                    <a:lstStyle/>
                    <a:p>
                      <a:pPr algn="ctr" rtl="1"/>
                      <a:r>
                        <a:rPr lang="ar-SA" sz="2000" dirty="0"/>
                        <a:t>3000</a:t>
                      </a:r>
                      <a:endParaRPr lang="en-GB" sz="2000" dirty="0"/>
                    </a:p>
                  </a:txBody>
                  <a:tcPr/>
                </a:tc>
                <a:tc>
                  <a:txBody>
                    <a:bodyPr/>
                    <a:lstStyle/>
                    <a:p>
                      <a:pPr algn="ctr" rtl="1"/>
                      <a:r>
                        <a:rPr lang="ar-SA" sz="2000" dirty="0"/>
                        <a:t>4800</a:t>
                      </a:r>
                      <a:endParaRPr lang="en-GB" sz="2000" dirty="0"/>
                    </a:p>
                  </a:txBody>
                  <a:tcPr/>
                </a:tc>
                <a:extLst>
                  <a:ext uri="{0D108BD9-81ED-4DB2-BD59-A6C34878D82A}">
                    <a16:rowId xmlns:a16="http://schemas.microsoft.com/office/drawing/2014/main" val="10001"/>
                  </a:ext>
                </a:extLst>
              </a:tr>
              <a:tr h="370840">
                <a:tc>
                  <a:txBody>
                    <a:bodyPr/>
                    <a:lstStyle/>
                    <a:p>
                      <a:pPr algn="ctr" rtl="1"/>
                      <a:r>
                        <a:rPr lang="ar-SA" sz="2000" dirty="0"/>
                        <a:t>5400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900</a:t>
                      </a:r>
                      <a:endParaRPr lang="en-GB" sz="2000" dirty="0"/>
                    </a:p>
                  </a:txBody>
                  <a:tcPr/>
                </a:tc>
                <a:tc>
                  <a:txBody>
                    <a:bodyPr/>
                    <a:lstStyle/>
                    <a:p>
                      <a:pPr algn="ctr" rtl="1"/>
                      <a:r>
                        <a:rPr lang="ar-SA" sz="2000" dirty="0"/>
                        <a:t>3300</a:t>
                      </a:r>
                      <a:endParaRPr lang="en-GB" sz="2000" dirty="0"/>
                    </a:p>
                  </a:txBody>
                  <a:tcPr/>
                </a:tc>
                <a:tc>
                  <a:txBody>
                    <a:bodyPr/>
                    <a:lstStyle/>
                    <a:p>
                      <a:pPr algn="ctr" rtl="1"/>
                      <a:r>
                        <a:rPr lang="ar-SA" sz="2000" dirty="0"/>
                        <a:t>5200</a:t>
                      </a:r>
                      <a:endParaRPr lang="en-GB" sz="2000" dirty="0"/>
                    </a:p>
                  </a:txBody>
                  <a:tcPr/>
                </a:tc>
                <a:extLst>
                  <a:ext uri="{0D108BD9-81ED-4DB2-BD59-A6C34878D82A}">
                    <a16:rowId xmlns:a16="http://schemas.microsoft.com/office/drawing/2014/main" val="10002"/>
                  </a:ext>
                </a:extLst>
              </a:tr>
              <a:tr h="370840">
                <a:tc>
                  <a:txBody>
                    <a:bodyPr/>
                    <a:lstStyle/>
                    <a:p>
                      <a:pPr algn="ctr" rtl="1"/>
                      <a:r>
                        <a:rPr lang="ar-SA" sz="2000" dirty="0"/>
                        <a:t>5700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900</a:t>
                      </a:r>
                      <a:endParaRPr lang="en-GB" sz="2000" dirty="0"/>
                    </a:p>
                  </a:txBody>
                  <a:tcPr/>
                </a:tc>
                <a:tc>
                  <a:txBody>
                    <a:bodyPr/>
                    <a:lstStyle/>
                    <a:p>
                      <a:pPr algn="ctr" rtl="1"/>
                      <a:r>
                        <a:rPr lang="ar-SA" sz="2000" dirty="0"/>
                        <a:t>3600</a:t>
                      </a:r>
                      <a:endParaRPr lang="en-GB" sz="2000" dirty="0"/>
                    </a:p>
                  </a:txBody>
                  <a:tcPr/>
                </a:tc>
                <a:tc>
                  <a:txBody>
                    <a:bodyPr/>
                    <a:lstStyle/>
                    <a:p>
                      <a:pPr algn="ctr" rtl="1"/>
                      <a:r>
                        <a:rPr lang="ar-SA" sz="2000" dirty="0"/>
                        <a:t>5600</a:t>
                      </a:r>
                      <a:endParaRPr lang="en-GB" sz="2000" dirty="0"/>
                    </a:p>
                  </a:txBody>
                  <a:tcPr/>
                </a:tc>
                <a:extLst>
                  <a:ext uri="{0D108BD9-81ED-4DB2-BD59-A6C34878D82A}">
                    <a16:rowId xmlns:a16="http://schemas.microsoft.com/office/drawing/2014/main" val="10003"/>
                  </a:ext>
                </a:extLst>
              </a:tr>
              <a:tr h="370840">
                <a:tc>
                  <a:txBody>
                    <a:bodyPr/>
                    <a:lstStyle/>
                    <a:p>
                      <a:pPr algn="ctr" rtl="1"/>
                      <a:r>
                        <a:rPr lang="ar-SA" sz="2000" b="1" dirty="0"/>
                        <a:t>6000</a:t>
                      </a:r>
                      <a:endParaRPr lang="en-GB" sz="2000" b="1"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900</a:t>
                      </a:r>
                      <a:endParaRPr lang="en-GB" sz="2000" dirty="0"/>
                    </a:p>
                  </a:txBody>
                  <a:tcPr/>
                </a:tc>
                <a:tc>
                  <a:txBody>
                    <a:bodyPr/>
                    <a:lstStyle/>
                    <a:p>
                      <a:pPr algn="ctr" rtl="1"/>
                      <a:r>
                        <a:rPr lang="ar-SA" sz="2000" dirty="0"/>
                        <a:t>3900</a:t>
                      </a:r>
                      <a:endParaRPr lang="en-GB" sz="2000" dirty="0"/>
                    </a:p>
                  </a:txBody>
                  <a:tcPr/>
                </a:tc>
                <a:tc>
                  <a:txBody>
                    <a:bodyPr/>
                    <a:lstStyle/>
                    <a:p>
                      <a:pPr algn="ctr" rtl="1"/>
                      <a:r>
                        <a:rPr lang="ar-SA" sz="2000" b="1" dirty="0"/>
                        <a:t>6000</a:t>
                      </a:r>
                      <a:endParaRPr lang="en-GB" sz="2000" b="1" dirty="0"/>
                    </a:p>
                  </a:txBody>
                  <a:tcPr/>
                </a:tc>
                <a:extLst>
                  <a:ext uri="{0D108BD9-81ED-4DB2-BD59-A6C34878D82A}">
                    <a16:rowId xmlns:a16="http://schemas.microsoft.com/office/drawing/2014/main" val="10004"/>
                  </a:ext>
                </a:extLst>
              </a:tr>
              <a:tr h="370840">
                <a:tc>
                  <a:txBody>
                    <a:bodyPr/>
                    <a:lstStyle/>
                    <a:p>
                      <a:pPr algn="ctr" rtl="1"/>
                      <a:r>
                        <a:rPr lang="ar-SA" sz="2000" dirty="0"/>
                        <a:t>6300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900</a:t>
                      </a:r>
                      <a:endParaRPr lang="en-GB" sz="2000" dirty="0"/>
                    </a:p>
                  </a:txBody>
                  <a:tcPr/>
                </a:tc>
                <a:tc>
                  <a:txBody>
                    <a:bodyPr/>
                    <a:lstStyle/>
                    <a:p>
                      <a:pPr algn="ctr" rtl="1"/>
                      <a:r>
                        <a:rPr lang="ar-SA" sz="2000" dirty="0"/>
                        <a:t>4200</a:t>
                      </a:r>
                      <a:endParaRPr lang="en-GB" sz="2000" dirty="0"/>
                    </a:p>
                  </a:txBody>
                  <a:tcPr/>
                </a:tc>
                <a:tc>
                  <a:txBody>
                    <a:bodyPr/>
                    <a:lstStyle/>
                    <a:p>
                      <a:pPr algn="ctr" rtl="1"/>
                      <a:r>
                        <a:rPr lang="ar-SA" sz="2000" dirty="0"/>
                        <a:t>6400</a:t>
                      </a:r>
                      <a:endParaRPr lang="en-GB" sz="2000" dirty="0"/>
                    </a:p>
                  </a:txBody>
                  <a:tcPr/>
                </a:tc>
                <a:extLst>
                  <a:ext uri="{0D108BD9-81ED-4DB2-BD59-A6C34878D82A}">
                    <a16:rowId xmlns:a16="http://schemas.microsoft.com/office/drawing/2014/main" val="10005"/>
                  </a:ext>
                </a:extLst>
              </a:tr>
              <a:tr h="370840">
                <a:tc>
                  <a:txBody>
                    <a:bodyPr/>
                    <a:lstStyle/>
                    <a:p>
                      <a:pPr algn="ctr" rtl="1"/>
                      <a:r>
                        <a:rPr lang="ar-SA" sz="2000" dirty="0"/>
                        <a:t>6600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900</a:t>
                      </a:r>
                      <a:endParaRPr lang="en-GB" sz="2000" dirty="0"/>
                    </a:p>
                  </a:txBody>
                  <a:tcPr/>
                </a:tc>
                <a:tc>
                  <a:txBody>
                    <a:bodyPr/>
                    <a:lstStyle/>
                    <a:p>
                      <a:pPr algn="ctr" rtl="1"/>
                      <a:r>
                        <a:rPr lang="ar-SA" sz="2000" dirty="0"/>
                        <a:t>4500</a:t>
                      </a:r>
                      <a:endParaRPr lang="en-GB" sz="2000" dirty="0"/>
                    </a:p>
                  </a:txBody>
                  <a:tcPr/>
                </a:tc>
                <a:tc>
                  <a:txBody>
                    <a:bodyPr/>
                    <a:lstStyle/>
                    <a:p>
                      <a:pPr algn="ctr" rtl="1"/>
                      <a:r>
                        <a:rPr lang="ar-SA" sz="2000" dirty="0"/>
                        <a:t>6800</a:t>
                      </a:r>
                      <a:endParaRPr lang="en-GB" sz="2000" dirty="0"/>
                    </a:p>
                  </a:txBody>
                  <a:tcPr/>
                </a:tc>
                <a:extLst>
                  <a:ext uri="{0D108BD9-81ED-4DB2-BD59-A6C34878D82A}">
                    <a16:rowId xmlns:a16="http://schemas.microsoft.com/office/drawing/2014/main" val="10006"/>
                  </a:ext>
                </a:extLst>
              </a:tr>
              <a:tr h="370840">
                <a:tc>
                  <a:txBody>
                    <a:bodyPr/>
                    <a:lstStyle/>
                    <a:p>
                      <a:pPr algn="ctr" rtl="1"/>
                      <a:r>
                        <a:rPr lang="ar-SA" sz="2000" dirty="0"/>
                        <a:t>6900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900</a:t>
                      </a:r>
                      <a:endParaRPr lang="en-GB" sz="2000" dirty="0"/>
                    </a:p>
                  </a:txBody>
                  <a:tcPr/>
                </a:tc>
                <a:tc>
                  <a:txBody>
                    <a:bodyPr/>
                    <a:lstStyle/>
                    <a:p>
                      <a:pPr algn="ctr" rtl="1"/>
                      <a:r>
                        <a:rPr lang="ar-SA" sz="2000" dirty="0"/>
                        <a:t>4800</a:t>
                      </a:r>
                      <a:endParaRPr lang="en-GB" sz="2000" dirty="0"/>
                    </a:p>
                  </a:txBody>
                  <a:tcPr/>
                </a:tc>
                <a:tc>
                  <a:txBody>
                    <a:bodyPr/>
                    <a:lstStyle/>
                    <a:p>
                      <a:pPr algn="ctr" rtl="1"/>
                      <a:r>
                        <a:rPr lang="ar-SA" sz="2000" dirty="0"/>
                        <a:t>7200</a:t>
                      </a:r>
                      <a:endParaRPr lang="en-GB" sz="2000" dirty="0"/>
                    </a:p>
                  </a:txBody>
                  <a:tcP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endParaRPr lang="en-GB"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2BEA63EE-A8AD-474D-9FA5-EF52D7DB14FC}" type="slidenum">
              <a:rPr lang="en-GB" smtClean="0">
                <a:solidFill>
                  <a:srgbClr val="04617B">
                    <a:shade val="90000"/>
                  </a:srgbClr>
                </a:solidFill>
              </a:rPr>
              <a:pPr/>
              <a:t>17</a:t>
            </a:fld>
            <a:endParaRPr lang="en-GB">
              <a:solidFill>
                <a:srgbClr val="04617B">
                  <a:shade val="90000"/>
                </a:srgbClr>
              </a:solidFill>
            </a:endParaRPr>
          </a:p>
        </p:txBody>
      </p:sp>
      <p:sp>
        <p:nvSpPr>
          <p:cNvPr id="8" name="TextBox 7"/>
          <p:cNvSpPr txBox="1"/>
          <p:nvPr/>
        </p:nvSpPr>
        <p:spPr>
          <a:xfrm>
            <a:off x="1835696" y="1928445"/>
            <a:ext cx="6984776" cy="492443"/>
          </a:xfrm>
          <a:prstGeom prst="rect">
            <a:avLst/>
          </a:prstGeom>
          <a:noFill/>
        </p:spPr>
        <p:txBody>
          <a:bodyPr wrap="square" rtlCol="0">
            <a:spAutoFit/>
          </a:bodyPr>
          <a:lstStyle/>
          <a:p>
            <a:pPr algn="r" rtl="1"/>
            <a:r>
              <a:rPr lang="ar-SA" sz="2600" b="1" dirty="0">
                <a:solidFill>
                  <a:schemeClr val="tx2"/>
                </a:solidFill>
              </a:rPr>
              <a:t>قائمة الانفاق الكلي قبل زيادة الاستهلاك :</a:t>
            </a:r>
            <a:endParaRPr lang="en-GB" sz="2600" b="1" dirty="0">
              <a:solidFill>
                <a:schemeClr val="tx2"/>
              </a:solidFill>
            </a:endParaRPr>
          </a:p>
        </p:txBody>
      </p:sp>
      <p:sp>
        <p:nvSpPr>
          <p:cNvPr id="3" name="TextBox 2"/>
          <p:cNvSpPr txBox="1"/>
          <p:nvPr/>
        </p:nvSpPr>
        <p:spPr>
          <a:xfrm>
            <a:off x="539552" y="1052736"/>
            <a:ext cx="3312368" cy="1200329"/>
          </a:xfrm>
          <a:prstGeom prst="rect">
            <a:avLst/>
          </a:prstGeom>
          <a:noFill/>
          <a:ln w="28575">
            <a:solidFill>
              <a:schemeClr val="accent1"/>
            </a:solidFill>
            <a:prstDash val="dash"/>
          </a:ln>
        </p:spPr>
        <p:txBody>
          <a:bodyPr wrap="square" rtlCol="0">
            <a:spAutoFit/>
          </a:bodyPr>
          <a:lstStyle/>
          <a:p>
            <a:pPr algn="ctr" rtl="1"/>
            <a:r>
              <a:rPr lang="ar-SA" sz="2400" dirty="0"/>
              <a:t>بافتراض أن الانفاق الاستهلاكي زاد بمقدار 200 مليون و أن الدخل ثابت.</a:t>
            </a:r>
            <a:endParaRPr lang="en-GB" sz="2400" dirty="0"/>
          </a:p>
        </p:txBody>
      </p:sp>
    </p:spTree>
    <p:extLst>
      <p:ext uri="{BB962C8B-B14F-4D97-AF65-F5344CB8AC3E}">
        <p14:creationId xmlns:p14="http://schemas.microsoft.com/office/powerpoint/2010/main" val="322098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pPr algn="r" rtl="1"/>
            <a:r>
              <a:rPr lang="ar-SA" b="1" u="sng" dirty="0"/>
              <a:t>ثانياً: </a:t>
            </a:r>
            <a:r>
              <a:rPr lang="ar-SA" b="1" dirty="0"/>
              <a:t>مضاعف الاستهلاك:</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67373118"/>
              </p:ext>
            </p:extLst>
          </p:nvPr>
        </p:nvGraphicFramePr>
        <p:xfrm>
          <a:off x="179514" y="2420888"/>
          <a:ext cx="8712966" cy="3962400"/>
        </p:xfrm>
        <a:graphic>
          <a:graphicData uri="http://schemas.openxmlformats.org/drawingml/2006/table">
            <a:tbl>
              <a:tblPr firstRow="1" bandRow="1">
                <a:tableStyleId>{5C22544A-7EE6-4342-B048-85BDC9FD1C3A}</a:tableStyleId>
              </a:tblPr>
              <a:tblGrid>
                <a:gridCol w="1452161">
                  <a:extLst>
                    <a:ext uri="{9D8B030D-6E8A-4147-A177-3AD203B41FA5}">
                      <a16:colId xmlns:a16="http://schemas.microsoft.com/office/drawing/2014/main" val="20000"/>
                    </a:ext>
                  </a:extLst>
                </a:gridCol>
                <a:gridCol w="1452161">
                  <a:extLst>
                    <a:ext uri="{9D8B030D-6E8A-4147-A177-3AD203B41FA5}">
                      <a16:colId xmlns:a16="http://schemas.microsoft.com/office/drawing/2014/main" val="20001"/>
                    </a:ext>
                  </a:extLst>
                </a:gridCol>
                <a:gridCol w="1452161">
                  <a:extLst>
                    <a:ext uri="{9D8B030D-6E8A-4147-A177-3AD203B41FA5}">
                      <a16:colId xmlns:a16="http://schemas.microsoft.com/office/drawing/2014/main" val="20002"/>
                    </a:ext>
                  </a:extLst>
                </a:gridCol>
                <a:gridCol w="1452161">
                  <a:extLst>
                    <a:ext uri="{9D8B030D-6E8A-4147-A177-3AD203B41FA5}">
                      <a16:colId xmlns:a16="http://schemas.microsoft.com/office/drawing/2014/main" val="20003"/>
                    </a:ext>
                  </a:extLst>
                </a:gridCol>
                <a:gridCol w="1320146">
                  <a:extLst>
                    <a:ext uri="{9D8B030D-6E8A-4147-A177-3AD203B41FA5}">
                      <a16:colId xmlns:a16="http://schemas.microsoft.com/office/drawing/2014/main" val="20004"/>
                    </a:ext>
                  </a:extLst>
                </a:gridCol>
                <a:gridCol w="1584176">
                  <a:extLst>
                    <a:ext uri="{9D8B030D-6E8A-4147-A177-3AD203B41FA5}">
                      <a16:colId xmlns:a16="http://schemas.microsoft.com/office/drawing/2014/main" val="20005"/>
                    </a:ext>
                  </a:extLst>
                </a:gridCol>
              </a:tblGrid>
              <a:tr h="370840">
                <a:tc>
                  <a:txBody>
                    <a:bodyPr/>
                    <a:lstStyle/>
                    <a:p>
                      <a:pPr algn="ctr" rtl="1"/>
                      <a:r>
                        <a:rPr lang="ar-SA" sz="2400" dirty="0"/>
                        <a:t>الإنفاق الكلي</a:t>
                      </a:r>
                    </a:p>
                    <a:p>
                      <a:pPr algn="ctr" rtl="1"/>
                      <a:endParaRPr lang="ar-SA" sz="2400" dirty="0"/>
                    </a:p>
                    <a:p>
                      <a:pPr algn="ctr" rtl="1"/>
                      <a:r>
                        <a:rPr lang="ar-SA" sz="2400" dirty="0"/>
                        <a:t> (</a:t>
                      </a:r>
                      <a:r>
                        <a:rPr lang="en-GB" sz="2400" dirty="0"/>
                        <a:t>AD</a:t>
                      </a:r>
                      <a:r>
                        <a:rPr lang="ar-SA" sz="2400" dirty="0"/>
                        <a:t>)</a:t>
                      </a:r>
                      <a:endParaRPr lang="en-GB" sz="2400" dirty="0"/>
                    </a:p>
                  </a:txBody>
                  <a:tcPr/>
                </a:tc>
                <a:tc>
                  <a:txBody>
                    <a:bodyPr/>
                    <a:lstStyle/>
                    <a:p>
                      <a:pPr algn="ctr" rtl="1"/>
                      <a:r>
                        <a:rPr lang="ar-SA" sz="2400" dirty="0"/>
                        <a:t>صافي الصادرات (</a:t>
                      </a:r>
                      <a:r>
                        <a:rPr lang="en-GB" sz="2400" dirty="0"/>
                        <a:t>X - M</a:t>
                      </a:r>
                      <a:r>
                        <a:rPr lang="ar-SA" sz="2400" dirty="0"/>
                        <a:t>)</a:t>
                      </a:r>
                      <a:endParaRPr lang="en-GB" sz="2400" dirty="0"/>
                    </a:p>
                  </a:txBody>
                  <a:tcPr/>
                </a:tc>
                <a:tc>
                  <a:txBody>
                    <a:bodyPr/>
                    <a:lstStyle/>
                    <a:p>
                      <a:pPr algn="ctr" rtl="1"/>
                      <a:r>
                        <a:rPr lang="ar-SA" sz="2400" dirty="0"/>
                        <a:t>الانفاق الحكومي (</a:t>
                      </a:r>
                      <a:r>
                        <a:rPr lang="en-GB" sz="2400" dirty="0"/>
                        <a:t>G</a:t>
                      </a:r>
                      <a:r>
                        <a:rPr lang="ar-SA" sz="2400" dirty="0"/>
                        <a:t>)</a:t>
                      </a:r>
                      <a:endParaRPr lang="en-GB" sz="2400" dirty="0"/>
                    </a:p>
                  </a:txBody>
                  <a:tcPr/>
                </a:tc>
                <a:tc>
                  <a:txBody>
                    <a:bodyPr/>
                    <a:lstStyle/>
                    <a:p>
                      <a:pPr algn="ctr" rtl="1"/>
                      <a:r>
                        <a:rPr lang="ar-SA" sz="2400" dirty="0"/>
                        <a:t>الاستثمار</a:t>
                      </a:r>
                    </a:p>
                    <a:p>
                      <a:pPr algn="ctr" rtl="1"/>
                      <a:endParaRPr lang="ar-SA" sz="2400" dirty="0"/>
                    </a:p>
                    <a:p>
                      <a:pPr algn="ctr" rtl="1"/>
                      <a:r>
                        <a:rPr lang="ar-SA" sz="2400" dirty="0"/>
                        <a:t> (</a:t>
                      </a:r>
                      <a:r>
                        <a:rPr lang="en-GB" sz="2400" dirty="0"/>
                        <a:t>I</a:t>
                      </a:r>
                      <a:r>
                        <a:rPr lang="ar-SA" sz="2400" dirty="0"/>
                        <a:t>)</a:t>
                      </a:r>
                      <a:endParaRPr lang="en-GB" sz="2400" dirty="0"/>
                    </a:p>
                  </a:txBody>
                  <a:tcPr/>
                </a:tc>
                <a:tc>
                  <a:txBody>
                    <a:bodyPr/>
                    <a:lstStyle/>
                    <a:p>
                      <a:pPr algn="ctr" rtl="1"/>
                      <a:r>
                        <a:rPr lang="ar-SA" sz="2400" dirty="0"/>
                        <a:t>الاستهلاك</a:t>
                      </a:r>
                    </a:p>
                    <a:p>
                      <a:pPr algn="ctr" rtl="1"/>
                      <a:endParaRPr lang="ar-SA" sz="2400" dirty="0"/>
                    </a:p>
                    <a:p>
                      <a:pPr algn="ctr" rtl="1"/>
                      <a:r>
                        <a:rPr lang="ar-SA" sz="2400" dirty="0"/>
                        <a:t> (</a:t>
                      </a:r>
                      <a:r>
                        <a:rPr lang="en-GB" sz="2400" dirty="0"/>
                        <a:t>C</a:t>
                      </a:r>
                      <a:r>
                        <a:rPr lang="ar-SA" sz="2400" dirty="0"/>
                        <a:t>)</a:t>
                      </a:r>
                      <a:endParaRPr lang="en-GB" sz="2400" dirty="0"/>
                    </a:p>
                  </a:txBody>
                  <a:tcPr/>
                </a:tc>
                <a:tc>
                  <a:txBody>
                    <a:bodyPr/>
                    <a:lstStyle/>
                    <a:p>
                      <a:pPr algn="ctr" rtl="1"/>
                      <a:r>
                        <a:rPr lang="ar-SA" sz="2400" dirty="0"/>
                        <a:t>الناتج المحلي الإجمالي </a:t>
                      </a:r>
                    </a:p>
                    <a:p>
                      <a:pPr algn="ctr" rtl="1"/>
                      <a:r>
                        <a:rPr lang="ar-SA" sz="2400" dirty="0"/>
                        <a:t>(</a:t>
                      </a:r>
                      <a:r>
                        <a:rPr lang="en-GB" sz="2400" dirty="0"/>
                        <a:t>Y</a:t>
                      </a:r>
                      <a:r>
                        <a:rPr lang="ar-SA" sz="2400" dirty="0"/>
                        <a:t>)</a:t>
                      </a:r>
                      <a:endParaRPr lang="en-GB" sz="2400" dirty="0"/>
                    </a:p>
                  </a:txBody>
                  <a:tcPr/>
                </a:tc>
                <a:extLst>
                  <a:ext uri="{0D108BD9-81ED-4DB2-BD59-A6C34878D82A}">
                    <a16:rowId xmlns:a16="http://schemas.microsoft.com/office/drawing/2014/main" val="10000"/>
                  </a:ext>
                </a:extLst>
              </a:tr>
              <a:tr h="370840">
                <a:tc>
                  <a:txBody>
                    <a:bodyPr/>
                    <a:lstStyle/>
                    <a:p>
                      <a:pPr algn="ctr" rtl="1"/>
                      <a:r>
                        <a:rPr lang="ar-SA" sz="2000" dirty="0"/>
                        <a:t>5300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1100</a:t>
                      </a:r>
                      <a:endParaRPr lang="en-GB" sz="2000" dirty="0"/>
                    </a:p>
                  </a:txBody>
                  <a:tcPr/>
                </a:tc>
                <a:tc>
                  <a:txBody>
                    <a:bodyPr/>
                    <a:lstStyle/>
                    <a:p>
                      <a:pPr algn="ctr" rtl="1"/>
                      <a:r>
                        <a:rPr lang="ar-SA" sz="2000" dirty="0"/>
                        <a:t>3200</a:t>
                      </a:r>
                      <a:endParaRPr lang="en-GB" sz="2000" dirty="0"/>
                    </a:p>
                  </a:txBody>
                  <a:tcPr/>
                </a:tc>
                <a:tc>
                  <a:txBody>
                    <a:bodyPr/>
                    <a:lstStyle/>
                    <a:p>
                      <a:pPr algn="ctr" rtl="1"/>
                      <a:r>
                        <a:rPr lang="ar-SA" sz="2000" dirty="0"/>
                        <a:t>4800</a:t>
                      </a:r>
                      <a:endParaRPr lang="en-GB" sz="2000" dirty="0"/>
                    </a:p>
                  </a:txBody>
                  <a:tcPr/>
                </a:tc>
                <a:extLst>
                  <a:ext uri="{0D108BD9-81ED-4DB2-BD59-A6C34878D82A}">
                    <a16:rowId xmlns:a16="http://schemas.microsoft.com/office/drawing/2014/main" val="10001"/>
                  </a:ext>
                </a:extLst>
              </a:tr>
              <a:tr h="370840">
                <a:tc>
                  <a:txBody>
                    <a:bodyPr/>
                    <a:lstStyle/>
                    <a:p>
                      <a:pPr algn="ctr" rtl="1"/>
                      <a:r>
                        <a:rPr lang="ar-SA" sz="2000" dirty="0"/>
                        <a:t>5600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a:t>1100</a:t>
                      </a:r>
                      <a:endParaRPr lang="en-GB" sz="2000" dirty="0"/>
                    </a:p>
                  </a:txBody>
                  <a:tcPr/>
                </a:tc>
                <a:tc>
                  <a:txBody>
                    <a:bodyPr/>
                    <a:lstStyle/>
                    <a:p>
                      <a:pPr algn="ctr" rtl="1"/>
                      <a:r>
                        <a:rPr lang="ar-SA" sz="2000" dirty="0"/>
                        <a:t>3500</a:t>
                      </a:r>
                      <a:endParaRPr lang="en-GB" sz="2000" dirty="0"/>
                    </a:p>
                  </a:txBody>
                  <a:tcPr/>
                </a:tc>
                <a:tc>
                  <a:txBody>
                    <a:bodyPr/>
                    <a:lstStyle/>
                    <a:p>
                      <a:pPr algn="ctr" rtl="1"/>
                      <a:r>
                        <a:rPr lang="ar-SA" sz="2000" dirty="0"/>
                        <a:t>5200</a:t>
                      </a:r>
                      <a:endParaRPr lang="en-GB" sz="2000" dirty="0"/>
                    </a:p>
                  </a:txBody>
                  <a:tcPr/>
                </a:tc>
                <a:extLst>
                  <a:ext uri="{0D108BD9-81ED-4DB2-BD59-A6C34878D82A}">
                    <a16:rowId xmlns:a16="http://schemas.microsoft.com/office/drawing/2014/main" val="10002"/>
                  </a:ext>
                </a:extLst>
              </a:tr>
              <a:tr h="370840">
                <a:tc>
                  <a:txBody>
                    <a:bodyPr/>
                    <a:lstStyle/>
                    <a:p>
                      <a:pPr algn="ctr" rtl="1"/>
                      <a:r>
                        <a:rPr lang="ar-SA" sz="2000" dirty="0"/>
                        <a:t>5900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a:t>1100</a:t>
                      </a:r>
                      <a:endParaRPr lang="en-GB" sz="2000" dirty="0"/>
                    </a:p>
                  </a:txBody>
                  <a:tcPr/>
                </a:tc>
                <a:tc>
                  <a:txBody>
                    <a:bodyPr/>
                    <a:lstStyle/>
                    <a:p>
                      <a:pPr algn="ctr" rtl="1"/>
                      <a:r>
                        <a:rPr lang="ar-SA" sz="2000" dirty="0"/>
                        <a:t>3800</a:t>
                      </a:r>
                      <a:endParaRPr lang="en-GB" sz="2000" dirty="0"/>
                    </a:p>
                  </a:txBody>
                  <a:tcPr/>
                </a:tc>
                <a:tc>
                  <a:txBody>
                    <a:bodyPr/>
                    <a:lstStyle/>
                    <a:p>
                      <a:pPr algn="ctr" rtl="1"/>
                      <a:r>
                        <a:rPr lang="ar-SA" sz="2000" dirty="0"/>
                        <a:t>5600</a:t>
                      </a:r>
                      <a:endParaRPr lang="en-GB" sz="2000" dirty="0"/>
                    </a:p>
                  </a:txBody>
                  <a:tcPr/>
                </a:tc>
                <a:extLst>
                  <a:ext uri="{0D108BD9-81ED-4DB2-BD59-A6C34878D82A}">
                    <a16:rowId xmlns:a16="http://schemas.microsoft.com/office/drawing/2014/main" val="10003"/>
                  </a:ext>
                </a:extLst>
              </a:tr>
              <a:tr h="370840">
                <a:tc>
                  <a:txBody>
                    <a:bodyPr/>
                    <a:lstStyle/>
                    <a:p>
                      <a:pPr algn="ctr" rtl="1"/>
                      <a:r>
                        <a:rPr lang="ar-SA" sz="2000" b="0" dirty="0"/>
                        <a:t>6200</a:t>
                      </a:r>
                      <a:endParaRPr lang="en-GB" sz="2000" b="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a:t>1100</a:t>
                      </a:r>
                      <a:endParaRPr lang="en-GB" sz="2000" dirty="0"/>
                    </a:p>
                  </a:txBody>
                  <a:tcPr/>
                </a:tc>
                <a:tc>
                  <a:txBody>
                    <a:bodyPr/>
                    <a:lstStyle/>
                    <a:p>
                      <a:pPr algn="ctr" rtl="1"/>
                      <a:r>
                        <a:rPr lang="ar-SA" sz="2000" dirty="0"/>
                        <a:t>4100</a:t>
                      </a:r>
                      <a:endParaRPr lang="en-GB" sz="2000" dirty="0"/>
                    </a:p>
                  </a:txBody>
                  <a:tcPr/>
                </a:tc>
                <a:tc>
                  <a:txBody>
                    <a:bodyPr/>
                    <a:lstStyle/>
                    <a:p>
                      <a:pPr algn="ctr" rtl="1"/>
                      <a:r>
                        <a:rPr lang="ar-SA" sz="2000" b="0" dirty="0"/>
                        <a:t>6000</a:t>
                      </a:r>
                      <a:endParaRPr lang="en-GB" sz="2000" b="0" dirty="0"/>
                    </a:p>
                  </a:txBody>
                  <a:tcPr/>
                </a:tc>
                <a:extLst>
                  <a:ext uri="{0D108BD9-81ED-4DB2-BD59-A6C34878D82A}">
                    <a16:rowId xmlns:a16="http://schemas.microsoft.com/office/drawing/2014/main" val="10004"/>
                  </a:ext>
                </a:extLst>
              </a:tr>
              <a:tr h="370840">
                <a:tc>
                  <a:txBody>
                    <a:bodyPr/>
                    <a:lstStyle/>
                    <a:p>
                      <a:pPr algn="ctr" rtl="1"/>
                      <a:r>
                        <a:rPr lang="ar-SA" sz="2000" dirty="0"/>
                        <a:t>6500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a:t>1100</a:t>
                      </a:r>
                      <a:endParaRPr lang="en-GB" sz="2000" dirty="0"/>
                    </a:p>
                  </a:txBody>
                  <a:tcPr/>
                </a:tc>
                <a:tc>
                  <a:txBody>
                    <a:bodyPr/>
                    <a:lstStyle/>
                    <a:p>
                      <a:pPr algn="ctr" rtl="1"/>
                      <a:r>
                        <a:rPr lang="ar-SA" sz="2000" dirty="0"/>
                        <a:t>4400</a:t>
                      </a:r>
                      <a:endParaRPr lang="en-GB" sz="2000" dirty="0"/>
                    </a:p>
                  </a:txBody>
                  <a:tcPr/>
                </a:tc>
                <a:tc>
                  <a:txBody>
                    <a:bodyPr/>
                    <a:lstStyle/>
                    <a:p>
                      <a:pPr algn="ctr" rtl="1"/>
                      <a:r>
                        <a:rPr lang="ar-SA" sz="2000" dirty="0"/>
                        <a:t>6400</a:t>
                      </a:r>
                      <a:endParaRPr lang="en-GB" sz="2000" dirty="0"/>
                    </a:p>
                  </a:txBody>
                  <a:tcPr/>
                </a:tc>
                <a:extLst>
                  <a:ext uri="{0D108BD9-81ED-4DB2-BD59-A6C34878D82A}">
                    <a16:rowId xmlns:a16="http://schemas.microsoft.com/office/drawing/2014/main" val="10005"/>
                  </a:ext>
                </a:extLst>
              </a:tr>
              <a:tr h="370840">
                <a:tc>
                  <a:txBody>
                    <a:bodyPr/>
                    <a:lstStyle/>
                    <a:p>
                      <a:pPr algn="ctr" rtl="1"/>
                      <a:r>
                        <a:rPr lang="ar-SA" sz="2000" b="1" dirty="0"/>
                        <a:t>6800</a:t>
                      </a:r>
                      <a:endParaRPr lang="en-GB" sz="2000" b="1"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a:t>1100</a:t>
                      </a:r>
                      <a:endParaRPr lang="en-GB" sz="2000" dirty="0"/>
                    </a:p>
                  </a:txBody>
                  <a:tcPr/>
                </a:tc>
                <a:tc>
                  <a:txBody>
                    <a:bodyPr/>
                    <a:lstStyle/>
                    <a:p>
                      <a:pPr algn="ctr" rtl="1"/>
                      <a:r>
                        <a:rPr lang="ar-SA" sz="2000" dirty="0"/>
                        <a:t>4700</a:t>
                      </a:r>
                      <a:endParaRPr lang="en-GB" sz="2000" dirty="0"/>
                    </a:p>
                  </a:txBody>
                  <a:tcPr/>
                </a:tc>
                <a:tc>
                  <a:txBody>
                    <a:bodyPr/>
                    <a:lstStyle/>
                    <a:p>
                      <a:pPr algn="ctr" rtl="1"/>
                      <a:r>
                        <a:rPr lang="ar-SA" sz="2000" b="1" dirty="0"/>
                        <a:t>6800</a:t>
                      </a:r>
                      <a:endParaRPr lang="en-GB" sz="2000" b="1" dirty="0"/>
                    </a:p>
                  </a:txBody>
                  <a:tcPr/>
                </a:tc>
                <a:extLst>
                  <a:ext uri="{0D108BD9-81ED-4DB2-BD59-A6C34878D82A}">
                    <a16:rowId xmlns:a16="http://schemas.microsoft.com/office/drawing/2014/main" val="10006"/>
                  </a:ext>
                </a:extLst>
              </a:tr>
              <a:tr h="370840">
                <a:tc>
                  <a:txBody>
                    <a:bodyPr/>
                    <a:lstStyle/>
                    <a:p>
                      <a:pPr algn="ctr" rtl="1"/>
                      <a:r>
                        <a:rPr lang="ar-SA" sz="2000" dirty="0"/>
                        <a:t>7100</a:t>
                      </a:r>
                      <a:endParaRPr lang="en-GB" sz="2000" dirty="0"/>
                    </a:p>
                  </a:txBody>
                  <a:tcPr/>
                </a:tc>
                <a:tc>
                  <a:txBody>
                    <a:bodyPr/>
                    <a:lstStyle/>
                    <a:p>
                      <a:pPr algn="ctr" rtl="1"/>
                      <a:r>
                        <a:rPr lang="ar-SA" sz="2000" dirty="0"/>
                        <a:t>100 -</a:t>
                      </a:r>
                      <a:endParaRPr lang="en-GB" sz="2000" dirty="0"/>
                    </a:p>
                  </a:txBody>
                  <a:tcPr/>
                </a:tc>
                <a:tc>
                  <a:txBody>
                    <a:bodyPr/>
                    <a:lstStyle/>
                    <a:p>
                      <a:pPr algn="ctr" rtl="1"/>
                      <a:r>
                        <a:rPr lang="ar-SA" sz="2000" dirty="0"/>
                        <a:t>1300</a:t>
                      </a:r>
                      <a:endParaRPr lang="en-GB" sz="2000" dirty="0"/>
                    </a:p>
                  </a:txBody>
                  <a:tcPr/>
                </a:tc>
                <a:tc>
                  <a:txBody>
                    <a:bodyPr/>
                    <a:lstStyle/>
                    <a:p>
                      <a:pPr algn="ctr" rtl="1"/>
                      <a:r>
                        <a:rPr lang="ar-SA" sz="2000" dirty="0"/>
                        <a:t>1100</a:t>
                      </a:r>
                      <a:endParaRPr lang="en-GB" sz="2000" dirty="0"/>
                    </a:p>
                  </a:txBody>
                  <a:tcPr/>
                </a:tc>
                <a:tc>
                  <a:txBody>
                    <a:bodyPr/>
                    <a:lstStyle/>
                    <a:p>
                      <a:pPr algn="ctr" rtl="1"/>
                      <a:r>
                        <a:rPr lang="ar-SA" sz="2000" dirty="0"/>
                        <a:t>5000</a:t>
                      </a:r>
                      <a:endParaRPr lang="en-GB" sz="2000" dirty="0"/>
                    </a:p>
                  </a:txBody>
                  <a:tcPr/>
                </a:tc>
                <a:tc>
                  <a:txBody>
                    <a:bodyPr/>
                    <a:lstStyle/>
                    <a:p>
                      <a:pPr algn="ctr" rtl="1"/>
                      <a:r>
                        <a:rPr lang="ar-SA" sz="2000" dirty="0"/>
                        <a:t>7200</a:t>
                      </a:r>
                      <a:endParaRPr lang="en-GB" sz="2000" dirty="0"/>
                    </a:p>
                  </a:txBody>
                  <a:tcP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endParaRPr lang="en-GB"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2BEA63EE-A8AD-474D-9FA5-EF52D7DB14FC}" type="slidenum">
              <a:rPr lang="en-GB" smtClean="0">
                <a:solidFill>
                  <a:srgbClr val="04617B">
                    <a:shade val="90000"/>
                  </a:srgbClr>
                </a:solidFill>
              </a:rPr>
              <a:pPr/>
              <a:t>18</a:t>
            </a:fld>
            <a:endParaRPr lang="en-GB">
              <a:solidFill>
                <a:srgbClr val="04617B">
                  <a:shade val="90000"/>
                </a:srgbClr>
              </a:solidFill>
            </a:endParaRPr>
          </a:p>
        </p:txBody>
      </p:sp>
      <p:sp>
        <p:nvSpPr>
          <p:cNvPr id="8" name="TextBox 7"/>
          <p:cNvSpPr txBox="1"/>
          <p:nvPr/>
        </p:nvSpPr>
        <p:spPr>
          <a:xfrm>
            <a:off x="1835696" y="1928445"/>
            <a:ext cx="6984776" cy="492443"/>
          </a:xfrm>
          <a:prstGeom prst="rect">
            <a:avLst/>
          </a:prstGeom>
          <a:noFill/>
        </p:spPr>
        <p:txBody>
          <a:bodyPr wrap="square" rtlCol="0">
            <a:spAutoFit/>
          </a:bodyPr>
          <a:lstStyle/>
          <a:p>
            <a:pPr algn="r" rtl="1"/>
            <a:r>
              <a:rPr lang="ar-SA" sz="2600" b="1" dirty="0">
                <a:solidFill>
                  <a:schemeClr val="tx2"/>
                </a:solidFill>
              </a:rPr>
              <a:t>قائمة الانفاق الكلي بعد زيادة الاستهلاك:</a:t>
            </a:r>
            <a:endParaRPr lang="en-GB" sz="2600" b="1" dirty="0">
              <a:solidFill>
                <a:schemeClr val="tx2"/>
              </a:solidFill>
            </a:endParaRPr>
          </a:p>
        </p:txBody>
      </p:sp>
    </p:spTree>
    <p:extLst>
      <p:ext uri="{BB962C8B-B14F-4D97-AF65-F5344CB8AC3E}">
        <p14:creationId xmlns:p14="http://schemas.microsoft.com/office/powerpoint/2010/main" val="2393227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995212" y="813397"/>
            <a:ext cx="4351362" cy="6352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rtl="1"/>
            <a:r>
              <a:rPr lang="ar-SA" b="1" u="sng" dirty="0"/>
              <a:t>ثانياً: </a:t>
            </a:r>
            <a:r>
              <a:rPr lang="ar-SA" b="1" dirty="0"/>
              <a:t>مضاعف الاستهلاك:</a:t>
            </a:r>
            <a:endParaRPr lang="en-GB" b="1"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19</a:t>
            </a:fld>
            <a:endParaRPr lang="en-GB"/>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57800" y="2276872"/>
                <a:ext cx="2890664" cy="4131299"/>
              </a:xfrm>
            </p:spPr>
            <p:txBody>
              <a:bodyPr>
                <a:normAutofit/>
              </a:bodyPr>
              <a:lstStyle/>
              <a:p>
                <a:pPr algn="r" rtl="1"/>
                <a:r>
                  <a:rPr lang="ar-SA" b="1" dirty="0">
                    <a:solidFill>
                      <a:schemeClr val="tx2"/>
                    </a:solidFill>
                  </a:rPr>
                  <a:t>قيمة المضاعف:</a:t>
                </a: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𝑀𝑟</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800</m:t>
                          </m:r>
                        </m:num>
                        <m:den>
                          <m:r>
                            <a:rPr lang="en-GB" b="0" i="1" smtClean="0">
                              <a:latin typeface="Cambria Math"/>
                            </a:rPr>
                            <m:t>200</m:t>
                          </m:r>
                        </m:den>
                      </m:f>
                      <m:r>
                        <a:rPr lang="en-GB" b="0" i="1" smtClean="0">
                          <a:latin typeface="Cambria Math"/>
                        </a:rPr>
                        <m:t>=</m:t>
                      </m:r>
                      <m:r>
                        <a:rPr lang="en-GB" b="0" i="1" smtClean="0">
                          <a:latin typeface="Cambria Math"/>
                        </a:rPr>
                        <m:t>4</m:t>
                      </m:r>
                    </m:oMath>
                  </m:oMathPara>
                </a14:m>
                <a:endParaRPr lang="en-GB" dirty="0"/>
              </a:p>
              <a:p>
                <a:pPr marL="0" indent="0" algn="r" rtl="1">
                  <a:buNone/>
                </a:pPr>
                <a:r>
                  <a:rPr lang="ar-SA" b="1" dirty="0">
                    <a:solidFill>
                      <a:schemeClr val="tx2"/>
                    </a:solidFill>
                  </a:rPr>
                  <a:t>أي أن: </a:t>
                </a:r>
                <a:r>
                  <a:rPr lang="ar-SA" dirty="0"/>
                  <a:t>زيادة الاستهلاك بمقدار 1 دولار ستؤدي لزيادة الناتج المحلي الإجمالي بمقدار 4 دولار.</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57800" y="2276872"/>
                <a:ext cx="2890664" cy="4131299"/>
              </a:xfrm>
              <a:blipFill rotWithShape="1">
                <a:blip r:embed="rId3" cstate="print"/>
                <a:stretch>
                  <a:fillRect l="-2532" t="-1329" r="-3797"/>
                </a:stretch>
              </a:blipFill>
            </p:spPr>
            <p:txBody>
              <a:bodyPr/>
              <a:lstStyle/>
              <a:p>
                <a:r>
                  <a:rPr lang="en-GB">
                    <a:noFill/>
                  </a:rPr>
                  <a:t> </a:t>
                </a:r>
              </a:p>
            </p:txBody>
          </p:sp>
        </mc:Fallback>
      </mc:AlternateContent>
    </p:spTree>
    <p:extLst>
      <p:ext uri="{BB962C8B-B14F-4D97-AF65-F5344CB8AC3E}">
        <p14:creationId xmlns:p14="http://schemas.microsoft.com/office/powerpoint/2010/main" val="39136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مقدمة:</a:t>
            </a:r>
            <a:endParaRPr lang="en-GB" b="1" dirty="0"/>
          </a:p>
        </p:txBody>
      </p:sp>
      <p:sp>
        <p:nvSpPr>
          <p:cNvPr id="3" name="Content Placeholder 2"/>
          <p:cNvSpPr>
            <a:spLocks noGrp="1"/>
          </p:cNvSpPr>
          <p:nvPr>
            <p:ph idx="1"/>
          </p:nvPr>
        </p:nvSpPr>
        <p:spPr>
          <a:xfrm>
            <a:off x="179512" y="1844824"/>
            <a:ext cx="8507288" cy="4517856"/>
          </a:xfrm>
        </p:spPr>
        <p:txBody>
          <a:bodyPr>
            <a:normAutofit/>
          </a:bodyPr>
          <a:lstStyle/>
          <a:p>
            <a:pPr algn="r" rtl="1"/>
            <a:r>
              <a:rPr lang="ar-SA" b="1" dirty="0">
                <a:solidFill>
                  <a:schemeClr val="tx2"/>
                </a:solidFill>
              </a:rPr>
              <a:t>من الفصل السابق:</a:t>
            </a:r>
          </a:p>
          <a:p>
            <a:pPr marL="514350" indent="-514350" algn="r" rtl="1">
              <a:buFont typeface="+mj-lt"/>
              <a:buAutoNum type="arabicPeriod"/>
            </a:pPr>
            <a:r>
              <a:rPr lang="ar-SA" dirty="0"/>
              <a:t>منحنى الطلب الكلي يوضح العلاقة بين الناتج المحلي الإجمالي و المستوى العام للأسعار.</a:t>
            </a:r>
          </a:p>
          <a:p>
            <a:pPr marL="514350" indent="-514350" algn="r" rtl="1">
              <a:buFont typeface="+mj-lt"/>
              <a:buAutoNum type="arabicPeriod"/>
            </a:pPr>
            <a:r>
              <a:rPr lang="ar-SA" dirty="0"/>
              <a:t>التغير في الأسعار يؤدي للتحرك من نقطة لأخرى على نفس منحنى الطلب.</a:t>
            </a:r>
          </a:p>
          <a:p>
            <a:pPr marL="514350" indent="-514350" algn="r" rtl="1">
              <a:buFont typeface="+mj-lt"/>
              <a:buAutoNum type="arabicPeriod"/>
            </a:pPr>
            <a:r>
              <a:rPr lang="ar-SA" dirty="0"/>
              <a:t>التغير في العوامل الأخرى المفترض ثباتها يؤدي لانتقال منحنى الطلب.</a:t>
            </a:r>
            <a:endParaRPr lang="en-US" dirty="0"/>
          </a:p>
          <a:p>
            <a:pPr marL="514350" indent="-514350" algn="r" rtl="1">
              <a:buFont typeface="+mj-lt"/>
              <a:buAutoNum type="arabicPeriod"/>
            </a:pPr>
            <a:r>
              <a:rPr lang="ar-SA" dirty="0"/>
              <a:t>التوازن يكون عندما:  </a:t>
            </a:r>
            <a:r>
              <a:rPr lang="en-GB" dirty="0"/>
              <a:t>Y = C + I + G + X – M</a:t>
            </a:r>
            <a:endParaRPr lang="ar-SA" dirty="0"/>
          </a:p>
          <a:p>
            <a:pPr marL="0" indent="0" algn="r" rtl="1">
              <a:buNone/>
            </a:pPr>
            <a:endParaRPr lang="ar-SA"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263280782"/>
              </p:ext>
            </p:extLst>
          </p:nvPr>
        </p:nvGraphicFramePr>
        <p:xfrm>
          <a:off x="323528" y="4901912"/>
          <a:ext cx="8568950" cy="975360"/>
        </p:xfrm>
        <a:graphic>
          <a:graphicData uri="http://schemas.openxmlformats.org/drawingml/2006/table">
            <a:tbl>
              <a:tblPr firstRow="1" bandRow="1">
                <a:tableStyleId>{5C22544A-7EE6-4342-B048-85BDC9FD1C3A}</a:tableStyleId>
              </a:tblPr>
              <a:tblGrid>
                <a:gridCol w="2016222">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2304256">
                  <a:extLst>
                    <a:ext uri="{9D8B030D-6E8A-4147-A177-3AD203B41FA5}">
                      <a16:colId xmlns:a16="http://schemas.microsoft.com/office/drawing/2014/main" val="20004"/>
                    </a:ext>
                  </a:extLst>
                </a:gridCol>
              </a:tblGrid>
              <a:tr h="370840">
                <a:tc>
                  <a:txBody>
                    <a:bodyPr/>
                    <a:lstStyle/>
                    <a:p>
                      <a:pPr algn="ctr"/>
                      <a:r>
                        <a:rPr lang="en-GB" sz="2600" dirty="0"/>
                        <a:t>C</a:t>
                      </a:r>
                    </a:p>
                  </a:txBody>
                  <a:tcPr/>
                </a:tc>
                <a:tc>
                  <a:txBody>
                    <a:bodyPr/>
                    <a:lstStyle/>
                    <a:p>
                      <a:pPr algn="ctr"/>
                      <a:r>
                        <a:rPr lang="en-GB" sz="2600" dirty="0"/>
                        <a:t>I</a:t>
                      </a:r>
                    </a:p>
                  </a:txBody>
                  <a:tcPr/>
                </a:tc>
                <a:tc>
                  <a:txBody>
                    <a:bodyPr/>
                    <a:lstStyle/>
                    <a:p>
                      <a:pPr algn="ctr"/>
                      <a:r>
                        <a:rPr lang="en-GB" sz="2600" dirty="0"/>
                        <a:t>G</a:t>
                      </a:r>
                    </a:p>
                  </a:txBody>
                  <a:tcPr/>
                </a:tc>
                <a:tc>
                  <a:txBody>
                    <a:bodyPr/>
                    <a:lstStyle/>
                    <a:p>
                      <a:pPr algn="ctr"/>
                      <a:r>
                        <a:rPr lang="en-GB" sz="2600" dirty="0"/>
                        <a:t>X</a:t>
                      </a:r>
                    </a:p>
                  </a:txBody>
                  <a:tcPr/>
                </a:tc>
                <a:tc>
                  <a:txBody>
                    <a:bodyPr/>
                    <a:lstStyle/>
                    <a:p>
                      <a:pPr algn="ctr"/>
                      <a:r>
                        <a:rPr lang="en-GB" sz="2600" dirty="0"/>
                        <a:t>M</a:t>
                      </a:r>
                    </a:p>
                  </a:txBody>
                  <a:tcPr/>
                </a:tc>
                <a:extLst>
                  <a:ext uri="{0D108BD9-81ED-4DB2-BD59-A6C34878D82A}">
                    <a16:rowId xmlns:a16="http://schemas.microsoft.com/office/drawing/2014/main" val="10000"/>
                  </a:ext>
                </a:extLst>
              </a:tr>
              <a:tr h="370840">
                <a:tc>
                  <a:txBody>
                    <a:bodyPr/>
                    <a:lstStyle/>
                    <a:p>
                      <a:pPr algn="ctr"/>
                      <a:r>
                        <a:rPr lang="en-GB" sz="2600" dirty="0"/>
                        <a:t>C= a + b </a:t>
                      </a:r>
                      <a:r>
                        <a:rPr lang="en-GB" sz="2600" dirty="0" err="1"/>
                        <a:t>Yd</a:t>
                      </a:r>
                      <a:endParaRPr lang="en-GB" sz="2600" dirty="0"/>
                    </a:p>
                  </a:txBody>
                  <a:tcPr/>
                </a:tc>
                <a:tc>
                  <a:txBody>
                    <a:bodyPr/>
                    <a:lstStyle/>
                    <a:p>
                      <a:pPr algn="ctr"/>
                      <a:r>
                        <a:rPr lang="en-GB" sz="2600" dirty="0"/>
                        <a:t>I = I0</a:t>
                      </a:r>
                    </a:p>
                  </a:txBody>
                  <a:tcPr/>
                </a:tc>
                <a:tc>
                  <a:txBody>
                    <a:bodyPr/>
                    <a:lstStyle/>
                    <a:p>
                      <a:pPr algn="ctr"/>
                      <a:r>
                        <a:rPr lang="en-GB" sz="2600" dirty="0"/>
                        <a:t>G = G0</a:t>
                      </a:r>
                    </a:p>
                  </a:txBody>
                  <a:tcPr/>
                </a:tc>
                <a:tc>
                  <a:txBody>
                    <a:bodyPr/>
                    <a:lstStyle/>
                    <a:p>
                      <a:pPr algn="ctr"/>
                      <a:r>
                        <a:rPr lang="en-GB" sz="2600" dirty="0"/>
                        <a:t>X = X0</a:t>
                      </a:r>
                    </a:p>
                  </a:txBody>
                  <a:tcPr/>
                </a:tc>
                <a:tc>
                  <a:txBody>
                    <a:bodyPr/>
                    <a:lstStyle/>
                    <a:p>
                      <a:pPr algn="ctr"/>
                      <a:r>
                        <a:rPr lang="en-GB" sz="2600" dirty="0"/>
                        <a:t>M=</a:t>
                      </a:r>
                      <a:r>
                        <a:rPr lang="en-GB" sz="2600" baseline="0" dirty="0"/>
                        <a:t> M0 + m Y</a:t>
                      </a:r>
                      <a:endParaRPr lang="en-GB" sz="2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86434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ثالثاً: </a:t>
            </a:r>
            <a:r>
              <a:rPr lang="ar-SA" b="1" dirty="0"/>
              <a:t>مضاعف الانفاق الحكومي:</a:t>
            </a:r>
            <a:endParaRPr lang="en-GB" b="1" dirty="0"/>
          </a:p>
        </p:txBody>
      </p:sp>
      <p:sp>
        <p:nvSpPr>
          <p:cNvPr id="3" name="Content Placeholder 2"/>
          <p:cNvSpPr>
            <a:spLocks noGrp="1"/>
          </p:cNvSpPr>
          <p:nvPr>
            <p:ph idx="1"/>
          </p:nvPr>
        </p:nvSpPr>
        <p:spPr/>
        <p:txBody>
          <a:bodyPr>
            <a:normAutofit/>
          </a:bodyPr>
          <a:lstStyle/>
          <a:p>
            <a:pPr algn="r" rtl="1"/>
            <a:r>
              <a:rPr lang="ar-SA" b="1" dirty="0">
                <a:solidFill>
                  <a:schemeClr val="tx2"/>
                </a:solidFill>
              </a:rPr>
              <a:t>مضاعف الانفاق الحكومي:</a:t>
            </a:r>
          </a:p>
          <a:p>
            <a:pPr marL="0" indent="0" algn="r" rtl="1">
              <a:buNone/>
            </a:pPr>
            <a:r>
              <a:rPr lang="ar-SA" dirty="0"/>
              <a:t>          هو المضاعف الذي ينشأ نتيجة زيادة الانفاق الحكومي. ويقيس استجابة الناتج (الدخل) التوازني للتغيرات في الانفاق الحكومي التلقائي.</a:t>
            </a:r>
          </a:p>
          <a:p>
            <a:pPr algn="r" rtl="1"/>
            <a:r>
              <a:rPr lang="ar-SA" b="1" dirty="0">
                <a:solidFill>
                  <a:schemeClr val="tx2"/>
                </a:solidFill>
              </a:rPr>
              <a:t>يتكون الانفاق الحكومي من:</a:t>
            </a:r>
          </a:p>
          <a:p>
            <a:pPr marL="514350" indent="-514350" algn="r" rtl="1">
              <a:buFont typeface="+mj-lt"/>
              <a:buAutoNum type="arabicPeriod"/>
            </a:pPr>
            <a:r>
              <a:rPr lang="ar-SA" dirty="0"/>
              <a:t>الانفاق على السلع و الخدمات الاستهلاكية و الرأسمالية اللازمة لتأمين الخدمات العامة للأفراد.</a:t>
            </a:r>
          </a:p>
          <a:p>
            <a:pPr marL="514350" indent="-514350" algn="r" rtl="1">
              <a:buFont typeface="+mj-lt"/>
              <a:buAutoNum type="arabicPeriod"/>
            </a:pPr>
            <a:r>
              <a:rPr lang="ar-SA" dirty="0"/>
              <a:t>دفع الأجور و الرواتب و المصروفات الأخرى (مدفوعات تحويلية، معاشات، إعانات...).</a:t>
            </a:r>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20</a:t>
            </a:fld>
            <a:endParaRPr lang="en-GB"/>
          </a:p>
        </p:txBody>
      </p:sp>
    </p:spTree>
    <p:extLst>
      <p:ext uri="{BB962C8B-B14F-4D97-AF65-F5344CB8AC3E}">
        <p14:creationId xmlns:p14="http://schemas.microsoft.com/office/powerpoint/2010/main" val="3771934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ثالثاً: </a:t>
            </a:r>
            <a:r>
              <a:rPr lang="ar-SA" b="1" dirty="0"/>
              <a:t>مضاعف الانفاق الحكومي:</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ar-SA" b="1" dirty="0">
                    <a:solidFill>
                      <a:schemeClr val="tx2"/>
                    </a:solidFill>
                  </a:rPr>
                  <a:t>مضاعف الانفاق الحكومي:</a:t>
                </a:r>
              </a:p>
              <a:p>
                <a:pPr marL="0" indent="0" algn="r" rtl="1">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r>
                        <a:rPr lang="en-GB" b="0" i="1" smtClean="0">
                          <a:latin typeface="Cambria Math"/>
                          <a:ea typeface="Cambria Math"/>
                        </a:rPr>
                        <m:t>𝑀𝑟</m:t>
                      </m:r>
                      <m:d>
                        <m:dPr>
                          <m:ctrlPr>
                            <a:rPr lang="en-GB" b="0" i="1" smtClean="0">
                              <a:latin typeface="Cambria Math" panose="02040503050406030204" pitchFamily="18" charset="0"/>
                              <a:ea typeface="Cambria Math"/>
                            </a:rPr>
                          </m:ctrlPr>
                        </m:dPr>
                        <m:e>
                          <m:r>
                            <a:rPr lang="en-GB" b="0" i="1" smtClean="0">
                              <a:latin typeface="Cambria Math"/>
                              <a:ea typeface="Cambria Math"/>
                            </a:rPr>
                            <m:t>∆</m:t>
                          </m:r>
                          <m:r>
                            <a:rPr lang="en-GB" b="0" i="1" smtClean="0">
                              <a:latin typeface="Cambria Math"/>
                              <a:ea typeface="Cambria Math"/>
                            </a:rPr>
                            <m:t>𝐺</m:t>
                          </m:r>
                        </m:e>
                      </m:d>
                      <m:r>
                        <a:rPr lang="en-GB" b="0" i="1" smtClean="0">
                          <a:latin typeface="Cambria Math"/>
                          <a:ea typeface="Cambria Math"/>
                        </a:rPr>
                        <m:t>         </m:t>
                      </m:r>
                      <m:f>
                        <m:fPr>
                          <m:ctrlPr>
                            <a:rPr lang="en-GB" i="1" smtClean="0">
                              <a:latin typeface="Cambria Math" panose="02040503050406030204" pitchFamily="18" charset="0"/>
                            </a:rPr>
                          </m:ctrlPr>
                        </m:fPr>
                        <m:num>
                          <m:r>
                            <a:rPr lang="en-GB" i="1" smtClean="0">
                              <a:latin typeface="Cambria Math"/>
                              <a:ea typeface="Cambria Math"/>
                            </a:rPr>
                            <m:t>∆</m:t>
                          </m:r>
                          <m:r>
                            <a:rPr lang="en-GB" b="0" i="1" smtClean="0">
                              <a:latin typeface="Cambria Math"/>
                              <a:ea typeface="Cambria Math"/>
                            </a:rPr>
                            <m:t>𝑌</m:t>
                          </m:r>
                        </m:num>
                        <m:den>
                          <m:r>
                            <a:rPr lang="en-GB" i="1" smtClean="0">
                              <a:latin typeface="Cambria Math"/>
                              <a:ea typeface="Cambria Math"/>
                            </a:rPr>
                            <m:t>∆</m:t>
                          </m:r>
                          <m:r>
                            <a:rPr lang="en-GB" b="0" i="1" smtClean="0">
                              <a:latin typeface="Cambria Math"/>
                              <a:ea typeface="Cambria Math"/>
                            </a:rPr>
                            <m:t>𝐺</m:t>
                          </m:r>
                        </m:den>
                      </m:f>
                      <m:r>
                        <a:rPr lang="en-GB" b="0" i="1" smtClean="0">
                          <a:latin typeface="Cambria Math"/>
                        </a:rPr>
                        <m:t>=</m:t>
                      </m:r>
                      <m:r>
                        <a:rPr lang="en-GB" b="0" i="1" smtClean="0">
                          <a:latin typeface="Cambria Math"/>
                        </a:rPr>
                        <m:t>𝑀𝑟</m:t>
                      </m:r>
                    </m:oMath>
                  </m:oMathPara>
                </a14:m>
                <a:endParaRPr lang="en-GB" dirty="0"/>
              </a:p>
              <a:p>
                <a:pPr marL="0" indent="0" algn="r" rtl="1">
                  <a:buNone/>
                </a:pPr>
                <a:endParaRPr lang="en-GB" dirty="0"/>
              </a:p>
              <a:p>
                <a:pPr algn="r" rtl="1"/>
                <a:r>
                  <a:rPr lang="ar-SA" b="1" dirty="0">
                    <a:solidFill>
                      <a:schemeClr val="tx2"/>
                    </a:solidFill>
                  </a:rPr>
                  <a:t>مثال: </a:t>
                </a:r>
                <a:r>
                  <a:rPr lang="ar-SA" dirty="0"/>
                  <a:t>نفترض أن الانفاق الحكومي زاد بمقدار 200 مليون، فإن ذلك سيؤدي لزيادة مستوى الناتج المحلي بمقدار 800 مليون أي أن:</a:t>
                </a:r>
              </a:p>
              <a:p>
                <a:pPr marL="0" indent="0" algn="r" rtl="1">
                  <a:buNone/>
                </a:pPr>
                <a14:m>
                  <m:oMathPara xmlns:m="http://schemas.openxmlformats.org/officeDocument/2006/math">
                    <m:oMathParaPr>
                      <m:jc m:val="centerGroup"/>
                    </m:oMathParaPr>
                    <m:oMath xmlns:m="http://schemas.openxmlformats.org/officeDocument/2006/math">
                      <m:r>
                        <a:rPr lang="en-GB" i="1">
                          <a:latin typeface="Cambria Math"/>
                        </a:rPr>
                        <m:t>𝑀𝑟</m:t>
                      </m:r>
                      <m:r>
                        <a:rPr lang="en-GB" i="1">
                          <a:latin typeface="Cambria Math"/>
                        </a:rPr>
                        <m:t>=</m:t>
                      </m:r>
                      <m:f>
                        <m:fPr>
                          <m:ctrlPr>
                            <a:rPr lang="en-GB" i="1">
                              <a:latin typeface="Cambria Math" panose="02040503050406030204" pitchFamily="18" charset="0"/>
                            </a:rPr>
                          </m:ctrlPr>
                        </m:fPr>
                        <m:num>
                          <m:r>
                            <a:rPr lang="en-GB" i="1">
                              <a:latin typeface="Cambria Math"/>
                            </a:rPr>
                            <m:t>800</m:t>
                          </m:r>
                        </m:num>
                        <m:den>
                          <m:r>
                            <a:rPr lang="en-GB" i="1">
                              <a:latin typeface="Cambria Math"/>
                            </a:rPr>
                            <m:t>200</m:t>
                          </m:r>
                        </m:den>
                      </m:f>
                      <m:r>
                        <a:rPr lang="en-GB" i="1">
                          <a:latin typeface="Cambria Math"/>
                        </a:rPr>
                        <m:t>=</m:t>
                      </m:r>
                      <m:r>
                        <a:rPr lang="en-GB" i="1">
                          <a:latin typeface="Cambria Math"/>
                        </a:rPr>
                        <m:t>4</m:t>
                      </m:r>
                    </m:oMath>
                  </m:oMathPara>
                </a14:m>
                <a:endParaRPr lang="en-GB" dirty="0"/>
              </a:p>
              <a:p>
                <a:pPr marL="0" indent="0" algn="r" rtl="1">
                  <a:buNone/>
                </a:pPr>
                <a:r>
                  <a:rPr lang="ar-SA" dirty="0"/>
                  <a:t>المضاعف يساوي 4، حيث زيادة الانفاق الحكومي بمقدار 1 دولار ستؤدي لزيادة الناتج المحلي الإجمالي بمقدار 4 دولار.</a:t>
                </a:r>
                <a:endParaRPr lang="en-GB" dirty="0"/>
              </a:p>
              <a:p>
                <a:pPr marL="0" indent="0" algn="r" rtl="1">
                  <a:buNone/>
                </a:pPr>
                <a:endParaRPr lang="ar-SA" dirty="0"/>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250"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21</a:t>
            </a:fld>
            <a:endParaRPr lang="en-GB"/>
          </a:p>
        </p:txBody>
      </p:sp>
      <p:sp>
        <p:nvSpPr>
          <p:cNvPr id="7" name="Rectangle 6"/>
          <p:cNvSpPr/>
          <p:nvPr/>
        </p:nvSpPr>
        <p:spPr>
          <a:xfrm>
            <a:off x="5004048" y="2348880"/>
            <a:ext cx="165618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H="1">
            <a:off x="4644008" y="2815653"/>
            <a:ext cx="36004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55776" y="2491617"/>
            <a:ext cx="2016224"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5023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ثالثاً: </a:t>
            </a:r>
            <a:r>
              <a:rPr lang="ar-SA" b="1" dirty="0"/>
              <a:t>مضاعف الانفاق الحكومي:</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r" rtl="1"/>
                <a:r>
                  <a:rPr lang="ar-SA" b="1" dirty="0">
                    <a:solidFill>
                      <a:schemeClr val="tx2"/>
                    </a:solidFill>
                  </a:rPr>
                  <a:t>مثال: في اقتصاد مغلق مكون من 3 قطاعات (بدون ضرائب) قامت الحكومة بزيادة انفاقها بمبلغ 400 مليون و كان الميل الحدي للاستهلاك 80%. احسبي مضاعف الانفاق؟</a:t>
                </a: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𝑀𝑟</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ea typeface="Cambria Math"/>
                            </a:rPr>
                            <m:t>∆</m:t>
                          </m:r>
                          <m:r>
                            <a:rPr lang="en-GB" b="0" i="1" smtClean="0">
                              <a:latin typeface="Cambria Math"/>
                              <a:ea typeface="Cambria Math"/>
                            </a:rPr>
                            <m:t>𝑌</m:t>
                          </m:r>
                        </m:num>
                        <m:den>
                          <m:r>
                            <a:rPr lang="en-GB" b="0" i="1" smtClean="0">
                              <a:latin typeface="Cambria Math"/>
                              <a:ea typeface="Cambria Math"/>
                            </a:rPr>
                            <m:t>∆</m:t>
                          </m:r>
                          <m:r>
                            <a:rPr lang="en-GB" b="0" i="1" smtClean="0">
                              <a:latin typeface="Cambria Math"/>
                              <a:ea typeface="Cambria Math"/>
                            </a:rPr>
                            <m:t>𝐺</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𝑏</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8</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0</m:t>
                          </m:r>
                          <m:r>
                            <a:rPr lang="en-GB" b="0" i="1" smtClean="0">
                              <a:latin typeface="Cambria Math"/>
                            </a:rPr>
                            <m:t>.</m:t>
                          </m:r>
                          <m:r>
                            <a:rPr lang="en-GB" b="0" i="1" smtClean="0">
                              <a:latin typeface="Cambria Math"/>
                            </a:rPr>
                            <m:t>2</m:t>
                          </m:r>
                        </m:den>
                      </m:f>
                      <m:r>
                        <a:rPr lang="en-GB" b="0" i="1" smtClean="0">
                          <a:latin typeface="Cambria Math"/>
                        </a:rPr>
                        <m:t>=</m:t>
                      </m:r>
                      <m:r>
                        <a:rPr lang="en-GB" b="0" i="1" smtClean="0">
                          <a:latin typeface="Cambria Math"/>
                        </a:rPr>
                        <m:t>5</m:t>
                      </m:r>
                    </m:oMath>
                  </m:oMathPara>
                </a14:m>
                <a:endParaRPr lang="en-GB" dirty="0"/>
              </a:p>
              <a:p>
                <a:pPr marL="0" indent="0" algn="r" rtl="1">
                  <a:buNone/>
                </a:pPr>
                <a:r>
                  <a:rPr lang="ar-SA" b="1" dirty="0">
                    <a:solidFill>
                      <a:schemeClr val="tx2"/>
                    </a:solidFill>
                  </a:rPr>
                  <a:t>احسبي مقدار التغير في الدخل؟</a:t>
                </a:r>
                <a:endParaRPr lang="en-GB" b="1" dirty="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1</m:t>
                          </m:r>
                        </m:num>
                        <m:den>
                          <m:r>
                            <a:rPr lang="en-GB" b="0" i="1" smtClean="0">
                              <a:latin typeface="Cambria Math"/>
                              <a:ea typeface="Cambria Math"/>
                            </a:rPr>
                            <m:t>1</m:t>
                          </m:r>
                          <m:r>
                            <a:rPr lang="en-GB" b="0" i="1" smtClean="0">
                              <a:latin typeface="Cambria Math"/>
                              <a:ea typeface="Cambria Math"/>
                            </a:rPr>
                            <m:t>−</m:t>
                          </m:r>
                          <m:r>
                            <a:rPr lang="en-GB" b="0" i="1" smtClean="0">
                              <a:latin typeface="Cambria Math"/>
                              <a:ea typeface="Cambria Math"/>
                            </a:rPr>
                            <m:t>𝑏</m:t>
                          </m:r>
                        </m:den>
                      </m:f>
                      <m:r>
                        <a:rPr lang="en-GB" b="0" i="1" smtClean="0">
                          <a:latin typeface="Cambria Math"/>
                          <a:ea typeface="Cambria Math"/>
                        </a:rPr>
                        <m:t>∆</m:t>
                      </m:r>
                      <m:r>
                        <a:rPr lang="en-GB" b="0" i="1" smtClean="0">
                          <a:latin typeface="Cambria Math"/>
                          <a:ea typeface="Cambria Math"/>
                        </a:rPr>
                        <m:t>𝐺</m:t>
                      </m:r>
                      <m:r>
                        <a:rPr lang="en-GB" b="0" i="1" smtClean="0">
                          <a:latin typeface="Cambria Math"/>
                          <a:ea typeface="Cambria Math"/>
                        </a:rPr>
                        <m:t>=</m:t>
                      </m:r>
                      <m:r>
                        <a:rPr lang="en-GB" b="0" i="1" smtClean="0">
                          <a:latin typeface="Cambria Math"/>
                          <a:ea typeface="Cambria Math"/>
                        </a:rPr>
                        <m:t>5</m:t>
                      </m:r>
                      <m:r>
                        <a:rPr lang="en-GB" b="0" i="1" smtClean="0">
                          <a:latin typeface="Cambria Math"/>
                          <a:ea typeface="Cambria Math"/>
                        </a:rPr>
                        <m:t>×</m:t>
                      </m:r>
                      <m:r>
                        <a:rPr lang="en-GB" b="0" i="1" smtClean="0">
                          <a:latin typeface="Cambria Math"/>
                          <a:ea typeface="Cambria Math"/>
                        </a:rPr>
                        <m:t>400</m:t>
                      </m:r>
                      <m:r>
                        <a:rPr lang="en-GB" b="0" i="1" smtClean="0">
                          <a:latin typeface="Cambria Math"/>
                          <a:ea typeface="Cambria Math"/>
                        </a:rPr>
                        <m:t>=</m:t>
                      </m:r>
                      <m:r>
                        <a:rPr lang="en-GB" b="0" i="1" smtClean="0">
                          <a:latin typeface="Cambria Math"/>
                          <a:ea typeface="Cambria Math"/>
                        </a:rPr>
                        <m:t>2000</m:t>
                      </m:r>
                    </m:oMath>
                  </m:oMathPara>
                </a14:m>
                <a:endParaRPr lang="en-GB" dirty="0"/>
              </a:p>
              <a:p>
                <a:pPr marL="0" indent="0" algn="r" rtl="1">
                  <a:buNone/>
                </a:pPr>
                <a:r>
                  <a:rPr lang="ar-SA" dirty="0"/>
                  <a:t>هذا يعني أن زيادة الانفاق الحكومي بمقدار 400 مليون أدى لزيادة الدخل (الناتج) التوازني بمقدار 2000 مليون</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250"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22</a:t>
            </a:fld>
            <a:endParaRPr lang="en-GB"/>
          </a:p>
        </p:txBody>
      </p:sp>
      <p:sp>
        <p:nvSpPr>
          <p:cNvPr id="6" name="Rectangle 5"/>
          <p:cNvSpPr/>
          <p:nvPr/>
        </p:nvSpPr>
        <p:spPr>
          <a:xfrm>
            <a:off x="7020272" y="3356992"/>
            <a:ext cx="36004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156176" y="4581128"/>
            <a:ext cx="864096"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2550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208232"/>
            <a:ext cx="8229600" cy="4389120"/>
          </a:xfrm>
        </p:spPr>
        <p:txBody>
          <a:bodyPr/>
          <a:lstStyle/>
          <a:p>
            <a:pPr algn="r" rtl="1"/>
            <a:r>
              <a:rPr lang="ar-SA" b="1" dirty="0">
                <a:solidFill>
                  <a:schemeClr val="tx2"/>
                </a:solidFill>
              </a:rPr>
              <a:t>المضاعف الانفاقي:</a:t>
            </a:r>
          </a:p>
          <a:p>
            <a:pPr marL="0" indent="0" algn="r" rtl="1">
              <a:buNone/>
            </a:pPr>
            <a:r>
              <a:rPr lang="ar-SA" dirty="0"/>
              <a:t>مضاعف الاستهلاك = مضاعف الانفاق الحكومي = مضاعف الاستثمار</a:t>
            </a:r>
          </a:p>
          <a:p>
            <a:pPr algn="r" rtl="1"/>
            <a:endParaRPr lang="ar-SA" dirty="0"/>
          </a:p>
          <a:p>
            <a:pPr algn="r" rtl="1"/>
            <a:r>
              <a:rPr lang="ar-SA" dirty="0"/>
              <a:t>المضاعف الانفاقي دائماً يساوي مضاعف الاقتصاد (</a:t>
            </a:r>
            <a:r>
              <a:rPr lang="en-US" i="1" dirty="0" err="1"/>
              <a:t>Mr</a:t>
            </a:r>
            <a:r>
              <a:rPr lang="ar-SA" dirty="0"/>
              <a:t>) بصرف النظر عن من قام بالانفاق (أفراد أو حكومة).</a:t>
            </a:r>
            <a:r>
              <a:rPr lang="ar-SA" i="1" dirty="0"/>
              <a:t> </a:t>
            </a:r>
            <a:endParaRPr lang="en-GB" dirty="0"/>
          </a:p>
          <a:p>
            <a:pPr algn="r" rtl="1"/>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23</a:t>
            </a:fld>
            <a:endParaRPr lang="en-GB"/>
          </a:p>
        </p:txBody>
      </p:sp>
      <p:sp>
        <p:nvSpPr>
          <p:cNvPr id="7" name="Title 1"/>
          <p:cNvSpPr>
            <a:spLocks noGrp="1"/>
          </p:cNvSpPr>
          <p:nvPr>
            <p:ph type="title"/>
          </p:nvPr>
        </p:nvSpPr>
        <p:spPr>
          <a:xfrm>
            <a:off x="457200" y="704088"/>
            <a:ext cx="8229600" cy="1143000"/>
          </a:xfrm>
        </p:spPr>
        <p:txBody>
          <a:bodyPr/>
          <a:lstStyle/>
          <a:p>
            <a:pPr algn="r" rtl="1"/>
            <a:r>
              <a:rPr lang="ar-SA" b="1" u="sng" dirty="0"/>
              <a:t>ملاحظة</a:t>
            </a:r>
            <a:r>
              <a:rPr lang="ar-SA" b="1" dirty="0"/>
              <a:t>:</a:t>
            </a:r>
            <a:endParaRPr lang="en-GB" b="1" dirty="0"/>
          </a:p>
        </p:txBody>
      </p:sp>
    </p:spTree>
    <p:extLst>
      <p:ext uri="{BB962C8B-B14F-4D97-AF65-F5344CB8AC3E}">
        <p14:creationId xmlns:p14="http://schemas.microsoft.com/office/powerpoint/2010/main" val="2307093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رابعاً: </a:t>
            </a:r>
            <a:r>
              <a:rPr lang="ar-SA" b="1" dirty="0"/>
              <a:t>مضاعف الضريبة:</a:t>
            </a:r>
            <a:endParaRPr lang="en-GB" b="1" dirty="0"/>
          </a:p>
        </p:txBody>
      </p:sp>
      <p:sp>
        <p:nvSpPr>
          <p:cNvPr id="3" name="Content Placeholder 2"/>
          <p:cNvSpPr>
            <a:spLocks noGrp="1"/>
          </p:cNvSpPr>
          <p:nvPr>
            <p:ph idx="1"/>
          </p:nvPr>
        </p:nvSpPr>
        <p:spPr/>
        <p:txBody>
          <a:bodyPr/>
          <a:lstStyle/>
          <a:p>
            <a:pPr algn="r" rtl="1"/>
            <a:r>
              <a:rPr lang="ar-SA" b="1" dirty="0">
                <a:solidFill>
                  <a:schemeClr val="tx2"/>
                </a:solidFill>
              </a:rPr>
              <a:t>الضريبة:</a:t>
            </a:r>
          </a:p>
          <a:p>
            <a:pPr marL="0" indent="0" algn="r" rtl="1">
              <a:buNone/>
            </a:pPr>
            <a:r>
              <a:rPr lang="ar-SA" dirty="0"/>
              <a:t>          هي أحد أدوات السياسة المالية اللازمة لمعالجة التضخم (تحقيق الانكماش) و تنظيم مستوى الإنفاق الكلي وهي جباية تفرضها الحكومة على:</a:t>
            </a:r>
          </a:p>
          <a:p>
            <a:pPr marL="514350" indent="-514350" algn="r" rtl="1">
              <a:buFont typeface="+mj-lt"/>
              <a:buAutoNum type="arabicPeriod"/>
            </a:pPr>
            <a:r>
              <a:rPr lang="ar-SA" dirty="0"/>
              <a:t>دخل الأشخاص أو المنشآت التجارية       ضريبة مباشرة.</a:t>
            </a:r>
          </a:p>
          <a:p>
            <a:pPr marL="514350" indent="-514350" algn="r" rtl="1">
              <a:buFont typeface="+mj-lt"/>
              <a:buAutoNum type="arabicPeriod"/>
            </a:pPr>
            <a:r>
              <a:rPr lang="ar-SA" dirty="0"/>
              <a:t> الإنفاق       ضريبة غير مباشرة </a:t>
            </a:r>
            <a:r>
              <a:rPr lang="ar-SA" b="1" dirty="0">
                <a:solidFill>
                  <a:schemeClr val="tx2"/>
                </a:solidFill>
              </a:rPr>
              <a:t>مثل: </a:t>
            </a:r>
            <a:r>
              <a:rPr lang="ar-SA" dirty="0"/>
              <a:t>ضريبة المبيعات، ضريبة الإنتاج و الاستهلاك.</a:t>
            </a:r>
          </a:p>
          <a:p>
            <a:pPr algn="r" rtl="1"/>
            <a:r>
              <a:rPr lang="ar-SA" b="1" dirty="0">
                <a:solidFill>
                  <a:schemeClr val="tx2"/>
                </a:solidFill>
              </a:rPr>
              <a:t>علاقة الضريبة بالانفاق الحكومي:</a:t>
            </a:r>
          </a:p>
          <a:p>
            <a:pPr marL="0" indent="0" algn="r" rtl="1">
              <a:buNone/>
            </a:pPr>
            <a:r>
              <a:rPr lang="ar-SA" dirty="0"/>
              <a:t>          زيادة الضرائب توفر الموارد المالية اللازمة لزيادة الانفاق الحكومي.</a:t>
            </a:r>
          </a:p>
          <a:p>
            <a:pPr marL="0" indent="0" algn="r" rtl="1">
              <a:buNone/>
            </a:pP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24</a:t>
            </a:fld>
            <a:endParaRPr lang="en-GB"/>
          </a:p>
        </p:txBody>
      </p:sp>
      <p:cxnSp>
        <p:nvCxnSpPr>
          <p:cNvPr id="7" name="Straight Arrow Connector 6"/>
          <p:cNvCxnSpPr/>
          <p:nvPr/>
        </p:nvCxnSpPr>
        <p:spPr>
          <a:xfrm flipH="1">
            <a:off x="4470792" y="3573016"/>
            <a:ext cx="43204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020272" y="4077072"/>
            <a:ext cx="43204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622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رابعاً: </a:t>
            </a:r>
            <a:r>
              <a:rPr lang="ar-SA" b="1" dirty="0"/>
              <a:t>مضاعف الضريبة:</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35480"/>
                <a:ext cx="8229600" cy="4517856"/>
              </a:xfrm>
            </p:spPr>
            <p:txBody>
              <a:bodyPr>
                <a:normAutofit/>
              </a:bodyPr>
              <a:lstStyle/>
              <a:p>
                <a:pPr algn="r" rtl="1"/>
                <a:r>
                  <a:rPr lang="ar-SA" b="1" dirty="0">
                    <a:solidFill>
                      <a:schemeClr val="tx2"/>
                    </a:solidFill>
                  </a:rPr>
                  <a:t>مضاعف الضريبة الثابتة :</a:t>
                </a:r>
              </a:p>
              <a:p>
                <a:pPr marL="0" indent="0" algn="r" rtl="1">
                  <a:buNone/>
                </a:pPr>
                <a:r>
                  <a:rPr lang="ar-SA" b="1" dirty="0">
                    <a:solidFill>
                      <a:schemeClr val="tx2"/>
                    </a:solidFill>
                  </a:rPr>
                  <a:t>          </a:t>
                </a:r>
                <a:r>
                  <a:rPr lang="ar-SA" dirty="0"/>
                  <a:t>يقيس استجابة الناتج (الدخل) التوازني للتغيرات في مستوى الضريبة (أياً كان نوعها).</a:t>
                </a:r>
                <a:endParaRPr lang="en-GB" dirty="0"/>
              </a:p>
              <a:p>
                <a:pPr marL="0" indent="0" algn="r" rtl="1">
                  <a:buNone/>
                </a:pPr>
                <a:endParaRPr lang="en-GB" b="0" i="1" dirty="0">
                  <a:latin typeface="Cambria Math"/>
                </a:endParaRPr>
              </a:p>
              <a:p>
                <a:pPr marL="0" indent="0" algn="r" rtl="1">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a:ea typeface="Cambria Math"/>
                            </a:rPr>
                            <m:t>∆</m:t>
                          </m:r>
                          <m:r>
                            <a:rPr lang="en-GB" i="1">
                              <a:latin typeface="Cambria Math"/>
                              <a:ea typeface="Cambria Math"/>
                            </a:rPr>
                            <m:t>𝑌</m:t>
                          </m:r>
                        </m:num>
                        <m:den>
                          <m:r>
                            <a:rPr lang="en-GB" i="1">
                              <a:latin typeface="Cambria Math"/>
                              <a:ea typeface="Cambria Math"/>
                            </a:rPr>
                            <m:t>∆</m:t>
                          </m:r>
                          <m:r>
                            <a:rPr lang="en-GB" i="1">
                              <a:latin typeface="Cambria Math"/>
                              <a:ea typeface="Cambria Math"/>
                            </a:rPr>
                            <m:t>𝑇</m:t>
                          </m:r>
                        </m:den>
                      </m:f>
                      <m:r>
                        <a:rPr lang="en-GB" i="1">
                          <a:latin typeface="Cambria Math"/>
                        </a:rPr>
                        <m:t>=</m:t>
                      </m:r>
                      <m:r>
                        <a:rPr lang="en-GB" b="0" i="1" smtClean="0">
                          <a:latin typeface="Cambria Math"/>
                        </a:rPr>
                        <m:t>−</m:t>
                      </m:r>
                      <m:r>
                        <a:rPr lang="en-GB" b="0" i="1" smtClean="0">
                          <a:latin typeface="Cambria Math"/>
                        </a:rPr>
                        <m:t>𝑏</m:t>
                      </m:r>
                      <m:d>
                        <m:dPr>
                          <m:ctrlPr>
                            <a:rPr lang="en-GB" b="0" i="1" smtClean="0">
                              <a:latin typeface="Cambria Math" panose="02040503050406030204" pitchFamily="18" charset="0"/>
                            </a:rPr>
                          </m:ctrlPr>
                        </m:dPr>
                        <m:e>
                          <m:r>
                            <m:rPr>
                              <m:sty m:val="p"/>
                            </m:rPr>
                            <a:rPr lang="en-GB" b="0" i="0" smtClean="0">
                              <a:latin typeface="Cambria Math"/>
                            </a:rPr>
                            <m:t>Mr</m:t>
                          </m:r>
                        </m:e>
                      </m:d>
                      <m:r>
                        <a:rPr lang="en-GB" b="0" i="0" smtClean="0">
                          <a:latin typeface="Cambria Math"/>
                        </a:rPr>
                        <m:t>         </m:t>
                      </m:r>
                      <m:r>
                        <a:rPr lang="en-GB" b="0"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r>
                        <a:rPr lang="en-GB" b="0" i="1" smtClean="0">
                          <a:latin typeface="Cambria Math"/>
                          <a:ea typeface="Cambria Math"/>
                        </a:rPr>
                        <m:t>𝑏</m:t>
                      </m:r>
                      <m:r>
                        <a:rPr lang="en-GB" b="0" i="1" smtClean="0">
                          <a:latin typeface="Cambria Math"/>
                          <a:ea typeface="Cambria Math"/>
                        </a:rPr>
                        <m:t>(</m:t>
                      </m:r>
                      <m:r>
                        <a:rPr lang="en-GB" b="0" i="1" smtClean="0">
                          <a:latin typeface="Cambria Math"/>
                          <a:ea typeface="Cambria Math"/>
                        </a:rPr>
                        <m:t>𝑀𝑟</m:t>
                      </m:r>
                      <m:r>
                        <a:rPr lang="en-GB" b="0" i="1" smtClean="0">
                          <a:latin typeface="Cambria Math"/>
                          <a:ea typeface="Cambria Math"/>
                        </a:rPr>
                        <m:t>)∆</m:t>
                      </m:r>
                      <m:r>
                        <a:rPr lang="en-GB" b="0" i="1" smtClean="0">
                          <a:latin typeface="Cambria Math"/>
                          <a:ea typeface="Cambria Math"/>
                        </a:rPr>
                        <m:t>𝑇</m:t>
                      </m:r>
                    </m:oMath>
                  </m:oMathPara>
                </a14:m>
                <a:endParaRPr lang="en-GB" dirty="0"/>
              </a:p>
              <a:p>
                <a:pPr algn="r" rtl="1"/>
                <a:endParaRPr lang="ar-SA" dirty="0"/>
              </a:p>
              <a:p>
                <a:pPr algn="r" rtl="1"/>
                <a:r>
                  <a:rPr lang="ar-SA" dirty="0"/>
                  <a:t>مضاعف الضريبة إشارته سالبة (لأنه تسرب) و دائماً أقل من المضاعف الانفاقي.</a:t>
                </a:r>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35480"/>
                <a:ext cx="8229600" cy="4517856"/>
              </a:xfrm>
              <a:blipFill rotWithShape="1">
                <a:blip r:embed="rId2" cstate="print"/>
                <a:stretch>
                  <a:fillRect l="-1333" t="-1215"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25</a:t>
            </a:fld>
            <a:endParaRPr lang="en-GB"/>
          </a:p>
        </p:txBody>
      </p:sp>
      <p:sp>
        <p:nvSpPr>
          <p:cNvPr id="6" name="Rectangle 5"/>
          <p:cNvSpPr/>
          <p:nvPr/>
        </p:nvSpPr>
        <p:spPr>
          <a:xfrm>
            <a:off x="1835696" y="3144015"/>
            <a:ext cx="2232248" cy="10801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608004" y="3337845"/>
            <a:ext cx="2628292" cy="6924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a:off x="4109374" y="3861048"/>
            <a:ext cx="468052"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035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رابعاً: </a:t>
            </a:r>
            <a:r>
              <a:rPr lang="ar-SA" b="1" dirty="0"/>
              <a:t>مضاعف الضريبة:</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r" rtl="1"/>
                <a:r>
                  <a:rPr lang="ar-SA" b="1" dirty="0">
                    <a:solidFill>
                      <a:schemeClr val="tx2"/>
                    </a:solidFill>
                  </a:rPr>
                  <a:t>مثال: قررت حكومة زيادة إيراداتها من </a:t>
                </a:r>
                <a:r>
                  <a:rPr lang="ar-SA" b="1" u="sng" dirty="0">
                    <a:solidFill>
                      <a:schemeClr val="tx2"/>
                    </a:solidFill>
                  </a:rPr>
                  <a:t>ضرائب الرخص </a:t>
                </a:r>
                <a:r>
                  <a:rPr lang="ar-SA" b="1" dirty="0">
                    <a:solidFill>
                      <a:schemeClr val="tx2"/>
                    </a:solidFill>
                  </a:rPr>
                  <a:t>بمقدار 400 مليون، فإذا كان الميل الحدي للاستهلاك 0.8 و الدخل التوازني 8000 مليون. أوجدي قيمة </a:t>
                </a:r>
                <a:r>
                  <a:rPr lang="ar-SA" b="1" u="sng" dirty="0">
                    <a:solidFill>
                      <a:schemeClr val="tx2"/>
                    </a:solidFill>
                  </a:rPr>
                  <a:t>مضاعف الضريبة الثابتة </a:t>
                </a:r>
                <a:r>
                  <a:rPr lang="ar-SA" b="1" dirty="0">
                    <a:solidFill>
                      <a:schemeClr val="tx2"/>
                    </a:solidFill>
                  </a:rPr>
                  <a:t>و الدخل التوازني الجديد؟</a:t>
                </a:r>
              </a:p>
              <a:p>
                <a:pPr marL="0" indent="0" algn="r" rtl="1">
                  <a:buNone/>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ea typeface="Cambria Math"/>
                            </a:rPr>
                            <m:t>∆</m:t>
                          </m:r>
                          <m:r>
                            <a:rPr lang="en-GB" b="0" i="1" smtClean="0">
                              <a:latin typeface="Cambria Math"/>
                              <a:ea typeface="Cambria Math"/>
                            </a:rPr>
                            <m:t>𝑌</m:t>
                          </m:r>
                        </m:num>
                        <m:den>
                          <m:r>
                            <a:rPr lang="en-GB" b="0" i="1" smtClean="0">
                              <a:latin typeface="Cambria Math"/>
                              <a:ea typeface="Cambria Math"/>
                            </a:rPr>
                            <m:t>∆</m:t>
                          </m:r>
                          <m:r>
                            <a:rPr lang="en-GB" b="0" i="1" smtClean="0">
                              <a:latin typeface="Cambria Math"/>
                              <a:ea typeface="Cambria Math"/>
                            </a:rPr>
                            <m:t>𝑇</m:t>
                          </m:r>
                        </m:den>
                      </m:f>
                      <m:r>
                        <a:rPr lang="en-GB" b="0" i="1" smtClean="0">
                          <a:latin typeface="Cambria Math"/>
                        </a:rPr>
                        <m:t>=−</m:t>
                      </m:r>
                      <m:r>
                        <a:rPr lang="en-GB" b="0" i="1" smtClean="0">
                          <a:latin typeface="Cambria Math"/>
                        </a:rPr>
                        <m:t>𝑏</m:t>
                      </m:r>
                      <m:d>
                        <m:dPr>
                          <m:ctrlPr>
                            <a:rPr lang="en-GB" b="0" i="1" smtClean="0">
                              <a:latin typeface="Cambria Math" panose="02040503050406030204" pitchFamily="18" charset="0"/>
                            </a:rPr>
                          </m:ctrlPr>
                        </m:dPr>
                        <m:e>
                          <m:r>
                            <a:rPr lang="en-GB" b="0" i="1" smtClean="0">
                              <a:latin typeface="Cambria Math"/>
                            </a:rPr>
                            <m:t>𝑀𝑟</m:t>
                          </m:r>
                        </m:e>
                      </m:d>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m:t>
                          </m:r>
                          <m:r>
                            <a:rPr lang="en-GB" b="0" i="1" smtClean="0">
                              <a:latin typeface="Cambria Math"/>
                            </a:rPr>
                            <m:t>𝑏</m:t>
                          </m:r>
                        </m:num>
                        <m:den>
                          <m:r>
                            <a:rPr lang="en-GB" b="0" i="1" smtClean="0">
                              <a:latin typeface="Cambria Math"/>
                            </a:rPr>
                            <m:t>1</m:t>
                          </m:r>
                          <m:r>
                            <a:rPr lang="en-GB" b="0" i="1" smtClean="0">
                              <a:latin typeface="Cambria Math"/>
                            </a:rPr>
                            <m:t>−</m:t>
                          </m:r>
                          <m:r>
                            <a:rPr lang="en-GB" b="0" i="1" smtClean="0">
                              <a:latin typeface="Cambria Math"/>
                            </a:rPr>
                            <m:t>𝑏</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8</m:t>
                          </m:r>
                        </m:num>
                        <m:den>
                          <m:r>
                            <a:rPr lang="en-GB" b="0" i="1" smtClean="0">
                              <a:latin typeface="Cambria Math"/>
                            </a:rPr>
                            <m:t>1</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8</m:t>
                          </m:r>
                        </m:den>
                      </m:f>
                      <m:r>
                        <a:rPr lang="en-GB" b="0" i="1" smtClean="0">
                          <a:latin typeface="Cambria Math"/>
                        </a:rPr>
                        <m:t>=−</m:t>
                      </m:r>
                      <m:r>
                        <a:rPr lang="en-GB" b="0" i="1" smtClean="0">
                          <a:latin typeface="Cambria Math"/>
                        </a:rPr>
                        <m:t>4</m:t>
                      </m:r>
                    </m:oMath>
                  </m:oMathPara>
                </a14:m>
                <a:endParaRPr lang="en-GB" dirty="0"/>
              </a:p>
              <a:p>
                <a:pPr marL="0" indent="0" algn="r" rtl="1">
                  <a:buNone/>
                </a:pPr>
                <a:endParaRPr lang="en-GB" dirty="0"/>
              </a:p>
              <a:p>
                <a:pPr marL="0" indent="0" algn="r" rtl="1">
                  <a:buNone/>
                </a:pPr>
                <a14:m>
                  <m:oMathPara xmlns:m="http://schemas.openxmlformats.org/officeDocument/2006/math">
                    <m:oMathParaPr>
                      <m:jc m:val="centerGroup"/>
                    </m:oMathParaPr>
                    <m:oMath xmlns:m="http://schemas.openxmlformats.org/officeDocument/2006/math">
                      <m:r>
                        <a:rPr lang="en-GB" i="1">
                          <a:latin typeface="Cambria Math"/>
                          <a:ea typeface="Cambria Math"/>
                        </a:rPr>
                        <m:t>∆</m:t>
                      </m:r>
                      <m:r>
                        <a:rPr lang="en-GB" i="1">
                          <a:latin typeface="Cambria Math"/>
                          <a:ea typeface="Cambria Math"/>
                        </a:rPr>
                        <m:t>𝑌</m:t>
                      </m:r>
                      <m:r>
                        <a:rPr lang="en-GB" b="0" i="1" smtClean="0">
                          <a:latin typeface="Cambria Math"/>
                        </a:rPr>
                        <m:t>=−</m:t>
                      </m:r>
                      <m:r>
                        <a:rPr lang="en-GB" b="0" i="1" smtClean="0">
                          <a:latin typeface="Cambria Math"/>
                        </a:rPr>
                        <m:t>𝑏</m:t>
                      </m:r>
                      <m:r>
                        <a:rPr lang="en-GB" b="0" i="1" smtClean="0">
                          <a:latin typeface="Cambria Math"/>
                        </a:rPr>
                        <m:t>(</m:t>
                      </m:r>
                      <m:r>
                        <a:rPr lang="en-GB" b="0" i="1" smtClean="0">
                          <a:latin typeface="Cambria Math"/>
                        </a:rPr>
                        <m:t>𝑀𝑟</m:t>
                      </m:r>
                      <m:r>
                        <a:rPr lang="en-GB" b="0" i="1" smtClean="0">
                          <a:latin typeface="Cambria Math"/>
                        </a:rPr>
                        <m:t>)∆</m:t>
                      </m:r>
                      <m:r>
                        <a:rPr lang="en-GB" b="0" i="1" smtClean="0">
                          <a:latin typeface="Cambria Math"/>
                          <a:ea typeface="Cambria Math"/>
                        </a:rPr>
                        <m:t>𝑇</m:t>
                      </m:r>
                      <m:r>
                        <a:rPr lang="en-GB" b="0" i="1" smtClean="0">
                          <a:latin typeface="Cambria Math"/>
                        </a:rPr>
                        <m:t>            </m:t>
                      </m:r>
                      <m:r>
                        <a:rPr lang="en-GB" b="0"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r>
                        <a:rPr lang="en-GB" i="1">
                          <a:latin typeface="Cambria Math"/>
                          <a:ea typeface="Cambria Math"/>
                        </a:rPr>
                        <m:t>4</m:t>
                      </m:r>
                      <m:r>
                        <a:rPr lang="en-GB" i="1">
                          <a:latin typeface="Cambria Math"/>
                          <a:ea typeface="Cambria Math"/>
                        </a:rPr>
                        <m:t>×</m:t>
                      </m:r>
                      <m:r>
                        <a:rPr lang="en-GB" b="0" i="1" smtClean="0">
                          <a:latin typeface="Cambria Math"/>
                          <a:ea typeface="Cambria Math"/>
                        </a:rPr>
                        <m:t>400</m:t>
                      </m:r>
                      <m:r>
                        <a:rPr lang="en-GB" b="0" i="1" smtClean="0">
                          <a:latin typeface="Cambria Math"/>
                          <a:ea typeface="Cambria Math"/>
                        </a:rPr>
                        <m:t>=−</m:t>
                      </m:r>
                      <m:r>
                        <a:rPr lang="en-GB" b="0" i="1" smtClean="0">
                          <a:latin typeface="Cambria Math"/>
                          <a:ea typeface="Cambria Math"/>
                        </a:rPr>
                        <m:t>1600</m:t>
                      </m:r>
                    </m:oMath>
                  </m:oMathPara>
                </a14:m>
                <a:endParaRPr lang="en-GB" b="0" dirty="0">
                  <a:ea typeface="Cambria Math"/>
                </a:endParaRPr>
              </a:p>
              <a:p>
                <a:pPr marL="0" indent="0" algn="r" rtl="1">
                  <a:buNone/>
                </a:pPr>
                <a:endParaRPr lang="en-GB" b="0" dirty="0">
                  <a:ea typeface="Cambria Math"/>
                </a:endParaRPr>
              </a:p>
              <a:p>
                <a:pPr marL="0" indent="0" algn="r" rtl="1">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sSub>
                        <m:sSubPr>
                          <m:ctrlPr>
                            <a:rPr lang="en-GB" b="0" i="1" smtClean="0">
                              <a:latin typeface="Cambria Math" panose="02040503050406030204" pitchFamily="18" charset="0"/>
                              <a:ea typeface="Cambria Math"/>
                            </a:rPr>
                          </m:ctrlPr>
                        </m:sSubPr>
                        <m:e>
                          <m:r>
                            <a:rPr lang="en-GB" b="0" i="1" smtClean="0">
                              <a:latin typeface="Cambria Math"/>
                              <a:ea typeface="Cambria Math"/>
                            </a:rPr>
                            <m:t>𝑌</m:t>
                          </m:r>
                        </m:e>
                        <m:sub>
                          <m:r>
                            <a:rPr lang="en-GB" b="0" i="1" smtClean="0">
                              <a:latin typeface="Cambria Math"/>
                              <a:ea typeface="Cambria Math"/>
                            </a:rPr>
                            <m:t>1</m:t>
                          </m:r>
                        </m:sub>
                      </m:sSub>
                      <m:r>
                        <a:rPr lang="en-GB" b="0" i="1" smtClean="0">
                          <a:latin typeface="Cambria Math"/>
                          <a:ea typeface="Cambria Math"/>
                        </a:rPr>
                        <m:t>−</m:t>
                      </m:r>
                      <m:sSub>
                        <m:sSubPr>
                          <m:ctrlPr>
                            <a:rPr lang="en-GB" b="0" i="1" smtClean="0">
                              <a:latin typeface="Cambria Math" panose="02040503050406030204" pitchFamily="18" charset="0"/>
                              <a:ea typeface="Cambria Math"/>
                            </a:rPr>
                          </m:ctrlPr>
                        </m:sSubPr>
                        <m:e>
                          <m:r>
                            <a:rPr lang="en-GB" b="0" i="1" smtClean="0">
                              <a:latin typeface="Cambria Math"/>
                              <a:ea typeface="Cambria Math"/>
                            </a:rPr>
                            <m:t>𝑌</m:t>
                          </m:r>
                        </m:e>
                        <m:sub>
                          <m:r>
                            <a:rPr lang="en-GB" b="0" i="1" smtClean="0">
                              <a:latin typeface="Cambria Math"/>
                              <a:ea typeface="Cambria Math"/>
                            </a:rPr>
                            <m:t>0</m:t>
                          </m:r>
                        </m:sub>
                      </m:sSub>
                      <m:r>
                        <a:rPr lang="en-GB" b="0" i="1" smtClean="0">
                          <a:latin typeface="Cambria Math"/>
                          <a:ea typeface="Cambria Math"/>
                        </a:rPr>
                        <m:t>             </m:t>
                      </m:r>
                      <m:sSub>
                        <m:sSubPr>
                          <m:ctrlPr>
                            <a:rPr lang="en-GB" b="0" i="1" smtClean="0">
                              <a:latin typeface="Cambria Math" panose="02040503050406030204" pitchFamily="18" charset="0"/>
                              <a:ea typeface="Cambria Math"/>
                            </a:rPr>
                          </m:ctrlPr>
                        </m:sSubPr>
                        <m:e>
                          <m:r>
                            <a:rPr lang="en-GB" b="0" i="1" smtClean="0">
                              <a:latin typeface="Cambria Math"/>
                              <a:ea typeface="Cambria Math"/>
                            </a:rPr>
                            <m:t>𝑌</m:t>
                          </m:r>
                        </m:e>
                        <m:sub>
                          <m:r>
                            <a:rPr lang="en-GB" b="0" i="1" smtClean="0">
                              <a:latin typeface="Cambria Math"/>
                              <a:ea typeface="Cambria Math"/>
                            </a:rPr>
                            <m:t>1</m:t>
                          </m:r>
                        </m:sub>
                      </m:sSub>
                      <m:r>
                        <a:rPr lang="en-GB" b="0" i="1" smtClean="0">
                          <a:latin typeface="Cambria Math"/>
                          <a:ea typeface="Cambria Math"/>
                        </a:rPr>
                        <m:t>=</m:t>
                      </m:r>
                      <m:sSub>
                        <m:sSubPr>
                          <m:ctrlPr>
                            <a:rPr lang="en-GB" b="0" i="1" smtClean="0">
                              <a:latin typeface="Cambria Math" panose="02040503050406030204" pitchFamily="18" charset="0"/>
                              <a:ea typeface="Cambria Math"/>
                            </a:rPr>
                          </m:ctrlPr>
                        </m:sSubPr>
                        <m:e>
                          <m:r>
                            <a:rPr lang="en-GB" b="0" i="1" smtClean="0">
                              <a:latin typeface="Cambria Math"/>
                              <a:ea typeface="Cambria Math"/>
                            </a:rPr>
                            <m:t>𝑌</m:t>
                          </m:r>
                        </m:e>
                        <m:sub>
                          <m:r>
                            <a:rPr lang="en-GB" b="0" i="1" smtClean="0">
                              <a:latin typeface="Cambria Math"/>
                              <a:ea typeface="Cambria Math"/>
                            </a:rPr>
                            <m:t>0</m:t>
                          </m:r>
                        </m:sub>
                      </m:sSub>
                      <m:r>
                        <a:rPr lang="en-GB" b="0"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r>
                        <a:rPr lang="en-GB" b="0" i="1" smtClean="0">
                          <a:latin typeface="Cambria Math"/>
                          <a:ea typeface="Cambria Math"/>
                        </a:rPr>
                        <m:t>8000</m:t>
                      </m:r>
                      <m:r>
                        <a:rPr lang="en-GB" b="0" i="1" smtClean="0">
                          <a:latin typeface="Cambria Math"/>
                          <a:ea typeface="Cambria Math"/>
                        </a:rPr>
                        <m:t>−</m:t>
                      </m:r>
                      <m:r>
                        <a:rPr lang="en-GB" b="0" i="1" smtClean="0">
                          <a:latin typeface="Cambria Math"/>
                          <a:ea typeface="Cambria Math"/>
                        </a:rPr>
                        <m:t>1600</m:t>
                      </m:r>
                      <m:r>
                        <a:rPr lang="en-GB" b="0" i="1" smtClean="0">
                          <a:latin typeface="Cambria Math"/>
                          <a:ea typeface="Cambria Math"/>
                        </a:rPr>
                        <m:t>=</m:t>
                      </m:r>
                      <m:r>
                        <a:rPr lang="en-GB" b="0" i="1" smtClean="0">
                          <a:latin typeface="Cambria Math"/>
                          <a:ea typeface="Cambria Math"/>
                        </a:rPr>
                        <m:t>6400</m:t>
                      </m:r>
                    </m:oMath>
                  </m:oMathPara>
                </a14:m>
                <a:endParaRPr lang="en-GB" dirty="0"/>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250" r="-96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26</a:t>
            </a:fld>
            <a:endParaRPr lang="en-GB"/>
          </a:p>
        </p:txBody>
      </p:sp>
      <p:sp>
        <p:nvSpPr>
          <p:cNvPr id="6" name="Rectangle 5"/>
          <p:cNvSpPr/>
          <p:nvPr/>
        </p:nvSpPr>
        <p:spPr>
          <a:xfrm>
            <a:off x="6876256" y="335699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020272" y="4360734"/>
            <a:ext cx="1080120"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740352" y="5301208"/>
            <a:ext cx="914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a:off x="3635896" y="4612762"/>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555776" y="5522168"/>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527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رابعاً: </a:t>
            </a:r>
            <a:r>
              <a:rPr lang="ar-SA" b="1" dirty="0"/>
              <a:t>مضاعف الضريبة:</a:t>
            </a:r>
            <a:endParaRPr lang="en-GB" b="1" dirty="0"/>
          </a:p>
        </p:txBody>
      </p:sp>
      <p:sp>
        <p:nvSpPr>
          <p:cNvPr id="3" name="Content Placeholder 2"/>
          <p:cNvSpPr>
            <a:spLocks noGrp="1"/>
          </p:cNvSpPr>
          <p:nvPr>
            <p:ph idx="1"/>
          </p:nvPr>
        </p:nvSpPr>
        <p:spPr>
          <a:xfrm>
            <a:off x="-108520" y="1935480"/>
            <a:ext cx="8795320" cy="4517856"/>
          </a:xfrm>
        </p:spPr>
        <p:txBody>
          <a:bodyPr>
            <a:normAutofit fontScale="92500" lnSpcReduction="10000"/>
          </a:bodyPr>
          <a:lstStyle/>
          <a:p>
            <a:pPr algn="r" rtl="1"/>
            <a:r>
              <a:rPr lang="ar-SA" b="1" dirty="0">
                <a:solidFill>
                  <a:schemeClr val="tx2"/>
                </a:solidFill>
              </a:rPr>
              <a:t>عند مقارنة مضاعف الاقتصاد المغلق في حالة وجود ضريبة ثابتة مع المضاعف في حالة الضريبة النسبية:</a:t>
            </a:r>
          </a:p>
          <a:p>
            <a:pPr algn="r" rtl="1"/>
            <a:endParaRPr lang="ar-SA" dirty="0"/>
          </a:p>
          <a:p>
            <a:pPr algn="r" rtl="1"/>
            <a:endParaRPr lang="ar-SA" dirty="0"/>
          </a:p>
          <a:p>
            <a:pPr marL="0" indent="0" algn="r" rtl="1">
              <a:buNone/>
            </a:pPr>
            <a:endParaRPr lang="ar-SA" b="1" dirty="0">
              <a:solidFill>
                <a:schemeClr val="tx2"/>
              </a:solidFill>
            </a:endParaRPr>
          </a:p>
          <a:p>
            <a:pPr marL="0" indent="0" algn="r" rtl="1">
              <a:buNone/>
            </a:pPr>
            <a:endParaRPr lang="en-GB" b="1" dirty="0">
              <a:solidFill>
                <a:schemeClr val="tx2"/>
              </a:solidFill>
            </a:endParaRPr>
          </a:p>
          <a:p>
            <a:pPr marL="0" indent="0" algn="r" rtl="1">
              <a:buNone/>
            </a:pPr>
            <a:r>
              <a:rPr lang="ar-SA" b="1" dirty="0">
                <a:solidFill>
                  <a:schemeClr val="tx2"/>
                </a:solidFill>
              </a:rPr>
              <a:t>نجد أنه بسبب اختلاف قيمة المقام فإن:</a:t>
            </a:r>
          </a:p>
          <a:p>
            <a:pPr marL="0" indent="0" algn="ctr" rtl="1">
              <a:buNone/>
            </a:pPr>
            <a:r>
              <a:rPr lang="ar-SA" dirty="0"/>
              <a:t> المضاعف بوجود الضريبة النسبية &lt; المضاعف بوجود الضريبة الثابتة</a:t>
            </a:r>
          </a:p>
          <a:p>
            <a:pPr marL="0" indent="0" algn="r" rtl="1">
              <a:buNone/>
            </a:pPr>
            <a:r>
              <a:rPr lang="ar-SA" b="1" dirty="0">
                <a:solidFill>
                  <a:schemeClr val="tx2"/>
                </a:solidFill>
              </a:rPr>
              <a:t>هذا يعني أن: </a:t>
            </a:r>
            <a:r>
              <a:rPr lang="ar-SA" dirty="0"/>
              <a:t>التغير في الانفاق الحكومي مثلاً سيكون أكثر فعالية في إحداث تغير في الدخل في حالة الضريبة الثابتة لأن زيادة الدخل نتيجة زيادة الإنفاق لن يقابلها زيادة في الضرائب الثابتة المستقلة عن الدخل، على عكس الضريبة النسبية.</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27</a:t>
            </a:fld>
            <a:endParaRPr lang="en-GB" dirty="0"/>
          </a:p>
        </p:txBody>
      </p:sp>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1176146448"/>
                  </p:ext>
                </p:extLst>
              </p:nvPr>
            </p:nvGraphicFramePr>
            <p:xfrm>
              <a:off x="1619672" y="2745604"/>
              <a:ext cx="6096000" cy="1330198"/>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20000"/>
                        </a:ext>
                      </a:extLst>
                    </a:gridCol>
                    <a:gridCol w="3287688">
                      <a:extLst>
                        <a:ext uri="{9D8B030D-6E8A-4147-A177-3AD203B41FA5}">
                          <a16:colId xmlns:a16="http://schemas.microsoft.com/office/drawing/2014/main" val="20001"/>
                        </a:ext>
                      </a:extLst>
                    </a:gridCol>
                  </a:tblGrid>
                  <a:tr h="370840">
                    <a:tc>
                      <a:txBody>
                        <a:bodyPr/>
                        <a:lstStyle/>
                        <a:p>
                          <a:pPr algn="ctr" rtl="1"/>
                          <a:r>
                            <a:rPr lang="ar-SA" sz="2600" dirty="0"/>
                            <a:t>بوجود ضريبة نسبية</a:t>
                          </a:r>
                          <a:endParaRPr lang="en-GB" sz="2600" dirty="0"/>
                        </a:p>
                      </a:txBody>
                      <a:tcPr/>
                    </a:tc>
                    <a:tc>
                      <a:txBody>
                        <a:bodyPr/>
                        <a:lstStyle/>
                        <a:p>
                          <a:pPr algn="ctr" rtl="1"/>
                          <a:r>
                            <a:rPr lang="ar-SA" sz="2600" dirty="0"/>
                            <a:t>بوجود ضريبة ثابتة</a:t>
                          </a:r>
                          <a:endParaRPr lang="en-GB" sz="2600" dirty="0"/>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600" b="0" i="1" smtClean="0">
                                    <a:latin typeface="Cambria Math"/>
                                  </a:rPr>
                                  <m:t>𝑀𝑟</m:t>
                                </m:r>
                                <m:r>
                                  <a:rPr lang="en-GB" sz="2600" b="0" i="1" smtClean="0">
                                    <a:latin typeface="Cambria Math"/>
                                  </a:rPr>
                                  <m:t>=</m:t>
                                </m:r>
                                <m:f>
                                  <m:fPr>
                                    <m:ctrlPr>
                                      <a:rPr lang="en-GB" sz="2600" b="0" i="1" smtClean="0">
                                        <a:latin typeface="Cambria Math" panose="02040503050406030204" pitchFamily="18" charset="0"/>
                                      </a:rPr>
                                    </m:ctrlPr>
                                  </m:fPr>
                                  <m:num>
                                    <m:r>
                                      <a:rPr lang="en-GB" sz="2600" b="0" i="1" smtClean="0">
                                        <a:latin typeface="Cambria Math"/>
                                      </a:rPr>
                                      <m:t>1</m:t>
                                    </m:r>
                                  </m:num>
                                  <m:den>
                                    <m:r>
                                      <a:rPr lang="en-GB" sz="2600" b="0" i="1" smtClean="0">
                                        <a:latin typeface="Cambria Math"/>
                                      </a:rPr>
                                      <m:t>1−</m:t>
                                    </m:r>
                                    <m:r>
                                      <a:rPr lang="en-GB" sz="2600" b="0" i="1" smtClean="0">
                                        <a:latin typeface="Cambria Math"/>
                                      </a:rPr>
                                      <m:t>𝑏</m:t>
                                    </m:r>
                                    <m:r>
                                      <a:rPr lang="en-GB" sz="2600" b="0" i="1" smtClean="0">
                                        <a:latin typeface="Cambria Math"/>
                                      </a:rPr>
                                      <m:t>+</m:t>
                                    </m:r>
                                    <m:r>
                                      <a:rPr lang="en-GB" sz="2600" b="0" i="1" smtClean="0">
                                        <a:latin typeface="Cambria Math"/>
                                      </a:rPr>
                                      <m:t>𝑏𝑡</m:t>
                                    </m:r>
                                  </m:den>
                                </m:f>
                              </m:oMath>
                            </m:oMathPara>
                          </a14:m>
                          <a:endParaRPr lang="en-GB" sz="2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600" b="0" i="1" smtClean="0">
                                    <a:latin typeface="Cambria Math"/>
                                  </a:rPr>
                                  <m:t>𝑀𝑟</m:t>
                                </m:r>
                                <m:r>
                                  <a:rPr lang="en-GB" sz="2600" b="0" i="1" smtClean="0">
                                    <a:latin typeface="Cambria Math"/>
                                  </a:rPr>
                                  <m:t>=</m:t>
                                </m:r>
                                <m:f>
                                  <m:fPr>
                                    <m:ctrlPr>
                                      <a:rPr lang="en-GB" sz="2600" b="0" i="1" smtClean="0">
                                        <a:latin typeface="Cambria Math" panose="02040503050406030204" pitchFamily="18" charset="0"/>
                                      </a:rPr>
                                    </m:ctrlPr>
                                  </m:fPr>
                                  <m:num>
                                    <m:r>
                                      <a:rPr lang="ar-SA" sz="2600" b="0" i="1" smtClean="0">
                                        <a:latin typeface="Cambria Math"/>
                                      </a:rPr>
                                      <m:t>1</m:t>
                                    </m:r>
                                  </m:num>
                                  <m:den>
                                    <m:r>
                                      <a:rPr lang="en-GB" sz="2600" b="0" i="1" smtClean="0">
                                        <a:latin typeface="Cambria Math"/>
                                      </a:rPr>
                                      <m:t>1</m:t>
                                    </m:r>
                                    <m:r>
                                      <a:rPr lang="en-GB" sz="2600" b="0" i="1" smtClean="0">
                                        <a:latin typeface="Cambria Math"/>
                                      </a:rPr>
                                      <m:t>−</m:t>
                                    </m:r>
                                    <m:r>
                                      <a:rPr lang="en-GB" sz="2600" b="0" i="1" smtClean="0">
                                        <a:latin typeface="Cambria Math"/>
                                      </a:rPr>
                                      <m:t>𝑏</m:t>
                                    </m:r>
                                  </m:den>
                                </m:f>
                              </m:oMath>
                            </m:oMathPara>
                          </a14:m>
                          <a:endParaRPr lang="en-GB" sz="2600" dirty="0"/>
                        </a:p>
                      </a:txBody>
                      <a:tcPr/>
                    </a:tc>
                    <a:extLst>
                      <a:ext uri="{0D108BD9-81ED-4DB2-BD59-A6C34878D82A}">
                        <a16:rowId xmlns:a16="http://schemas.microsoft.com/office/drawing/2014/main" val="10001"/>
                      </a:ext>
                    </a:extLst>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1176146448"/>
                  </p:ext>
                </p:extLst>
              </p:nvPr>
            </p:nvGraphicFramePr>
            <p:xfrm>
              <a:off x="1619672" y="2745604"/>
              <a:ext cx="6096000" cy="1330198"/>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20000"/>
                        </a:ext>
                      </a:extLst>
                    </a:gridCol>
                    <a:gridCol w="3287688">
                      <a:extLst>
                        <a:ext uri="{9D8B030D-6E8A-4147-A177-3AD203B41FA5}">
                          <a16:colId xmlns:a16="http://schemas.microsoft.com/office/drawing/2014/main" val="20001"/>
                        </a:ext>
                      </a:extLst>
                    </a:gridCol>
                  </a:tblGrid>
                  <a:tr h="487680">
                    <a:tc>
                      <a:txBody>
                        <a:bodyPr/>
                        <a:lstStyle/>
                        <a:p>
                          <a:pPr algn="ctr" rtl="1"/>
                          <a:r>
                            <a:rPr lang="ar-SA" sz="2600" dirty="0"/>
                            <a:t>بوجود ضريبة نسبية</a:t>
                          </a:r>
                          <a:endParaRPr lang="en-GB" sz="2600" dirty="0"/>
                        </a:p>
                      </a:txBody>
                      <a:tcPr/>
                    </a:tc>
                    <a:tc>
                      <a:txBody>
                        <a:bodyPr/>
                        <a:lstStyle/>
                        <a:p>
                          <a:pPr algn="ctr" rtl="1"/>
                          <a:r>
                            <a:rPr lang="ar-SA" sz="2600" dirty="0"/>
                            <a:t>بوجود ضريبة ثابتة</a:t>
                          </a:r>
                          <a:endParaRPr lang="en-GB" sz="2600" dirty="0"/>
                        </a:p>
                      </a:txBody>
                      <a:tcPr/>
                    </a:tc>
                    <a:extLst>
                      <a:ext uri="{0D108BD9-81ED-4DB2-BD59-A6C34878D82A}">
                        <a16:rowId xmlns:a16="http://schemas.microsoft.com/office/drawing/2014/main" val="10000"/>
                      </a:ext>
                    </a:extLst>
                  </a:tr>
                  <a:tr h="842518">
                    <a:tc>
                      <a:txBody>
                        <a:bodyPr/>
                        <a:lstStyle/>
                        <a:p>
                          <a:endParaRPr lang="en-US"/>
                        </a:p>
                      </a:txBody>
                      <a:tcPr>
                        <a:blipFill>
                          <a:blip r:embed="rId2"/>
                          <a:stretch>
                            <a:fillRect l="-217" t="-61871" r="-118004" b="-1439"/>
                          </a:stretch>
                        </a:blipFill>
                      </a:tcPr>
                    </a:tc>
                    <a:tc>
                      <a:txBody>
                        <a:bodyPr/>
                        <a:lstStyle/>
                        <a:p>
                          <a:endParaRPr lang="en-US"/>
                        </a:p>
                      </a:txBody>
                      <a:tcPr>
                        <a:blipFill>
                          <a:blip r:embed="rId2"/>
                          <a:stretch>
                            <a:fillRect l="-85556" t="-61871" r="-741" b="-1439"/>
                          </a:stretch>
                        </a:blipFill>
                      </a:tcPr>
                    </a:tc>
                    <a:extLst>
                      <a:ext uri="{0D108BD9-81ED-4DB2-BD59-A6C34878D82A}">
                        <a16:rowId xmlns:a16="http://schemas.microsoft.com/office/drawing/2014/main" val="10001"/>
                      </a:ext>
                    </a:extLst>
                  </a:tr>
                </a:tbl>
              </a:graphicData>
            </a:graphic>
          </p:graphicFrame>
        </mc:Fallback>
      </mc:AlternateContent>
      <p:sp>
        <p:nvSpPr>
          <p:cNvPr id="7" name="Rectangle 6"/>
          <p:cNvSpPr/>
          <p:nvPr/>
        </p:nvSpPr>
        <p:spPr>
          <a:xfrm>
            <a:off x="755576" y="4653136"/>
            <a:ext cx="6984776"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3555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الميزانية الحكومية:</a:t>
            </a:r>
            <a:endParaRPr lang="en-GB" b="1" dirty="0"/>
          </a:p>
        </p:txBody>
      </p:sp>
      <p:sp>
        <p:nvSpPr>
          <p:cNvPr id="3" name="Content Placeholder 2"/>
          <p:cNvSpPr>
            <a:spLocks noGrp="1"/>
          </p:cNvSpPr>
          <p:nvPr>
            <p:ph idx="1"/>
          </p:nvPr>
        </p:nvSpPr>
        <p:spPr/>
        <p:txBody>
          <a:bodyPr/>
          <a:lstStyle/>
          <a:p>
            <a:pPr algn="r" rtl="1"/>
            <a:r>
              <a:rPr lang="ar-SA" b="1" dirty="0">
                <a:solidFill>
                  <a:schemeClr val="tx2"/>
                </a:solidFill>
              </a:rPr>
              <a:t>الميزان العام (ميزانية الدولة) (الميزان الحكومي):</a:t>
            </a:r>
          </a:p>
          <a:p>
            <a:pPr marL="0" indent="0" algn="r" rtl="1">
              <a:buNone/>
            </a:pPr>
            <a:r>
              <a:rPr lang="ar-SA" dirty="0"/>
              <a:t>          هو المتبقي من إيرادات الدولة بعد طرح مصروفاتها.</a:t>
            </a:r>
          </a:p>
          <a:p>
            <a:pPr marL="0" indent="0" algn="r" rtl="1">
              <a:buNone/>
            </a:pPr>
            <a:endParaRPr lang="ar-SA" dirty="0"/>
          </a:p>
          <a:p>
            <a:pPr marL="0" indent="0" algn="ctr" rtl="1">
              <a:buNone/>
            </a:pPr>
            <a:r>
              <a:rPr lang="en-GB" dirty="0"/>
              <a:t>BS = T – G</a:t>
            </a:r>
            <a:endParaRPr lang="ar-SA" dirty="0"/>
          </a:p>
          <a:p>
            <a:pPr marL="0" indent="0" algn="ctr" rtl="1">
              <a:buNone/>
            </a:pPr>
            <a:endParaRPr lang="en-GB" dirty="0"/>
          </a:p>
          <a:p>
            <a:pPr marL="0" indent="0" algn="r" rtl="1">
              <a:buNone/>
            </a:pPr>
            <a:r>
              <a:rPr lang="en-GB" dirty="0"/>
              <a:t>		</a:t>
            </a:r>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28</a:t>
            </a:fld>
            <a:endParaRPr lang="en-GB"/>
          </a:p>
        </p:txBody>
      </p:sp>
      <p:graphicFrame>
        <p:nvGraphicFramePr>
          <p:cNvPr id="8" name="Table 7"/>
          <p:cNvGraphicFramePr>
            <a:graphicFrameLocks noGrp="1"/>
          </p:cNvGraphicFramePr>
          <p:nvPr>
            <p:extLst>
              <p:ext uri="{D42A27DB-BD31-4B8C-83A1-F6EECF244321}">
                <p14:modId xmlns:p14="http://schemas.microsoft.com/office/powerpoint/2010/main" val="3888365146"/>
              </p:ext>
            </p:extLst>
          </p:nvPr>
        </p:nvGraphicFramePr>
        <p:xfrm>
          <a:off x="1716360" y="4197816"/>
          <a:ext cx="6096000" cy="1535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9152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600" dirty="0"/>
                        <a:t>عجز</a:t>
                      </a:r>
                    </a:p>
                  </a:txBody>
                  <a:tcPr/>
                </a:tc>
                <a:tc>
                  <a:txBody>
                    <a:bodyPr/>
                    <a:lstStyle/>
                    <a:p>
                      <a:pPr algn="ctr" rtl="1"/>
                      <a:r>
                        <a:rPr lang="ar-SA" sz="2600" dirty="0"/>
                        <a:t>توازن</a:t>
                      </a:r>
                      <a:endParaRPr lang="en-GB" sz="2600" dirty="0"/>
                    </a:p>
                  </a:txBody>
                  <a:tcPr/>
                </a:tc>
                <a:tc>
                  <a:txBody>
                    <a:bodyPr/>
                    <a:lstStyle/>
                    <a:p>
                      <a:pPr algn="ctr" rtl="1"/>
                      <a:r>
                        <a:rPr lang="ar-SA" sz="2600" dirty="0"/>
                        <a:t>فائض</a:t>
                      </a:r>
                      <a:endParaRPr lang="en-GB" sz="2600" dirty="0"/>
                    </a:p>
                  </a:txBody>
                  <a:tcPr/>
                </a:tc>
                <a:extLst>
                  <a:ext uri="{0D108BD9-81ED-4DB2-BD59-A6C34878D82A}">
                    <a16:rowId xmlns:a16="http://schemas.microsoft.com/office/drawing/2014/main" val="10000"/>
                  </a:ext>
                </a:extLst>
              </a:tr>
              <a:tr h="5562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GB" sz="2600" dirty="0"/>
                        <a:t>T &lt; G</a:t>
                      </a:r>
                    </a:p>
                  </a:txBody>
                  <a:tcPr/>
                </a:tc>
                <a:tc>
                  <a:txBody>
                    <a:bodyPr/>
                    <a:lstStyle/>
                    <a:p>
                      <a:pPr algn="ctr" rtl="1"/>
                      <a:r>
                        <a:rPr lang="en-GB" sz="2600" dirty="0"/>
                        <a:t>T = G</a:t>
                      </a:r>
                    </a:p>
                  </a:txBody>
                  <a:tcPr/>
                </a:tc>
                <a:tc>
                  <a:txBody>
                    <a:bodyPr/>
                    <a:lstStyle/>
                    <a:p>
                      <a:pPr algn="ctr" rtl="1"/>
                      <a:r>
                        <a:rPr lang="en-GB" sz="2600" dirty="0"/>
                        <a:t>T &gt; G</a:t>
                      </a:r>
                    </a:p>
                  </a:txBody>
                  <a:tcPr/>
                </a:tc>
                <a:extLst>
                  <a:ext uri="{0D108BD9-81ED-4DB2-BD59-A6C34878D82A}">
                    <a16:rowId xmlns:a16="http://schemas.microsoft.com/office/drawing/2014/main" val="10001"/>
                  </a:ext>
                </a:extLst>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GB" sz="2600" dirty="0"/>
                        <a:t>BS &lt; 0</a:t>
                      </a:r>
                    </a:p>
                  </a:txBody>
                  <a:tcPr/>
                </a:tc>
                <a:tc>
                  <a:txBody>
                    <a:bodyPr/>
                    <a:lstStyle/>
                    <a:p>
                      <a:pPr algn="ctr" rtl="1"/>
                      <a:r>
                        <a:rPr lang="en-GB" sz="2600" dirty="0"/>
                        <a:t>BS = 0</a:t>
                      </a:r>
                    </a:p>
                  </a:txBody>
                  <a:tcPr/>
                </a:tc>
                <a:tc>
                  <a:txBody>
                    <a:bodyPr/>
                    <a:lstStyle/>
                    <a:p>
                      <a:pPr algn="ctr" rtl="1"/>
                      <a:r>
                        <a:rPr lang="en-GB" sz="2600" dirty="0"/>
                        <a:t>BS &gt; 0</a:t>
                      </a:r>
                    </a:p>
                  </a:txBody>
                  <a:tcPr/>
                </a:tc>
                <a:extLst>
                  <a:ext uri="{0D108BD9-81ED-4DB2-BD59-A6C34878D82A}">
                    <a16:rowId xmlns:a16="http://schemas.microsoft.com/office/drawing/2014/main" val="10002"/>
                  </a:ext>
                </a:extLst>
              </a:tr>
            </a:tbl>
          </a:graphicData>
        </a:graphic>
      </p:graphicFrame>
      <p:sp>
        <p:nvSpPr>
          <p:cNvPr id="9" name="Rectangle 8"/>
          <p:cNvSpPr/>
          <p:nvPr/>
        </p:nvSpPr>
        <p:spPr>
          <a:xfrm>
            <a:off x="3707904" y="3284984"/>
            <a:ext cx="1800200" cy="64807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5711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مضاعف الميزانية المتوازنة:</a:t>
            </a:r>
            <a:endParaRPr lang="en-GB" b="1" dirty="0"/>
          </a:p>
        </p:txBody>
      </p:sp>
      <p:sp>
        <p:nvSpPr>
          <p:cNvPr id="3" name="Content Placeholder 2"/>
          <p:cNvSpPr>
            <a:spLocks noGrp="1"/>
          </p:cNvSpPr>
          <p:nvPr>
            <p:ph idx="1"/>
          </p:nvPr>
        </p:nvSpPr>
        <p:spPr/>
        <p:txBody>
          <a:bodyPr/>
          <a:lstStyle/>
          <a:p>
            <a:pPr algn="r" rtl="1"/>
            <a:r>
              <a:rPr lang="ar-SA" b="1" dirty="0">
                <a:solidFill>
                  <a:schemeClr val="tx2"/>
                </a:solidFill>
              </a:rPr>
              <a:t>الميزانية المتوازنة  </a:t>
            </a:r>
            <a:r>
              <a:rPr lang="en-GB" b="1" dirty="0">
                <a:solidFill>
                  <a:schemeClr val="tx2"/>
                </a:solidFill>
              </a:rPr>
              <a:t>Balanced Budget </a:t>
            </a:r>
            <a:r>
              <a:rPr lang="ar-SA" b="1" dirty="0">
                <a:solidFill>
                  <a:schemeClr val="tx2"/>
                </a:solidFill>
              </a:rPr>
              <a:t>:</a:t>
            </a:r>
            <a:endParaRPr lang="en-GB" b="1" dirty="0">
              <a:solidFill>
                <a:schemeClr val="tx2"/>
              </a:solidFill>
            </a:endParaRPr>
          </a:p>
          <a:p>
            <a:pPr marL="0" indent="0" algn="r" rtl="1">
              <a:buNone/>
            </a:pPr>
            <a:r>
              <a:rPr lang="ar-SA" dirty="0"/>
              <a:t>          التغير في الطلب الكلي بسبب تغير الانفاق الحكومي يقابله تغير مماثل في الايرادات المتحصلة من الضرائب أو غيرها من المصادر.</a:t>
            </a:r>
          </a:p>
          <a:p>
            <a:pPr algn="r" rtl="1"/>
            <a:r>
              <a:rPr lang="ar-SA" b="1" dirty="0">
                <a:solidFill>
                  <a:schemeClr val="tx2"/>
                </a:solidFill>
              </a:rPr>
              <a:t>التغير في الانفاق الحكومي: </a:t>
            </a:r>
            <a:r>
              <a:rPr lang="ar-SA" dirty="0"/>
              <a:t>له أثر مباشر على الطلب الكلي و يولد دخل مماثل من حيث الحجم.</a:t>
            </a:r>
          </a:p>
          <a:p>
            <a:pPr algn="r" rtl="1"/>
            <a:r>
              <a:rPr lang="ar-SA" b="1" dirty="0">
                <a:solidFill>
                  <a:schemeClr val="tx2"/>
                </a:solidFill>
              </a:rPr>
              <a:t>التغير في الضرائب: </a:t>
            </a:r>
            <a:r>
              <a:rPr lang="ar-SA" dirty="0"/>
              <a:t>لا يولد تغير مماثل في الطلب الكلي لأن بعض الدخل المتاح سيعادله تغير في المدخرات.</a:t>
            </a:r>
          </a:p>
          <a:p>
            <a:pPr algn="r" rtl="1"/>
            <a:r>
              <a:rPr lang="ar-SA" dirty="0"/>
              <a:t>ارتفاع (انخفاض) الانفاق الحكومي و الضرائب (كل على حدى) بمعدلات متماثلة له أثر توسعي (انكماشي) صافي على الطلب الكلي و الدخل.</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29</a:t>
            </a:fld>
            <a:endParaRPr lang="en-GB"/>
          </a:p>
        </p:txBody>
      </p:sp>
    </p:spTree>
    <p:extLst>
      <p:ext uri="{BB962C8B-B14F-4D97-AF65-F5344CB8AC3E}">
        <p14:creationId xmlns:p14="http://schemas.microsoft.com/office/powerpoint/2010/main" val="403706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مقدمة:</a:t>
            </a:r>
            <a:endParaRPr lang="en-GB" b="1" dirty="0"/>
          </a:p>
        </p:txBody>
      </p:sp>
      <p:sp>
        <p:nvSpPr>
          <p:cNvPr id="3" name="Content Placeholder 2"/>
          <p:cNvSpPr>
            <a:spLocks noGrp="1"/>
          </p:cNvSpPr>
          <p:nvPr>
            <p:ph idx="1"/>
          </p:nvPr>
        </p:nvSpPr>
        <p:spPr>
          <a:xfrm>
            <a:off x="179512" y="1935480"/>
            <a:ext cx="8507288" cy="4517856"/>
          </a:xfrm>
        </p:spPr>
        <p:txBody>
          <a:bodyPr>
            <a:normAutofit/>
          </a:bodyPr>
          <a:lstStyle/>
          <a:p>
            <a:pPr algn="r" rtl="1"/>
            <a:r>
              <a:rPr lang="ar-SA" b="1" dirty="0">
                <a:solidFill>
                  <a:schemeClr val="tx2"/>
                </a:solidFill>
              </a:rPr>
              <a:t>نعلم أن: </a:t>
            </a:r>
            <a:r>
              <a:rPr lang="en-GB" dirty="0" err="1"/>
              <a:t>Yd</a:t>
            </a:r>
            <a:r>
              <a:rPr lang="en-GB" dirty="0"/>
              <a:t> = (Y – T)     </a:t>
            </a:r>
          </a:p>
          <a:p>
            <a:pPr algn="r" rtl="1"/>
            <a:r>
              <a:rPr lang="ar-SA" b="1" dirty="0">
                <a:solidFill>
                  <a:schemeClr val="tx2"/>
                </a:solidFill>
              </a:rPr>
              <a:t>لابد أن نفرق بين أنواع الضرائب (</a:t>
            </a:r>
            <a:r>
              <a:rPr lang="en-GB" b="1" dirty="0">
                <a:solidFill>
                  <a:schemeClr val="tx2"/>
                </a:solidFill>
              </a:rPr>
              <a:t>T</a:t>
            </a:r>
            <a:r>
              <a:rPr lang="ar-SA" b="1" dirty="0">
                <a:solidFill>
                  <a:schemeClr val="tx2"/>
                </a:solidFill>
              </a:rPr>
              <a:t>) المختلفة من حيث طريقة التحصيل:</a:t>
            </a:r>
            <a:endParaRPr lang="en-GB" b="1" dirty="0">
              <a:solidFill>
                <a:schemeClr val="tx2"/>
              </a:solidFill>
            </a:endParaRPr>
          </a:p>
          <a:p>
            <a:pPr algn="r" rtl="1"/>
            <a:endParaRPr lang="en-GB" b="1" dirty="0">
              <a:solidFill>
                <a:schemeClr val="tx2"/>
              </a:solidFill>
            </a:endParaRPr>
          </a:p>
          <a:p>
            <a:pPr algn="r" rtl="1"/>
            <a:endParaRPr lang="en-GB" b="1" dirty="0">
              <a:solidFill>
                <a:schemeClr val="tx2"/>
              </a:solidFill>
            </a:endParaRPr>
          </a:p>
          <a:p>
            <a:pPr algn="r" rtl="1"/>
            <a:endParaRPr lang="en-GB" b="1" dirty="0">
              <a:solidFill>
                <a:schemeClr val="tx2"/>
              </a:solidFill>
            </a:endParaRPr>
          </a:p>
          <a:p>
            <a:pPr algn="r" rtl="1"/>
            <a:endParaRPr lang="en-GB" b="1" dirty="0">
              <a:solidFill>
                <a:schemeClr val="tx2"/>
              </a:solidFill>
            </a:endParaRPr>
          </a:p>
          <a:p>
            <a:pPr algn="r" rtl="1"/>
            <a:endParaRPr lang="en-GB" b="1" dirty="0">
              <a:solidFill>
                <a:schemeClr val="tx2"/>
              </a:solidFill>
            </a:endParaRPr>
          </a:p>
          <a:p>
            <a:pPr algn="r" rtl="1"/>
            <a:endParaRPr lang="en-GB" b="1" dirty="0">
              <a:solidFill>
                <a:schemeClr val="tx2"/>
              </a:solidFill>
            </a:endParaRPr>
          </a:p>
          <a:p>
            <a:pPr marL="0" indent="0" algn="r" rtl="1">
              <a:buNone/>
            </a:pPr>
            <a:r>
              <a:rPr lang="ar-SA" b="1" dirty="0">
                <a:solidFill>
                  <a:schemeClr val="tx2"/>
                </a:solidFill>
              </a:rPr>
              <a:t>حيث: </a:t>
            </a:r>
            <a:r>
              <a:rPr lang="ar-SA" dirty="0"/>
              <a:t>(𝑡) معدل الضريبة أو الميل الحدي للضريبة النسبية (ميل دالة الضريبة).</a:t>
            </a:r>
            <a:endParaRPr lang="en-GB" b="1" dirty="0">
              <a:solidFill>
                <a:schemeClr val="tx2"/>
              </a:solidFill>
            </a:endParaRPr>
          </a:p>
          <a:p>
            <a:pPr marL="0" indent="0" algn="r" rtl="1">
              <a:buNone/>
            </a:pPr>
            <a:endParaRPr lang="ar-SA"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3</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454557518"/>
              </p:ext>
            </p:extLst>
          </p:nvPr>
        </p:nvGraphicFramePr>
        <p:xfrm>
          <a:off x="395536" y="3140968"/>
          <a:ext cx="8184231" cy="2359888"/>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3503711">
                  <a:extLst>
                    <a:ext uri="{9D8B030D-6E8A-4147-A177-3AD203B41FA5}">
                      <a16:colId xmlns:a16="http://schemas.microsoft.com/office/drawing/2014/main" val="20002"/>
                    </a:ext>
                  </a:extLst>
                </a:gridCol>
              </a:tblGrid>
              <a:tr h="370840">
                <a:tc>
                  <a:txBody>
                    <a:bodyPr/>
                    <a:lstStyle/>
                    <a:p>
                      <a:pPr algn="ctr" rtl="1"/>
                      <a:r>
                        <a:rPr lang="ar-SA" sz="2600" dirty="0"/>
                        <a:t>ضريبة مزدوجة</a:t>
                      </a:r>
                      <a:endParaRPr lang="en-GB" sz="2600" dirty="0"/>
                    </a:p>
                  </a:txBody>
                  <a:tcPr/>
                </a:tc>
                <a:tc>
                  <a:txBody>
                    <a:bodyPr/>
                    <a:lstStyle/>
                    <a:p>
                      <a:pPr algn="ctr" rtl="1"/>
                      <a:r>
                        <a:rPr lang="ar-SA" sz="2600" b="1" dirty="0">
                          <a:solidFill>
                            <a:schemeClr val="bg1"/>
                          </a:solidFill>
                        </a:rPr>
                        <a:t>ضريبة نسبية</a:t>
                      </a:r>
                      <a:endParaRPr lang="en-GB" sz="2600" dirty="0">
                        <a:solidFill>
                          <a:schemeClr val="bg1"/>
                        </a:solidFill>
                      </a:endParaRPr>
                    </a:p>
                  </a:txBody>
                  <a:tcPr/>
                </a:tc>
                <a:tc>
                  <a:txBody>
                    <a:bodyPr/>
                    <a:lstStyle/>
                    <a:p>
                      <a:pPr algn="ctr" rtl="1"/>
                      <a:r>
                        <a:rPr lang="ar-SA" sz="2600" b="1" dirty="0">
                          <a:solidFill>
                            <a:schemeClr val="bg1"/>
                          </a:solidFill>
                        </a:rPr>
                        <a:t>ضريبة ثابتة</a:t>
                      </a:r>
                      <a:endParaRPr lang="en-GB" sz="2600" dirty="0">
                        <a:solidFill>
                          <a:schemeClr val="bg1"/>
                        </a:solidFill>
                      </a:endParaRPr>
                    </a:p>
                  </a:txBody>
                  <a:tcPr/>
                </a:tc>
                <a:extLst>
                  <a:ext uri="{0D108BD9-81ED-4DB2-BD59-A6C34878D82A}">
                    <a16:rowId xmlns:a16="http://schemas.microsoft.com/office/drawing/2014/main" val="10000"/>
                  </a:ext>
                </a:extLst>
              </a:tr>
              <a:tr h="1384528">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ar-SA" sz="2600" dirty="0"/>
                        <a:t>تتكون من ضريبة ثابتة و ضريبة نسبية.</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600" dirty="0"/>
                        <a:t>هي مبلغ مرتبط بمستوى الدخل المكتسب </a:t>
                      </a:r>
                      <a:r>
                        <a:rPr lang="ar-SA" sz="2600" b="1" dirty="0">
                          <a:solidFill>
                            <a:schemeClr val="tx2"/>
                          </a:solidFill>
                        </a:rPr>
                        <a:t>مثل: </a:t>
                      </a:r>
                      <a:r>
                        <a:rPr lang="ar-SA" sz="2600" dirty="0"/>
                        <a:t>ضريبة الدخل.</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600" dirty="0"/>
                        <a:t>هي مبلغ ثابت يدفع بغض النظر عن مستوى الدخل </a:t>
                      </a:r>
                      <a:r>
                        <a:rPr lang="ar-SA" sz="2600" b="1" dirty="0">
                          <a:solidFill>
                            <a:schemeClr val="tx2"/>
                          </a:solidFill>
                        </a:rPr>
                        <a:t>مثل: </a:t>
                      </a:r>
                      <a:r>
                        <a:rPr lang="ar-SA" sz="2600" dirty="0"/>
                        <a:t>الرسوم الحكومية الخدمية</a:t>
                      </a:r>
                      <a:endParaRPr lang="en-GB" sz="2600" dirty="0"/>
                    </a:p>
                  </a:txBody>
                  <a:tcPr/>
                </a:tc>
                <a:extLst>
                  <a:ext uri="{0D108BD9-81ED-4DB2-BD59-A6C34878D82A}">
                    <a16:rowId xmlns:a16="http://schemas.microsoft.com/office/drawing/2014/main" val="10001"/>
                  </a:ext>
                </a:extLst>
              </a:tr>
              <a:tr h="370840">
                <a:tc>
                  <a:txBody>
                    <a:bodyPr/>
                    <a:lstStyle/>
                    <a:p>
                      <a:pPr algn="ctr" rtl="1"/>
                      <a:r>
                        <a:rPr lang="en-GB" sz="2600" dirty="0"/>
                        <a:t>T</a:t>
                      </a:r>
                      <a:r>
                        <a:rPr lang="en-GB" sz="2600" baseline="0" dirty="0"/>
                        <a:t> = T0 + t Y</a:t>
                      </a:r>
                      <a:endParaRPr lang="en-GB" sz="2600" dirty="0"/>
                    </a:p>
                  </a:txBody>
                  <a:tcPr/>
                </a:tc>
                <a:tc>
                  <a:txBody>
                    <a:bodyPr/>
                    <a:lstStyle/>
                    <a:p>
                      <a:pPr algn="ctr" rtl="1"/>
                      <a:r>
                        <a:rPr lang="en-GB" sz="2600" dirty="0"/>
                        <a:t>T = t Y</a:t>
                      </a:r>
                    </a:p>
                  </a:txBody>
                  <a:tcPr/>
                </a:tc>
                <a:tc>
                  <a:txBody>
                    <a:bodyPr/>
                    <a:lstStyle/>
                    <a:p>
                      <a:pPr algn="ctr" rtl="1"/>
                      <a:r>
                        <a:rPr lang="en-GB" sz="2600" dirty="0"/>
                        <a:t>T = T0</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00775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مضاعف الميزانية المتوازنة:</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r" rtl="1"/>
                <a:r>
                  <a:rPr lang="ar-SA" b="1" dirty="0">
                    <a:solidFill>
                      <a:schemeClr val="tx2"/>
                    </a:solidFill>
                  </a:rPr>
                  <a:t>أثر زيادة الضرائب و الانفاق الحكومي معاً بنفس المقدار:</a:t>
                </a:r>
              </a:p>
              <a:p>
                <a:pPr marL="0" indent="0" algn="r" rtl="1">
                  <a:buNone/>
                </a:pPr>
                <a:r>
                  <a:rPr lang="ar-SA" dirty="0"/>
                  <a:t>          هذه السياسة تستخدم لإحداث توازن في الميزانية بحيث يتساوى التغير في الانفاق الحكومي مع التغير في الضرائب (</a:t>
                </a:r>
                <a:r>
                  <a:rPr lang="el-GR" dirty="0"/>
                  <a:t>Δ</a:t>
                </a:r>
                <a:r>
                  <a:rPr lang="en-GB" dirty="0"/>
                  <a:t>G=</a:t>
                </a:r>
                <a:r>
                  <a:rPr lang="el-GR" dirty="0"/>
                  <a:t>Δ</a:t>
                </a:r>
                <a:r>
                  <a:rPr lang="en-GB" dirty="0"/>
                  <a:t>T</a:t>
                </a:r>
                <a:r>
                  <a:rPr lang="ar-SA" dirty="0"/>
                  <a:t>) مما يؤدي لزيادة الناتج المحلي بنفس المقدار دون أي آثار توسعية أو انكماشية.</a:t>
                </a:r>
              </a:p>
              <a:p>
                <a:pPr marL="0" indent="0" algn="r" rtl="1">
                  <a:buNone/>
                </a:pPr>
                <a:r>
                  <a:rPr lang="ar-SA" b="1" dirty="0">
                    <a:solidFill>
                      <a:schemeClr val="tx2"/>
                    </a:solidFill>
                  </a:rPr>
                  <a:t>في هذه الحالة: </a:t>
                </a:r>
                <a:r>
                  <a:rPr lang="ar-SA" dirty="0"/>
                  <a:t>مضاعف الميزانية المتوازنة = مضاعف الانفاق الحكومي + مضاعف الضريبة</a:t>
                </a:r>
                <a:r>
                  <a:rPr lang="ar-SA" b="1" dirty="0">
                    <a:solidFill>
                      <a:schemeClr val="tx2"/>
                    </a:solidFill>
                  </a:rPr>
                  <a:t>            </a:t>
                </a:r>
                <a:r>
                  <a:rPr lang="ar-SA" dirty="0"/>
                  <a:t>مضاعف الميزانية المتوازنة = 1</a:t>
                </a:r>
              </a:p>
              <a:p>
                <a:pPr marL="0" indent="0" algn="r" rtl="1">
                  <a:buNone/>
                </a:pPr>
                <a:r>
                  <a:rPr lang="ar-SA" b="1" dirty="0">
                    <a:solidFill>
                      <a:schemeClr val="tx2"/>
                    </a:solidFill>
                  </a:rPr>
                  <a:t>الاثبات:</a:t>
                </a:r>
              </a:p>
              <a:p>
                <a:pPr marL="0" indent="0" algn="r" rtl="1">
                  <a:buNone/>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a:rPr>
                        <m:t>𝑀𝑟</m:t>
                      </m:r>
                      <m:r>
                        <a:rPr lang="en-GB" b="0" i="1" smtClean="0">
                          <a:solidFill>
                            <a:schemeClr val="tx1"/>
                          </a:solidFill>
                          <a:latin typeface="Cambria Math"/>
                        </a:rPr>
                        <m:t>=</m:t>
                      </m:r>
                      <m:f>
                        <m:fPr>
                          <m:ctrlPr>
                            <a:rPr lang="en-GB" b="0" i="1" smtClean="0">
                              <a:solidFill>
                                <a:schemeClr val="tx1"/>
                              </a:solidFill>
                              <a:latin typeface="Cambria Math" panose="02040503050406030204" pitchFamily="18" charset="0"/>
                            </a:rPr>
                          </m:ctrlPr>
                        </m:fPr>
                        <m:num>
                          <m:r>
                            <m:rPr>
                              <m:sty m:val="p"/>
                            </m:rPr>
                            <a:rPr lang="el-GR" b="0" i="0" smtClean="0">
                              <a:solidFill>
                                <a:schemeClr val="tx1"/>
                              </a:solidFill>
                              <a:latin typeface="Cambria Math"/>
                            </a:rPr>
                            <m:t>Δ</m:t>
                          </m:r>
                          <m:r>
                            <a:rPr lang="en-GB" b="0" i="1" smtClean="0">
                              <a:solidFill>
                                <a:schemeClr val="tx1"/>
                              </a:solidFill>
                              <a:latin typeface="Cambria Math"/>
                            </a:rPr>
                            <m:t>𝑌</m:t>
                          </m:r>
                        </m:num>
                        <m:den>
                          <m:r>
                            <m:rPr>
                              <m:sty m:val="p"/>
                            </m:rPr>
                            <a:rPr lang="el-GR" b="0" i="0" smtClean="0">
                              <a:solidFill>
                                <a:schemeClr val="tx1"/>
                              </a:solidFill>
                              <a:latin typeface="Cambria Math"/>
                            </a:rPr>
                            <m:t>Δ</m:t>
                          </m:r>
                          <m:r>
                            <a:rPr lang="en-GB" b="0" i="1" smtClean="0">
                              <a:solidFill>
                                <a:schemeClr val="tx1"/>
                              </a:solidFill>
                              <a:latin typeface="Cambria Math"/>
                            </a:rPr>
                            <m:t>𝐺</m:t>
                          </m:r>
                        </m:den>
                      </m:f>
                      <m:r>
                        <a:rPr lang="en-GB" b="0" i="1" smtClean="0">
                          <a:solidFill>
                            <a:schemeClr val="tx1"/>
                          </a:solidFill>
                          <a:latin typeface="Cambria Math"/>
                        </a:rPr>
                        <m:t>+</m:t>
                      </m:r>
                      <m:f>
                        <m:fPr>
                          <m:ctrlPr>
                            <a:rPr lang="en-GB" b="0" i="1" smtClean="0">
                              <a:solidFill>
                                <a:schemeClr val="tx1"/>
                              </a:solidFill>
                              <a:latin typeface="Cambria Math" panose="02040503050406030204" pitchFamily="18" charset="0"/>
                            </a:rPr>
                          </m:ctrlPr>
                        </m:fPr>
                        <m:num>
                          <m:r>
                            <m:rPr>
                              <m:sty m:val="p"/>
                            </m:rPr>
                            <a:rPr lang="el-GR" b="0" i="0" smtClean="0">
                              <a:solidFill>
                                <a:schemeClr val="tx1"/>
                              </a:solidFill>
                              <a:latin typeface="Cambria Math"/>
                            </a:rPr>
                            <m:t>Δ</m:t>
                          </m:r>
                          <m:r>
                            <a:rPr lang="en-GB" b="0" i="1" smtClean="0">
                              <a:solidFill>
                                <a:schemeClr val="tx1"/>
                              </a:solidFill>
                              <a:latin typeface="Cambria Math"/>
                            </a:rPr>
                            <m:t>𝑌</m:t>
                          </m:r>
                        </m:num>
                        <m:den>
                          <m:r>
                            <m:rPr>
                              <m:sty m:val="p"/>
                            </m:rPr>
                            <a:rPr lang="el-GR" b="0" i="0" smtClean="0">
                              <a:solidFill>
                                <a:schemeClr val="tx1"/>
                              </a:solidFill>
                              <a:latin typeface="Cambria Math"/>
                            </a:rPr>
                            <m:t>Δ</m:t>
                          </m:r>
                          <m:r>
                            <a:rPr lang="en-GB" b="0" i="1" smtClean="0">
                              <a:solidFill>
                                <a:schemeClr val="tx1"/>
                              </a:solidFill>
                              <a:latin typeface="Cambria Math"/>
                            </a:rPr>
                            <m:t>𝑇</m:t>
                          </m:r>
                        </m:den>
                      </m:f>
                      <m:r>
                        <a:rPr lang="en-GB" b="0" i="1" smtClean="0">
                          <a:solidFill>
                            <a:schemeClr val="tx1"/>
                          </a:solidFill>
                          <a:latin typeface="Cambria Math"/>
                        </a:rPr>
                        <m:t>=</m:t>
                      </m:r>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a:rPr>
                            <m:t>1</m:t>
                          </m:r>
                        </m:num>
                        <m:den>
                          <m:r>
                            <a:rPr lang="en-GB" b="0" i="1" smtClean="0">
                              <a:solidFill>
                                <a:schemeClr val="tx1"/>
                              </a:solidFill>
                              <a:latin typeface="Cambria Math"/>
                            </a:rPr>
                            <m:t>1</m:t>
                          </m:r>
                          <m:r>
                            <a:rPr lang="en-GB" b="0" i="1" smtClean="0">
                              <a:solidFill>
                                <a:schemeClr val="tx1"/>
                              </a:solidFill>
                              <a:latin typeface="Cambria Math"/>
                            </a:rPr>
                            <m:t>−</m:t>
                          </m:r>
                          <m:r>
                            <a:rPr lang="en-GB" b="0" i="1" smtClean="0">
                              <a:solidFill>
                                <a:schemeClr val="tx1"/>
                              </a:solidFill>
                              <a:latin typeface="Cambria Math"/>
                            </a:rPr>
                            <m:t>𝑏</m:t>
                          </m:r>
                        </m:den>
                      </m:f>
                      <m:r>
                        <a:rPr lang="en-GB" b="0" i="1" smtClean="0">
                          <a:solidFill>
                            <a:schemeClr val="tx1"/>
                          </a:solidFill>
                          <a:latin typeface="Cambria Math"/>
                        </a:rPr>
                        <m:t>+</m:t>
                      </m:r>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a:rPr>
                            <m:t>−</m:t>
                          </m:r>
                          <m:r>
                            <a:rPr lang="en-GB" b="0" i="1" smtClean="0">
                              <a:solidFill>
                                <a:schemeClr val="tx1"/>
                              </a:solidFill>
                              <a:latin typeface="Cambria Math"/>
                            </a:rPr>
                            <m:t>𝑏</m:t>
                          </m:r>
                        </m:num>
                        <m:den>
                          <m:r>
                            <a:rPr lang="en-GB" b="0" i="1" smtClean="0">
                              <a:solidFill>
                                <a:schemeClr val="tx1"/>
                              </a:solidFill>
                              <a:latin typeface="Cambria Math"/>
                            </a:rPr>
                            <m:t>1</m:t>
                          </m:r>
                          <m:r>
                            <a:rPr lang="en-GB" b="0" i="1" smtClean="0">
                              <a:solidFill>
                                <a:schemeClr val="tx1"/>
                              </a:solidFill>
                              <a:latin typeface="Cambria Math"/>
                            </a:rPr>
                            <m:t>−</m:t>
                          </m:r>
                          <m:r>
                            <a:rPr lang="en-GB" b="0" i="1" smtClean="0">
                              <a:solidFill>
                                <a:schemeClr val="tx1"/>
                              </a:solidFill>
                              <a:latin typeface="Cambria Math"/>
                            </a:rPr>
                            <m:t>𝑏</m:t>
                          </m:r>
                        </m:den>
                      </m:f>
                      <m:r>
                        <a:rPr lang="en-GB" b="0" i="1" smtClean="0">
                          <a:solidFill>
                            <a:schemeClr val="tx1"/>
                          </a:solidFill>
                          <a:latin typeface="Cambria Math"/>
                        </a:rPr>
                        <m:t>=</m:t>
                      </m:r>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a:rPr>
                            <m:t>1</m:t>
                          </m:r>
                          <m:r>
                            <a:rPr lang="en-GB" b="0" i="1" smtClean="0">
                              <a:solidFill>
                                <a:schemeClr val="tx1"/>
                              </a:solidFill>
                              <a:latin typeface="Cambria Math"/>
                            </a:rPr>
                            <m:t>−</m:t>
                          </m:r>
                          <m:r>
                            <a:rPr lang="en-GB" b="0" i="1" smtClean="0">
                              <a:solidFill>
                                <a:schemeClr val="tx1"/>
                              </a:solidFill>
                              <a:latin typeface="Cambria Math"/>
                            </a:rPr>
                            <m:t>𝑏</m:t>
                          </m:r>
                        </m:num>
                        <m:den>
                          <m:r>
                            <a:rPr lang="en-GB" b="0" i="1" smtClean="0">
                              <a:solidFill>
                                <a:schemeClr val="tx1"/>
                              </a:solidFill>
                              <a:latin typeface="Cambria Math"/>
                            </a:rPr>
                            <m:t>1</m:t>
                          </m:r>
                          <m:r>
                            <a:rPr lang="en-GB" b="0" i="1" smtClean="0">
                              <a:solidFill>
                                <a:schemeClr val="tx1"/>
                              </a:solidFill>
                              <a:latin typeface="Cambria Math"/>
                            </a:rPr>
                            <m:t>−</m:t>
                          </m:r>
                          <m:r>
                            <a:rPr lang="en-GB" b="0" i="1" smtClean="0">
                              <a:solidFill>
                                <a:schemeClr val="tx1"/>
                              </a:solidFill>
                              <a:latin typeface="Cambria Math"/>
                            </a:rPr>
                            <m:t>𝑏</m:t>
                          </m:r>
                        </m:den>
                      </m:f>
                      <m:r>
                        <a:rPr lang="en-GB" b="0" i="1" smtClean="0">
                          <a:solidFill>
                            <a:schemeClr val="tx1"/>
                          </a:solidFill>
                          <a:latin typeface="Cambria Math"/>
                        </a:rPr>
                        <m:t>=</m:t>
                      </m:r>
                      <m:r>
                        <a:rPr lang="en-GB" b="0" i="1" smtClean="0">
                          <a:solidFill>
                            <a:schemeClr val="tx1"/>
                          </a:solidFill>
                          <a:latin typeface="Cambria Math"/>
                        </a:rPr>
                        <m:t>1</m:t>
                      </m:r>
                    </m:oMath>
                  </m:oMathPara>
                </a14:m>
                <a:endParaRPr lang="en-GB" dirty="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r>
                        <a:rPr lang="ar-SA" i="1" smtClean="0">
                          <a:solidFill>
                            <a:schemeClr val="tx1"/>
                          </a:solidFill>
                          <a:latin typeface="Cambria Math"/>
                          <a:ea typeface="Cambria Math"/>
                        </a:rPr>
                        <m:t>∆</m:t>
                      </m:r>
                      <m:r>
                        <a:rPr lang="en-GB" b="0" i="1" smtClean="0">
                          <a:solidFill>
                            <a:schemeClr val="tx1"/>
                          </a:solidFill>
                          <a:latin typeface="Cambria Math"/>
                          <a:ea typeface="Cambria Math"/>
                        </a:rPr>
                        <m:t>𝑌</m:t>
                      </m:r>
                      <m:r>
                        <a:rPr lang="en-GB" b="0" i="1" smtClean="0">
                          <a:solidFill>
                            <a:schemeClr val="tx1"/>
                          </a:solidFill>
                          <a:latin typeface="Cambria Math"/>
                          <a:ea typeface="Cambria Math"/>
                        </a:rPr>
                        <m:t>=</m:t>
                      </m:r>
                      <m:r>
                        <a:rPr lang="en-GB" b="0" i="1" smtClean="0">
                          <a:solidFill>
                            <a:schemeClr val="tx1"/>
                          </a:solidFill>
                          <a:latin typeface="Cambria Math"/>
                          <a:ea typeface="Cambria Math"/>
                        </a:rPr>
                        <m:t>𝑀𝑟</m:t>
                      </m:r>
                      <m:r>
                        <a:rPr lang="en-GB" b="0" i="1" smtClean="0">
                          <a:solidFill>
                            <a:schemeClr val="tx1"/>
                          </a:solidFill>
                          <a:latin typeface="Cambria Math"/>
                          <a:ea typeface="Cambria Math"/>
                        </a:rPr>
                        <m:t>×∆</m:t>
                      </m:r>
                      <m:r>
                        <a:rPr lang="en-GB" b="0" i="1" smtClean="0">
                          <a:solidFill>
                            <a:schemeClr val="tx1"/>
                          </a:solidFill>
                          <a:latin typeface="Cambria Math"/>
                          <a:ea typeface="Cambria Math"/>
                        </a:rPr>
                        <m:t>𝐺</m:t>
                      </m:r>
                      <m:r>
                        <a:rPr lang="en-GB" b="0" i="1" smtClean="0">
                          <a:solidFill>
                            <a:schemeClr val="tx1"/>
                          </a:solidFill>
                          <a:latin typeface="Cambria Math"/>
                          <a:ea typeface="Cambria Math"/>
                        </a:rPr>
                        <m:t>=</m:t>
                      </m:r>
                      <m:r>
                        <a:rPr lang="en-GB" b="0" i="1" smtClean="0">
                          <a:solidFill>
                            <a:schemeClr val="tx1"/>
                          </a:solidFill>
                          <a:latin typeface="Cambria Math"/>
                          <a:ea typeface="Cambria Math"/>
                        </a:rPr>
                        <m:t>𝑀𝑟</m:t>
                      </m:r>
                      <m:r>
                        <a:rPr lang="en-GB" b="0" i="1" smtClean="0">
                          <a:solidFill>
                            <a:schemeClr val="tx1"/>
                          </a:solidFill>
                          <a:latin typeface="Cambria Math"/>
                          <a:ea typeface="Cambria Math"/>
                        </a:rPr>
                        <m:t>×∆</m:t>
                      </m:r>
                      <m:r>
                        <a:rPr lang="en-GB" b="0" i="1" smtClean="0">
                          <a:solidFill>
                            <a:schemeClr val="tx1"/>
                          </a:solidFill>
                          <a:latin typeface="Cambria Math"/>
                          <a:ea typeface="Cambria Math"/>
                        </a:rPr>
                        <m:t>𝑇</m:t>
                      </m:r>
                      <m:r>
                        <a:rPr lang="en-GB" b="0" i="1" smtClean="0">
                          <a:solidFill>
                            <a:schemeClr val="tx1"/>
                          </a:solidFill>
                          <a:latin typeface="Cambria Math"/>
                          <a:ea typeface="Cambria Math"/>
                        </a:rPr>
                        <m:t>         ∆</m:t>
                      </m:r>
                      <m:r>
                        <a:rPr lang="en-GB" b="0" i="1" smtClean="0">
                          <a:solidFill>
                            <a:schemeClr val="tx1"/>
                          </a:solidFill>
                          <a:latin typeface="Cambria Math"/>
                          <a:ea typeface="Cambria Math"/>
                        </a:rPr>
                        <m:t>𝑌</m:t>
                      </m:r>
                      <m:r>
                        <a:rPr lang="en-GB" b="0" i="1" smtClean="0">
                          <a:solidFill>
                            <a:schemeClr val="tx1"/>
                          </a:solidFill>
                          <a:latin typeface="Cambria Math"/>
                          <a:ea typeface="Cambria Math"/>
                        </a:rPr>
                        <m:t>=∆</m:t>
                      </m:r>
                      <m:r>
                        <a:rPr lang="en-GB" b="0" i="1" smtClean="0">
                          <a:solidFill>
                            <a:schemeClr val="tx1"/>
                          </a:solidFill>
                          <a:latin typeface="Cambria Math"/>
                          <a:ea typeface="Cambria Math"/>
                        </a:rPr>
                        <m:t>𝐺</m:t>
                      </m:r>
                      <m:r>
                        <a:rPr lang="en-GB" b="0" i="1" smtClean="0">
                          <a:solidFill>
                            <a:schemeClr val="tx1"/>
                          </a:solidFill>
                          <a:latin typeface="Cambria Math"/>
                          <a:ea typeface="Cambria Math"/>
                        </a:rPr>
                        <m:t>=∆</m:t>
                      </m:r>
                      <m:r>
                        <a:rPr lang="en-GB" b="0" i="1" smtClean="0">
                          <a:solidFill>
                            <a:schemeClr val="tx1"/>
                          </a:solidFill>
                          <a:latin typeface="Cambria Math"/>
                          <a:ea typeface="Cambria Math"/>
                        </a:rPr>
                        <m:t>𝑇</m:t>
                      </m:r>
                    </m:oMath>
                  </m:oMathPara>
                </a14:m>
                <a:endParaRPr lang="ar-SA" dirty="0">
                  <a:solidFill>
                    <a:schemeClr val="tx1"/>
                  </a:solidFill>
                </a:endParaRPr>
              </a:p>
              <a:p>
                <a:pPr marL="0" indent="0" algn="r" rtl="1">
                  <a:buNone/>
                </a:pPr>
                <a:endParaRPr lang="en-GB" dirty="0"/>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815" t="-1250"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30</a:t>
            </a:fld>
            <a:endParaRPr lang="en-GB"/>
          </a:p>
        </p:txBody>
      </p:sp>
      <p:sp>
        <p:nvSpPr>
          <p:cNvPr id="6" name="Rectangle 5"/>
          <p:cNvSpPr/>
          <p:nvPr/>
        </p:nvSpPr>
        <p:spPr>
          <a:xfrm>
            <a:off x="3620408" y="4149080"/>
            <a:ext cx="360040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H="1">
            <a:off x="7236296" y="4365104"/>
            <a:ext cx="72008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076056" y="6021288"/>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652119" y="5805264"/>
            <a:ext cx="2304257"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557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مضاعف الميزانية المتوازنة:</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r" rtl="1"/>
                <a:r>
                  <a:rPr lang="ar-SA" b="1" dirty="0">
                    <a:solidFill>
                      <a:schemeClr val="tx2"/>
                    </a:solidFill>
                  </a:rPr>
                  <a:t>مثال: ارتفع الانفاق الحكومي بمقدار 2 مليون و كذلك الضرائب ارتفعت </a:t>
                </a:r>
                <a:r>
                  <a:rPr lang="ar-SA" b="1" u="sng" dirty="0">
                    <a:solidFill>
                      <a:schemeClr val="tx2"/>
                    </a:solidFill>
                  </a:rPr>
                  <a:t>بنفس المقدار</a:t>
                </a:r>
                <a:r>
                  <a:rPr lang="ar-SA" b="1" dirty="0">
                    <a:solidFill>
                      <a:schemeClr val="tx2"/>
                    </a:solidFill>
                  </a:rPr>
                  <a:t>، إذا كان الميل الحدي للاستهلاك 0.8، ما أثر ذلك على الدخل التوازني؟ </a:t>
                </a:r>
                <a:r>
                  <a:rPr lang="ar-SA" sz="2000" dirty="0"/>
                  <a:t>(يمكن حله بالقانون أيضاً)</a:t>
                </a:r>
              </a:p>
              <a:p>
                <a:pPr marL="0" indent="0" algn="r" rtl="1">
                  <a:buNone/>
                </a:pPr>
                <a14:m>
                  <m:oMathPara xmlns:m="http://schemas.openxmlformats.org/officeDocument/2006/math">
                    <m:oMathParaPr>
                      <m:jc m:val="centerGroup"/>
                    </m:oMathParaPr>
                    <m:oMath xmlns:m="http://schemas.openxmlformats.org/officeDocument/2006/math">
                      <m:r>
                        <a:rPr lang="en-GB" i="1">
                          <a:latin typeface="Cambria Math"/>
                          <a:ea typeface="Cambria Math"/>
                        </a:rPr>
                        <m:t>∆</m:t>
                      </m:r>
                      <m:r>
                        <a:rPr lang="en-GB" i="1">
                          <a:latin typeface="Cambria Math"/>
                          <a:ea typeface="Cambria Math"/>
                        </a:rPr>
                        <m:t>𝑌</m:t>
                      </m:r>
                      <m:r>
                        <a:rPr lang="en-GB" i="1">
                          <a:latin typeface="Cambria Math"/>
                          <a:ea typeface="Cambria Math"/>
                        </a:rPr>
                        <m:t>=∆</m:t>
                      </m:r>
                      <m:r>
                        <a:rPr lang="en-GB" i="1">
                          <a:latin typeface="Cambria Math"/>
                          <a:ea typeface="Cambria Math"/>
                        </a:rPr>
                        <m:t>𝐺</m:t>
                      </m:r>
                      <m:r>
                        <a:rPr lang="en-GB" i="1">
                          <a:latin typeface="Cambria Math"/>
                          <a:ea typeface="Cambria Math"/>
                        </a:rPr>
                        <m:t>=∆</m:t>
                      </m:r>
                      <m:r>
                        <a:rPr lang="en-GB" i="1">
                          <a:latin typeface="Cambria Math"/>
                          <a:ea typeface="Cambria Math"/>
                        </a:rPr>
                        <m:t>𝑇</m:t>
                      </m:r>
                      <m:r>
                        <a:rPr lang="en-GB" b="0" i="1" smtClean="0">
                          <a:latin typeface="Cambria Math"/>
                          <a:ea typeface="Cambria Math"/>
                        </a:rPr>
                        <m:t>=</m:t>
                      </m:r>
                      <m:r>
                        <a:rPr lang="en-GB" b="0" i="1" smtClean="0">
                          <a:latin typeface="Cambria Math"/>
                          <a:ea typeface="Cambria Math"/>
                        </a:rPr>
                        <m:t>2</m:t>
                      </m:r>
                    </m:oMath>
                  </m:oMathPara>
                </a14:m>
                <a:endParaRPr lang="en-GB" dirty="0"/>
              </a:p>
              <a:p>
                <a:pPr marL="0" indent="0" algn="r" rtl="1">
                  <a:buNone/>
                </a:pPr>
                <a:r>
                  <a:rPr lang="ar-SA" dirty="0"/>
                  <a:t>          زيادة كل من الانفاق الحكومي و الضرائب بمقدار 2 مليون يؤدي لارتفاع الدخل التوازني بنفس المقدار (2 مليون).</a:t>
                </a:r>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250"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31</a:t>
            </a:fld>
            <a:endParaRPr lang="en-GB"/>
          </a:p>
        </p:txBody>
      </p:sp>
      <p:sp>
        <p:nvSpPr>
          <p:cNvPr id="6" name="Rectangle 5"/>
          <p:cNvSpPr/>
          <p:nvPr/>
        </p:nvSpPr>
        <p:spPr>
          <a:xfrm>
            <a:off x="5594464" y="3140968"/>
            <a:ext cx="43204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1731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مضاعف الميزانية المتوازنة:</a:t>
            </a:r>
            <a:endParaRPr lang="en-GB"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23528" y="1935480"/>
                <a:ext cx="8363272" cy="4389120"/>
              </a:xfrm>
            </p:spPr>
            <p:txBody>
              <a:bodyPr/>
              <a:lstStyle/>
              <a:p>
                <a:pPr lvl="0" algn="r" rtl="1">
                  <a:buClr>
                    <a:srgbClr val="0BD0D9"/>
                  </a:buClr>
                </a:pPr>
                <a:r>
                  <a:rPr lang="ar-SA" b="1" dirty="0">
                    <a:solidFill>
                      <a:schemeClr val="tx2"/>
                    </a:solidFill>
                  </a:rPr>
                  <a:t>مثال: ارتفع الانفاق الحكومي بمقدار 200 مليون و الضرائب ارتفعت بمقدار 300 مليون، إذا كان الميل الحدي للاستهلاك 0.9، ما أثر ذلك على الدخل التوازني؟ </a:t>
                </a:r>
                <a:r>
                  <a:rPr lang="ar-SA" sz="2000" dirty="0">
                    <a:solidFill>
                      <a:prstClr val="black"/>
                    </a:solidFill>
                  </a:rPr>
                  <a:t>(يجب حله بالقانون)</a:t>
                </a:r>
              </a:p>
              <a:p>
                <a:pPr marL="0" indent="0" algn="r" rtl="1">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i="1" smtClean="0">
                              <a:latin typeface="Cambria Math"/>
                              <a:ea typeface="Cambria Math"/>
                            </a:rPr>
                            <m:t>∆</m:t>
                          </m:r>
                          <m:sSub>
                            <m:sSubPr>
                              <m:ctrlPr>
                                <a:rPr lang="en-GB" i="1" smtClean="0">
                                  <a:latin typeface="Cambria Math" panose="02040503050406030204" pitchFamily="18" charset="0"/>
                                  <a:ea typeface="Cambria Math"/>
                                </a:rPr>
                              </m:ctrlPr>
                            </m:sSubPr>
                            <m:e>
                              <m:r>
                                <a:rPr lang="en-GB" b="0" i="1" smtClean="0">
                                  <a:latin typeface="Cambria Math"/>
                                  <a:ea typeface="Cambria Math"/>
                                </a:rPr>
                                <m:t>𝑌</m:t>
                              </m:r>
                            </m:e>
                            <m:sub>
                              <m:r>
                                <a:rPr lang="en-GB" b="0" i="1" smtClean="0">
                                  <a:latin typeface="Cambria Math"/>
                                  <a:ea typeface="Cambria Math"/>
                                </a:rPr>
                                <m:t>1</m:t>
                              </m:r>
                            </m:sub>
                          </m:sSub>
                        </m:num>
                        <m:den>
                          <m:r>
                            <a:rPr lang="en-GB" i="1" smtClean="0">
                              <a:latin typeface="Cambria Math"/>
                              <a:ea typeface="Cambria Math"/>
                            </a:rPr>
                            <m:t>∆</m:t>
                          </m:r>
                          <m:r>
                            <a:rPr lang="en-GB" b="0" i="1" smtClean="0">
                              <a:latin typeface="Cambria Math"/>
                              <a:ea typeface="Cambria Math"/>
                            </a:rPr>
                            <m:t>𝐺</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𝑏</m:t>
                          </m:r>
                        </m:den>
                      </m:f>
                      <m:r>
                        <a:rPr lang="en-GB" b="0" i="1" smtClean="0">
                          <a:latin typeface="Cambria Math"/>
                        </a:rPr>
                        <m:t>       </m:t>
                      </m:r>
                      <m:r>
                        <a:rPr lang="en-GB" b="0" i="1" smtClean="0">
                          <a:latin typeface="Cambria Math"/>
                          <a:ea typeface="Cambria Math"/>
                        </a:rPr>
                        <m:t>∆</m:t>
                      </m:r>
                      <m:sSub>
                        <m:sSubPr>
                          <m:ctrlPr>
                            <a:rPr lang="en-GB" i="1">
                              <a:latin typeface="Cambria Math" panose="02040503050406030204" pitchFamily="18" charset="0"/>
                              <a:ea typeface="Cambria Math"/>
                            </a:rPr>
                          </m:ctrlPr>
                        </m:sSubPr>
                        <m:e>
                          <m:r>
                            <a:rPr lang="en-GB" i="1">
                              <a:latin typeface="Cambria Math"/>
                              <a:ea typeface="Cambria Math"/>
                            </a:rPr>
                            <m:t>𝑌</m:t>
                          </m:r>
                        </m:e>
                        <m:sub>
                          <m:r>
                            <a:rPr lang="en-GB" i="1">
                              <a:latin typeface="Cambria Math"/>
                              <a:ea typeface="Cambria Math"/>
                            </a:rPr>
                            <m:t>1</m:t>
                          </m:r>
                        </m:sub>
                      </m:sSub>
                      <m:r>
                        <a:rPr lang="en-GB" b="0" i="1" smtClean="0">
                          <a:latin typeface="Cambria Math"/>
                          <a:ea typeface="Cambria Math"/>
                        </a:rPr>
                        <m:t>=</m:t>
                      </m:r>
                      <m:f>
                        <m:fPr>
                          <m:ctrlPr>
                            <a:rPr lang="en-GB" i="1">
                              <a:latin typeface="Cambria Math" panose="02040503050406030204" pitchFamily="18" charset="0"/>
                            </a:rPr>
                          </m:ctrlPr>
                        </m:fPr>
                        <m:num>
                          <m:r>
                            <a:rPr lang="en-GB" i="1">
                              <a:latin typeface="Cambria Math"/>
                            </a:rPr>
                            <m:t>1</m:t>
                          </m:r>
                        </m:num>
                        <m:den>
                          <m:r>
                            <a:rPr lang="en-GB" i="1">
                              <a:latin typeface="Cambria Math"/>
                            </a:rPr>
                            <m:t>1</m:t>
                          </m:r>
                          <m:r>
                            <a:rPr lang="en-GB" i="1">
                              <a:latin typeface="Cambria Math"/>
                            </a:rPr>
                            <m:t>−</m:t>
                          </m:r>
                          <m:r>
                            <a:rPr lang="en-GB" i="1">
                              <a:latin typeface="Cambria Math"/>
                            </a:rPr>
                            <m:t>𝑏</m:t>
                          </m:r>
                        </m:den>
                      </m:f>
                      <m:r>
                        <a:rPr lang="en-GB" i="1" smtClean="0">
                          <a:latin typeface="Cambria Math"/>
                          <a:ea typeface="Cambria Math"/>
                        </a:rPr>
                        <m:t>∆</m:t>
                      </m:r>
                      <m:r>
                        <a:rPr lang="en-GB" b="0" i="1" smtClean="0">
                          <a:latin typeface="Cambria Math"/>
                          <a:ea typeface="Cambria Math"/>
                        </a:rPr>
                        <m:t>𝐺</m:t>
                      </m:r>
                      <m:r>
                        <a:rPr lang="en-GB" b="0" i="1" smtClean="0">
                          <a:latin typeface="Cambria Math"/>
                          <a:ea typeface="Cambria Math"/>
                        </a:rPr>
                        <m:t>=</m:t>
                      </m:r>
                      <m:f>
                        <m:fPr>
                          <m:ctrlPr>
                            <a:rPr lang="en-GB" b="0" i="1" smtClean="0">
                              <a:latin typeface="Cambria Math" panose="02040503050406030204" pitchFamily="18" charset="0"/>
                              <a:ea typeface="Cambria Math"/>
                            </a:rPr>
                          </m:ctrlPr>
                        </m:fPr>
                        <m:num>
                          <m:r>
                            <a:rPr lang="en-GB" b="0" i="1" smtClean="0">
                              <a:latin typeface="Cambria Math"/>
                              <a:ea typeface="Cambria Math"/>
                            </a:rPr>
                            <m:t>1</m:t>
                          </m:r>
                        </m:num>
                        <m:den>
                          <m:r>
                            <a:rPr lang="en-GB" b="0" i="1" smtClean="0">
                              <a:latin typeface="Cambria Math"/>
                              <a:ea typeface="Cambria Math"/>
                            </a:rPr>
                            <m:t>1</m:t>
                          </m:r>
                          <m:r>
                            <a:rPr lang="en-GB" b="0" i="1" smtClean="0">
                              <a:latin typeface="Cambria Math"/>
                              <a:ea typeface="Cambria Math"/>
                            </a:rPr>
                            <m:t>−</m:t>
                          </m:r>
                          <m:r>
                            <a:rPr lang="en-GB" b="0" i="1" smtClean="0">
                              <a:latin typeface="Cambria Math"/>
                              <a:ea typeface="Cambria Math"/>
                            </a:rPr>
                            <m:t>0</m:t>
                          </m:r>
                          <m:r>
                            <a:rPr lang="en-GB" b="0" i="1" smtClean="0">
                              <a:latin typeface="Cambria Math"/>
                              <a:ea typeface="Cambria Math"/>
                            </a:rPr>
                            <m:t>.</m:t>
                          </m:r>
                          <m:r>
                            <a:rPr lang="en-GB" b="0" i="1" smtClean="0">
                              <a:latin typeface="Cambria Math"/>
                              <a:ea typeface="Cambria Math"/>
                            </a:rPr>
                            <m:t>9</m:t>
                          </m:r>
                        </m:den>
                      </m:f>
                      <m:r>
                        <a:rPr lang="en-GB" i="1">
                          <a:latin typeface="Cambria Math"/>
                          <a:ea typeface="Cambria Math"/>
                        </a:rPr>
                        <m:t>×</m:t>
                      </m:r>
                      <m:r>
                        <a:rPr lang="en-GB" b="0" i="1" smtClean="0">
                          <a:latin typeface="Cambria Math"/>
                          <a:ea typeface="Cambria Math"/>
                        </a:rPr>
                        <m:t>200</m:t>
                      </m:r>
                      <m:r>
                        <a:rPr lang="en-GB" b="0" i="1" smtClean="0">
                          <a:latin typeface="Cambria Math"/>
                          <a:ea typeface="Cambria Math"/>
                        </a:rPr>
                        <m:t>=</m:t>
                      </m:r>
                      <m:r>
                        <a:rPr lang="en-GB" b="0" i="1" smtClean="0">
                          <a:latin typeface="Cambria Math"/>
                          <a:ea typeface="Cambria Math"/>
                        </a:rPr>
                        <m:t>2000</m:t>
                      </m:r>
                    </m:oMath>
                  </m:oMathPara>
                </a14:m>
                <a:endParaRPr lang="en-GB" dirty="0"/>
              </a:p>
              <a:p>
                <a:pPr marL="0" indent="0" algn="r" rtl="1">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a:ea typeface="Cambria Math"/>
                            </a:rPr>
                            <m:t>∆</m:t>
                          </m:r>
                          <m:sSub>
                            <m:sSubPr>
                              <m:ctrlPr>
                                <a:rPr lang="en-GB" i="1" smtClean="0">
                                  <a:latin typeface="Cambria Math" panose="02040503050406030204" pitchFamily="18" charset="0"/>
                                  <a:ea typeface="Cambria Math"/>
                                </a:rPr>
                              </m:ctrlPr>
                            </m:sSubPr>
                            <m:e>
                              <m:r>
                                <a:rPr lang="en-GB" b="0" i="1" smtClean="0">
                                  <a:latin typeface="Cambria Math"/>
                                  <a:ea typeface="Cambria Math"/>
                                </a:rPr>
                                <m:t>𝑌</m:t>
                              </m:r>
                            </m:e>
                            <m:sub>
                              <m:r>
                                <a:rPr lang="en-GB" b="0" i="1" smtClean="0">
                                  <a:latin typeface="Cambria Math"/>
                                  <a:ea typeface="Cambria Math"/>
                                </a:rPr>
                                <m:t>2</m:t>
                              </m:r>
                            </m:sub>
                          </m:sSub>
                        </m:num>
                        <m:den>
                          <m:r>
                            <a:rPr lang="en-GB" i="1">
                              <a:latin typeface="Cambria Math"/>
                              <a:ea typeface="Cambria Math"/>
                            </a:rPr>
                            <m:t>∆</m:t>
                          </m:r>
                          <m:r>
                            <a:rPr lang="en-GB" b="0" i="1" smtClean="0">
                              <a:latin typeface="Cambria Math"/>
                              <a:ea typeface="Cambria Math"/>
                            </a:rPr>
                            <m:t>𝑇</m:t>
                          </m:r>
                        </m:den>
                      </m:f>
                      <m:r>
                        <a:rPr lang="en-GB" i="1">
                          <a:latin typeface="Cambria Math"/>
                        </a:rPr>
                        <m:t>=</m:t>
                      </m:r>
                      <m:f>
                        <m:fPr>
                          <m:ctrlPr>
                            <a:rPr lang="en-GB" i="1">
                              <a:latin typeface="Cambria Math" panose="02040503050406030204" pitchFamily="18" charset="0"/>
                            </a:rPr>
                          </m:ctrlPr>
                        </m:fPr>
                        <m:num>
                          <m:r>
                            <a:rPr lang="en-GB" b="0" i="1" smtClean="0">
                              <a:latin typeface="Cambria Math"/>
                            </a:rPr>
                            <m:t>−</m:t>
                          </m:r>
                          <m:r>
                            <a:rPr lang="en-GB" b="0" i="1" smtClean="0">
                              <a:latin typeface="Cambria Math"/>
                            </a:rPr>
                            <m:t>𝑏</m:t>
                          </m:r>
                        </m:num>
                        <m:den>
                          <m:r>
                            <a:rPr lang="en-GB" i="1">
                              <a:latin typeface="Cambria Math"/>
                            </a:rPr>
                            <m:t>1</m:t>
                          </m:r>
                          <m:r>
                            <a:rPr lang="en-GB" i="1">
                              <a:latin typeface="Cambria Math"/>
                            </a:rPr>
                            <m:t>−</m:t>
                          </m:r>
                          <m:r>
                            <a:rPr lang="en-GB" i="1">
                              <a:latin typeface="Cambria Math"/>
                            </a:rPr>
                            <m:t>𝑏</m:t>
                          </m:r>
                        </m:den>
                      </m:f>
                      <m:r>
                        <a:rPr lang="en-GB" i="1">
                          <a:latin typeface="Cambria Math"/>
                        </a:rPr>
                        <m:t>       </m:t>
                      </m:r>
                      <m:r>
                        <a:rPr lang="en-GB" i="1">
                          <a:latin typeface="Cambria Math"/>
                          <a:ea typeface="Cambria Math"/>
                        </a:rPr>
                        <m:t>∆</m:t>
                      </m:r>
                      <m:sSub>
                        <m:sSubPr>
                          <m:ctrlPr>
                            <a:rPr lang="en-GB" i="1" smtClean="0">
                              <a:latin typeface="Cambria Math" panose="02040503050406030204" pitchFamily="18" charset="0"/>
                              <a:ea typeface="Cambria Math"/>
                            </a:rPr>
                          </m:ctrlPr>
                        </m:sSubPr>
                        <m:e>
                          <m:r>
                            <a:rPr lang="en-US" b="0" i="1" smtClean="0">
                              <a:latin typeface="Cambria Math"/>
                              <a:ea typeface="Cambria Math"/>
                            </a:rPr>
                            <m:t>𝑌</m:t>
                          </m:r>
                        </m:e>
                        <m:sub>
                          <m:r>
                            <a:rPr lang="en-US" b="0" i="1" smtClean="0">
                              <a:latin typeface="Cambria Math"/>
                              <a:ea typeface="Cambria Math"/>
                            </a:rPr>
                            <m:t>2</m:t>
                          </m:r>
                        </m:sub>
                      </m:sSub>
                      <m:r>
                        <a:rPr lang="en-GB" i="1">
                          <a:latin typeface="Cambria Math"/>
                          <a:ea typeface="Cambria Math"/>
                        </a:rPr>
                        <m:t>=</m:t>
                      </m:r>
                      <m:f>
                        <m:fPr>
                          <m:ctrlPr>
                            <a:rPr lang="en-GB" i="1">
                              <a:latin typeface="Cambria Math" panose="02040503050406030204" pitchFamily="18" charset="0"/>
                            </a:rPr>
                          </m:ctrlPr>
                        </m:fPr>
                        <m:num>
                          <m:r>
                            <a:rPr lang="en-GB" b="0" i="1" smtClean="0">
                              <a:latin typeface="Cambria Math"/>
                            </a:rPr>
                            <m:t>−</m:t>
                          </m:r>
                          <m:r>
                            <a:rPr lang="en-GB" b="0" i="1" smtClean="0">
                              <a:latin typeface="Cambria Math"/>
                            </a:rPr>
                            <m:t>𝑏</m:t>
                          </m:r>
                        </m:num>
                        <m:den>
                          <m:r>
                            <a:rPr lang="en-GB" i="1">
                              <a:latin typeface="Cambria Math"/>
                            </a:rPr>
                            <m:t>1</m:t>
                          </m:r>
                          <m:r>
                            <a:rPr lang="en-GB" i="1">
                              <a:latin typeface="Cambria Math"/>
                            </a:rPr>
                            <m:t>−</m:t>
                          </m:r>
                          <m:r>
                            <a:rPr lang="en-GB" i="1">
                              <a:latin typeface="Cambria Math"/>
                            </a:rPr>
                            <m:t>𝑏</m:t>
                          </m:r>
                        </m:den>
                      </m:f>
                      <m:r>
                        <a:rPr lang="en-GB" i="1">
                          <a:latin typeface="Cambria Math"/>
                          <a:ea typeface="Cambria Math"/>
                        </a:rPr>
                        <m:t>∆</m:t>
                      </m:r>
                      <m:r>
                        <a:rPr lang="en-GB" b="0" i="1" smtClean="0">
                          <a:latin typeface="Cambria Math"/>
                          <a:ea typeface="Cambria Math"/>
                        </a:rPr>
                        <m:t>𝑇</m:t>
                      </m:r>
                      <m:r>
                        <a:rPr lang="en-GB" i="1">
                          <a:latin typeface="Cambria Math"/>
                          <a:ea typeface="Cambria Math"/>
                        </a:rPr>
                        <m:t>=</m:t>
                      </m:r>
                      <m:f>
                        <m:fPr>
                          <m:ctrlPr>
                            <a:rPr lang="en-GB" i="1">
                              <a:latin typeface="Cambria Math" panose="02040503050406030204" pitchFamily="18" charset="0"/>
                              <a:ea typeface="Cambria Math"/>
                            </a:rPr>
                          </m:ctrlPr>
                        </m:fPr>
                        <m:num>
                          <m:r>
                            <a:rPr lang="en-GB" b="0" i="1" smtClean="0">
                              <a:latin typeface="Cambria Math"/>
                              <a:ea typeface="Cambria Math"/>
                            </a:rPr>
                            <m:t>−</m:t>
                          </m:r>
                          <m:r>
                            <a:rPr lang="en-GB" b="0" i="1" smtClean="0">
                              <a:latin typeface="Cambria Math"/>
                              <a:ea typeface="Cambria Math"/>
                            </a:rPr>
                            <m:t>0</m:t>
                          </m:r>
                          <m:r>
                            <a:rPr lang="en-GB" b="0" i="1" smtClean="0">
                              <a:latin typeface="Cambria Math"/>
                              <a:ea typeface="Cambria Math"/>
                            </a:rPr>
                            <m:t>.</m:t>
                          </m:r>
                          <m:r>
                            <a:rPr lang="en-GB" b="0" i="1" smtClean="0">
                              <a:latin typeface="Cambria Math"/>
                              <a:ea typeface="Cambria Math"/>
                            </a:rPr>
                            <m:t>9</m:t>
                          </m:r>
                        </m:num>
                        <m:den>
                          <m:r>
                            <a:rPr lang="en-GB" i="1">
                              <a:latin typeface="Cambria Math"/>
                              <a:ea typeface="Cambria Math"/>
                            </a:rPr>
                            <m:t>1</m:t>
                          </m:r>
                          <m:r>
                            <a:rPr lang="en-GB" i="1">
                              <a:latin typeface="Cambria Math"/>
                              <a:ea typeface="Cambria Math"/>
                            </a:rPr>
                            <m:t>−</m:t>
                          </m:r>
                          <m:r>
                            <a:rPr lang="en-GB" i="1">
                              <a:latin typeface="Cambria Math"/>
                              <a:ea typeface="Cambria Math"/>
                            </a:rPr>
                            <m:t>0</m:t>
                          </m:r>
                          <m:r>
                            <a:rPr lang="en-GB" i="1">
                              <a:latin typeface="Cambria Math"/>
                              <a:ea typeface="Cambria Math"/>
                            </a:rPr>
                            <m:t>.</m:t>
                          </m:r>
                          <m:r>
                            <a:rPr lang="en-GB" i="1">
                              <a:latin typeface="Cambria Math"/>
                              <a:ea typeface="Cambria Math"/>
                            </a:rPr>
                            <m:t>9</m:t>
                          </m:r>
                        </m:den>
                      </m:f>
                      <m:r>
                        <a:rPr lang="en-GB" i="1">
                          <a:latin typeface="Cambria Math"/>
                          <a:ea typeface="Cambria Math"/>
                        </a:rPr>
                        <m:t>×</m:t>
                      </m:r>
                      <m:r>
                        <a:rPr lang="ar-SA" b="0" i="1" smtClean="0">
                          <a:latin typeface="Cambria Math" panose="02040503050406030204" pitchFamily="18" charset="0"/>
                          <a:ea typeface="Cambria Math"/>
                        </a:rPr>
                        <m:t>3</m:t>
                      </m:r>
                      <m:r>
                        <a:rPr lang="en-GB" i="1">
                          <a:latin typeface="Cambria Math"/>
                          <a:ea typeface="Cambria Math"/>
                        </a:rPr>
                        <m:t>00</m:t>
                      </m:r>
                      <m:r>
                        <a:rPr lang="en-GB" i="1">
                          <a:latin typeface="Cambria Math"/>
                          <a:ea typeface="Cambria Math"/>
                        </a:rPr>
                        <m:t>=−</m:t>
                      </m:r>
                      <m:r>
                        <a:rPr lang="en-GB" b="0" i="1" smtClean="0">
                          <a:latin typeface="Cambria Math"/>
                          <a:ea typeface="Cambria Math"/>
                        </a:rPr>
                        <m:t>2700</m:t>
                      </m:r>
                    </m:oMath>
                  </m:oMathPara>
                </a14:m>
                <a:endParaRPr lang="en-GB" dirty="0"/>
              </a:p>
              <a:p>
                <a:pPr marL="0" indent="0" algn="r" rtl="1">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US" b="0" i="1" smtClean="0">
                          <a:latin typeface="Cambria Math"/>
                          <a:ea typeface="Cambria Math"/>
                        </a:rPr>
                        <m:t>𝑌</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𝑌</m:t>
                          </m:r>
                        </m:e>
                        <m:sub>
                          <m:r>
                            <a:rPr lang="en-US" b="0" i="1" smtClean="0">
                              <a:latin typeface="Cambria Math"/>
                              <a:ea typeface="Cambria Math"/>
                            </a:rPr>
                            <m:t>1</m:t>
                          </m:r>
                        </m:sub>
                      </m:sSub>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𝑌</m:t>
                          </m:r>
                        </m:e>
                        <m:sub>
                          <m:r>
                            <a:rPr lang="en-US" b="0" i="1" smtClean="0">
                              <a:latin typeface="Cambria Math"/>
                              <a:ea typeface="Cambria Math"/>
                            </a:rPr>
                            <m:t>2</m:t>
                          </m:r>
                        </m:sub>
                      </m:sSub>
                      <m:r>
                        <a:rPr lang="en-US" b="0" i="1" smtClean="0">
                          <a:latin typeface="Cambria Math"/>
                          <a:ea typeface="Cambria Math"/>
                        </a:rPr>
                        <m:t>=</m:t>
                      </m:r>
                      <m:r>
                        <a:rPr lang="en-US" b="0" i="1" smtClean="0">
                          <a:latin typeface="Cambria Math"/>
                          <a:ea typeface="Cambria Math"/>
                        </a:rPr>
                        <m:t>2000</m:t>
                      </m:r>
                      <m:r>
                        <a:rPr lang="en-US" b="0" i="1" smtClean="0">
                          <a:latin typeface="Cambria Math"/>
                          <a:ea typeface="Cambria Math"/>
                        </a:rPr>
                        <m:t>−</m:t>
                      </m:r>
                      <m:r>
                        <a:rPr lang="en-US" b="0" i="1" smtClean="0">
                          <a:latin typeface="Cambria Math"/>
                          <a:ea typeface="Cambria Math"/>
                        </a:rPr>
                        <m:t>2700</m:t>
                      </m:r>
                      <m:r>
                        <a:rPr lang="en-US" b="0" i="1" smtClean="0">
                          <a:latin typeface="Cambria Math"/>
                          <a:ea typeface="Cambria Math"/>
                        </a:rPr>
                        <m:t>=−</m:t>
                      </m:r>
                      <m:r>
                        <a:rPr lang="en-US" b="0" i="1" smtClean="0">
                          <a:latin typeface="Cambria Math"/>
                          <a:ea typeface="Cambria Math"/>
                        </a:rPr>
                        <m:t>700</m:t>
                      </m:r>
                    </m:oMath>
                  </m:oMathPara>
                </a14:m>
                <a:endParaRPr lang="en-GB" dirty="0"/>
              </a:p>
              <a:p>
                <a:pPr marL="0" indent="0" algn="r" rtl="1">
                  <a:buNone/>
                </a:pPr>
                <a:r>
                  <a:rPr lang="ar-SA" dirty="0"/>
                  <a:t>          ينخفض الدخل التوازني بمقدار 700 مليون نتيجة ارتفاع الانفاق الحكومي بمقدار 200 مليون و الضرائب بمقدار 300 مليون</a:t>
                </a:r>
                <a:endParaRPr lang="en-GB" dirty="0"/>
              </a:p>
              <a:p>
                <a:pPr marL="0" indent="0" algn="r" rtl="1">
                  <a:buNone/>
                </a:pPr>
                <a:endParaRPr lang="en-GB" dirty="0"/>
              </a:p>
              <a:p>
                <a:pPr marL="0" indent="0" algn="r" rtl="1">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23528" y="1935480"/>
                <a:ext cx="8363272" cy="4389120"/>
              </a:xfrm>
              <a:blipFill>
                <a:blip r:embed="rId2"/>
                <a:stretch>
                  <a:fillRect l="-729" t="-1389" r="-138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32</a:t>
            </a:fld>
            <a:endParaRPr lang="en-GB"/>
          </a:p>
        </p:txBody>
      </p:sp>
      <p:sp>
        <p:nvSpPr>
          <p:cNvPr id="6" name="Rectangle 5"/>
          <p:cNvSpPr/>
          <p:nvPr/>
        </p:nvSpPr>
        <p:spPr>
          <a:xfrm>
            <a:off x="7668344" y="3284984"/>
            <a:ext cx="864096"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596336" y="4005064"/>
            <a:ext cx="1016496"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516216" y="4581128"/>
            <a:ext cx="1016496"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a:off x="2267744" y="3573016"/>
            <a:ext cx="4320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95736" y="4365104"/>
            <a:ext cx="4320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230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المضاعف و منحنى الطلب الكلي:</a:t>
            </a:r>
            <a:endParaRPr lang="en-GB" b="1" dirty="0"/>
          </a:p>
        </p:txBody>
      </p:sp>
      <p:sp>
        <p:nvSpPr>
          <p:cNvPr id="3" name="Content Placeholder 2"/>
          <p:cNvSpPr>
            <a:spLocks noGrp="1"/>
          </p:cNvSpPr>
          <p:nvPr>
            <p:ph idx="1"/>
          </p:nvPr>
        </p:nvSpPr>
        <p:spPr>
          <a:xfrm>
            <a:off x="5796136" y="2348880"/>
            <a:ext cx="2890664" cy="3975720"/>
          </a:xfrm>
        </p:spPr>
        <p:txBody>
          <a:bodyPr/>
          <a:lstStyle/>
          <a:p>
            <a:pPr algn="r" rtl="1"/>
            <a:r>
              <a:rPr lang="ar-SA" dirty="0"/>
              <a:t>الزيادة التلقائية في الانفاق تؤدي إلى تحرك أفقي لمنحنى الطلب الكلي لليمين بما يساوي مضاعف الانفاق مضروباً بمقدار الزيادة. و العكس في حالة الانخفاض.</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33</a:t>
            </a:fld>
            <a:endParaRPr lang="en-GB"/>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805140" y="1174308"/>
            <a:ext cx="4268688" cy="5857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927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مضاعف الاقتصاد المفتوح:</a:t>
            </a:r>
            <a:endParaRPr lang="en-GB" b="1" dirty="0"/>
          </a:p>
        </p:txBody>
      </p:sp>
      <p:sp>
        <p:nvSpPr>
          <p:cNvPr id="3" name="Content Placeholder 2"/>
          <p:cNvSpPr>
            <a:spLocks noGrp="1"/>
          </p:cNvSpPr>
          <p:nvPr>
            <p:ph idx="1"/>
          </p:nvPr>
        </p:nvSpPr>
        <p:spPr/>
        <p:txBody>
          <a:bodyPr/>
          <a:lstStyle/>
          <a:p>
            <a:pPr algn="r" rtl="1"/>
            <a:r>
              <a:rPr lang="ar-SA" b="1" dirty="0">
                <a:solidFill>
                  <a:schemeClr val="tx2"/>
                </a:solidFill>
              </a:rPr>
              <a:t>مضاعف الاقتصاد المفتوح:</a:t>
            </a:r>
          </a:p>
          <a:p>
            <a:pPr marL="0" indent="0" algn="r" rtl="1">
              <a:buNone/>
            </a:pPr>
            <a:r>
              <a:rPr lang="ar-SA" dirty="0"/>
              <a:t>          هو المضاعف الذي ينشأ نتيجة زيادة الصادرات (حقن) و الواردات (تسرب).</a:t>
            </a:r>
          </a:p>
          <a:p>
            <a:pPr algn="r" rtl="1"/>
            <a:r>
              <a:rPr lang="ar-SA" dirty="0"/>
              <a:t>ازدهار أو كساد الاقتصاد يؤثر على حركة التجارة الدولية مما يؤثر على الاقتصاد المحلي عن طريق المضاعف.</a:t>
            </a:r>
          </a:p>
          <a:p>
            <a:pPr algn="r" rtl="1"/>
            <a:r>
              <a:rPr lang="ar-SA" b="1" dirty="0">
                <a:solidFill>
                  <a:schemeClr val="tx2"/>
                </a:solidFill>
              </a:rPr>
              <a:t>في حالة الاقتصاد المفتوح:</a:t>
            </a:r>
          </a:p>
          <a:p>
            <a:pPr marL="514350" indent="-514350" algn="r" rtl="1">
              <a:buFont typeface="+mj-lt"/>
              <a:buAutoNum type="arabicPeriod"/>
            </a:pPr>
            <a:r>
              <a:rPr lang="ar-SA" b="1" dirty="0">
                <a:solidFill>
                  <a:schemeClr val="tx2"/>
                </a:solidFill>
              </a:rPr>
              <a:t>التسرب: </a:t>
            </a:r>
            <a:r>
              <a:rPr lang="ar-SA" dirty="0"/>
              <a:t>هو مجموع الضرائب و الادخار و الواردات (</a:t>
            </a:r>
            <a:r>
              <a:rPr lang="en-GB" dirty="0"/>
              <a:t>T + S + M</a:t>
            </a:r>
            <a:r>
              <a:rPr lang="ar-SA" dirty="0"/>
              <a:t>).</a:t>
            </a:r>
          </a:p>
          <a:p>
            <a:pPr marL="514350" indent="-514350" algn="r" rtl="1">
              <a:buFont typeface="+mj-lt"/>
              <a:buAutoNum type="arabicPeriod"/>
            </a:pPr>
            <a:r>
              <a:rPr lang="ar-SA" b="1" dirty="0">
                <a:solidFill>
                  <a:schemeClr val="tx2"/>
                </a:solidFill>
              </a:rPr>
              <a:t>الحقن: </a:t>
            </a:r>
            <a:r>
              <a:rPr lang="ar-SA" dirty="0"/>
              <a:t>هو مجموع الاستهلاك و الاستثمار و الانفاق الحكومي و الصادرات (</a:t>
            </a:r>
            <a:r>
              <a:rPr lang="en-GB" dirty="0"/>
              <a:t>C + I + G + X</a:t>
            </a:r>
            <a:r>
              <a:rPr lang="ar-SA" dirty="0"/>
              <a:t>).</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34</a:t>
            </a:fld>
            <a:endParaRPr lang="en-GB"/>
          </a:p>
        </p:txBody>
      </p:sp>
    </p:spTree>
    <p:extLst>
      <p:ext uri="{BB962C8B-B14F-4D97-AF65-F5344CB8AC3E}">
        <p14:creationId xmlns:p14="http://schemas.microsoft.com/office/powerpoint/2010/main" val="185775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مضاعف الاقتصاد المفتوح:</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935480"/>
                <a:ext cx="8507288" cy="4389120"/>
              </a:xfrm>
            </p:spPr>
            <p:txBody>
              <a:bodyPr>
                <a:normAutofit/>
              </a:bodyPr>
              <a:lstStyle/>
              <a:p>
                <a:pPr algn="r" rtl="1"/>
                <a:r>
                  <a:rPr lang="ar-SA" b="1" dirty="0">
                    <a:solidFill>
                      <a:schemeClr val="tx2"/>
                    </a:solidFill>
                  </a:rPr>
                  <a:t>حساب قيمة المضاعف: </a:t>
                </a:r>
                <a:r>
                  <a:rPr lang="ar-SA" dirty="0"/>
                  <a:t>نفترض أن:</a:t>
                </a:r>
              </a:p>
              <a:p>
                <a:pPr marL="0" indent="0" algn="ctr" rtl="1">
                  <a:buNone/>
                </a:pPr>
                <a:r>
                  <a:rPr lang="ar-SA" dirty="0"/>
                  <a:t>الصادرات متغير مستقل عن الدخل: </a:t>
                </a:r>
                <a:r>
                  <a:rPr lang="en-GB" dirty="0"/>
                  <a:t>X = X0</a:t>
                </a:r>
                <a:endParaRPr lang="ar-SA" dirty="0"/>
              </a:p>
              <a:p>
                <a:pPr marL="0" indent="0" algn="ctr" rtl="1">
                  <a:buNone/>
                </a:pPr>
                <a:r>
                  <a:rPr lang="ar-SA" dirty="0"/>
                  <a:t>الواردات دالة في الدخل: </a:t>
                </a:r>
                <a14:m>
                  <m:oMath xmlns:m="http://schemas.openxmlformats.org/officeDocument/2006/math">
                    <m:r>
                      <a:rPr lang="en-GB" b="0" i="1" smtClean="0">
                        <a:latin typeface="Cambria Math"/>
                      </a:rPr>
                      <m:t>𝑀</m:t>
                    </m:r>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𝑀</m:t>
                        </m:r>
                      </m:e>
                      <m:sub>
                        <m:r>
                          <a:rPr lang="en-GB" b="0" i="1" smtClean="0">
                            <a:latin typeface="Cambria Math"/>
                          </a:rPr>
                          <m:t>0</m:t>
                        </m:r>
                      </m:sub>
                    </m:sSub>
                    <m:r>
                      <a:rPr lang="en-GB" b="0" i="1" smtClean="0">
                        <a:latin typeface="Cambria Math"/>
                      </a:rPr>
                      <m:t>+</m:t>
                    </m:r>
                    <m:r>
                      <a:rPr lang="en-GB" b="0" i="1" smtClean="0">
                        <a:latin typeface="Cambria Math"/>
                      </a:rPr>
                      <m:t>𝑚𝑌</m:t>
                    </m:r>
                  </m:oMath>
                </a14:m>
                <a:endParaRPr lang="en-GB" dirty="0"/>
              </a:p>
              <a:p>
                <a:pPr marL="0" indent="0" algn="r" rtl="1">
                  <a:buNone/>
                </a:pPr>
                <a:r>
                  <a:rPr lang="ar-SA" b="1" dirty="0">
                    <a:solidFill>
                      <a:schemeClr val="tx2"/>
                    </a:solidFill>
                  </a:rPr>
                  <a:t>حيث:</a:t>
                </a:r>
              </a:p>
              <a:p>
                <a:pPr marL="514350" indent="-514350" algn="r" rtl="1">
                  <a:buFont typeface="+mj-lt"/>
                  <a:buAutoNum type="arabicPeriod"/>
                </a:pPr>
                <a:r>
                  <a:rPr lang="ar-SA" dirty="0"/>
                  <a:t>(</a:t>
                </a:r>
                <a14:m>
                  <m:oMath xmlns:m="http://schemas.openxmlformats.org/officeDocument/2006/math">
                    <m:sSub>
                      <m:sSubPr>
                        <m:ctrlPr>
                          <a:rPr lang="en-GB" i="1">
                            <a:latin typeface="Cambria Math" panose="02040503050406030204" pitchFamily="18" charset="0"/>
                          </a:rPr>
                        </m:ctrlPr>
                      </m:sSubPr>
                      <m:e>
                        <m:r>
                          <a:rPr lang="en-GB" i="1">
                            <a:latin typeface="Cambria Math"/>
                          </a:rPr>
                          <m:t>𝑀</m:t>
                        </m:r>
                      </m:e>
                      <m:sub>
                        <m:r>
                          <a:rPr lang="en-GB" i="1">
                            <a:latin typeface="Cambria Math"/>
                          </a:rPr>
                          <m:t>0</m:t>
                        </m:r>
                      </m:sub>
                    </m:sSub>
                  </m:oMath>
                </a14:m>
                <a:r>
                  <a:rPr lang="ar-SA" dirty="0"/>
                  <a:t>): الواردات التلقائية كالمساعدات و الإعانات.</a:t>
                </a:r>
              </a:p>
              <a:p>
                <a:pPr marL="514350" indent="-514350" algn="r" rtl="1">
                  <a:buFont typeface="+mj-lt"/>
                  <a:buAutoNum type="arabicPeriod"/>
                </a:pPr>
                <a:r>
                  <a:rPr lang="ar-SA" dirty="0"/>
                  <a:t>(𝑚): الميل الحدي للاستيراد الذي يوضح التغير في الواردات نتيجة تغير الدخل بوحدة واحدة.</a:t>
                </a:r>
              </a:p>
              <a:p>
                <a:pPr marL="0" indent="0" algn="r" rtl="1">
                  <a:buNone/>
                </a:pPr>
                <a:r>
                  <a:rPr lang="ar-SA" b="1" dirty="0">
                    <a:solidFill>
                      <a:schemeClr val="tx2"/>
                    </a:solidFill>
                  </a:rPr>
                  <a:t>عند مستويات الدخل المرتفعة: </a:t>
                </a:r>
                <a:r>
                  <a:rPr lang="ar-SA" dirty="0"/>
                  <a:t>صافي الصادرات بالسالب (عجز في الميزان التجاري)       ينخفض مستوى الدخل و تنتقل دالة الطلب الكلي لأسفل.</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935480"/>
                <a:ext cx="8507288" cy="4389120"/>
              </a:xfrm>
              <a:blipFill rotWithShape="1">
                <a:blip r:embed="rId2" cstate="print"/>
                <a:stretch>
                  <a:fillRect t="-1250" r="-1289"/>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35</a:t>
            </a:fld>
            <a:endParaRPr lang="en-GB"/>
          </a:p>
        </p:txBody>
      </p:sp>
      <p:cxnSp>
        <p:nvCxnSpPr>
          <p:cNvPr id="7" name="Straight Arrow Connector 6"/>
          <p:cNvCxnSpPr/>
          <p:nvPr/>
        </p:nvCxnSpPr>
        <p:spPr>
          <a:xfrm flipH="1">
            <a:off x="539552" y="5445224"/>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195736" y="2420888"/>
            <a:ext cx="108012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255168" y="2852936"/>
            <a:ext cx="208823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8345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مضاعف الاقتصاد المفتوح:</a:t>
            </a:r>
            <a:endParaRPr lang="en-GB" b="1" dirty="0"/>
          </a:p>
        </p:txBody>
      </p:sp>
      <p:sp>
        <p:nvSpPr>
          <p:cNvPr id="3" name="Content Placeholder 2"/>
          <p:cNvSpPr>
            <a:spLocks noGrp="1"/>
          </p:cNvSpPr>
          <p:nvPr>
            <p:ph idx="1"/>
          </p:nvPr>
        </p:nvSpPr>
        <p:spPr>
          <a:xfrm>
            <a:off x="457200" y="1935480"/>
            <a:ext cx="8229600" cy="4517856"/>
          </a:xfrm>
        </p:spPr>
        <p:txBody>
          <a:bodyPr>
            <a:normAutofit/>
          </a:bodyPr>
          <a:lstStyle/>
          <a:p>
            <a:pPr marL="0" indent="0" algn="r" rtl="1">
              <a:buNone/>
            </a:pPr>
            <a:endParaRPr lang="en-GB" dirty="0"/>
          </a:p>
          <a:p>
            <a:pPr marL="0" indent="0" algn="r" rtl="1">
              <a:buNone/>
            </a:pPr>
            <a:endParaRPr lang="en-GB" dirty="0"/>
          </a:p>
          <a:p>
            <a:pPr marL="0" indent="0" algn="r" rtl="1">
              <a:buNone/>
            </a:pPr>
            <a:endParaRPr lang="en-GB" dirty="0"/>
          </a:p>
          <a:p>
            <a:pPr marL="0" indent="0" algn="r" rtl="1">
              <a:buNone/>
            </a:pPr>
            <a:endParaRPr lang="en-GB" dirty="0"/>
          </a:p>
          <a:p>
            <a:pPr marL="0" indent="0" algn="r" rtl="1">
              <a:buNone/>
            </a:pP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36</a:t>
            </a:fld>
            <a:endParaRPr lang="en-GB"/>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450686891"/>
                  </p:ext>
                </p:extLst>
              </p:nvPr>
            </p:nvGraphicFramePr>
            <p:xfrm>
              <a:off x="251518" y="2145498"/>
              <a:ext cx="8640962" cy="4091814"/>
            </p:xfrm>
            <a:graphic>
              <a:graphicData uri="http://schemas.openxmlformats.org/drawingml/2006/table">
                <a:tbl>
                  <a:tblPr rtl="1" firstRow="1" firstCol="1" bandRow="1">
                    <a:tableStyleId>{5C22544A-7EE6-4342-B048-85BDC9FD1C3A}</a:tableStyleId>
                  </a:tblPr>
                  <a:tblGrid>
                    <a:gridCol w="1636922">
                      <a:extLst>
                        <a:ext uri="{9D8B030D-6E8A-4147-A177-3AD203B41FA5}">
                          <a16:colId xmlns:a16="http://schemas.microsoft.com/office/drawing/2014/main" val="20000"/>
                        </a:ext>
                      </a:extLst>
                    </a:gridCol>
                    <a:gridCol w="4149035">
                      <a:extLst>
                        <a:ext uri="{9D8B030D-6E8A-4147-A177-3AD203B41FA5}">
                          <a16:colId xmlns:a16="http://schemas.microsoft.com/office/drawing/2014/main" val="20001"/>
                        </a:ext>
                      </a:extLst>
                    </a:gridCol>
                    <a:gridCol w="2855005">
                      <a:extLst>
                        <a:ext uri="{9D8B030D-6E8A-4147-A177-3AD203B41FA5}">
                          <a16:colId xmlns:a16="http://schemas.microsoft.com/office/drawing/2014/main" val="20002"/>
                        </a:ext>
                      </a:extLst>
                    </a:gridCol>
                  </a:tblGrid>
                  <a:tr h="447040">
                    <a:tc>
                      <a:txBody>
                        <a:bodyPr/>
                        <a:lstStyle/>
                        <a:p>
                          <a:pPr marL="228600" algn="ctr" rtl="1">
                            <a:lnSpc>
                              <a:spcPct val="115000"/>
                            </a:lnSpc>
                            <a:spcAft>
                              <a:spcPts val="0"/>
                            </a:spcAft>
                          </a:pPr>
                          <a:r>
                            <a:rPr lang="ar-SA" sz="2400" dirty="0">
                              <a:effectLst/>
                            </a:rPr>
                            <a:t> </a:t>
                          </a:r>
                          <a:endParaRPr lang="en-GB" sz="18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الدخل التوازني</a:t>
                          </a:r>
                          <a:endParaRPr lang="en-GB" sz="18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مضاعف الاقتصاد المفتوح</a:t>
                          </a:r>
                          <a:endParaRPr lang="en-GB" sz="1800" dirty="0">
                            <a:effectLst/>
                          </a:endParaRPr>
                        </a:p>
                        <a:p>
                          <a:pPr algn="ctr" rtl="1">
                            <a:lnSpc>
                              <a:spcPct val="115000"/>
                            </a:lnSpc>
                            <a:spcAft>
                              <a:spcPts val="0"/>
                            </a:spcAft>
                          </a:pPr>
                          <a:r>
                            <a:rPr lang="ar-SA" sz="2000" dirty="0">
                              <a:effectLst/>
                            </a:rPr>
                            <a:t>(يشمل متغيرات تابعة للدخل)</a:t>
                          </a:r>
                          <a:endParaRPr lang="en-GB" sz="2000" dirty="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443230">
                    <a:tc>
                      <a:txBody>
                        <a:bodyPr/>
                        <a:lstStyle/>
                        <a:p>
                          <a:pPr algn="ctr" rtl="1">
                            <a:lnSpc>
                              <a:spcPct val="115000"/>
                            </a:lnSpc>
                            <a:spcAft>
                              <a:spcPts val="0"/>
                            </a:spcAft>
                          </a:pPr>
                          <a:r>
                            <a:rPr lang="ar-SA" sz="2400" dirty="0">
                              <a:effectLst/>
                            </a:rPr>
                            <a:t>بدون ضرائب</a:t>
                          </a:r>
                          <a:endParaRPr lang="en-GB" sz="18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panose="02040503050406030204" pitchFamily="18" charset="0"/>
                                      </a:rPr>
                                    </m:ctrlPr>
                                  </m:sSupPr>
                                  <m:e>
                                    <m:r>
                                      <a:rPr lang="en-US" sz="1800">
                                        <a:effectLst/>
                                        <a:latin typeface="Cambria Math" panose="02040503050406030204" pitchFamily="18" charset="0"/>
                                      </a:rPr>
                                      <m:t>𝑌</m:t>
                                    </m:r>
                                  </m:e>
                                  <m:sup>
                                    <m:r>
                                      <a:rPr lang="en-US" sz="1800">
                                        <a:effectLst/>
                                        <a:latin typeface="Cambria Math" panose="02040503050406030204" pitchFamily="18" charset="0"/>
                                      </a:rPr>
                                      <m:t>∗</m:t>
                                    </m:r>
                                  </m:sup>
                                </m:sSup>
                                <m:r>
                                  <a:rPr lang="en-US" sz="1800">
                                    <a:effectLst/>
                                    <a:latin typeface="Cambria Math" panose="02040503050406030204" pitchFamily="18" charset="0"/>
                                  </a:rPr>
                                  <m:t>=</m:t>
                                </m:r>
                                <m:f>
                                  <m:fPr>
                                    <m:ctrlPr>
                                      <a:rPr lang="en-GB" sz="1800" i="1">
                                        <a:effectLst/>
                                        <a:latin typeface="Cambria Math" panose="02040503050406030204" pitchFamily="18" charset="0"/>
                                      </a:rPr>
                                    </m:ctrlPr>
                                  </m:fPr>
                                  <m:num>
                                    <m:r>
                                      <m:rPr>
                                        <m:sty m:val="p"/>
                                      </m:rPr>
                                      <a:rPr lang="en-US" sz="1800">
                                        <a:effectLst/>
                                        <a:latin typeface="Cambria Math" panose="02040503050406030204" pitchFamily="18" charset="0"/>
                                      </a:rPr>
                                      <m:t>a</m:t>
                                    </m:r>
                                    <m:r>
                                      <a:rPr lang="en-US" sz="1800">
                                        <a:effectLst/>
                                        <a:latin typeface="Cambria Math" panose="02040503050406030204" pitchFamily="18" charset="0"/>
                                      </a:rPr>
                                      <m:t>+</m:t>
                                    </m:r>
                                    <m:sSub>
                                      <m:sSubPr>
                                        <m:ctrlPr>
                                          <a:rPr lang="en-GB" sz="1800" i="1">
                                            <a:effectLst/>
                                            <a:latin typeface="Cambria Math" panose="02040503050406030204" pitchFamily="18" charset="0"/>
                                          </a:rPr>
                                        </m:ctrlPr>
                                      </m:sSubPr>
                                      <m:e>
                                        <m:r>
                                          <m:rPr>
                                            <m:sty m:val="p"/>
                                          </m:rPr>
                                          <a:rPr lang="en-US" sz="1800">
                                            <a:effectLst/>
                                            <a:latin typeface="Cambria Math" panose="02040503050406030204" pitchFamily="18" charset="0"/>
                                          </a:rPr>
                                          <m:t>I</m:t>
                                        </m:r>
                                      </m:e>
                                      <m:sub>
                                        <m:r>
                                          <a:rPr lang="en-US" sz="1800">
                                            <a:effectLst/>
                                            <a:latin typeface="Cambria Math" panose="02040503050406030204" pitchFamily="18" charset="0"/>
                                          </a:rPr>
                                          <m:t>0</m:t>
                                        </m:r>
                                      </m:sub>
                                    </m:sSub>
                                    <m:r>
                                      <a:rPr lang="en-US" sz="1800">
                                        <a:effectLst/>
                                        <a:latin typeface="Cambria Math" panose="02040503050406030204" pitchFamily="18" charset="0"/>
                                      </a:rPr>
                                      <m:t>+</m:t>
                                    </m:r>
                                    <m:sSub>
                                      <m:sSubPr>
                                        <m:ctrlPr>
                                          <a:rPr lang="en-GB" sz="1800" i="1">
                                            <a:effectLst/>
                                            <a:latin typeface="Cambria Math" panose="02040503050406030204" pitchFamily="18" charset="0"/>
                                          </a:rPr>
                                        </m:ctrlPr>
                                      </m:sSubPr>
                                      <m:e>
                                        <m:r>
                                          <m:rPr>
                                            <m:sty m:val="p"/>
                                          </m:rPr>
                                          <a:rPr lang="en-US" sz="1800">
                                            <a:effectLst/>
                                            <a:latin typeface="Cambria Math" panose="02040503050406030204" pitchFamily="18" charset="0"/>
                                          </a:rPr>
                                          <m:t>G</m:t>
                                        </m:r>
                                      </m:e>
                                      <m:sub>
                                        <m:r>
                                          <a:rPr lang="en-US" sz="1800">
                                            <a:effectLst/>
                                            <a:latin typeface="Cambria Math" panose="02040503050406030204" pitchFamily="18" charset="0"/>
                                          </a:rPr>
                                          <m:t>0</m:t>
                                        </m:r>
                                      </m:sub>
                                    </m:sSub>
                                    <m:r>
                                      <a:rPr lang="en-US" sz="1800">
                                        <a:effectLst/>
                                        <a:latin typeface="Cambria Math" panose="02040503050406030204" pitchFamily="18" charset="0"/>
                                      </a:rPr>
                                      <m:t>+</m:t>
                                    </m:r>
                                    <m:sSub>
                                      <m:sSubPr>
                                        <m:ctrlPr>
                                          <a:rPr lang="en-GB" sz="1800" i="1" smtClean="0">
                                            <a:solidFill>
                                              <a:schemeClr val="tx2"/>
                                            </a:solidFill>
                                            <a:effectLst/>
                                            <a:latin typeface="Cambria Math" panose="02040503050406030204" pitchFamily="18" charset="0"/>
                                          </a:rPr>
                                        </m:ctrlPr>
                                      </m:sSubPr>
                                      <m:e>
                                        <m:r>
                                          <m:rPr>
                                            <m:sty m:val="p"/>
                                          </m:rPr>
                                          <a:rPr lang="en-US" sz="1800">
                                            <a:solidFill>
                                              <a:schemeClr val="tx2"/>
                                            </a:solidFill>
                                            <a:effectLst/>
                                            <a:latin typeface="Cambria Math" panose="02040503050406030204" pitchFamily="18" charset="0"/>
                                          </a:rPr>
                                          <m:t>X</m:t>
                                        </m:r>
                                      </m:e>
                                      <m:sub>
                                        <m:r>
                                          <a:rPr lang="en-US" sz="1800">
                                            <a:solidFill>
                                              <a:schemeClr val="tx2"/>
                                            </a:solidFill>
                                            <a:effectLst/>
                                            <a:latin typeface="Cambria Math" panose="02040503050406030204" pitchFamily="18" charset="0"/>
                                          </a:rPr>
                                          <m:t>0</m:t>
                                        </m:r>
                                      </m:sub>
                                    </m:sSub>
                                    <m:r>
                                      <a:rPr lang="en-US" sz="1800">
                                        <a:solidFill>
                                          <a:schemeClr val="tx2"/>
                                        </a:solidFill>
                                        <a:effectLst/>
                                        <a:latin typeface="Cambria Math" panose="02040503050406030204" pitchFamily="18" charset="0"/>
                                      </a:rPr>
                                      <m:t>−</m:t>
                                    </m:r>
                                    <m:sSub>
                                      <m:sSubPr>
                                        <m:ctrlPr>
                                          <a:rPr lang="en-GB" sz="1800" i="1">
                                            <a:solidFill>
                                              <a:schemeClr val="tx2"/>
                                            </a:solidFill>
                                            <a:effectLst/>
                                            <a:latin typeface="Cambria Math" panose="02040503050406030204" pitchFamily="18" charset="0"/>
                                          </a:rPr>
                                        </m:ctrlPr>
                                      </m:sSubPr>
                                      <m:e>
                                        <m:r>
                                          <m:rPr>
                                            <m:sty m:val="p"/>
                                          </m:rPr>
                                          <a:rPr lang="en-US" sz="1800">
                                            <a:solidFill>
                                              <a:schemeClr val="tx2"/>
                                            </a:solidFill>
                                            <a:effectLst/>
                                            <a:latin typeface="Cambria Math" panose="02040503050406030204" pitchFamily="18" charset="0"/>
                                          </a:rPr>
                                          <m:t>M</m:t>
                                        </m:r>
                                      </m:e>
                                      <m:sub>
                                        <m:r>
                                          <a:rPr lang="en-US" sz="1800">
                                            <a:solidFill>
                                              <a:schemeClr val="tx2"/>
                                            </a:solidFill>
                                            <a:effectLst/>
                                            <a:latin typeface="Cambria Math" panose="02040503050406030204" pitchFamily="18" charset="0"/>
                                          </a:rPr>
                                          <m:t>0</m:t>
                                        </m:r>
                                      </m:sub>
                                    </m:sSub>
                                  </m:num>
                                  <m:den>
                                    <m:r>
                                      <a:rPr lang="en-US" sz="1800">
                                        <a:effectLst/>
                                        <a:latin typeface="Cambria Math" panose="02040503050406030204" pitchFamily="18" charset="0"/>
                                      </a:rPr>
                                      <m:t>1−</m:t>
                                    </m:r>
                                    <m:r>
                                      <m:rPr>
                                        <m:sty m:val="p"/>
                                      </m:rPr>
                                      <a:rPr lang="en-US" sz="1800">
                                        <a:effectLst/>
                                        <a:latin typeface="Cambria Math" panose="02040503050406030204" pitchFamily="18" charset="0"/>
                                      </a:rPr>
                                      <m:t>b</m:t>
                                    </m:r>
                                    <m:r>
                                      <a:rPr lang="en-US" sz="1800" smtClean="0">
                                        <a:solidFill>
                                          <a:schemeClr val="tx2"/>
                                        </a:solidFill>
                                        <a:effectLst/>
                                        <a:latin typeface="Cambria Math" panose="02040503050406030204" pitchFamily="18" charset="0"/>
                                      </a:rPr>
                                      <m:t>+</m:t>
                                    </m:r>
                                    <m:r>
                                      <m:rPr>
                                        <m:sty m:val="p"/>
                                      </m:rPr>
                                      <a:rPr lang="en-US" sz="1800" smtClean="0">
                                        <a:solidFill>
                                          <a:schemeClr val="tx2"/>
                                        </a:solidFill>
                                        <a:effectLst/>
                                        <a:latin typeface="Cambria Math" panose="02040503050406030204" pitchFamily="18" charset="0"/>
                                      </a:rPr>
                                      <m:t>m</m:t>
                                    </m:r>
                                  </m:den>
                                </m:f>
                                <m:r>
                                  <a:rPr lang="en-US" sz="1800">
                                    <a:effectLst/>
                                    <a:latin typeface="Cambria Math" panose="02040503050406030204" pitchFamily="18" charset="0"/>
                                  </a:rPr>
                                  <m:t>=</m:t>
                                </m:r>
                                <m:sSup>
                                  <m:sSupPr>
                                    <m:ctrlPr>
                                      <a:rPr lang="en-GB" sz="1800" i="1">
                                        <a:effectLst/>
                                        <a:latin typeface="Cambria Math" panose="02040503050406030204" pitchFamily="18" charset="0"/>
                                      </a:rPr>
                                    </m:ctrlPr>
                                  </m:sSupPr>
                                  <m:e>
                                    <m:r>
                                      <m:rPr>
                                        <m:sty m:val="p"/>
                                      </m:rPr>
                                      <a:rPr lang="en-US" sz="1800">
                                        <a:effectLst/>
                                        <a:latin typeface="Cambria Math" panose="02040503050406030204" pitchFamily="18" charset="0"/>
                                      </a:rPr>
                                      <m:t>Mr</m:t>
                                    </m:r>
                                  </m:e>
                                  <m:sup>
                                    <m:r>
                                      <a:rPr lang="en-US" sz="1800">
                                        <a:effectLst/>
                                        <a:latin typeface="Cambria Math" panose="02040503050406030204" pitchFamily="18" charset="0"/>
                                      </a:rPr>
                                      <m:t>0</m:t>
                                    </m:r>
                                  </m:sup>
                                </m:sSup>
                                <m:r>
                                  <a:rPr lang="en-US" sz="1800">
                                    <a:effectLst/>
                                    <a:latin typeface="Cambria Math" panose="02040503050406030204" pitchFamily="18" charset="0"/>
                                  </a:rPr>
                                  <m:t>(</m:t>
                                </m:r>
                                <m:sSup>
                                  <m:sSupPr>
                                    <m:ctrlPr>
                                      <a:rPr lang="en-GB" sz="1800" i="1">
                                        <a:effectLst/>
                                        <a:latin typeface="Cambria Math" panose="02040503050406030204" pitchFamily="18" charset="0"/>
                                      </a:rPr>
                                    </m:ctrlPr>
                                  </m:sSupPr>
                                  <m:e>
                                    <m:sSub>
                                      <m:sSubPr>
                                        <m:ctrlPr>
                                          <a:rPr lang="en-GB" sz="1800" i="1">
                                            <a:effectLst/>
                                            <a:latin typeface="Cambria Math" panose="02040503050406030204" pitchFamily="18" charset="0"/>
                                          </a:rPr>
                                        </m:ctrlPr>
                                      </m:sSubPr>
                                      <m:e>
                                        <m:r>
                                          <a:rPr lang="en-US" sz="1800">
                                            <a:effectLst/>
                                            <a:latin typeface="Cambria Math" panose="02040503050406030204" pitchFamily="18" charset="0"/>
                                          </a:rPr>
                                          <m:t>𝐴</m:t>
                                        </m:r>
                                      </m:e>
                                      <m:sub>
                                        <m:r>
                                          <a:rPr lang="en-US" sz="1800">
                                            <a:effectLst/>
                                            <a:latin typeface="Cambria Math" panose="02040503050406030204" pitchFamily="18" charset="0"/>
                                          </a:rPr>
                                          <m:t>0</m:t>
                                        </m:r>
                                      </m:sub>
                                    </m:sSub>
                                  </m:e>
                                  <m:sup>
                                    <m:r>
                                      <a:rPr lang="en-US" sz="1800">
                                        <a:effectLst/>
                                        <a:latin typeface="Cambria Math" panose="02040503050406030204" pitchFamily="18" charset="0"/>
                                      </a:rPr>
                                      <m:t>0</m:t>
                                    </m:r>
                                  </m:sup>
                                </m:sSup>
                                <m:r>
                                  <a:rPr lang="en-US" sz="1800">
                                    <a:effectLst/>
                                    <a:latin typeface="Cambria Math" panose="02040503050406030204" pitchFamily="18" charset="0"/>
                                  </a:rPr>
                                  <m:t>)</m:t>
                                </m:r>
                              </m:oMath>
                            </m:oMathPara>
                          </a14:m>
                          <a:endParaRPr lang="en-GB" sz="16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panose="02040503050406030204" pitchFamily="18" charset="0"/>
                                      </a:rPr>
                                    </m:ctrlPr>
                                  </m:sSupPr>
                                  <m:e>
                                    <m:r>
                                      <m:rPr>
                                        <m:sty m:val="p"/>
                                      </m:rPr>
                                      <a:rPr lang="en-US" sz="1800">
                                        <a:effectLst/>
                                        <a:latin typeface="Cambria Math" panose="02040503050406030204" pitchFamily="18" charset="0"/>
                                      </a:rPr>
                                      <m:t>Mr</m:t>
                                    </m:r>
                                  </m:e>
                                  <m:sup>
                                    <m:r>
                                      <a:rPr lang="en-US" sz="1800">
                                        <a:effectLst/>
                                        <a:latin typeface="Cambria Math" panose="02040503050406030204" pitchFamily="18" charset="0"/>
                                      </a:rPr>
                                      <m:t>0</m:t>
                                    </m:r>
                                  </m:sup>
                                </m:sSup>
                                <m:r>
                                  <a:rPr lang="en-US" sz="1800">
                                    <a:effectLst/>
                                    <a:latin typeface="Cambria Math" panose="02040503050406030204" pitchFamily="18" charset="0"/>
                                  </a:rPr>
                                  <m:t>=</m:t>
                                </m:r>
                                <m:f>
                                  <m:fPr>
                                    <m:ctrlPr>
                                      <a:rPr lang="en-GB" sz="1800" i="1">
                                        <a:effectLst/>
                                        <a:latin typeface="Cambria Math" panose="02040503050406030204" pitchFamily="18" charset="0"/>
                                      </a:rPr>
                                    </m:ctrlPr>
                                  </m:fPr>
                                  <m:num>
                                    <m:r>
                                      <a:rPr lang="en-US" sz="1800">
                                        <a:effectLst/>
                                        <a:latin typeface="Cambria Math" panose="02040503050406030204" pitchFamily="18" charset="0"/>
                                      </a:rPr>
                                      <m:t>1</m:t>
                                    </m:r>
                                  </m:num>
                                  <m:den>
                                    <m:r>
                                      <a:rPr lang="en-US" sz="1800">
                                        <a:effectLst/>
                                        <a:latin typeface="Cambria Math" panose="02040503050406030204" pitchFamily="18" charset="0"/>
                                      </a:rPr>
                                      <m:t>1−</m:t>
                                    </m:r>
                                    <m:r>
                                      <m:rPr>
                                        <m:sty m:val="p"/>
                                      </m:rPr>
                                      <a:rPr lang="en-US" sz="1800">
                                        <a:effectLst/>
                                        <a:latin typeface="Cambria Math" panose="02040503050406030204" pitchFamily="18" charset="0"/>
                                      </a:rPr>
                                      <m:t>b</m:t>
                                    </m:r>
                                    <m:r>
                                      <a:rPr lang="en-US" sz="1800" smtClean="0">
                                        <a:solidFill>
                                          <a:schemeClr val="tx2"/>
                                        </a:solidFill>
                                        <a:effectLst/>
                                        <a:latin typeface="Cambria Math" panose="02040503050406030204" pitchFamily="18" charset="0"/>
                                      </a:rPr>
                                      <m:t>+</m:t>
                                    </m:r>
                                    <m:r>
                                      <m:rPr>
                                        <m:sty m:val="p"/>
                                      </m:rPr>
                                      <a:rPr lang="en-US" sz="1800" smtClean="0">
                                        <a:solidFill>
                                          <a:schemeClr val="tx2"/>
                                        </a:solidFill>
                                        <a:effectLst/>
                                        <a:latin typeface="Cambria Math" panose="02040503050406030204" pitchFamily="18" charset="0"/>
                                      </a:rPr>
                                      <m:t>m</m:t>
                                    </m:r>
                                  </m:den>
                                </m:f>
                              </m:oMath>
                            </m:oMathPara>
                          </a14:m>
                          <a:endParaRPr lang="en-GB" sz="16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440690">
                    <a:tc>
                      <a:txBody>
                        <a:bodyPr/>
                        <a:lstStyle/>
                        <a:p>
                          <a:pPr algn="ctr" rtl="1">
                            <a:lnSpc>
                              <a:spcPct val="115000"/>
                            </a:lnSpc>
                            <a:spcAft>
                              <a:spcPts val="0"/>
                            </a:spcAft>
                          </a:pPr>
                          <a:r>
                            <a:rPr lang="ar-SA" sz="2400" dirty="0">
                              <a:effectLst/>
                            </a:rPr>
                            <a:t>مع ضريبة ثابتة فقط</a:t>
                          </a:r>
                          <a:endParaRPr lang="en-GB" sz="18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panose="02040503050406030204" pitchFamily="18" charset="0"/>
                                      </a:rPr>
                                    </m:ctrlPr>
                                  </m:sSupPr>
                                  <m:e>
                                    <m:r>
                                      <a:rPr lang="en-US" sz="1800">
                                        <a:effectLst/>
                                        <a:latin typeface="Cambria Math" panose="02040503050406030204" pitchFamily="18" charset="0"/>
                                      </a:rPr>
                                      <m:t>𝑌</m:t>
                                    </m:r>
                                  </m:e>
                                  <m:sup>
                                    <m:r>
                                      <a:rPr lang="en-US" sz="1800">
                                        <a:effectLst/>
                                        <a:latin typeface="Cambria Math" panose="02040503050406030204" pitchFamily="18" charset="0"/>
                                      </a:rPr>
                                      <m:t>∗</m:t>
                                    </m:r>
                                  </m:sup>
                                </m:sSup>
                                <m:r>
                                  <a:rPr lang="en-US" sz="1800">
                                    <a:effectLst/>
                                    <a:latin typeface="Cambria Math" panose="02040503050406030204" pitchFamily="18" charset="0"/>
                                  </a:rPr>
                                  <m:t>=</m:t>
                                </m:r>
                                <m:f>
                                  <m:fPr>
                                    <m:ctrlPr>
                                      <a:rPr lang="en-GB" sz="1800" i="1">
                                        <a:effectLst/>
                                        <a:latin typeface="Cambria Math" panose="02040503050406030204" pitchFamily="18" charset="0"/>
                                      </a:rPr>
                                    </m:ctrlPr>
                                  </m:fPr>
                                  <m:num>
                                    <m:r>
                                      <m:rPr>
                                        <m:sty m:val="p"/>
                                      </m:rPr>
                                      <a:rPr lang="en-US" sz="1800">
                                        <a:effectLst/>
                                        <a:latin typeface="Cambria Math" panose="02040503050406030204" pitchFamily="18" charset="0"/>
                                      </a:rPr>
                                      <m:t>a</m:t>
                                    </m:r>
                                    <m:r>
                                      <a:rPr lang="en-US" sz="1800">
                                        <a:effectLst/>
                                        <a:latin typeface="Cambria Math" panose="02040503050406030204" pitchFamily="18" charset="0"/>
                                      </a:rPr>
                                      <m:t>+</m:t>
                                    </m:r>
                                    <m:sSub>
                                      <m:sSubPr>
                                        <m:ctrlPr>
                                          <a:rPr lang="en-GB" sz="1800" i="1">
                                            <a:effectLst/>
                                            <a:latin typeface="Cambria Math" panose="02040503050406030204" pitchFamily="18" charset="0"/>
                                          </a:rPr>
                                        </m:ctrlPr>
                                      </m:sSubPr>
                                      <m:e>
                                        <m:r>
                                          <m:rPr>
                                            <m:sty m:val="p"/>
                                          </m:rPr>
                                          <a:rPr lang="en-US" sz="1800">
                                            <a:effectLst/>
                                            <a:latin typeface="Cambria Math" panose="02040503050406030204" pitchFamily="18" charset="0"/>
                                          </a:rPr>
                                          <m:t>I</m:t>
                                        </m:r>
                                      </m:e>
                                      <m:sub>
                                        <m:r>
                                          <a:rPr lang="en-US" sz="1800">
                                            <a:effectLst/>
                                            <a:latin typeface="Cambria Math" panose="02040503050406030204" pitchFamily="18" charset="0"/>
                                          </a:rPr>
                                          <m:t>0</m:t>
                                        </m:r>
                                      </m:sub>
                                    </m:sSub>
                                    <m:r>
                                      <a:rPr lang="en-US" sz="1800">
                                        <a:effectLst/>
                                        <a:latin typeface="Cambria Math" panose="02040503050406030204" pitchFamily="18" charset="0"/>
                                      </a:rPr>
                                      <m:t>+</m:t>
                                    </m:r>
                                    <m:sSub>
                                      <m:sSubPr>
                                        <m:ctrlPr>
                                          <a:rPr lang="en-GB" sz="1800" i="1">
                                            <a:effectLst/>
                                            <a:latin typeface="Cambria Math" panose="02040503050406030204" pitchFamily="18" charset="0"/>
                                          </a:rPr>
                                        </m:ctrlPr>
                                      </m:sSubPr>
                                      <m:e>
                                        <m:r>
                                          <m:rPr>
                                            <m:sty m:val="p"/>
                                          </m:rPr>
                                          <a:rPr lang="en-US" sz="1800">
                                            <a:effectLst/>
                                            <a:latin typeface="Cambria Math" panose="02040503050406030204" pitchFamily="18" charset="0"/>
                                          </a:rPr>
                                          <m:t>G</m:t>
                                        </m:r>
                                      </m:e>
                                      <m:sub>
                                        <m:r>
                                          <a:rPr lang="en-US" sz="1800">
                                            <a:effectLst/>
                                            <a:latin typeface="Cambria Math" panose="02040503050406030204" pitchFamily="18" charset="0"/>
                                          </a:rPr>
                                          <m:t>0</m:t>
                                        </m:r>
                                      </m:sub>
                                    </m:sSub>
                                    <m:r>
                                      <a:rPr lang="en-US" sz="1800">
                                        <a:effectLst/>
                                        <a:latin typeface="Cambria Math" panose="02040503050406030204" pitchFamily="18" charset="0"/>
                                      </a:rPr>
                                      <m:t>+</m:t>
                                    </m:r>
                                    <m:sSub>
                                      <m:sSubPr>
                                        <m:ctrlPr>
                                          <a:rPr lang="en-GB" sz="1800" i="1" smtClean="0">
                                            <a:solidFill>
                                              <a:schemeClr val="tx2"/>
                                            </a:solidFill>
                                            <a:effectLst/>
                                            <a:latin typeface="Cambria Math" panose="02040503050406030204" pitchFamily="18" charset="0"/>
                                          </a:rPr>
                                        </m:ctrlPr>
                                      </m:sSubPr>
                                      <m:e>
                                        <m:r>
                                          <m:rPr>
                                            <m:sty m:val="p"/>
                                          </m:rPr>
                                          <a:rPr lang="en-US" sz="1800">
                                            <a:solidFill>
                                              <a:schemeClr val="tx2"/>
                                            </a:solidFill>
                                            <a:effectLst/>
                                            <a:latin typeface="Cambria Math" panose="02040503050406030204" pitchFamily="18" charset="0"/>
                                          </a:rPr>
                                          <m:t>X</m:t>
                                        </m:r>
                                      </m:e>
                                      <m:sub>
                                        <m:r>
                                          <a:rPr lang="en-US" sz="1800">
                                            <a:solidFill>
                                              <a:schemeClr val="tx2"/>
                                            </a:solidFill>
                                            <a:effectLst/>
                                            <a:latin typeface="Cambria Math" panose="02040503050406030204" pitchFamily="18" charset="0"/>
                                          </a:rPr>
                                          <m:t>0</m:t>
                                        </m:r>
                                      </m:sub>
                                    </m:sSub>
                                    <m:r>
                                      <a:rPr lang="en-US" sz="1800">
                                        <a:solidFill>
                                          <a:schemeClr val="tx2"/>
                                        </a:solidFill>
                                        <a:effectLst/>
                                        <a:latin typeface="Cambria Math" panose="02040503050406030204" pitchFamily="18" charset="0"/>
                                      </a:rPr>
                                      <m:t>−</m:t>
                                    </m:r>
                                    <m:sSub>
                                      <m:sSubPr>
                                        <m:ctrlPr>
                                          <a:rPr lang="en-GB" sz="1800" i="1">
                                            <a:solidFill>
                                              <a:schemeClr val="tx2"/>
                                            </a:solidFill>
                                            <a:effectLst/>
                                            <a:latin typeface="Cambria Math" panose="02040503050406030204" pitchFamily="18" charset="0"/>
                                          </a:rPr>
                                        </m:ctrlPr>
                                      </m:sSubPr>
                                      <m:e>
                                        <m:r>
                                          <m:rPr>
                                            <m:sty m:val="p"/>
                                          </m:rPr>
                                          <a:rPr lang="en-US" sz="1800">
                                            <a:solidFill>
                                              <a:schemeClr val="tx2"/>
                                            </a:solidFill>
                                            <a:effectLst/>
                                            <a:latin typeface="Cambria Math" panose="02040503050406030204" pitchFamily="18" charset="0"/>
                                          </a:rPr>
                                          <m:t>M</m:t>
                                        </m:r>
                                      </m:e>
                                      <m:sub>
                                        <m:r>
                                          <a:rPr lang="en-US" sz="1800">
                                            <a:solidFill>
                                              <a:schemeClr val="tx2"/>
                                            </a:solidFill>
                                            <a:effectLst/>
                                            <a:latin typeface="Cambria Math" panose="02040503050406030204" pitchFamily="18" charset="0"/>
                                          </a:rPr>
                                          <m:t>0</m:t>
                                        </m:r>
                                      </m:sub>
                                    </m:sSub>
                                    <m:r>
                                      <a:rPr lang="en-US" sz="1800">
                                        <a:effectLst/>
                                        <a:latin typeface="Cambria Math" panose="02040503050406030204" pitchFamily="18" charset="0"/>
                                      </a:rPr>
                                      <m:t>−</m:t>
                                    </m:r>
                                    <m:r>
                                      <m:rPr>
                                        <m:sty m:val="p"/>
                                      </m:rPr>
                                      <a:rPr lang="en-US" sz="1800">
                                        <a:effectLst/>
                                        <a:latin typeface="Cambria Math" panose="02040503050406030204" pitchFamily="18" charset="0"/>
                                      </a:rPr>
                                      <m:t>b</m:t>
                                    </m:r>
                                    <m:sSub>
                                      <m:sSubPr>
                                        <m:ctrlPr>
                                          <a:rPr lang="en-GB" sz="1800" i="1">
                                            <a:effectLst/>
                                            <a:latin typeface="Cambria Math" panose="02040503050406030204" pitchFamily="18" charset="0"/>
                                          </a:rPr>
                                        </m:ctrlPr>
                                      </m:sSubPr>
                                      <m:e>
                                        <m:r>
                                          <m:rPr>
                                            <m:sty m:val="p"/>
                                          </m:rPr>
                                          <a:rPr lang="en-US" sz="1800">
                                            <a:effectLst/>
                                            <a:latin typeface="Cambria Math" panose="02040503050406030204" pitchFamily="18" charset="0"/>
                                          </a:rPr>
                                          <m:t>T</m:t>
                                        </m:r>
                                      </m:e>
                                      <m:sub>
                                        <m:r>
                                          <a:rPr lang="en-US" sz="1800">
                                            <a:effectLst/>
                                            <a:latin typeface="Cambria Math" panose="02040503050406030204" pitchFamily="18" charset="0"/>
                                          </a:rPr>
                                          <m:t>0</m:t>
                                        </m:r>
                                      </m:sub>
                                    </m:sSub>
                                  </m:num>
                                  <m:den>
                                    <m:r>
                                      <a:rPr lang="en-US" sz="1800">
                                        <a:effectLst/>
                                        <a:latin typeface="Cambria Math" panose="02040503050406030204" pitchFamily="18" charset="0"/>
                                      </a:rPr>
                                      <m:t>1−</m:t>
                                    </m:r>
                                    <m:r>
                                      <m:rPr>
                                        <m:sty m:val="p"/>
                                      </m:rPr>
                                      <a:rPr lang="en-US" sz="1800">
                                        <a:effectLst/>
                                        <a:latin typeface="Cambria Math" panose="02040503050406030204" pitchFamily="18" charset="0"/>
                                      </a:rPr>
                                      <m:t>b</m:t>
                                    </m:r>
                                    <m:r>
                                      <a:rPr lang="en-US" sz="1800" smtClean="0">
                                        <a:solidFill>
                                          <a:schemeClr val="tx2"/>
                                        </a:solidFill>
                                        <a:effectLst/>
                                        <a:latin typeface="Cambria Math" panose="02040503050406030204" pitchFamily="18" charset="0"/>
                                      </a:rPr>
                                      <m:t>+</m:t>
                                    </m:r>
                                    <m:r>
                                      <m:rPr>
                                        <m:sty m:val="p"/>
                                      </m:rPr>
                                      <a:rPr lang="en-US" sz="1800" smtClean="0">
                                        <a:solidFill>
                                          <a:schemeClr val="tx2"/>
                                        </a:solidFill>
                                        <a:effectLst/>
                                        <a:latin typeface="Cambria Math" panose="02040503050406030204" pitchFamily="18" charset="0"/>
                                      </a:rPr>
                                      <m:t>m</m:t>
                                    </m:r>
                                  </m:den>
                                </m:f>
                                <m:r>
                                  <a:rPr lang="en-US" sz="1800">
                                    <a:effectLst/>
                                    <a:latin typeface="Cambria Math" panose="02040503050406030204" pitchFamily="18" charset="0"/>
                                  </a:rPr>
                                  <m:t>=</m:t>
                                </m:r>
                                <m:sSup>
                                  <m:sSupPr>
                                    <m:ctrlPr>
                                      <a:rPr lang="en-GB" sz="1800" i="1">
                                        <a:effectLst/>
                                        <a:latin typeface="Cambria Math" panose="02040503050406030204" pitchFamily="18" charset="0"/>
                                      </a:rPr>
                                    </m:ctrlPr>
                                  </m:sSupPr>
                                  <m:e>
                                    <m:r>
                                      <m:rPr>
                                        <m:sty m:val="p"/>
                                      </m:rPr>
                                      <a:rPr lang="en-US" sz="1800">
                                        <a:effectLst/>
                                        <a:latin typeface="Cambria Math" panose="02040503050406030204" pitchFamily="18" charset="0"/>
                                      </a:rPr>
                                      <m:t>Mr</m:t>
                                    </m:r>
                                  </m:e>
                                  <m:sup>
                                    <m:r>
                                      <a:rPr lang="en-US" sz="1800">
                                        <a:effectLst/>
                                        <a:latin typeface="Cambria Math" panose="02040503050406030204" pitchFamily="18" charset="0"/>
                                      </a:rPr>
                                      <m:t>0</m:t>
                                    </m:r>
                                  </m:sup>
                                </m:sSup>
                                <m:r>
                                  <a:rPr lang="en-US" sz="1800">
                                    <a:effectLst/>
                                    <a:latin typeface="Cambria Math" panose="02040503050406030204" pitchFamily="18" charset="0"/>
                                  </a:rPr>
                                  <m:t>(</m:t>
                                </m:r>
                                <m:sSup>
                                  <m:sSupPr>
                                    <m:ctrlPr>
                                      <a:rPr lang="en-GB" sz="1800" i="1">
                                        <a:effectLst/>
                                        <a:latin typeface="Cambria Math" panose="02040503050406030204" pitchFamily="18" charset="0"/>
                                      </a:rPr>
                                    </m:ctrlPr>
                                  </m:sSupPr>
                                  <m:e>
                                    <m:sSub>
                                      <m:sSubPr>
                                        <m:ctrlPr>
                                          <a:rPr lang="en-GB" sz="1800" i="1">
                                            <a:effectLst/>
                                            <a:latin typeface="Cambria Math" panose="02040503050406030204" pitchFamily="18" charset="0"/>
                                          </a:rPr>
                                        </m:ctrlPr>
                                      </m:sSubPr>
                                      <m:e>
                                        <m:r>
                                          <a:rPr lang="en-US" sz="1800">
                                            <a:effectLst/>
                                            <a:latin typeface="Cambria Math" panose="02040503050406030204" pitchFamily="18" charset="0"/>
                                          </a:rPr>
                                          <m:t>𝐴</m:t>
                                        </m:r>
                                      </m:e>
                                      <m:sub>
                                        <m:r>
                                          <a:rPr lang="en-US" sz="1800">
                                            <a:effectLst/>
                                            <a:latin typeface="Cambria Math" panose="02040503050406030204" pitchFamily="18" charset="0"/>
                                          </a:rPr>
                                          <m:t>0</m:t>
                                        </m:r>
                                      </m:sub>
                                    </m:sSub>
                                  </m:e>
                                  <m:sup>
                                    <m:r>
                                      <a:rPr lang="en-US" sz="1800">
                                        <a:effectLst/>
                                        <a:latin typeface="Cambria Math" panose="02040503050406030204" pitchFamily="18" charset="0"/>
                                      </a:rPr>
                                      <m:t>0</m:t>
                                    </m:r>
                                  </m:sup>
                                </m:sSup>
                                <m:r>
                                  <a:rPr lang="en-US" sz="1800">
                                    <a:effectLst/>
                                    <a:latin typeface="Cambria Math" panose="02040503050406030204" pitchFamily="18" charset="0"/>
                                  </a:rPr>
                                  <m:t>)</m:t>
                                </m:r>
                              </m:oMath>
                            </m:oMathPara>
                          </a14:m>
                          <a:endParaRPr lang="en-GB" sz="16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panose="02040503050406030204" pitchFamily="18" charset="0"/>
                                      </a:rPr>
                                    </m:ctrlPr>
                                  </m:sSupPr>
                                  <m:e>
                                    <m:r>
                                      <m:rPr>
                                        <m:sty m:val="p"/>
                                      </m:rPr>
                                      <a:rPr lang="en-US" sz="1800">
                                        <a:effectLst/>
                                        <a:latin typeface="Cambria Math" panose="02040503050406030204" pitchFamily="18" charset="0"/>
                                      </a:rPr>
                                      <m:t>Mr</m:t>
                                    </m:r>
                                  </m:e>
                                  <m:sup>
                                    <m:r>
                                      <a:rPr lang="en-US" sz="1800">
                                        <a:effectLst/>
                                        <a:latin typeface="Cambria Math" panose="02040503050406030204" pitchFamily="18" charset="0"/>
                                      </a:rPr>
                                      <m:t>0</m:t>
                                    </m:r>
                                  </m:sup>
                                </m:sSup>
                                <m:r>
                                  <a:rPr lang="en-US" sz="1800">
                                    <a:effectLst/>
                                    <a:latin typeface="Cambria Math" panose="02040503050406030204" pitchFamily="18" charset="0"/>
                                  </a:rPr>
                                  <m:t>=</m:t>
                                </m:r>
                                <m:f>
                                  <m:fPr>
                                    <m:ctrlPr>
                                      <a:rPr lang="en-GB" sz="1800" i="1">
                                        <a:effectLst/>
                                        <a:latin typeface="Cambria Math" panose="02040503050406030204" pitchFamily="18" charset="0"/>
                                      </a:rPr>
                                    </m:ctrlPr>
                                  </m:fPr>
                                  <m:num>
                                    <m:r>
                                      <a:rPr lang="en-US" sz="1800">
                                        <a:effectLst/>
                                        <a:latin typeface="Cambria Math" panose="02040503050406030204" pitchFamily="18" charset="0"/>
                                      </a:rPr>
                                      <m:t>1</m:t>
                                    </m:r>
                                  </m:num>
                                  <m:den>
                                    <m:r>
                                      <a:rPr lang="en-US" sz="1800">
                                        <a:effectLst/>
                                        <a:latin typeface="Cambria Math" panose="02040503050406030204" pitchFamily="18" charset="0"/>
                                      </a:rPr>
                                      <m:t>1−</m:t>
                                    </m:r>
                                    <m:r>
                                      <m:rPr>
                                        <m:sty m:val="p"/>
                                      </m:rPr>
                                      <a:rPr lang="en-US" sz="1800">
                                        <a:effectLst/>
                                        <a:latin typeface="Cambria Math" panose="02040503050406030204" pitchFamily="18" charset="0"/>
                                      </a:rPr>
                                      <m:t>b</m:t>
                                    </m:r>
                                    <m:r>
                                      <a:rPr lang="en-US" sz="1800" smtClean="0">
                                        <a:solidFill>
                                          <a:schemeClr val="tx2"/>
                                        </a:solidFill>
                                        <a:effectLst/>
                                        <a:latin typeface="Cambria Math" panose="02040503050406030204" pitchFamily="18" charset="0"/>
                                      </a:rPr>
                                      <m:t>+</m:t>
                                    </m:r>
                                    <m:r>
                                      <m:rPr>
                                        <m:sty m:val="p"/>
                                      </m:rPr>
                                      <a:rPr lang="en-US" sz="1800" smtClean="0">
                                        <a:solidFill>
                                          <a:schemeClr val="tx2"/>
                                        </a:solidFill>
                                        <a:effectLst/>
                                        <a:latin typeface="Cambria Math" panose="02040503050406030204" pitchFamily="18" charset="0"/>
                                      </a:rPr>
                                      <m:t>m</m:t>
                                    </m:r>
                                  </m:den>
                                </m:f>
                              </m:oMath>
                            </m:oMathPara>
                          </a14:m>
                          <a:endParaRPr lang="en-GB" sz="1600"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447040">
                    <a:tc>
                      <a:txBody>
                        <a:bodyPr/>
                        <a:lstStyle/>
                        <a:p>
                          <a:pPr algn="ctr" rtl="1">
                            <a:lnSpc>
                              <a:spcPct val="115000"/>
                            </a:lnSpc>
                            <a:spcAft>
                              <a:spcPts val="0"/>
                            </a:spcAft>
                          </a:pPr>
                          <a:r>
                            <a:rPr lang="ar-SA" sz="2400" dirty="0">
                              <a:effectLst/>
                            </a:rPr>
                            <a:t>مع ضريبة نسبية فقط</a:t>
                          </a:r>
                          <a:endParaRPr lang="en-GB" sz="18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panose="02040503050406030204" pitchFamily="18" charset="0"/>
                                      </a:rPr>
                                    </m:ctrlPr>
                                  </m:sSupPr>
                                  <m:e>
                                    <m:r>
                                      <a:rPr lang="en-US" sz="1800">
                                        <a:effectLst/>
                                        <a:latin typeface="Cambria Math" panose="02040503050406030204" pitchFamily="18" charset="0"/>
                                      </a:rPr>
                                      <m:t>𝑌</m:t>
                                    </m:r>
                                  </m:e>
                                  <m:sup>
                                    <m:r>
                                      <a:rPr lang="en-US" sz="1800">
                                        <a:effectLst/>
                                        <a:latin typeface="Cambria Math" panose="02040503050406030204" pitchFamily="18" charset="0"/>
                                      </a:rPr>
                                      <m:t>∗</m:t>
                                    </m:r>
                                  </m:sup>
                                </m:sSup>
                                <m:r>
                                  <a:rPr lang="en-US" sz="1800">
                                    <a:effectLst/>
                                    <a:latin typeface="Cambria Math" panose="02040503050406030204" pitchFamily="18" charset="0"/>
                                  </a:rPr>
                                  <m:t>=</m:t>
                                </m:r>
                                <m:f>
                                  <m:fPr>
                                    <m:ctrlPr>
                                      <a:rPr lang="en-GB" sz="1800" i="1">
                                        <a:effectLst/>
                                        <a:latin typeface="Cambria Math" panose="02040503050406030204" pitchFamily="18" charset="0"/>
                                      </a:rPr>
                                    </m:ctrlPr>
                                  </m:fPr>
                                  <m:num>
                                    <m:r>
                                      <m:rPr>
                                        <m:sty m:val="p"/>
                                      </m:rPr>
                                      <a:rPr lang="en-US" sz="1800">
                                        <a:effectLst/>
                                        <a:latin typeface="Cambria Math" panose="02040503050406030204" pitchFamily="18" charset="0"/>
                                      </a:rPr>
                                      <m:t>a</m:t>
                                    </m:r>
                                    <m:r>
                                      <a:rPr lang="en-US" sz="1800">
                                        <a:effectLst/>
                                        <a:latin typeface="Cambria Math" panose="02040503050406030204" pitchFamily="18" charset="0"/>
                                      </a:rPr>
                                      <m:t>+</m:t>
                                    </m:r>
                                    <m:sSub>
                                      <m:sSubPr>
                                        <m:ctrlPr>
                                          <a:rPr lang="en-GB" sz="1800" i="1">
                                            <a:effectLst/>
                                            <a:latin typeface="Cambria Math" panose="02040503050406030204" pitchFamily="18" charset="0"/>
                                          </a:rPr>
                                        </m:ctrlPr>
                                      </m:sSubPr>
                                      <m:e>
                                        <m:r>
                                          <m:rPr>
                                            <m:sty m:val="p"/>
                                          </m:rPr>
                                          <a:rPr lang="en-US" sz="1800">
                                            <a:effectLst/>
                                            <a:latin typeface="Cambria Math" panose="02040503050406030204" pitchFamily="18" charset="0"/>
                                          </a:rPr>
                                          <m:t>I</m:t>
                                        </m:r>
                                      </m:e>
                                      <m:sub>
                                        <m:r>
                                          <a:rPr lang="en-US" sz="1800">
                                            <a:effectLst/>
                                            <a:latin typeface="Cambria Math" panose="02040503050406030204" pitchFamily="18" charset="0"/>
                                          </a:rPr>
                                          <m:t>0</m:t>
                                        </m:r>
                                      </m:sub>
                                    </m:sSub>
                                    <m:r>
                                      <a:rPr lang="en-US" sz="1800">
                                        <a:effectLst/>
                                        <a:latin typeface="Cambria Math" panose="02040503050406030204" pitchFamily="18" charset="0"/>
                                      </a:rPr>
                                      <m:t>+</m:t>
                                    </m:r>
                                    <m:sSub>
                                      <m:sSubPr>
                                        <m:ctrlPr>
                                          <a:rPr lang="en-GB" sz="1800" i="1">
                                            <a:effectLst/>
                                            <a:latin typeface="Cambria Math" panose="02040503050406030204" pitchFamily="18" charset="0"/>
                                          </a:rPr>
                                        </m:ctrlPr>
                                      </m:sSubPr>
                                      <m:e>
                                        <m:r>
                                          <m:rPr>
                                            <m:sty m:val="p"/>
                                          </m:rPr>
                                          <a:rPr lang="en-US" sz="1800">
                                            <a:effectLst/>
                                            <a:latin typeface="Cambria Math" panose="02040503050406030204" pitchFamily="18" charset="0"/>
                                          </a:rPr>
                                          <m:t>G</m:t>
                                        </m:r>
                                      </m:e>
                                      <m:sub>
                                        <m:r>
                                          <a:rPr lang="en-US" sz="1800">
                                            <a:effectLst/>
                                            <a:latin typeface="Cambria Math" panose="02040503050406030204" pitchFamily="18" charset="0"/>
                                          </a:rPr>
                                          <m:t>0</m:t>
                                        </m:r>
                                      </m:sub>
                                    </m:sSub>
                                    <m:r>
                                      <a:rPr lang="en-US" sz="1800">
                                        <a:effectLst/>
                                        <a:latin typeface="Cambria Math" panose="02040503050406030204" pitchFamily="18" charset="0"/>
                                      </a:rPr>
                                      <m:t>+</m:t>
                                    </m:r>
                                    <m:sSub>
                                      <m:sSubPr>
                                        <m:ctrlPr>
                                          <a:rPr lang="en-GB" sz="1800" i="1" smtClean="0">
                                            <a:solidFill>
                                              <a:schemeClr val="tx2"/>
                                            </a:solidFill>
                                            <a:effectLst/>
                                            <a:latin typeface="Cambria Math" panose="02040503050406030204" pitchFamily="18" charset="0"/>
                                          </a:rPr>
                                        </m:ctrlPr>
                                      </m:sSubPr>
                                      <m:e>
                                        <m:r>
                                          <m:rPr>
                                            <m:sty m:val="p"/>
                                          </m:rPr>
                                          <a:rPr lang="en-US" sz="1800">
                                            <a:solidFill>
                                              <a:schemeClr val="tx2"/>
                                            </a:solidFill>
                                            <a:effectLst/>
                                            <a:latin typeface="Cambria Math" panose="02040503050406030204" pitchFamily="18" charset="0"/>
                                          </a:rPr>
                                          <m:t>X</m:t>
                                        </m:r>
                                      </m:e>
                                      <m:sub>
                                        <m:r>
                                          <a:rPr lang="en-US" sz="1800">
                                            <a:solidFill>
                                              <a:schemeClr val="tx2"/>
                                            </a:solidFill>
                                            <a:effectLst/>
                                            <a:latin typeface="Cambria Math" panose="02040503050406030204" pitchFamily="18" charset="0"/>
                                          </a:rPr>
                                          <m:t>0</m:t>
                                        </m:r>
                                      </m:sub>
                                    </m:sSub>
                                    <m:r>
                                      <a:rPr lang="en-US" sz="1800">
                                        <a:solidFill>
                                          <a:schemeClr val="tx2"/>
                                        </a:solidFill>
                                        <a:effectLst/>
                                        <a:latin typeface="Cambria Math" panose="02040503050406030204" pitchFamily="18" charset="0"/>
                                      </a:rPr>
                                      <m:t>−</m:t>
                                    </m:r>
                                    <m:sSub>
                                      <m:sSubPr>
                                        <m:ctrlPr>
                                          <a:rPr lang="en-GB" sz="1800" i="1">
                                            <a:solidFill>
                                              <a:schemeClr val="tx2"/>
                                            </a:solidFill>
                                            <a:effectLst/>
                                            <a:latin typeface="Cambria Math" panose="02040503050406030204" pitchFamily="18" charset="0"/>
                                          </a:rPr>
                                        </m:ctrlPr>
                                      </m:sSubPr>
                                      <m:e>
                                        <m:r>
                                          <m:rPr>
                                            <m:sty m:val="p"/>
                                          </m:rPr>
                                          <a:rPr lang="en-US" sz="1800">
                                            <a:solidFill>
                                              <a:schemeClr val="tx2"/>
                                            </a:solidFill>
                                            <a:effectLst/>
                                            <a:latin typeface="Cambria Math" panose="02040503050406030204" pitchFamily="18" charset="0"/>
                                          </a:rPr>
                                          <m:t>M</m:t>
                                        </m:r>
                                      </m:e>
                                      <m:sub>
                                        <m:r>
                                          <a:rPr lang="en-US" sz="1800">
                                            <a:solidFill>
                                              <a:schemeClr val="tx2"/>
                                            </a:solidFill>
                                            <a:effectLst/>
                                            <a:latin typeface="Cambria Math" panose="02040503050406030204" pitchFamily="18" charset="0"/>
                                          </a:rPr>
                                          <m:t>0</m:t>
                                        </m:r>
                                      </m:sub>
                                    </m:sSub>
                                  </m:num>
                                  <m:den>
                                    <m:r>
                                      <a:rPr lang="en-US" sz="1800">
                                        <a:effectLst/>
                                        <a:latin typeface="Cambria Math" panose="02040503050406030204" pitchFamily="18" charset="0"/>
                                      </a:rPr>
                                      <m:t>1−</m:t>
                                    </m:r>
                                    <m:r>
                                      <m:rPr>
                                        <m:sty m:val="p"/>
                                      </m:rPr>
                                      <a:rPr lang="en-US" sz="1800">
                                        <a:effectLst/>
                                        <a:latin typeface="Cambria Math" panose="02040503050406030204" pitchFamily="18" charset="0"/>
                                      </a:rPr>
                                      <m:t>b</m:t>
                                    </m:r>
                                    <m:r>
                                      <a:rPr lang="en-US" sz="1800">
                                        <a:effectLst/>
                                        <a:latin typeface="Cambria Math" panose="02040503050406030204" pitchFamily="18" charset="0"/>
                                      </a:rPr>
                                      <m:t>+</m:t>
                                    </m:r>
                                    <m:r>
                                      <m:rPr>
                                        <m:sty m:val="p"/>
                                      </m:rPr>
                                      <a:rPr lang="en-US" sz="1800">
                                        <a:effectLst/>
                                        <a:latin typeface="Cambria Math" panose="02040503050406030204" pitchFamily="18" charset="0"/>
                                      </a:rPr>
                                      <m:t>bt</m:t>
                                    </m:r>
                                    <m:r>
                                      <a:rPr lang="en-US" sz="1800" smtClean="0">
                                        <a:solidFill>
                                          <a:schemeClr val="tx2"/>
                                        </a:solidFill>
                                        <a:effectLst/>
                                        <a:latin typeface="Cambria Math" panose="02040503050406030204" pitchFamily="18" charset="0"/>
                                      </a:rPr>
                                      <m:t>+</m:t>
                                    </m:r>
                                    <m:r>
                                      <m:rPr>
                                        <m:sty m:val="p"/>
                                      </m:rPr>
                                      <a:rPr lang="en-US" sz="1800" smtClean="0">
                                        <a:solidFill>
                                          <a:schemeClr val="tx2"/>
                                        </a:solidFill>
                                        <a:effectLst/>
                                        <a:latin typeface="Cambria Math" panose="02040503050406030204" pitchFamily="18" charset="0"/>
                                      </a:rPr>
                                      <m:t>m</m:t>
                                    </m:r>
                                  </m:den>
                                </m:f>
                                <m:r>
                                  <a:rPr lang="en-US" sz="1800">
                                    <a:effectLst/>
                                    <a:latin typeface="Cambria Math" panose="02040503050406030204" pitchFamily="18" charset="0"/>
                                  </a:rPr>
                                  <m:t>=</m:t>
                                </m:r>
                                <m:sSup>
                                  <m:sSupPr>
                                    <m:ctrlPr>
                                      <a:rPr lang="en-GB" sz="1800" i="1">
                                        <a:effectLst/>
                                        <a:latin typeface="Cambria Math" panose="02040503050406030204" pitchFamily="18" charset="0"/>
                                      </a:rPr>
                                    </m:ctrlPr>
                                  </m:sSupPr>
                                  <m:e>
                                    <m:r>
                                      <m:rPr>
                                        <m:sty m:val="p"/>
                                      </m:rPr>
                                      <a:rPr lang="en-US" sz="1800">
                                        <a:effectLst/>
                                        <a:latin typeface="Cambria Math" panose="02040503050406030204" pitchFamily="18" charset="0"/>
                                      </a:rPr>
                                      <m:t>Mr</m:t>
                                    </m:r>
                                  </m:e>
                                  <m:sup>
                                    <m:r>
                                      <a:rPr lang="en-US" sz="1800">
                                        <a:effectLst/>
                                        <a:latin typeface="Cambria Math" panose="02040503050406030204" pitchFamily="18" charset="0"/>
                                      </a:rPr>
                                      <m:t>0</m:t>
                                    </m:r>
                                  </m:sup>
                                </m:sSup>
                                <m:r>
                                  <a:rPr lang="en-US" sz="1800">
                                    <a:effectLst/>
                                    <a:latin typeface="Cambria Math" panose="02040503050406030204" pitchFamily="18" charset="0"/>
                                  </a:rPr>
                                  <m:t>(</m:t>
                                </m:r>
                                <m:sSup>
                                  <m:sSupPr>
                                    <m:ctrlPr>
                                      <a:rPr lang="en-GB" sz="1800" i="1">
                                        <a:effectLst/>
                                        <a:latin typeface="Cambria Math" panose="02040503050406030204" pitchFamily="18" charset="0"/>
                                      </a:rPr>
                                    </m:ctrlPr>
                                  </m:sSupPr>
                                  <m:e>
                                    <m:sSub>
                                      <m:sSubPr>
                                        <m:ctrlPr>
                                          <a:rPr lang="en-GB" sz="1800" i="1">
                                            <a:effectLst/>
                                            <a:latin typeface="Cambria Math" panose="02040503050406030204" pitchFamily="18" charset="0"/>
                                          </a:rPr>
                                        </m:ctrlPr>
                                      </m:sSubPr>
                                      <m:e>
                                        <m:r>
                                          <a:rPr lang="en-US" sz="1800">
                                            <a:effectLst/>
                                            <a:latin typeface="Cambria Math" panose="02040503050406030204" pitchFamily="18" charset="0"/>
                                          </a:rPr>
                                          <m:t>𝐴</m:t>
                                        </m:r>
                                      </m:e>
                                      <m:sub>
                                        <m:r>
                                          <a:rPr lang="en-US" sz="1800">
                                            <a:effectLst/>
                                            <a:latin typeface="Cambria Math" panose="02040503050406030204" pitchFamily="18" charset="0"/>
                                          </a:rPr>
                                          <m:t>0</m:t>
                                        </m:r>
                                      </m:sub>
                                    </m:sSub>
                                  </m:e>
                                  <m:sup>
                                    <m:r>
                                      <a:rPr lang="en-US" sz="1800">
                                        <a:effectLst/>
                                        <a:latin typeface="Cambria Math" panose="02040503050406030204" pitchFamily="18" charset="0"/>
                                      </a:rPr>
                                      <m:t>0</m:t>
                                    </m:r>
                                  </m:sup>
                                </m:sSup>
                                <m:r>
                                  <a:rPr lang="en-US" sz="1800">
                                    <a:effectLst/>
                                    <a:latin typeface="Cambria Math" panose="02040503050406030204" pitchFamily="18" charset="0"/>
                                  </a:rPr>
                                  <m:t>)</m:t>
                                </m:r>
                              </m:oMath>
                            </m:oMathPara>
                          </a14:m>
                          <a:endParaRPr lang="en-GB" sz="16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panose="02040503050406030204" pitchFamily="18" charset="0"/>
                                      </a:rPr>
                                    </m:ctrlPr>
                                  </m:sSupPr>
                                  <m:e>
                                    <m:r>
                                      <m:rPr>
                                        <m:sty m:val="p"/>
                                      </m:rPr>
                                      <a:rPr lang="en-US" sz="1800">
                                        <a:effectLst/>
                                        <a:latin typeface="Cambria Math" panose="02040503050406030204" pitchFamily="18" charset="0"/>
                                      </a:rPr>
                                      <m:t>Mr</m:t>
                                    </m:r>
                                  </m:e>
                                  <m:sup>
                                    <m:r>
                                      <a:rPr lang="en-US" sz="1800">
                                        <a:effectLst/>
                                        <a:latin typeface="Cambria Math" panose="02040503050406030204" pitchFamily="18" charset="0"/>
                                      </a:rPr>
                                      <m:t>0</m:t>
                                    </m:r>
                                  </m:sup>
                                </m:sSup>
                                <m:r>
                                  <a:rPr lang="en-US" sz="1800">
                                    <a:effectLst/>
                                    <a:latin typeface="Cambria Math" panose="02040503050406030204" pitchFamily="18" charset="0"/>
                                  </a:rPr>
                                  <m:t>=</m:t>
                                </m:r>
                                <m:f>
                                  <m:fPr>
                                    <m:ctrlPr>
                                      <a:rPr lang="en-GB" sz="1800" i="1">
                                        <a:effectLst/>
                                        <a:latin typeface="Cambria Math" panose="02040503050406030204" pitchFamily="18" charset="0"/>
                                      </a:rPr>
                                    </m:ctrlPr>
                                  </m:fPr>
                                  <m:num>
                                    <m:r>
                                      <a:rPr lang="en-US" sz="1800">
                                        <a:effectLst/>
                                        <a:latin typeface="Cambria Math" panose="02040503050406030204" pitchFamily="18" charset="0"/>
                                      </a:rPr>
                                      <m:t>1</m:t>
                                    </m:r>
                                  </m:num>
                                  <m:den>
                                    <m:r>
                                      <a:rPr lang="en-US" sz="1800">
                                        <a:effectLst/>
                                        <a:latin typeface="Cambria Math" panose="02040503050406030204" pitchFamily="18" charset="0"/>
                                      </a:rPr>
                                      <m:t>1−</m:t>
                                    </m:r>
                                    <m:r>
                                      <m:rPr>
                                        <m:sty m:val="p"/>
                                      </m:rPr>
                                      <a:rPr lang="en-US" sz="1800">
                                        <a:effectLst/>
                                        <a:latin typeface="Cambria Math" panose="02040503050406030204" pitchFamily="18" charset="0"/>
                                      </a:rPr>
                                      <m:t>b</m:t>
                                    </m:r>
                                    <m:r>
                                      <a:rPr lang="en-US" sz="1800" smtClean="0">
                                        <a:solidFill>
                                          <a:schemeClr val="tx1"/>
                                        </a:solidFill>
                                        <a:effectLst/>
                                        <a:latin typeface="Cambria Math" panose="02040503050406030204" pitchFamily="18" charset="0"/>
                                      </a:rPr>
                                      <m:t>+</m:t>
                                    </m:r>
                                    <m:r>
                                      <m:rPr>
                                        <m:sty m:val="p"/>
                                      </m:rPr>
                                      <a:rPr lang="en-US" sz="1800" smtClean="0">
                                        <a:solidFill>
                                          <a:schemeClr val="tx1"/>
                                        </a:solidFill>
                                        <a:effectLst/>
                                        <a:latin typeface="Cambria Math" panose="02040503050406030204" pitchFamily="18" charset="0"/>
                                      </a:rPr>
                                      <m:t>bt</m:t>
                                    </m:r>
                                    <m:r>
                                      <a:rPr lang="en-US" sz="1800" smtClean="0">
                                        <a:solidFill>
                                          <a:schemeClr val="tx2"/>
                                        </a:solidFill>
                                        <a:effectLst/>
                                        <a:latin typeface="Cambria Math" panose="02040503050406030204" pitchFamily="18" charset="0"/>
                                      </a:rPr>
                                      <m:t>+</m:t>
                                    </m:r>
                                    <m:r>
                                      <m:rPr>
                                        <m:sty m:val="p"/>
                                      </m:rPr>
                                      <a:rPr lang="en-US" sz="1800" smtClean="0">
                                        <a:solidFill>
                                          <a:schemeClr val="tx2"/>
                                        </a:solidFill>
                                        <a:effectLst/>
                                        <a:latin typeface="Cambria Math" panose="02040503050406030204" pitchFamily="18" charset="0"/>
                                      </a:rPr>
                                      <m:t>m</m:t>
                                    </m:r>
                                  </m:den>
                                </m:f>
                              </m:oMath>
                            </m:oMathPara>
                          </a14:m>
                          <a:endParaRPr lang="en-GB" sz="1600"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444500">
                    <a:tc>
                      <a:txBody>
                        <a:bodyPr/>
                        <a:lstStyle/>
                        <a:p>
                          <a:pPr algn="ctr" rtl="1">
                            <a:lnSpc>
                              <a:spcPct val="115000"/>
                            </a:lnSpc>
                            <a:spcAft>
                              <a:spcPts val="0"/>
                            </a:spcAft>
                          </a:pPr>
                          <a:r>
                            <a:rPr lang="ar-SA" sz="2400" dirty="0">
                              <a:effectLst/>
                            </a:rPr>
                            <a:t>مع ضريبة مزدوجة</a:t>
                          </a:r>
                          <a:endParaRPr lang="en-GB" sz="18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panose="02040503050406030204" pitchFamily="18" charset="0"/>
                                      </a:rPr>
                                    </m:ctrlPr>
                                  </m:sSupPr>
                                  <m:e>
                                    <m:r>
                                      <a:rPr lang="en-US" sz="1800">
                                        <a:effectLst/>
                                        <a:latin typeface="Cambria Math" panose="02040503050406030204" pitchFamily="18" charset="0"/>
                                      </a:rPr>
                                      <m:t>𝑌</m:t>
                                    </m:r>
                                  </m:e>
                                  <m:sup>
                                    <m:r>
                                      <a:rPr lang="en-US" sz="1800">
                                        <a:effectLst/>
                                        <a:latin typeface="Cambria Math" panose="02040503050406030204" pitchFamily="18" charset="0"/>
                                      </a:rPr>
                                      <m:t>∗</m:t>
                                    </m:r>
                                  </m:sup>
                                </m:sSup>
                                <m:r>
                                  <a:rPr lang="en-US" sz="1800">
                                    <a:effectLst/>
                                    <a:latin typeface="Cambria Math" panose="02040503050406030204" pitchFamily="18" charset="0"/>
                                  </a:rPr>
                                  <m:t>=</m:t>
                                </m:r>
                                <m:f>
                                  <m:fPr>
                                    <m:ctrlPr>
                                      <a:rPr lang="en-GB" sz="1800" i="1">
                                        <a:effectLst/>
                                        <a:latin typeface="Cambria Math" panose="02040503050406030204" pitchFamily="18" charset="0"/>
                                      </a:rPr>
                                    </m:ctrlPr>
                                  </m:fPr>
                                  <m:num>
                                    <m:r>
                                      <m:rPr>
                                        <m:sty m:val="p"/>
                                      </m:rPr>
                                      <a:rPr lang="en-US" sz="1800">
                                        <a:effectLst/>
                                        <a:latin typeface="Cambria Math" panose="02040503050406030204" pitchFamily="18" charset="0"/>
                                      </a:rPr>
                                      <m:t>a</m:t>
                                    </m:r>
                                    <m:r>
                                      <a:rPr lang="en-US" sz="1800">
                                        <a:effectLst/>
                                        <a:latin typeface="Cambria Math" panose="02040503050406030204" pitchFamily="18" charset="0"/>
                                      </a:rPr>
                                      <m:t>+</m:t>
                                    </m:r>
                                    <m:sSub>
                                      <m:sSubPr>
                                        <m:ctrlPr>
                                          <a:rPr lang="en-GB" sz="1800" i="1">
                                            <a:effectLst/>
                                            <a:latin typeface="Cambria Math" panose="02040503050406030204" pitchFamily="18" charset="0"/>
                                          </a:rPr>
                                        </m:ctrlPr>
                                      </m:sSubPr>
                                      <m:e>
                                        <m:r>
                                          <m:rPr>
                                            <m:sty m:val="p"/>
                                          </m:rPr>
                                          <a:rPr lang="en-US" sz="1800">
                                            <a:effectLst/>
                                            <a:latin typeface="Cambria Math" panose="02040503050406030204" pitchFamily="18" charset="0"/>
                                          </a:rPr>
                                          <m:t>I</m:t>
                                        </m:r>
                                      </m:e>
                                      <m:sub>
                                        <m:r>
                                          <a:rPr lang="en-US" sz="1800">
                                            <a:effectLst/>
                                            <a:latin typeface="Cambria Math" panose="02040503050406030204" pitchFamily="18" charset="0"/>
                                          </a:rPr>
                                          <m:t>0</m:t>
                                        </m:r>
                                      </m:sub>
                                    </m:sSub>
                                    <m:r>
                                      <a:rPr lang="en-US" sz="1800">
                                        <a:effectLst/>
                                        <a:latin typeface="Cambria Math" panose="02040503050406030204" pitchFamily="18" charset="0"/>
                                      </a:rPr>
                                      <m:t>+</m:t>
                                    </m:r>
                                    <m:sSub>
                                      <m:sSubPr>
                                        <m:ctrlPr>
                                          <a:rPr lang="en-GB" sz="1800" i="1">
                                            <a:effectLst/>
                                            <a:latin typeface="Cambria Math" panose="02040503050406030204" pitchFamily="18" charset="0"/>
                                          </a:rPr>
                                        </m:ctrlPr>
                                      </m:sSubPr>
                                      <m:e>
                                        <m:r>
                                          <m:rPr>
                                            <m:sty m:val="p"/>
                                          </m:rPr>
                                          <a:rPr lang="en-US" sz="1800">
                                            <a:effectLst/>
                                            <a:latin typeface="Cambria Math" panose="02040503050406030204" pitchFamily="18" charset="0"/>
                                          </a:rPr>
                                          <m:t>G</m:t>
                                        </m:r>
                                      </m:e>
                                      <m:sub>
                                        <m:r>
                                          <a:rPr lang="en-US" sz="1800">
                                            <a:effectLst/>
                                            <a:latin typeface="Cambria Math" panose="02040503050406030204" pitchFamily="18" charset="0"/>
                                          </a:rPr>
                                          <m:t>0</m:t>
                                        </m:r>
                                      </m:sub>
                                    </m:sSub>
                                    <m:r>
                                      <a:rPr lang="en-US" sz="1800">
                                        <a:effectLst/>
                                        <a:latin typeface="Cambria Math" panose="02040503050406030204" pitchFamily="18" charset="0"/>
                                      </a:rPr>
                                      <m:t>+</m:t>
                                    </m:r>
                                    <m:sSub>
                                      <m:sSubPr>
                                        <m:ctrlPr>
                                          <a:rPr lang="en-GB" sz="1800" i="1" smtClean="0">
                                            <a:solidFill>
                                              <a:schemeClr val="tx2"/>
                                            </a:solidFill>
                                            <a:effectLst/>
                                            <a:latin typeface="Cambria Math" panose="02040503050406030204" pitchFamily="18" charset="0"/>
                                          </a:rPr>
                                        </m:ctrlPr>
                                      </m:sSubPr>
                                      <m:e>
                                        <m:r>
                                          <m:rPr>
                                            <m:sty m:val="p"/>
                                          </m:rPr>
                                          <a:rPr lang="en-US" sz="1800">
                                            <a:solidFill>
                                              <a:schemeClr val="tx2"/>
                                            </a:solidFill>
                                            <a:effectLst/>
                                            <a:latin typeface="Cambria Math" panose="02040503050406030204" pitchFamily="18" charset="0"/>
                                          </a:rPr>
                                          <m:t>X</m:t>
                                        </m:r>
                                      </m:e>
                                      <m:sub>
                                        <m:r>
                                          <a:rPr lang="en-US" sz="1800">
                                            <a:solidFill>
                                              <a:schemeClr val="tx2"/>
                                            </a:solidFill>
                                            <a:effectLst/>
                                            <a:latin typeface="Cambria Math" panose="02040503050406030204" pitchFamily="18" charset="0"/>
                                          </a:rPr>
                                          <m:t>0</m:t>
                                        </m:r>
                                      </m:sub>
                                    </m:sSub>
                                    <m:r>
                                      <a:rPr lang="en-US" sz="1800">
                                        <a:solidFill>
                                          <a:schemeClr val="tx2"/>
                                        </a:solidFill>
                                        <a:effectLst/>
                                        <a:latin typeface="Cambria Math" panose="02040503050406030204" pitchFamily="18" charset="0"/>
                                      </a:rPr>
                                      <m:t>−</m:t>
                                    </m:r>
                                    <m:sSub>
                                      <m:sSubPr>
                                        <m:ctrlPr>
                                          <a:rPr lang="en-GB" sz="1800" i="1">
                                            <a:solidFill>
                                              <a:schemeClr val="tx2"/>
                                            </a:solidFill>
                                            <a:effectLst/>
                                            <a:latin typeface="Cambria Math" panose="02040503050406030204" pitchFamily="18" charset="0"/>
                                          </a:rPr>
                                        </m:ctrlPr>
                                      </m:sSubPr>
                                      <m:e>
                                        <m:r>
                                          <m:rPr>
                                            <m:sty m:val="p"/>
                                          </m:rPr>
                                          <a:rPr lang="en-US" sz="1800">
                                            <a:solidFill>
                                              <a:schemeClr val="tx2"/>
                                            </a:solidFill>
                                            <a:effectLst/>
                                            <a:latin typeface="Cambria Math" panose="02040503050406030204" pitchFamily="18" charset="0"/>
                                          </a:rPr>
                                          <m:t>M</m:t>
                                        </m:r>
                                      </m:e>
                                      <m:sub>
                                        <m:r>
                                          <a:rPr lang="en-US" sz="1800">
                                            <a:solidFill>
                                              <a:schemeClr val="tx2"/>
                                            </a:solidFill>
                                            <a:effectLst/>
                                            <a:latin typeface="Cambria Math" panose="02040503050406030204" pitchFamily="18" charset="0"/>
                                          </a:rPr>
                                          <m:t>0</m:t>
                                        </m:r>
                                      </m:sub>
                                    </m:sSub>
                                    <m:r>
                                      <a:rPr lang="en-US" sz="1800">
                                        <a:effectLst/>
                                        <a:latin typeface="Cambria Math" panose="02040503050406030204" pitchFamily="18" charset="0"/>
                                      </a:rPr>
                                      <m:t>−</m:t>
                                    </m:r>
                                    <m:r>
                                      <m:rPr>
                                        <m:sty m:val="p"/>
                                      </m:rPr>
                                      <a:rPr lang="en-US" sz="1800">
                                        <a:effectLst/>
                                        <a:latin typeface="Cambria Math" panose="02040503050406030204" pitchFamily="18" charset="0"/>
                                      </a:rPr>
                                      <m:t>b</m:t>
                                    </m:r>
                                    <m:sSub>
                                      <m:sSubPr>
                                        <m:ctrlPr>
                                          <a:rPr lang="en-GB" sz="1800" i="1">
                                            <a:effectLst/>
                                            <a:latin typeface="Cambria Math" panose="02040503050406030204" pitchFamily="18" charset="0"/>
                                          </a:rPr>
                                        </m:ctrlPr>
                                      </m:sSubPr>
                                      <m:e>
                                        <m:r>
                                          <m:rPr>
                                            <m:sty m:val="p"/>
                                          </m:rPr>
                                          <a:rPr lang="en-US" sz="1800">
                                            <a:effectLst/>
                                            <a:latin typeface="Cambria Math" panose="02040503050406030204" pitchFamily="18" charset="0"/>
                                          </a:rPr>
                                          <m:t>T</m:t>
                                        </m:r>
                                      </m:e>
                                      <m:sub>
                                        <m:r>
                                          <a:rPr lang="en-US" sz="1800">
                                            <a:effectLst/>
                                            <a:latin typeface="Cambria Math" panose="02040503050406030204" pitchFamily="18" charset="0"/>
                                          </a:rPr>
                                          <m:t>0</m:t>
                                        </m:r>
                                      </m:sub>
                                    </m:sSub>
                                  </m:num>
                                  <m:den>
                                    <m:r>
                                      <a:rPr lang="en-US" sz="1800">
                                        <a:effectLst/>
                                        <a:latin typeface="Cambria Math" panose="02040503050406030204" pitchFamily="18" charset="0"/>
                                      </a:rPr>
                                      <m:t>1−</m:t>
                                    </m:r>
                                    <m:r>
                                      <m:rPr>
                                        <m:sty m:val="p"/>
                                      </m:rPr>
                                      <a:rPr lang="en-US" sz="1800">
                                        <a:effectLst/>
                                        <a:latin typeface="Cambria Math" panose="02040503050406030204" pitchFamily="18" charset="0"/>
                                      </a:rPr>
                                      <m:t>b</m:t>
                                    </m:r>
                                    <m:r>
                                      <a:rPr lang="en-US" sz="1800">
                                        <a:effectLst/>
                                        <a:latin typeface="Cambria Math" panose="02040503050406030204" pitchFamily="18" charset="0"/>
                                      </a:rPr>
                                      <m:t>+</m:t>
                                    </m:r>
                                    <m:r>
                                      <m:rPr>
                                        <m:sty m:val="p"/>
                                      </m:rPr>
                                      <a:rPr lang="en-US" sz="1800">
                                        <a:effectLst/>
                                        <a:latin typeface="Cambria Math" panose="02040503050406030204" pitchFamily="18" charset="0"/>
                                      </a:rPr>
                                      <m:t>bt</m:t>
                                    </m:r>
                                    <m:r>
                                      <a:rPr lang="en-US" sz="1800" smtClean="0">
                                        <a:solidFill>
                                          <a:schemeClr val="tx2"/>
                                        </a:solidFill>
                                        <a:effectLst/>
                                        <a:latin typeface="Cambria Math" panose="02040503050406030204" pitchFamily="18" charset="0"/>
                                      </a:rPr>
                                      <m:t>+</m:t>
                                    </m:r>
                                    <m:r>
                                      <m:rPr>
                                        <m:sty m:val="p"/>
                                      </m:rPr>
                                      <a:rPr lang="en-US" sz="1800" smtClean="0">
                                        <a:solidFill>
                                          <a:schemeClr val="tx2"/>
                                        </a:solidFill>
                                        <a:effectLst/>
                                        <a:latin typeface="Cambria Math" panose="02040503050406030204" pitchFamily="18" charset="0"/>
                                      </a:rPr>
                                      <m:t>m</m:t>
                                    </m:r>
                                  </m:den>
                                </m:f>
                                <m:r>
                                  <a:rPr lang="en-US" sz="1800">
                                    <a:effectLst/>
                                    <a:latin typeface="Cambria Math" panose="02040503050406030204" pitchFamily="18" charset="0"/>
                                  </a:rPr>
                                  <m:t>=</m:t>
                                </m:r>
                                <m:sSup>
                                  <m:sSupPr>
                                    <m:ctrlPr>
                                      <a:rPr lang="en-GB" sz="1800" i="1">
                                        <a:effectLst/>
                                        <a:latin typeface="Cambria Math" panose="02040503050406030204" pitchFamily="18" charset="0"/>
                                      </a:rPr>
                                    </m:ctrlPr>
                                  </m:sSupPr>
                                  <m:e>
                                    <m:r>
                                      <m:rPr>
                                        <m:sty m:val="p"/>
                                      </m:rPr>
                                      <a:rPr lang="en-US" sz="1800">
                                        <a:effectLst/>
                                        <a:latin typeface="Cambria Math" panose="02040503050406030204" pitchFamily="18" charset="0"/>
                                      </a:rPr>
                                      <m:t>Mr</m:t>
                                    </m:r>
                                  </m:e>
                                  <m:sup>
                                    <m:r>
                                      <a:rPr lang="en-US" sz="1800">
                                        <a:effectLst/>
                                        <a:latin typeface="Cambria Math" panose="02040503050406030204" pitchFamily="18" charset="0"/>
                                      </a:rPr>
                                      <m:t>0</m:t>
                                    </m:r>
                                  </m:sup>
                                </m:sSup>
                                <m:r>
                                  <a:rPr lang="en-US" sz="1800">
                                    <a:effectLst/>
                                    <a:latin typeface="Cambria Math" panose="02040503050406030204" pitchFamily="18" charset="0"/>
                                  </a:rPr>
                                  <m:t>(</m:t>
                                </m:r>
                                <m:sSup>
                                  <m:sSupPr>
                                    <m:ctrlPr>
                                      <a:rPr lang="en-GB" sz="1800" i="1">
                                        <a:effectLst/>
                                        <a:latin typeface="Cambria Math" panose="02040503050406030204" pitchFamily="18" charset="0"/>
                                      </a:rPr>
                                    </m:ctrlPr>
                                  </m:sSupPr>
                                  <m:e>
                                    <m:sSub>
                                      <m:sSubPr>
                                        <m:ctrlPr>
                                          <a:rPr lang="en-GB" sz="1800" i="1">
                                            <a:effectLst/>
                                            <a:latin typeface="Cambria Math" panose="02040503050406030204" pitchFamily="18" charset="0"/>
                                          </a:rPr>
                                        </m:ctrlPr>
                                      </m:sSubPr>
                                      <m:e>
                                        <m:r>
                                          <a:rPr lang="en-US" sz="1800">
                                            <a:effectLst/>
                                            <a:latin typeface="Cambria Math" panose="02040503050406030204" pitchFamily="18" charset="0"/>
                                          </a:rPr>
                                          <m:t>𝐴</m:t>
                                        </m:r>
                                      </m:e>
                                      <m:sub>
                                        <m:r>
                                          <a:rPr lang="en-US" sz="1800">
                                            <a:effectLst/>
                                            <a:latin typeface="Cambria Math" panose="02040503050406030204" pitchFamily="18" charset="0"/>
                                          </a:rPr>
                                          <m:t>0</m:t>
                                        </m:r>
                                      </m:sub>
                                    </m:sSub>
                                  </m:e>
                                  <m:sup>
                                    <m:r>
                                      <a:rPr lang="en-US" sz="1800">
                                        <a:effectLst/>
                                        <a:latin typeface="Cambria Math" panose="02040503050406030204" pitchFamily="18" charset="0"/>
                                      </a:rPr>
                                      <m:t>0</m:t>
                                    </m:r>
                                  </m:sup>
                                </m:sSup>
                                <m:r>
                                  <a:rPr lang="en-US" sz="1800">
                                    <a:effectLst/>
                                    <a:latin typeface="Cambria Math" panose="02040503050406030204" pitchFamily="18" charset="0"/>
                                  </a:rPr>
                                  <m:t>)</m:t>
                                </m:r>
                              </m:oMath>
                            </m:oMathPara>
                          </a14:m>
                          <a:endParaRPr lang="en-GB" sz="16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panose="02040503050406030204" pitchFamily="18" charset="0"/>
                                      </a:rPr>
                                    </m:ctrlPr>
                                  </m:sSupPr>
                                  <m:e>
                                    <m:r>
                                      <m:rPr>
                                        <m:sty m:val="p"/>
                                      </m:rPr>
                                      <a:rPr lang="en-US" sz="1800">
                                        <a:effectLst/>
                                        <a:latin typeface="Cambria Math" panose="02040503050406030204" pitchFamily="18" charset="0"/>
                                      </a:rPr>
                                      <m:t>Mr</m:t>
                                    </m:r>
                                  </m:e>
                                  <m:sup>
                                    <m:r>
                                      <a:rPr lang="en-US" sz="1800">
                                        <a:effectLst/>
                                        <a:latin typeface="Cambria Math" panose="02040503050406030204" pitchFamily="18" charset="0"/>
                                      </a:rPr>
                                      <m:t>0</m:t>
                                    </m:r>
                                  </m:sup>
                                </m:sSup>
                                <m:r>
                                  <a:rPr lang="en-US" sz="1800">
                                    <a:effectLst/>
                                    <a:latin typeface="Cambria Math" panose="02040503050406030204" pitchFamily="18" charset="0"/>
                                  </a:rPr>
                                  <m:t>=</m:t>
                                </m:r>
                                <m:f>
                                  <m:fPr>
                                    <m:ctrlPr>
                                      <a:rPr lang="en-GB" sz="1800" i="1">
                                        <a:effectLst/>
                                        <a:latin typeface="Cambria Math" panose="02040503050406030204" pitchFamily="18" charset="0"/>
                                      </a:rPr>
                                    </m:ctrlPr>
                                  </m:fPr>
                                  <m:num>
                                    <m:r>
                                      <a:rPr lang="en-US" sz="1800">
                                        <a:effectLst/>
                                        <a:latin typeface="Cambria Math" panose="02040503050406030204" pitchFamily="18" charset="0"/>
                                      </a:rPr>
                                      <m:t>1</m:t>
                                    </m:r>
                                  </m:num>
                                  <m:den>
                                    <m:r>
                                      <a:rPr lang="en-US" sz="1800">
                                        <a:effectLst/>
                                        <a:latin typeface="Cambria Math" panose="02040503050406030204" pitchFamily="18" charset="0"/>
                                      </a:rPr>
                                      <m:t>1−</m:t>
                                    </m:r>
                                    <m:r>
                                      <m:rPr>
                                        <m:sty m:val="p"/>
                                      </m:rPr>
                                      <a:rPr lang="en-US" sz="1800">
                                        <a:effectLst/>
                                        <a:latin typeface="Cambria Math" panose="02040503050406030204" pitchFamily="18" charset="0"/>
                                      </a:rPr>
                                      <m:t>b</m:t>
                                    </m:r>
                                    <m:r>
                                      <a:rPr lang="en-US" sz="1800" smtClean="0">
                                        <a:solidFill>
                                          <a:schemeClr val="tx1"/>
                                        </a:solidFill>
                                        <a:effectLst/>
                                        <a:latin typeface="Cambria Math" panose="02040503050406030204" pitchFamily="18" charset="0"/>
                                      </a:rPr>
                                      <m:t>+</m:t>
                                    </m:r>
                                    <m:r>
                                      <m:rPr>
                                        <m:sty m:val="p"/>
                                      </m:rPr>
                                      <a:rPr lang="en-US" sz="1800" smtClean="0">
                                        <a:solidFill>
                                          <a:schemeClr val="tx1"/>
                                        </a:solidFill>
                                        <a:effectLst/>
                                        <a:latin typeface="Cambria Math" panose="02040503050406030204" pitchFamily="18" charset="0"/>
                                      </a:rPr>
                                      <m:t>bt</m:t>
                                    </m:r>
                                    <m:r>
                                      <a:rPr lang="en-US" sz="1800" smtClean="0">
                                        <a:solidFill>
                                          <a:schemeClr val="tx2"/>
                                        </a:solidFill>
                                        <a:effectLst/>
                                        <a:latin typeface="Cambria Math" panose="02040503050406030204" pitchFamily="18" charset="0"/>
                                      </a:rPr>
                                      <m:t>+</m:t>
                                    </m:r>
                                    <m:r>
                                      <m:rPr>
                                        <m:sty m:val="p"/>
                                      </m:rPr>
                                      <a:rPr lang="en-US" sz="1800" smtClean="0">
                                        <a:solidFill>
                                          <a:schemeClr val="tx2"/>
                                        </a:solidFill>
                                        <a:effectLst/>
                                        <a:latin typeface="Cambria Math" panose="02040503050406030204" pitchFamily="18" charset="0"/>
                                      </a:rPr>
                                      <m:t>m</m:t>
                                    </m:r>
                                  </m:den>
                                </m:f>
                              </m:oMath>
                            </m:oMathPara>
                          </a14:m>
                          <a:endParaRPr lang="en-GB" sz="1600" dirty="0">
                            <a:effectLst/>
                            <a:latin typeface="Calibri"/>
                            <a:ea typeface="Calibri"/>
                            <a:cs typeface="Arial"/>
                          </a:endParaRPr>
                        </a:p>
                      </a:txBody>
                      <a:tcPr marL="68580" marR="68580" marT="0" marB="0"/>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xmlns="" val="450686891"/>
                  </p:ext>
                </p:extLst>
              </p:nvPr>
            </p:nvGraphicFramePr>
            <p:xfrm>
              <a:off x="251518" y="2145498"/>
              <a:ext cx="8640962" cy="4091814"/>
            </p:xfrm>
            <a:graphic>
              <a:graphicData uri="http://schemas.openxmlformats.org/drawingml/2006/table">
                <a:tbl>
                  <a:tblPr rtl="1" firstRow="1" firstCol="1" bandRow="1">
                    <a:tableStyleId>{5C22544A-7EE6-4342-B048-85BDC9FD1C3A}</a:tableStyleId>
                  </a:tblPr>
                  <a:tblGrid>
                    <a:gridCol w="1636922"/>
                    <a:gridCol w="4149035"/>
                    <a:gridCol w="2855005"/>
                  </a:tblGrid>
                  <a:tr h="771144">
                    <a:tc>
                      <a:txBody>
                        <a:bodyPr/>
                        <a:lstStyle/>
                        <a:p>
                          <a:pPr marL="228600" algn="ctr" rtl="1">
                            <a:lnSpc>
                              <a:spcPct val="115000"/>
                            </a:lnSpc>
                            <a:spcAft>
                              <a:spcPts val="0"/>
                            </a:spcAft>
                          </a:pPr>
                          <a:r>
                            <a:rPr lang="ar-SA" sz="2400" dirty="0">
                              <a:effectLst/>
                            </a:rPr>
                            <a:t> </a:t>
                          </a:r>
                          <a:endParaRPr lang="en-GB" sz="18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الدخل التوازني</a:t>
                          </a:r>
                          <a:endParaRPr lang="en-GB" sz="18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مضاعف الاقتصاد المفتوح</a:t>
                          </a:r>
                          <a:endParaRPr lang="en-GB" sz="1800" dirty="0">
                            <a:effectLst/>
                          </a:endParaRPr>
                        </a:p>
                        <a:p>
                          <a:pPr algn="ctr" rtl="1">
                            <a:lnSpc>
                              <a:spcPct val="115000"/>
                            </a:lnSpc>
                            <a:spcAft>
                              <a:spcPts val="0"/>
                            </a:spcAft>
                          </a:pPr>
                          <a:r>
                            <a:rPr lang="ar-SA" sz="2000" dirty="0">
                              <a:effectLst/>
                            </a:rPr>
                            <a:t>(يشمل متغيرات تابعة للدخل)</a:t>
                          </a:r>
                          <a:endParaRPr lang="en-GB" sz="2000" dirty="0">
                            <a:effectLst/>
                            <a:latin typeface="Calibri"/>
                            <a:ea typeface="Calibri"/>
                            <a:cs typeface="Arial"/>
                          </a:endParaRPr>
                        </a:p>
                      </a:txBody>
                      <a:tcPr marL="68580" marR="68580" marT="0" marB="0"/>
                    </a:tc>
                  </a:tr>
                  <a:tr h="597916">
                    <a:tc>
                      <a:txBody>
                        <a:bodyPr/>
                        <a:lstStyle/>
                        <a:p>
                          <a:pPr algn="ctr" rtl="1">
                            <a:lnSpc>
                              <a:spcPct val="115000"/>
                            </a:lnSpc>
                            <a:spcAft>
                              <a:spcPts val="0"/>
                            </a:spcAft>
                          </a:pPr>
                          <a:r>
                            <a:rPr lang="ar-SA" sz="2400" dirty="0">
                              <a:effectLst/>
                            </a:rPr>
                            <a:t>بدون ضرائب</a:t>
                          </a:r>
                          <a:endParaRPr lang="en-GB" sz="1800" dirty="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39559" t="-139394" r="-68971" b="-462626"/>
                          </a:stretch>
                        </a:blipFill>
                      </a:tcPr>
                    </a:tc>
                    <a:tc>
                      <a:txBody>
                        <a:bodyPr/>
                        <a:lstStyle/>
                        <a:p>
                          <a:endParaRPr lang="en-US"/>
                        </a:p>
                      </a:txBody>
                      <a:tcPr marL="68580" marR="68580" marT="0" marB="0">
                        <a:blipFill rotWithShape="1">
                          <a:blip r:embed="rId2"/>
                          <a:stretch>
                            <a:fillRect l="-202345" t="-139394" b="-462626"/>
                          </a:stretch>
                        </a:blipFill>
                      </a:tcPr>
                    </a:tc>
                  </a:tr>
                  <a:tr h="940753">
                    <a:tc>
                      <a:txBody>
                        <a:bodyPr/>
                        <a:lstStyle/>
                        <a:p>
                          <a:pPr algn="ctr" rtl="1">
                            <a:lnSpc>
                              <a:spcPct val="115000"/>
                            </a:lnSpc>
                            <a:spcAft>
                              <a:spcPts val="0"/>
                            </a:spcAft>
                          </a:pPr>
                          <a:r>
                            <a:rPr lang="ar-SA" sz="2400" dirty="0">
                              <a:effectLst/>
                            </a:rPr>
                            <a:t>مع ضريبة ثابتة فقط</a:t>
                          </a:r>
                          <a:endParaRPr lang="en-GB" sz="1800" dirty="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39559" t="-153896" r="-68971" b="-197403"/>
                          </a:stretch>
                        </a:blipFill>
                      </a:tcPr>
                    </a:tc>
                    <a:tc>
                      <a:txBody>
                        <a:bodyPr/>
                        <a:lstStyle/>
                        <a:p>
                          <a:endParaRPr lang="en-US"/>
                        </a:p>
                      </a:txBody>
                      <a:tcPr marL="68580" marR="68580" marT="0" marB="0">
                        <a:blipFill rotWithShape="1">
                          <a:blip r:embed="rId2"/>
                          <a:stretch>
                            <a:fillRect l="-202345" t="-153896" b="-197403"/>
                          </a:stretch>
                        </a:blipFill>
                      </a:tcPr>
                    </a:tc>
                  </a:tr>
                  <a:tr h="841248">
                    <a:tc>
                      <a:txBody>
                        <a:bodyPr/>
                        <a:lstStyle/>
                        <a:p>
                          <a:pPr algn="ctr" rtl="1">
                            <a:lnSpc>
                              <a:spcPct val="115000"/>
                            </a:lnSpc>
                            <a:spcAft>
                              <a:spcPts val="0"/>
                            </a:spcAft>
                          </a:pPr>
                          <a:r>
                            <a:rPr lang="ar-SA" sz="2400" dirty="0">
                              <a:effectLst/>
                            </a:rPr>
                            <a:t>مع ضريبة نسبية فقط</a:t>
                          </a:r>
                          <a:endParaRPr lang="en-GB" sz="1800" dirty="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39559" t="-283333" r="-68971" b="-120290"/>
                          </a:stretch>
                        </a:blipFill>
                      </a:tcPr>
                    </a:tc>
                    <a:tc>
                      <a:txBody>
                        <a:bodyPr/>
                        <a:lstStyle/>
                        <a:p>
                          <a:endParaRPr lang="en-US"/>
                        </a:p>
                      </a:txBody>
                      <a:tcPr marL="68580" marR="68580" marT="0" marB="0">
                        <a:blipFill rotWithShape="1">
                          <a:blip r:embed="rId2"/>
                          <a:stretch>
                            <a:fillRect l="-202345" t="-283333" b="-120290"/>
                          </a:stretch>
                        </a:blipFill>
                      </a:tcPr>
                    </a:tc>
                  </a:tr>
                  <a:tr h="940753">
                    <a:tc>
                      <a:txBody>
                        <a:bodyPr/>
                        <a:lstStyle/>
                        <a:p>
                          <a:pPr algn="ctr" rtl="1">
                            <a:lnSpc>
                              <a:spcPct val="115000"/>
                            </a:lnSpc>
                            <a:spcAft>
                              <a:spcPts val="0"/>
                            </a:spcAft>
                          </a:pPr>
                          <a:r>
                            <a:rPr lang="ar-SA" sz="2400" dirty="0">
                              <a:effectLst/>
                            </a:rPr>
                            <a:t>مع ضريبة مزدوجة</a:t>
                          </a:r>
                          <a:endParaRPr lang="en-GB" sz="1800" dirty="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39559" t="-343506" r="-68971" b="-7792"/>
                          </a:stretch>
                        </a:blipFill>
                      </a:tcPr>
                    </a:tc>
                    <a:tc>
                      <a:txBody>
                        <a:bodyPr/>
                        <a:lstStyle/>
                        <a:p>
                          <a:endParaRPr lang="en-US"/>
                        </a:p>
                      </a:txBody>
                      <a:tcPr marL="68580" marR="68580" marT="0" marB="0">
                        <a:blipFill rotWithShape="1">
                          <a:blip r:embed="rId2"/>
                          <a:stretch>
                            <a:fillRect l="-202345" t="-343506" b="-7792"/>
                          </a:stretch>
                        </a:blipFill>
                      </a:tcPr>
                    </a:tc>
                  </a:tr>
                </a:tbl>
              </a:graphicData>
            </a:graphic>
          </p:graphicFrame>
        </mc:Fallback>
      </mc:AlternateContent>
    </p:spTree>
    <p:extLst>
      <p:ext uri="{BB962C8B-B14F-4D97-AF65-F5344CB8AC3E}">
        <p14:creationId xmlns:p14="http://schemas.microsoft.com/office/powerpoint/2010/main" val="184937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أولاً: </a:t>
            </a:r>
            <a:r>
              <a:rPr lang="ar-SA" b="1" dirty="0"/>
              <a:t>مضاعف الصادرات و مضاعف الواردات:</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35480"/>
                <a:ext cx="8229600" cy="4517856"/>
              </a:xfrm>
            </p:spPr>
            <p:txBody>
              <a:bodyPr>
                <a:normAutofit/>
              </a:bodyPr>
              <a:lstStyle/>
              <a:p>
                <a:pPr marL="514350" indent="-514350" algn="r" rtl="1">
                  <a:buFont typeface="+mj-lt"/>
                  <a:buAutoNum type="arabicPeriod"/>
                </a:pPr>
                <a:r>
                  <a:rPr lang="ar-SA" b="1" dirty="0">
                    <a:solidFill>
                      <a:schemeClr val="tx2"/>
                    </a:solidFill>
                  </a:rPr>
                  <a:t>مضاعف الصادرات:</a:t>
                </a:r>
              </a:p>
              <a:p>
                <a:pPr marL="0" indent="0" algn="r" rtl="1">
                  <a:buNone/>
                </a:pPr>
                <a:r>
                  <a:rPr lang="ar-SA" dirty="0"/>
                  <a:t>          يقيس استجابة الناتج التوازني للتغيرات في الصادرات التلقائية.</a:t>
                </a:r>
              </a:p>
              <a:p>
                <a:pPr marL="0" indent="0" algn="r" rtl="1">
                  <a:buNone/>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i="1" smtClean="0">
                              <a:latin typeface="Cambria Math"/>
                              <a:ea typeface="Cambria Math"/>
                            </a:rPr>
                            <m:t>∆</m:t>
                          </m:r>
                          <m:r>
                            <a:rPr lang="en-GB" b="0" i="1" smtClean="0">
                              <a:latin typeface="Cambria Math"/>
                              <a:ea typeface="Cambria Math"/>
                            </a:rPr>
                            <m:t>𝑌</m:t>
                          </m:r>
                        </m:num>
                        <m:den>
                          <m:r>
                            <a:rPr lang="en-GB" i="1" smtClean="0">
                              <a:latin typeface="Cambria Math"/>
                              <a:ea typeface="Cambria Math"/>
                            </a:rPr>
                            <m:t>∆</m:t>
                          </m:r>
                          <m:r>
                            <a:rPr lang="en-GB" b="0" i="1" smtClean="0">
                              <a:latin typeface="Cambria Math"/>
                              <a:ea typeface="Cambria Math"/>
                            </a:rPr>
                            <m:t>𝑋</m:t>
                          </m:r>
                        </m:den>
                      </m:f>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𝑀𝑟</m:t>
                          </m:r>
                        </m:e>
                        <m:sup>
                          <m:r>
                            <a:rPr lang="en-GB" b="0" i="1" smtClean="0">
                              <a:latin typeface="Cambria Math"/>
                            </a:rPr>
                            <m:t>0</m:t>
                          </m:r>
                        </m:sup>
                      </m:sSup>
                      <m:r>
                        <a:rPr lang="en-GB" b="0" i="1" smtClean="0">
                          <a:latin typeface="Cambria Math"/>
                        </a:rPr>
                        <m:t>          </m:t>
                      </m:r>
                      <m:r>
                        <a:rPr lang="en-GB" b="0"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sSup>
                        <m:sSupPr>
                          <m:ctrlPr>
                            <a:rPr lang="en-GB" i="1">
                              <a:latin typeface="Cambria Math" panose="02040503050406030204" pitchFamily="18" charset="0"/>
                            </a:rPr>
                          </m:ctrlPr>
                        </m:sSupPr>
                        <m:e>
                          <m:r>
                            <a:rPr lang="en-GB" i="1">
                              <a:latin typeface="Cambria Math"/>
                            </a:rPr>
                            <m:t>𝑀𝑟</m:t>
                          </m:r>
                        </m:e>
                        <m:sup>
                          <m:r>
                            <a:rPr lang="en-GB" i="1">
                              <a:latin typeface="Cambria Math"/>
                            </a:rPr>
                            <m:t>0</m:t>
                          </m:r>
                        </m:sup>
                      </m:sSup>
                      <m:r>
                        <a:rPr lang="en-GB" b="0" i="1" smtClean="0">
                          <a:latin typeface="Cambria Math"/>
                        </a:rPr>
                        <m:t>(</m:t>
                      </m:r>
                      <m:r>
                        <a:rPr lang="en-GB" b="0" i="1" smtClean="0">
                          <a:latin typeface="Cambria Math"/>
                          <a:ea typeface="Cambria Math"/>
                        </a:rPr>
                        <m:t>∆</m:t>
                      </m:r>
                      <m:r>
                        <a:rPr lang="en-GB" b="0" i="1" smtClean="0">
                          <a:latin typeface="Cambria Math"/>
                          <a:ea typeface="Cambria Math"/>
                        </a:rPr>
                        <m:t>𝑋</m:t>
                      </m:r>
                      <m:r>
                        <a:rPr lang="en-GB" b="0" i="1" smtClean="0">
                          <a:latin typeface="Cambria Math"/>
                          <a:ea typeface="Cambria Math"/>
                        </a:rPr>
                        <m:t>)</m:t>
                      </m:r>
                    </m:oMath>
                  </m:oMathPara>
                </a14:m>
                <a:endParaRPr lang="en-GB" dirty="0"/>
              </a:p>
              <a:p>
                <a:pPr marL="514350" indent="-514350" algn="r" rtl="1">
                  <a:buFont typeface="+mj-lt"/>
                  <a:buAutoNum type="arabicPeriod" startAt="2"/>
                </a:pPr>
                <a:r>
                  <a:rPr lang="ar-SA" b="1" dirty="0">
                    <a:solidFill>
                      <a:schemeClr val="tx2"/>
                    </a:solidFill>
                  </a:rPr>
                  <a:t>مضاعف الواردات:</a:t>
                </a:r>
              </a:p>
              <a:p>
                <a:pPr marL="0" indent="0" algn="r" rtl="1">
                  <a:buNone/>
                </a:pPr>
                <a:r>
                  <a:rPr lang="ar-SA" dirty="0"/>
                  <a:t>          يقيس استجابة الناتج التوازني للتغيرات في الواردات التلقائية.</a:t>
                </a:r>
              </a:p>
              <a:p>
                <a:pPr marL="0" indent="0" algn="r" rtl="1">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a:ea typeface="Cambria Math"/>
                            </a:rPr>
                            <m:t>∆</m:t>
                          </m:r>
                          <m:r>
                            <a:rPr lang="en-GB" i="1">
                              <a:latin typeface="Cambria Math"/>
                              <a:ea typeface="Cambria Math"/>
                            </a:rPr>
                            <m:t>𝑌</m:t>
                          </m:r>
                        </m:num>
                        <m:den>
                          <m:r>
                            <a:rPr lang="en-GB" i="1">
                              <a:latin typeface="Cambria Math"/>
                              <a:ea typeface="Cambria Math"/>
                            </a:rPr>
                            <m:t>∆</m:t>
                          </m:r>
                          <m:r>
                            <a:rPr lang="en-GB" b="0" i="1" smtClean="0">
                              <a:latin typeface="Cambria Math"/>
                              <a:ea typeface="Cambria Math"/>
                            </a:rPr>
                            <m:t>𝑀</m:t>
                          </m:r>
                        </m:den>
                      </m:f>
                      <m:r>
                        <a:rPr lang="en-GB" i="1">
                          <a:latin typeface="Cambria Math"/>
                        </a:rPr>
                        <m:t>=</m:t>
                      </m:r>
                      <m:sSup>
                        <m:sSupPr>
                          <m:ctrlPr>
                            <a:rPr lang="en-GB" i="1">
                              <a:latin typeface="Cambria Math" panose="02040503050406030204" pitchFamily="18" charset="0"/>
                            </a:rPr>
                          </m:ctrlPr>
                        </m:sSupPr>
                        <m:e>
                          <m:r>
                            <a:rPr lang="en-GB" b="0" i="1" smtClean="0">
                              <a:latin typeface="Cambria Math"/>
                            </a:rPr>
                            <m:t>−</m:t>
                          </m:r>
                          <m:r>
                            <a:rPr lang="en-GB" i="1">
                              <a:latin typeface="Cambria Math"/>
                            </a:rPr>
                            <m:t>𝑀𝑟</m:t>
                          </m:r>
                        </m:e>
                        <m:sup>
                          <m:r>
                            <a:rPr lang="en-GB" i="1">
                              <a:latin typeface="Cambria Math"/>
                            </a:rPr>
                            <m:t>0</m:t>
                          </m:r>
                        </m:sup>
                      </m:sSup>
                      <m:r>
                        <a:rPr lang="en-GB" i="1">
                          <a:latin typeface="Cambria Math"/>
                        </a:rPr>
                        <m:t>          </m:t>
                      </m:r>
                      <m:r>
                        <a:rPr lang="en-GB" i="1">
                          <a:latin typeface="Cambria Math"/>
                          <a:ea typeface="Cambria Math"/>
                        </a:rPr>
                        <m:t>∆</m:t>
                      </m:r>
                      <m:r>
                        <a:rPr lang="en-GB" i="1">
                          <a:latin typeface="Cambria Math"/>
                          <a:ea typeface="Cambria Math"/>
                        </a:rPr>
                        <m:t>𝑌</m:t>
                      </m:r>
                      <m:r>
                        <a:rPr lang="en-GB" i="1">
                          <a:latin typeface="Cambria Math"/>
                          <a:ea typeface="Cambria Math"/>
                        </a:rPr>
                        <m:t>=</m:t>
                      </m:r>
                      <m:sSup>
                        <m:sSupPr>
                          <m:ctrlPr>
                            <a:rPr lang="en-GB" i="1">
                              <a:latin typeface="Cambria Math" panose="02040503050406030204" pitchFamily="18" charset="0"/>
                            </a:rPr>
                          </m:ctrlPr>
                        </m:sSupPr>
                        <m:e>
                          <m:r>
                            <a:rPr lang="en-GB" b="0" i="1" smtClean="0">
                              <a:latin typeface="Cambria Math"/>
                            </a:rPr>
                            <m:t>−</m:t>
                          </m:r>
                          <m:r>
                            <a:rPr lang="en-GB" i="1">
                              <a:latin typeface="Cambria Math"/>
                            </a:rPr>
                            <m:t>𝑀𝑟</m:t>
                          </m:r>
                        </m:e>
                        <m:sup>
                          <m:r>
                            <a:rPr lang="en-GB" i="1">
                              <a:latin typeface="Cambria Math"/>
                            </a:rPr>
                            <m:t>0</m:t>
                          </m:r>
                        </m:sup>
                      </m:sSup>
                      <m:r>
                        <a:rPr lang="en-GB" i="1">
                          <a:latin typeface="Cambria Math"/>
                        </a:rPr>
                        <m:t>(</m:t>
                      </m:r>
                      <m:r>
                        <a:rPr lang="en-GB" i="1">
                          <a:latin typeface="Cambria Math"/>
                          <a:ea typeface="Cambria Math"/>
                        </a:rPr>
                        <m:t>∆</m:t>
                      </m:r>
                      <m:r>
                        <a:rPr lang="en-GB" b="0" i="1" smtClean="0">
                          <a:latin typeface="Cambria Math"/>
                          <a:ea typeface="Cambria Math"/>
                        </a:rPr>
                        <m:t>𝑀</m:t>
                      </m:r>
                      <m:r>
                        <a:rPr lang="en-GB" i="1">
                          <a:latin typeface="Cambria Math"/>
                          <a:ea typeface="Cambria Math"/>
                        </a:rPr>
                        <m:t>)</m:t>
                      </m:r>
                    </m:oMath>
                  </m:oMathPara>
                </a14:m>
                <a:endParaRPr lang="en-GB" dirty="0"/>
              </a:p>
              <a:p>
                <a:pPr marL="0" indent="0" algn="r" rtl="1">
                  <a:buNone/>
                </a:pPr>
                <a:endParaRPr lang="en-GB" dirty="0"/>
              </a:p>
              <a:p>
                <a:pPr algn="r" rtl="1"/>
                <a:r>
                  <a:rPr lang="ar-SA" dirty="0"/>
                  <a:t>| مضاعف الواردات | = مضاعف الصادرات</a:t>
                </a:r>
                <a:endParaRPr lang="en-GB" dirty="0"/>
              </a:p>
              <a:p>
                <a:pPr marL="0" indent="0" algn="r" rtl="1">
                  <a:buNone/>
                </a:pPr>
                <a:endParaRPr lang="en-GB" dirty="0"/>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35480"/>
                <a:ext cx="8229600" cy="4517856"/>
              </a:xfrm>
              <a:blipFill rotWithShape="1">
                <a:blip r:embed="rId2" cstate="print"/>
                <a:stretch>
                  <a:fillRect t="-1215"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37</a:t>
            </a:fld>
            <a:endParaRPr lang="en-GB"/>
          </a:p>
        </p:txBody>
      </p:sp>
      <p:sp>
        <p:nvSpPr>
          <p:cNvPr id="6" name="Rectangle 5"/>
          <p:cNvSpPr/>
          <p:nvPr/>
        </p:nvSpPr>
        <p:spPr>
          <a:xfrm>
            <a:off x="2195736" y="2852936"/>
            <a:ext cx="1857400"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499992" y="2852936"/>
            <a:ext cx="2376264"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4053136" y="3248980"/>
            <a:ext cx="446856"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051720" y="4581128"/>
            <a:ext cx="1857400"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355976" y="4581128"/>
            <a:ext cx="2808312"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a:off x="3909120" y="4977172"/>
            <a:ext cx="446856"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913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الميزان التجاري (صافي الصادرات):</a:t>
            </a:r>
            <a:endParaRPr lang="en-GB" b="1" dirty="0"/>
          </a:p>
        </p:txBody>
      </p:sp>
      <p:sp>
        <p:nvSpPr>
          <p:cNvPr id="3" name="Content Placeholder 2"/>
          <p:cNvSpPr>
            <a:spLocks noGrp="1"/>
          </p:cNvSpPr>
          <p:nvPr>
            <p:ph idx="1"/>
          </p:nvPr>
        </p:nvSpPr>
        <p:spPr/>
        <p:txBody>
          <a:bodyPr/>
          <a:lstStyle/>
          <a:p>
            <a:pPr algn="r" rtl="1"/>
            <a:r>
              <a:rPr lang="ar-SA" b="1" dirty="0">
                <a:solidFill>
                  <a:schemeClr val="tx2"/>
                </a:solidFill>
              </a:rPr>
              <a:t>صافي التعاملات الخارجية (صافي الصادرات) (الميزان التجاري):</a:t>
            </a:r>
          </a:p>
          <a:p>
            <a:pPr marL="0" indent="0" algn="r" rtl="1">
              <a:buNone/>
            </a:pPr>
            <a:r>
              <a:rPr lang="ar-SA" dirty="0"/>
              <a:t>          هو الفرق بين صادرات الدولة و وارداتها.</a:t>
            </a:r>
          </a:p>
          <a:p>
            <a:pPr marL="0" indent="0" algn="ctr" rtl="1">
              <a:buNone/>
            </a:pPr>
            <a:r>
              <a:rPr lang="en-GB" i="1" dirty="0"/>
              <a:t>NX = </a:t>
            </a:r>
            <a:r>
              <a:rPr lang="en-US" dirty="0"/>
              <a:t>BT = X – M</a:t>
            </a:r>
            <a:endParaRPr lang="ar-SA" dirty="0"/>
          </a:p>
          <a:p>
            <a:pPr marL="0" indent="0" algn="ctr" rtl="1">
              <a:buNone/>
            </a:pPr>
            <a:endParaRPr lang="ar-SA" dirty="0"/>
          </a:p>
          <a:p>
            <a:pPr marL="0" indent="0" algn="ctr" rtl="1">
              <a:buNone/>
            </a:pP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38</a:t>
            </a:fld>
            <a:endParaRPr lang="en-GB"/>
          </a:p>
        </p:txBody>
      </p:sp>
      <p:sp>
        <p:nvSpPr>
          <p:cNvPr id="6" name="Rectangle 5"/>
          <p:cNvSpPr/>
          <p:nvPr/>
        </p:nvSpPr>
        <p:spPr>
          <a:xfrm>
            <a:off x="3203848" y="2852936"/>
            <a:ext cx="2808312" cy="57606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p:cNvGraphicFramePr>
            <a:graphicFrameLocks noGrp="1"/>
          </p:cNvGraphicFramePr>
          <p:nvPr>
            <p:extLst>
              <p:ext uri="{D42A27DB-BD31-4B8C-83A1-F6EECF244321}">
                <p14:modId xmlns:p14="http://schemas.microsoft.com/office/powerpoint/2010/main" val="2284220981"/>
              </p:ext>
            </p:extLst>
          </p:nvPr>
        </p:nvGraphicFramePr>
        <p:xfrm>
          <a:off x="1500336" y="3861048"/>
          <a:ext cx="6096000" cy="1284097"/>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rtl="1">
                        <a:lnSpc>
                          <a:spcPct val="115000"/>
                        </a:lnSpc>
                        <a:spcAft>
                          <a:spcPts val="0"/>
                        </a:spcAft>
                      </a:pPr>
                      <a:r>
                        <a:rPr lang="ar-SA" sz="2600" b="1">
                          <a:solidFill>
                            <a:schemeClr val="bg1"/>
                          </a:solidFill>
                          <a:effectLst/>
                          <a:latin typeface="Calibri"/>
                          <a:ea typeface="Times New Roman"/>
                          <a:cs typeface="Arial"/>
                        </a:rPr>
                        <a:t>فائض</a:t>
                      </a:r>
                      <a:endParaRPr lang="en-GB" sz="2600">
                        <a:solidFill>
                          <a:schemeClr val="bg1"/>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SA" sz="2600" b="1">
                          <a:solidFill>
                            <a:schemeClr val="bg1"/>
                          </a:solidFill>
                          <a:effectLst/>
                          <a:latin typeface="Calibri"/>
                          <a:ea typeface="Times New Roman"/>
                          <a:cs typeface="Arial"/>
                        </a:rPr>
                        <a:t>توازن</a:t>
                      </a:r>
                      <a:endParaRPr lang="en-GB" sz="2600">
                        <a:solidFill>
                          <a:schemeClr val="bg1"/>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SA" sz="2600" b="1" dirty="0">
                          <a:solidFill>
                            <a:schemeClr val="bg1"/>
                          </a:solidFill>
                          <a:effectLst/>
                          <a:latin typeface="Calibri"/>
                          <a:ea typeface="Times New Roman"/>
                          <a:cs typeface="Arial"/>
                        </a:rPr>
                        <a:t>عجز</a:t>
                      </a:r>
                      <a:endParaRPr lang="en-GB" sz="2600" dirty="0">
                        <a:solidFill>
                          <a:schemeClr val="bg1"/>
                        </a:solidFill>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370840">
                <a:tc>
                  <a:txBody>
                    <a:bodyPr/>
                    <a:lstStyle/>
                    <a:p>
                      <a:pPr algn="ctr" rtl="1">
                        <a:lnSpc>
                          <a:spcPct val="115000"/>
                        </a:lnSpc>
                        <a:spcAft>
                          <a:spcPts val="0"/>
                        </a:spcAft>
                      </a:pPr>
                      <a:r>
                        <a:rPr lang="en-GB" sz="2600">
                          <a:effectLst/>
                          <a:latin typeface="Calibri"/>
                          <a:ea typeface="Times New Roman"/>
                          <a:cs typeface="Arial"/>
                        </a:rPr>
                        <a:t>X &gt; M</a:t>
                      </a:r>
                      <a:endParaRPr lang="en-GB" sz="2600">
                        <a:effectLst/>
                        <a:latin typeface="Calibri"/>
                        <a:ea typeface="Calibri"/>
                        <a:cs typeface="Arial"/>
                      </a:endParaRPr>
                    </a:p>
                  </a:txBody>
                  <a:tcPr marL="68580" marR="68580" marT="0" marB="0"/>
                </a:tc>
                <a:tc>
                  <a:txBody>
                    <a:bodyPr/>
                    <a:lstStyle/>
                    <a:p>
                      <a:pPr algn="ctr" rtl="1">
                        <a:lnSpc>
                          <a:spcPct val="115000"/>
                        </a:lnSpc>
                        <a:spcAft>
                          <a:spcPts val="0"/>
                        </a:spcAft>
                      </a:pPr>
                      <a:r>
                        <a:rPr lang="en-US" sz="2600">
                          <a:effectLst/>
                          <a:latin typeface="Calibri"/>
                          <a:ea typeface="Times New Roman"/>
                          <a:cs typeface="Arial"/>
                        </a:rPr>
                        <a:t>X = M</a:t>
                      </a:r>
                      <a:endParaRPr lang="en-GB" sz="2600">
                        <a:effectLst/>
                        <a:latin typeface="Calibri"/>
                        <a:ea typeface="Calibri"/>
                        <a:cs typeface="Arial"/>
                      </a:endParaRPr>
                    </a:p>
                  </a:txBody>
                  <a:tcPr marL="68580" marR="68580" marT="0" marB="0"/>
                </a:tc>
                <a:tc>
                  <a:txBody>
                    <a:bodyPr/>
                    <a:lstStyle/>
                    <a:p>
                      <a:pPr algn="ctr" rtl="1">
                        <a:lnSpc>
                          <a:spcPct val="115000"/>
                        </a:lnSpc>
                        <a:spcAft>
                          <a:spcPts val="0"/>
                        </a:spcAft>
                      </a:pPr>
                      <a:r>
                        <a:rPr lang="en-US" sz="2600" dirty="0">
                          <a:effectLst/>
                          <a:latin typeface="Calibri"/>
                          <a:ea typeface="Times New Roman"/>
                          <a:cs typeface="Arial"/>
                        </a:rPr>
                        <a:t>X &lt; M</a:t>
                      </a:r>
                      <a:endParaRPr lang="en-GB" sz="26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370840">
                <a:tc>
                  <a:txBody>
                    <a:bodyPr/>
                    <a:lstStyle/>
                    <a:p>
                      <a:pPr algn="ctr" rtl="1">
                        <a:lnSpc>
                          <a:spcPct val="115000"/>
                        </a:lnSpc>
                        <a:spcAft>
                          <a:spcPts val="0"/>
                        </a:spcAft>
                      </a:pPr>
                      <a:r>
                        <a:rPr lang="en-GB" sz="2600">
                          <a:effectLst/>
                          <a:latin typeface="Calibri"/>
                          <a:ea typeface="Times New Roman"/>
                          <a:cs typeface="Arial"/>
                        </a:rPr>
                        <a:t>BT &gt; 0</a:t>
                      </a:r>
                      <a:endParaRPr lang="en-GB" sz="2600">
                        <a:effectLst/>
                        <a:latin typeface="Calibri"/>
                        <a:ea typeface="Calibri"/>
                        <a:cs typeface="Arial"/>
                      </a:endParaRPr>
                    </a:p>
                  </a:txBody>
                  <a:tcPr marL="68580" marR="68580" marT="0" marB="0"/>
                </a:tc>
                <a:tc>
                  <a:txBody>
                    <a:bodyPr/>
                    <a:lstStyle/>
                    <a:p>
                      <a:pPr algn="ctr" rtl="1">
                        <a:lnSpc>
                          <a:spcPct val="115000"/>
                        </a:lnSpc>
                        <a:spcAft>
                          <a:spcPts val="0"/>
                        </a:spcAft>
                      </a:pPr>
                      <a:r>
                        <a:rPr lang="en-US" sz="2600">
                          <a:effectLst/>
                          <a:latin typeface="Calibri"/>
                          <a:ea typeface="Times New Roman"/>
                          <a:cs typeface="Arial"/>
                        </a:rPr>
                        <a:t>BT = 0</a:t>
                      </a:r>
                      <a:endParaRPr lang="en-GB" sz="2600">
                        <a:effectLst/>
                        <a:latin typeface="Calibri"/>
                        <a:ea typeface="Calibri"/>
                        <a:cs typeface="Arial"/>
                      </a:endParaRPr>
                    </a:p>
                  </a:txBody>
                  <a:tcPr marL="68580" marR="68580" marT="0" marB="0"/>
                </a:tc>
                <a:tc>
                  <a:txBody>
                    <a:bodyPr/>
                    <a:lstStyle/>
                    <a:p>
                      <a:pPr algn="ctr" rtl="1">
                        <a:lnSpc>
                          <a:spcPct val="115000"/>
                        </a:lnSpc>
                        <a:spcAft>
                          <a:spcPts val="0"/>
                        </a:spcAft>
                      </a:pPr>
                      <a:r>
                        <a:rPr lang="en-US" sz="2600" dirty="0">
                          <a:effectLst/>
                          <a:latin typeface="Calibri"/>
                          <a:ea typeface="Times New Roman"/>
                          <a:cs typeface="Arial"/>
                        </a:rPr>
                        <a:t>BT &lt; 0</a:t>
                      </a:r>
                      <a:endParaRPr lang="en-GB" sz="2600"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1666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ثانياً: </a:t>
            </a:r>
            <a:r>
              <a:rPr lang="ar-SA" b="1" dirty="0"/>
              <a:t>مضاعفات الانفاق ومضاعف الضريبة:</a:t>
            </a:r>
            <a:endParaRPr lang="en-GB" b="1"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39</a:t>
            </a:fld>
            <a:endParaRPr lang="en-GB"/>
          </a:p>
        </p:txBody>
      </p:sp>
      <mc:AlternateContent xmlns:mc="http://schemas.openxmlformats.org/markup-compatibility/2006" xmlns:a14="http://schemas.microsoft.com/office/drawing/2010/main">
        <mc:Choice Requires="a14">
          <p:graphicFrame>
            <p:nvGraphicFramePr>
              <p:cNvPr id="9" name="Content Placeholder 8"/>
              <p:cNvGraphicFramePr>
                <a:graphicFrameLocks noGrp="1"/>
              </p:cNvGraphicFramePr>
              <p:nvPr>
                <p:ph idx="1"/>
                <p:extLst>
                  <p:ext uri="{D42A27DB-BD31-4B8C-83A1-F6EECF244321}">
                    <p14:modId xmlns:p14="http://schemas.microsoft.com/office/powerpoint/2010/main" val="742937434"/>
                  </p:ext>
                </p:extLst>
              </p:nvPr>
            </p:nvGraphicFramePr>
            <p:xfrm>
              <a:off x="683568" y="2115263"/>
              <a:ext cx="7920880" cy="4194057"/>
            </p:xfrm>
            <a:graphic>
              <a:graphicData uri="http://schemas.openxmlformats.org/drawingml/2006/table">
                <a:tbl>
                  <a:tblPr rtl="1" firstRow="1" firstCol="1" bandRow="1">
                    <a:tableStyleId>{5C22544A-7EE6-4342-B048-85BDC9FD1C3A}</a:tableStyleId>
                  </a:tblPr>
                  <a:tblGrid>
                    <a:gridCol w="396044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394315">
                    <a:tc>
                      <a:txBody>
                        <a:bodyPr/>
                        <a:lstStyle/>
                        <a:p>
                          <a:pPr algn="ctr" rtl="1">
                            <a:lnSpc>
                              <a:spcPct val="115000"/>
                            </a:lnSpc>
                            <a:spcAft>
                              <a:spcPts val="0"/>
                            </a:spcAft>
                          </a:pPr>
                          <a:r>
                            <a:rPr lang="ar-SA" sz="2600" dirty="0">
                              <a:effectLst/>
                              <a:latin typeface="Calibri"/>
                              <a:ea typeface="Calibri"/>
                              <a:cs typeface="Arial"/>
                            </a:rPr>
                            <a:t>المضاعف</a:t>
                          </a:r>
                          <a:endParaRPr lang="en-GB" sz="26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600" dirty="0">
                              <a:effectLst/>
                              <a:latin typeface="Calibri"/>
                              <a:ea typeface="Calibri"/>
                              <a:cs typeface="Arial"/>
                            </a:rPr>
                            <a:t>قانونه</a:t>
                          </a:r>
                          <a:endParaRPr lang="en-GB" sz="2600" dirty="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970379">
                    <a:tc>
                      <a:txBody>
                        <a:bodyPr/>
                        <a:lstStyle/>
                        <a:p>
                          <a:pPr algn="ctr" rtl="1">
                            <a:lnSpc>
                              <a:spcPct val="115000"/>
                            </a:lnSpc>
                            <a:spcAft>
                              <a:spcPts val="0"/>
                            </a:spcAft>
                          </a:pPr>
                          <a:r>
                            <a:rPr lang="ar-SA" sz="2600" dirty="0">
                              <a:effectLst/>
                            </a:rPr>
                            <a:t>مضاعف الاستهلاك التلقائي</a:t>
                          </a:r>
                          <a:endParaRPr lang="en-GB" sz="2600" dirty="0">
                            <a:effectLst/>
                            <a:latin typeface="Calibri"/>
                            <a:ea typeface="Calibri"/>
                            <a:cs typeface="Arial"/>
                          </a:endParaRPr>
                        </a:p>
                      </a:txBody>
                      <a:tcPr marL="68580" marR="68580" marT="0" marB="0"/>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f>
                                  <m:fPr>
                                    <m:ctrlPr>
                                      <a:rPr lang="en-GB" sz="2600" i="1">
                                        <a:effectLst/>
                                        <a:latin typeface="Cambria Math" panose="02040503050406030204" pitchFamily="18" charset="0"/>
                                      </a:rPr>
                                    </m:ctrlPr>
                                  </m:fPr>
                                  <m:num>
                                    <m:r>
                                      <a:rPr lang="en-US" sz="2600">
                                        <a:effectLst/>
                                        <a:latin typeface="Cambria Math" panose="02040503050406030204" pitchFamily="18" charset="0"/>
                                      </a:rPr>
                                      <m:t>∆</m:t>
                                    </m:r>
                                    <m:r>
                                      <a:rPr lang="en-US" sz="2600">
                                        <a:effectLst/>
                                        <a:latin typeface="Cambria Math" panose="02040503050406030204" pitchFamily="18" charset="0"/>
                                      </a:rPr>
                                      <m:t>𝑌</m:t>
                                    </m:r>
                                  </m:num>
                                  <m:den>
                                    <m:r>
                                      <a:rPr lang="en-US" sz="2600">
                                        <a:effectLst/>
                                        <a:latin typeface="Cambria Math" panose="02040503050406030204" pitchFamily="18" charset="0"/>
                                      </a:rPr>
                                      <m:t>∆</m:t>
                                    </m:r>
                                    <m:r>
                                      <a:rPr lang="en-US" sz="2600">
                                        <a:effectLst/>
                                        <a:latin typeface="Cambria Math" panose="02040503050406030204" pitchFamily="18" charset="0"/>
                                      </a:rPr>
                                      <m:t>𝑎</m:t>
                                    </m:r>
                                  </m:den>
                                </m:f>
                                <m:r>
                                  <a:rPr lang="en-US" sz="2600">
                                    <a:effectLst/>
                                    <a:latin typeface="Cambria Math" panose="02040503050406030204" pitchFamily="18" charset="0"/>
                                  </a:rPr>
                                  <m:t>=</m:t>
                                </m:r>
                                <m:sSup>
                                  <m:sSupPr>
                                    <m:ctrlPr>
                                      <a:rPr lang="en-GB" sz="2600" i="1">
                                        <a:effectLst/>
                                        <a:latin typeface="Cambria Math" panose="02040503050406030204" pitchFamily="18" charset="0"/>
                                      </a:rPr>
                                    </m:ctrlPr>
                                  </m:sSupPr>
                                  <m:e>
                                    <m:r>
                                      <a:rPr lang="en-US" sz="2600">
                                        <a:effectLst/>
                                        <a:latin typeface="Cambria Math" panose="02040503050406030204" pitchFamily="18" charset="0"/>
                                      </a:rPr>
                                      <m:t>𝑀𝑟</m:t>
                                    </m:r>
                                  </m:e>
                                  <m:sup>
                                    <m:r>
                                      <a:rPr lang="en-US" sz="2600">
                                        <a:effectLst/>
                                        <a:latin typeface="Cambria Math" panose="02040503050406030204" pitchFamily="18" charset="0"/>
                                      </a:rPr>
                                      <m:t>0</m:t>
                                    </m:r>
                                  </m:sup>
                                </m:sSup>
                              </m:oMath>
                            </m:oMathPara>
                          </a14:m>
                          <a:endParaRPr lang="en-GB" sz="26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1008112">
                    <a:tc>
                      <a:txBody>
                        <a:bodyPr/>
                        <a:lstStyle/>
                        <a:p>
                          <a:pPr algn="ctr" rtl="1">
                            <a:lnSpc>
                              <a:spcPct val="115000"/>
                            </a:lnSpc>
                            <a:spcAft>
                              <a:spcPts val="0"/>
                            </a:spcAft>
                          </a:pPr>
                          <a:r>
                            <a:rPr lang="ar-SA" sz="2600" dirty="0">
                              <a:effectLst/>
                            </a:rPr>
                            <a:t>مضاعف الانفاق الحكومي التلقائي</a:t>
                          </a:r>
                          <a:endParaRPr lang="en-GB" sz="2600" dirty="0">
                            <a:effectLst/>
                            <a:latin typeface="Calibri"/>
                            <a:ea typeface="Calibri"/>
                            <a:cs typeface="Arial"/>
                          </a:endParaRPr>
                        </a:p>
                      </a:txBody>
                      <a:tcPr marL="68580" marR="68580" marT="0" marB="0"/>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f>
                                  <m:fPr>
                                    <m:ctrlPr>
                                      <a:rPr lang="en-GB" sz="2600" i="1">
                                        <a:effectLst/>
                                        <a:latin typeface="Cambria Math" panose="02040503050406030204" pitchFamily="18" charset="0"/>
                                      </a:rPr>
                                    </m:ctrlPr>
                                  </m:fPr>
                                  <m:num>
                                    <m:r>
                                      <a:rPr lang="en-US" sz="2600">
                                        <a:effectLst/>
                                        <a:latin typeface="Cambria Math" panose="02040503050406030204" pitchFamily="18" charset="0"/>
                                      </a:rPr>
                                      <m:t>∆</m:t>
                                    </m:r>
                                    <m:r>
                                      <a:rPr lang="en-US" sz="2600">
                                        <a:effectLst/>
                                        <a:latin typeface="Cambria Math" panose="02040503050406030204" pitchFamily="18" charset="0"/>
                                      </a:rPr>
                                      <m:t>𝑌</m:t>
                                    </m:r>
                                  </m:num>
                                  <m:den>
                                    <m:r>
                                      <a:rPr lang="en-US" sz="2600">
                                        <a:effectLst/>
                                        <a:latin typeface="Cambria Math" panose="02040503050406030204" pitchFamily="18" charset="0"/>
                                      </a:rPr>
                                      <m:t>∆</m:t>
                                    </m:r>
                                    <m:r>
                                      <a:rPr lang="en-US" sz="2600">
                                        <a:effectLst/>
                                        <a:latin typeface="Cambria Math" panose="02040503050406030204" pitchFamily="18" charset="0"/>
                                      </a:rPr>
                                      <m:t>𝐺</m:t>
                                    </m:r>
                                  </m:den>
                                </m:f>
                                <m:r>
                                  <a:rPr lang="en-US" sz="2600">
                                    <a:effectLst/>
                                    <a:latin typeface="Cambria Math" panose="02040503050406030204" pitchFamily="18" charset="0"/>
                                  </a:rPr>
                                  <m:t>=</m:t>
                                </m:r>
                                <m:sSup>
                                  <m:sSupPr>
                                    <m:ctrlPr>
                                      <a:rPr lang="en-GB" sz="2600" i="1">
                                        <a:effectLst/>
                                        <a:latin typeface="Cambria Math" panose="02040503050406030204" pitchFamily="18" charset="0"/>
                                      </a:rPr>
                                    </m:ctrlPr>
                                  </m:sSupPr>
                                  <m:e>
                                    <m:r>
                                      <a:rPr lang="en-US" sz="2600">
                                        <a:effectLst/>
                                        <a:latin typeface="Cambria Math" panose="02040503050406030204" pitchFamily="18" charset="0"/>
                                      </a:rPr>
                                      <m:t>𝑀𝑟</m:t>
                                    </m:r>
                                  </m:e>
                                  <m:sup>
                                    <m:r>
                                      <a:rPr lang="en-US" sz="2600">
                                        <a:effectLst/>
                                        <a:latin typeface="Cambria Math" panose="02040503050406030204" pitchFamily="18" charset="0"/>
                                      </a:rPr>
                                      <m:t>0</m:t>
                                    </m:r>
                                  </m:sup>
                                </m:sSup>
                              </m:oMath>
                            </m:oMathPara>
                          </a14:m>
                          <a:endParaRPr lang="en-GB" sz="2600"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936104">
                    <a:tc>
                      <a:txBody>
                        <a:bodyPr/>
                        <a:lstStyle/>
                        <a:p>
                          <a:pPr algn="ctr" rtl="1">
                            <a:lnSpc>
                              <a:spcPct val="115000"/>
                            </a:lnSpc>
                            <a:spcAft>
                              <a:spcPts val="0"/>
                            </a:spcAft>
                          </a:pPr>
                          <a:r>
                            <a:rPr lang="ar-SA" sz="2600" dirty="0">
                              <a:effectLst/>
                            </a:rPr>
                            <a:t>مضاعف الاستثمار التلقائي</a:t>
                          </a:r>
                          <a:endParaRPr lang="en-GB" sz="2600" dirty="0">
                            <a:effectLst/>
                            <a:latin typeface="Calibri"/>
                            <a:ea typeface="Calibri"/>
                            <a:cs typeface="Arial"/>
                          </a:endParaRPr>
                        </a:p>
                      </a:txBody>
                      <a:tcPr marL="68580" marR="68580" marT="0" marB="0"/>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f>
                                  <m:fPr>
                                    <m:ctrlPr>
                                      <a:rPr lang="en-GB" sz="2600" i="1">
                                        <a:effectLst/>
                                        <a:latin typeface="Cambria Math" panose="02040503050406030204" pitchFamily="18" charset="0"/>
                                      </a:rPr>
                                    </m:ctrlPr>
                                  </m:fPr>
                                  <m:num>
                                    <m:r>
                                      <a:rPr lang="en-US" sz="2600">
                                        <a:effectLst/>
                                        <a:latin typeface="Cambria Math" panose="02040503050406030204" pitchFamily="18" charset="0"/>
                                      </a:rPr>
                                      <m:t>∆</m:t>
                                    </m:r>
                                    <m:r>
                                      <a:rPr lang="en-US" sz="2600">
                                        <a:effectLst/>
                                        <a:latin typeface="Cambria Math" panose="02040503050406030204" pitchFamily="18" charset="0"/>
                                      </a:rPr>
                                      <m:t>𝑌</m:t>
                                    </m:r>
                                  </m:num>
                                  <m:den>
                                    <m:r>
                                      <a:rPr lang="en-US" sz="2600">
                                        <a:effectLst/>
                                        <a:latin typeface="Cambria Math" panose="02040503050406030204" pitchFamily="18" charset="0"/>
                                      </a:rPr>
                                      <m:t>∆</m:t>
                                    </m:r>
                                    <m:r>
                                      <a:rPr lang="en-US" sz="2600">
                                        <a:effectLst/>
                                        <a:latin typeface="Cambria Math" panose="02040503050406030204" pitchFamily="18" charset="0"/>
                                      </a:rPr>
                                      <m:t>𝐼</m:t>
                                    </m:r>
                                  </m:den>
                                </m:f>
                                <m:r>
                                  <a:rPr lang="en-US" sz="2600">
                                    <a:effectLst/>
                                    <a:latin typeface="Cambria Math" panose="02040503050406030204" pitchFamily="18" charset="0"/>
                                  </a:rPr>
                                  <m:t>=</m:t>
                                </m:r>
                                <m:sSup>
                                  <m:sSupPr>
                                    <m:ctrlPr>
                                      <a:rPr lang="en-GB" sz="2600" i="1">
                                        <a:effectLst/>
                                        <a:latin typeface="Cambria Math" panose="02040503050406030204" pitchFamily="18" charset="0"/>
                                      </a:rPr>
                                    </m:ctrlPr>
                                  </m:sSupPr>
                                  <m:e>
                                    <m:r>
                                      <a:rPr lang="en-US" sz="2600">
                                        <a:effectLst/>
                                        <a:latin typeface="Cambria Math" panose="02040503050406030204" pitchFamily="18" charset="0"/>
                                      </a:rPr>
                                      <m:t>𝑀𝑟</m:t>
                                    </m:r>
                                  </m:e>
                                  <m:sup>
                                    <m:r>
                                      <a:rPr lang="en-US" sz="2600">
                                        <a:effectLst/>
                                        <a:latin typeface="Cambria Math" panose="02040503050406030204" pitchFamily="18" charset="0"/>
                                      </a:rPr>
                                      <m:t>0</m:t>
                                    </m:r>
                                  </m:sup>
                                </m:sSup>
                              </m:oMath>
                            </m:oMathPara>
                          </a14:m>
                          <a:endParaRPr lang="en-GB" sz="2600"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432435">
                    <a:tc>
                      <a:txBody>
                        <a:bodyPr/>
                        <a:lstStyle/>
                        <a:p>
                          <a:pPr algn="ctr" rtl="1">
                            <a:lnSpc>
                              <a:spcPct val="115000"/>
                            </a:lnSpc>
                            <a:spcAft>
                              <a:spcPts val="0"/>
                            </a:spcAft>
                          </a:pPr>
                          <a:r>
                            <a:rPr lang="ar-SA" sz="2600" dirty="0">
                              <a:effectLst/>
                            </a:rPr>
                            <a:t>مضاعف الضريبة الثابتة </a:t>
                          </a:r>
                          <a:endParaRPr lang="en-GB" sz="2600" dirty="0">
                            <a:effectLst/>
                            <a:latin typeface="Calibri"/>
                            <a:ea typeface="Calibri"/>
                            <a:cs typeface="Arial"/>
                          </a:endParaRPr>
                        </a:p>
                      </a:txBody>
                      <a:tcPr marL="68580" marR="68580" marT="0" marB="0"/>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f>
                                  <m:fPr>
                                    <m:ctrlPr>
                                      <a:rPr lang="en-GB" sz="2600" i="1">
                                        <a:effectLst/>
                                        <a:latin typeface="Cambria Math" panose="02040503050406030204" pitchFamily="18" charset="0"/>
                                      </a:rPr>
                                    </m:ctrlPr>
                                  </m:fPr>
                                  <m:num>
                                    <m:r>
                                      <a:rPr lang="en-US" sz="2600">
                                        <a:effectLst/>
                                        <a:latin typeface="Cambria Math" panose="02040503050406030204" pitchFamily="18" charset="0"/>
                                      </a:rPr>
                                      <m:t>∆</m:t>
                                    </m:r>
                                    <m:r>
                                      <a:rPr lang="en-US" sz="2600">
                                        <a:effectLst/>
                                        <a:latin typeface="Cambria Math" panose="02040503050406030204" pitchFamily="18" charset="0"/>
                                      </a:rPr>
                                      <m:t>𝑌</m:t>
                                    </m:r>
                                  </m:num>
                                  <m:den>
                                    <m:r>
                                      <a:rPr lang="en-US" sz="2600">
                                        <a:effectLst/>
                                        <a:latin typeface="Cambria Math" panose="02040503050406030204" pitchFamily="18" charset="0"/>
                                      </a:rPr>
                                      <m:t>∆</m:t>
                                    </m:r>
                                    <m:r>
                                      <a:rPr lang="en-US" sz="2600">
                                        <a:effectLst/>
                                        <a:latin typeface="Cambria Math" panose="02040503050406030204" pitchFamily="18" charset="0"/>
                                      </a:rPr>
                                      <m:t>𝑇</m:t>
                                    </m:r>
                                  </m:den>
                                </m:f>
                                <m:r>
                                  <a:rPr lang="en-US" sz="2600">
                                    <a:effectLst/>
                                    <a:latin typeface="Cambria Math" panose="02040503050406030204" pitchFamily="18" charset="0"/>
                                  </a:rPr>
                                  <m:t>=−</m:t>
                                </m:r>
                                <m:r>
                                  <a:rPr lang="en-US" sz="2600">
                                    <a:effectLst/>
                                    <a:latin typeface="Cambria Math" panose="02040503050406030204" pitchFamily="18" charset="0"/>
                                  </a:rPr>
                                  <m:t>𝑏</m:t>
                                </m:r>
                                <m:r>
                                  <a:rPr lang="en-US" sz="2600">
                                    <a:effectLst/>
                                    <a:latin typeface="Cambria Math" panose="02040503050406030204" pitchFamily="18" charset="0"/>
                                  </a:rPr>
                                  <m:t>(</m:t>
                                </m:r>
                                <m:sSup>
                                  <m:sSupPr>
                                    <m:ctrlPr>
                                      <a:rPr lang="en-GB" sz="2600" i="1">
                                        <a:effectLst/>
                                        <a:latin typeface="Cambria Math" panose="02040503050406030204" pitchFamily="18" charset="0"/>
                                      </a:rPr>
                                    </m:ctrlPr>
                                  </m:sSupPr>
                                  <m:e>
                                    <m:r>
                                      <a:rPr lang="en-US" sz="2600">
                                        <a:effectLst/>
                                        <a:latin typeface="Cambria Math" panose="02040503050406030204" pitchFamily="18" charset="0"/>
                                      </a:rPr>
                                      <m:t>𝑀𝑟</m:t>
                                    </m:r>
                                  </m:e>
                                  <m:sup>
                                    <m:r>
                                      <a:rPr lang="en-US" sz="2600">
                                        <a:effectLst/>
                                        <a:latin typeface="Cambria Math" panose="02040503050406030204" pitchFamily="18" charset="0"/>
                                      </a:rPr>
                                      <m:t>0</m:t>
                                    </m:r>
                                  </m:sup>
                                </m:sSup>
                                <m:r>
                                  <a:rPr lang="en-US" sz="2600">
                                    <a:effectLst/>
                                    <a:latin typeface="Cambria Math" panose="02040503050406030204" pitchFamily="18" charset="0"/>
                                  </a:rPr>
                                  <m:t>)</m:t>
                                </m:r>
                              </m:oMath>
                            </m:oMathPara>
                          </a14:m>
                          <a:endParaRPr lang="en-GB" sz="2600" dirty="0">
                            <a:effectLst/>
                            <a:latin typeface="Calibri"/>
                            <a:ea typeface="Calibri"/>
                            <a:cs typeface="Arial"/>
                          </a:endParaRPr>
                        </a:p>
                      </a:txBody>
                      <a:tcPr marL="68580" marR="68580" marT="0" marB="0"/>
                    </a:tc>
                    <a:extLst>
                      <a:ext uri="{0D108BD9-81ED-4DB2-BD59-A6C34878D82A}">
                        <a16:rowId xmlns:a16="http://schemas.microsoft.com/office/drawing/2014/main" val="10004"/>
                      </a:ext>
                    </a:extLst>
                  </a:tr>
                </a:tbl>
              </a:graphicData>
            </a:graphic>
          </p:graphicFrame>
        </mc:Choice>
        <mc:Fallback xmlns="">
          <p:graphicFrame>
            <p:nvGraphicFramePr>
              <p:cNvPr id="9" name="Content Placeholder 8"/>
              <p:cNvGraphicFramePr>
                <a:graphicFrameLocks noGrp="1"/>
              </p:cNvGraphicFramePr>
              <p:nvPr>
                <p:ph idx="1"/>
                <p:extLst>
                  <p:ext uri="{D42A27DB-BD31-4B8C-83A1-F6EECF244321}">
                    <p14:modId xmlns:p14="http://schemas.microsoft.com/office/powerpoint/2010/main" xmlns="" val="742937434"/>
                  </p:ext>
                </p:extLst>
              </p:nvPr>
            </p:nvGraphicFramePr>
            <p:xfrm>
              <a:off x="683568" y="2115263"/>
              <a:ext cx="7920880" cy="4223394"/>
            </p:xfrm>
            <a:graphic>
              <a:graphicData uri="http://schemas.openxmlformats.org/drawingml/2006/table">
                <a:tbl>
                  <a:tblPr rtl="1" firstRow="1" firstCol="1" bandRow="1">
                    <a:tableStyleId>{5C22544A-7EE6-4342-B048-85BDC9FD1C3A}</a:tableStyleId>
                  </a:tblPr>
                  <a:tblGrid>
                    <a:gridCol w="3960440"/>
                    <a:gridCol w="3960440"/>
                  </a:tblGrid>
                  <a:tr h="426339">
                    <a:tc>
                      <a:txBody>
                        <a:bodyPr/>
                        <a:lstStyle/>
                        <a:p>
                          <a:pPr algn="ctr" rtl="1">
                            <a:lnSpc>
                              <a:spcPct val="115000"/>
                            </a:lnSpc>
                            <a:spcAft>
                              <a:spcPts val="0"/>
                            </a:spcAft>
                          </a:pPr>
                          <a:r>
                            <a:rPr lang="ar-SA" sz="2600" dirty="0" smtClean="0">
                              <a:effectLst/>
                              <a:latin typeface="Calibri"/>
                              <a:ea typeface="Calibri"/>
                              <a:cs typeface="Arial"/>
                            </a:rPr>
                            <a:t>المضاعف</a:t>
                          </a:r>
                          <a:endParaRPr lang="en-GB" sz="26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600" dirty="0" smtClean="0">
                              <a:effectLst/>
                              <a:latin typeface="Calibri"/>
                              <a:ea typeface="Calibri"/>
                              <a:cs typeface="Arial"/>
                            </a:rPr>
                            <a:t>قانونه</a:t>
                          </a:r>
                          <a:endParaRPr lang="en-GB" sz="2600" dirty="0">
                            <a:effectLst/>
                            <a:latin typeface="Calibri"/>
                            <a:ea typeface="Calibri"/>
                            <a:cs typeface="Arial"/>
                          </a:endParaRPr>
                        </a:p>
                      </a:txBody>
                      <a:tcPr marL="68580" marR="68580" marT="0" marB="0"/>
                    </a:tc>
                  </a:tr>
                  <a:tr h="970379">
                    <a:tc>
                      <a:txBody>
                        <a:bodyPr/>
                        <a:lstStyle/>
                        <a:p>
                          <a:pPr algn="ctr" rtl="1">
                            <a:lnSpc>
                              <a:spcPct val="115000"/>
                            </a:lnSpc>
                            <a:spcAft>
                              <a:spcPts val="0"/>
                            </a:spcAft>
                          </a:pPr>
                          <a:r>
                            <a:rPr lang="ar-SA" sz="2600" dirty="0">
                              <a:effectLst/>
                            </a:rPr>
                            <a:t>مضاعف الاستهلاك التلقائي</a:t>
                          </a:r>
                          <a:endParaRPr lang="en-GB" sz="2600" dirty="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100154" t="-52830" r="-154" b="-289308"/>
                          </a:stretch>
                        </a:blipFill>
                      </a:tcPr>
                    </a:tc>
                  </a:tr>
                  <a:tr h="1008112">
                    <a:tc>
                      <a:txBody>
                        <a:bodyPr/>
                        <a:lstStyle/>
                        <a:p>
                          <a:pPr algn="ctr" rtl="1">
                            <a:lnSpc>
                              <a:spcPct val="115000"/>
                            </a:lnSpc>
                            <a:spcAft>
                              <a:spcPts val="0"/>
                            </a:spcAft>
                          </a:pPr>
                          <a:r>
                            <a:rPr lang="ar-SA" sz="2600" dirty="0">
                              <a:effectLst/>
                            </a:rPr>
                            <a:t>مضاعف الانفاق الحكومي التلقائي</a:t>
                          </a:r>
                          <a:endParaRPr lang="en-GB" sz="2600" dirty="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100154" t="-147273" r="-154" b="-178788"/>
                          </a:stretch>
                        </a:blipFill>
                      </a:tcPr>
                    </a:tc>
                  </a:tr>
                  <a:tr h="936104">
                    <a:tc>
                      <a:txBody>
                        <a:bodyPr/>
                        <a:lstStyle/>
                        <a:p>
                          <a:pPr algn="ctr" rtl="1">
                            <a:lnSpc>
                              <a:spcPct val="115000"/>
                            </a:lnSpc>
                            <a:spcAft>
                              <a:spcPts val="0"/>
                            </a:spcAft>
                          </a:pPr>
                          <a:r>
                            <a:rPr lang="ar-SA" sz="2600" dirty="0">
                              <a:effectLst/>
                            </a:rPr>
                            <a:t>مضاعف الاستثمار التلقائي</a:t>
                          </a:r>
                          <a:endParaRPr lang="en-GB" sz="2600" dirty="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100154" t="-264935" r="-154" b="-91558"/>
                          </a:stretch>
                        </a:blipFill>
                      </a:tcPr>
                    </a:tc>
                  </a:tr>
                  <a:tr h="853123">
                    <a:tc>
                      <a:txBody>
                        <a:bodyPr/>
                        <a:lstStyle/>
                        <a:p>
                          <a:pPr algn="ctr" rtl="1">
                            <a:lnSpc>
                              <a:spcPct val="115000"/>
                            </a:lnSpc>
                            <a:spcAft>
                              <a:spcPts val="0"/>
                            </a:spcAft>
                          </a:pPr>
                          <a:r>
                            <a:rPr lang="ar-SA" sz="2600" dirty="0">
                              <a:effectLst/>
                            </a:rPr>
                            <a:t>مضاعف الضريبة الثابتة </a:t>
                          </a:r>
                          <a:endParaRPr lang="en-GB" sz="2600" dirty="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100154" t="-401429" r="-154" b="-714"/>
                          </a:stretch>
                        </a:blipFill>
                      </a:tcPr>
                    </a:tc>
                  </a:tr>
                </a:tbl>
              </a:graphicData>
            </a:graphic>
          </p:graphicFrame>
        </mc:Fallback>
      </mc:AlternateContent>
    </p:spTree>
    <p:extLst>
      <p:ext uri="{BB962C8B-B14F-4D97-AF65-F5344CB8AC3E}">
        <p14:creationId xmlns:p14="http://schemas.microsoft.com/office/powerpoint/2010/main" val="324942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b="1" dirty="0"/>
              <a:t>إيجاد الدخل (الناتج) التوازني لاقتصاد مغلق:</a:t>
            </a:r>
            <a:endParaRPr lang="en-GB" b="1" dirty="0"/>
          </a:p>
        </p:txBody>
      </p:sp>
      <p:sp>
        <p:nvSpPr>
          <p:cNvPr id="3" name="Content Placeholder 2"/>
          <p:cNvSpPr>
            <a:spLocks noGrp="1"/>
          </p:cNvSpPr>
          <p:nvPr>
            <p:ph idx="1"/>
          </p:nvPr>
        </p:nvSpPr>
        <p:spPr/>
        <p:txBody>
          <a:bodyPr>
            <a:normAutofit/>
          </a:bodyPr>
          <a:lstStyle/>
          <a:p>
            <a:pPr algn="r" rtl="1"/>
            <a:r>
              <a:rPr lang="ar-SA" b="1" dirty="0">
                <a:solidFill>
                  <a:schemeClr val="tx2"/>
                </a:solidFill>
              </a:rPr>
              <a:t>لإيجاد دالة الاستهلاك: </a:t>
            </a:r>
            <a:r>
              <a:rPr lang="en-GB" dirty="0"/>
              <a:t>C= a + b </a:t>
            </a:r>
            <a:r>
              <a:rPr lang="en-GB" dirty="0" err="1"/>
              <a:t>Yd</a:t>
            </a:r>
            <a:r>
              <a:rPr lang="en-GB" dirty="0"/>
              <a:t>        C = a + b (Y – T) </a:t>
            </a:r>
          </a:p>
          <a:p>
            <a:pPr marL="0" indent="0" algn="r" rtl="1">
              <a:buNone/>
            </a:pPr>
            <a:r>
              <a:rPr lang="ar-SA" b="1" dirty="0">
                <a:solidFill>
                  <a:schemeClr val="tx2"/>
                </a:solidFill>
              </a:rPr>
              <a:t>بافتراض وجود ضريبة مزدوجة فإن:  </a:t>
            </a:r>
            <a:r>
              <a:rPr lang="en-GB" dirty="0"/>
              <a:t>T = T0 + t Y</a:t>
            </a:r>
          </a:p>
          <a:p>
            <a:pPr marL="0" indent="0" algn="ctr">
              <a:buNone/>
            </a:pPr>
            <a:r>
              <a:rPr lang="en-GB" dirty="0"/>
              <a:t>C = a + b {Y – (T0 + t Y)}        </a:t>
            </a:r>
          </a:p>
          <a:p>
            <a:pPr marL="0" indent="0" algn="ctr">
              <a:buNone/>
            </a:pPr>
            <a:r>
              <a:rPr lang="en-GB" dirty="0"/>
              <a:t>C = a + b {Y –T0 - t Y}  </a:t>
            </a:r>
          </a:p>
          <a:p>
            <a:pPr marL="0" indent="0" algn="ctr">
              <a:buNone/>
            </a:pPr>
            <a:r>
              <a:rPr lang="en-GB" dirty="0"/>
              <a:t>C = a + b Y – bT0 – b t Y          </a:t>
            </a:r>
          </a:p>
          <a:p>
            <a:pPr marL="0" indent="0" algn="ctr">
              <a:buNone/>
            </a:pPr>
            <a:r>
              <a:rPr lang="en-GB" dirty="0"/>
              <a:t>C = a – bT0 + b Y (1 – t)</a:t>
            </a:r>
          </a:p>
          <a:p>
            <a:pPr marL="0" indent="0" algn="ctr">
              <a:buNone/>
            </a:pPr>
            <a:endParaRPr lang="en-GB" dirty="0"/>
          </a:p>
          <a:p>
            <a:pPr marL="0" indent="0" algn="ctr">
              <a:buNone/>
            </a:pPr>
            <a:r>
              <a:rPr lang="en-GB" dirty="0"/>
              <a:t>C = a – bT0 + b (1 – t)Y</a:t>
            </a:r>
          </a:p>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4</a:t>
            </a:fld>
            <a:endParaRPr lang="en-GB"/>
          </a:p>
        </p:txBody>
      </p:sp>
      <p:cxnSp>
        <p:nvCxnSpPr>
          <p:cNvPr id="7" name="Straight Arrow Connector 6"/>
          <p:cNvCxnSpPr/>
          <p:nvPr/>
        </p:nvCxnSpPr>
        <p:spPr>
          <a:xfrm>
            <a:off x="3203848" y="2204864"/>
            <a:ext cx="50405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07804" y="5229200"/>
            <a:ext cx="3564396" cy="57606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5101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المضاعف العكسي:</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ar-SA" b="1" dirty="0">
                    <a:solidFill>
                      <a:schemeClr val="tx2"/>
                    </a:solidFill>
                  </a:rPr>
                  <a:t>المضاعف العكسي:</a:t>
                </a:r>
              </a:p>
              <a:p>
                <a:pPr marL="0" indent="0" algn="r" rtl="1">
                  <a:buNone/>
                </a:pPr>
                <a:r>
                  <a:rPr lang="ar-SA" dirty="0"/>
                  <a:t>          هو المضاعف الذي ينشأ نتيجة </a:t>
                </a:r>
                <a:r>
                  <a:rPr lang="ar-SA" dirty="0">
                    <a:solidFill>
                      <a:schemeClr val="tx2"/>
                    </a:solidFill>
                  </a:rPr>
                  <a:t>انخفاض</a:t>
                </a:r>
                <a:r>
                  <a:rPr lang="ar-SA" dirty="0"/>
                  <a:t> أحد مكونات الطلب الكلي.</a:t>
                </a:r>
              </a:p>
              <a:p>
                <a:pPr algn="r" rtl="1"/>
                <a:r>
                  <a:rPr lang="ar-SA" b="1" dirty="0">
                    <a:solidFill>
                      <a:schemeClr val="tx2"/>
                    </a:solidFill>
                  </a:rPr>
                  <a:t>مثال: لو انخفض الانفاق الاستهلاكي بمقدار 200 مليون و كان الميل الحدي للاستهلاك 0.75. احسبي قيمة المضاعف؟</a:t>
                </a: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𝑀𝑟</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𝑏</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0</m:t>
                          </m:r>
                          <m:r>
                            <a:rPr lang="en-GB" b="0" i="1" smtClean="0">
                              <a:latin typeface="Cambria Math"/>
                            </a:rPr>
                            <m:t>.</m:t>
                          </m:r>
                          <m:r>
                            <a:rPr lang="en-GB" b="0" i="1" smtClean="0">
                              <a:latin typeface="Cambria Math"/>
                            </a:rPr>
                            <m:t>25</m:t>
                          </m:r>
                        </m:den>
                      </m:f>
                      <m:r>
                        <a:rPr lang="en-GB" b="0" i="1" smtClean="0">
                          <a:latin typeface="Cambria Math"/>
                        </a:rPr>
                        <m:t>=</m:t>
                      </m:r>
                      <m:r>
                        <a:rPr lang="en-GB" b="0" i="1" smtClean="0">
                          <a:latin typeface="Cambria Math"/>
                        </a:rPr>
                        <m:t>4</m:t>
                      </m:r>
                    </m:oMath>
                  </m:oMathPara>
                </a14:m>
                <a:endParaRPr lang="en-GB" dirty="0"/>
              </a:p>
              <a:p>
                <a:pPr marL="0" indent="0" algn="r" rtl="1">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r>
                        <a:rPr lang="en-GB" b="0" i="1" smtClean="0">
                          <a:latin typeface="Cambria Math"/>
                          <a:ea typeface="Cambria Math"/>
                        </a:rPr>
                        <m:t>200</m:t>
                      </m:r>
                      <m:r>
                        <a:rPr lang="en-GB" b="0" i="1" smtClean="0">
                          <a:latin typeface="Cambria Math"/>
                          <a:ea typeface="Cambria Math"/>
                        </a:rPr>
                        <m:t>×</m:t>
                      </m:r>
                      <m:r>
                        <a:rPr lang="en-GB" b="0" i="1" smtClean="0">
                          <a:latin typeface="Cambria Math"/>
                          <a:ea typeface="Cambria Math"/>
                        </a:rPr>
                        <m:t>4</m:t>
                      </m:r>
                      <m:r>
                        <a:rPr lang="en-GB" b="0" i="1" smtClean="0">
                          <a:latin typeface="Cambria Math"/>
                          <a:ea typeface="Cambria Math"/>
                        </a:rPr>
                        <m:t>=−</m:t>
                      </m:r>
                      <m:r>
                        <a:rPr lang="en-GB" b="0" i="1" smtClean="0">
                          <a:latin typeface="Cambria Math"/>
                          <a:ea typeface="Cambria Math"/>
                        </a:rPr>
                        <m:t>800</m:t>
                      </m:r>
                    </m:oMath>
                  </m:oMathPara>
                </a14:m>
                <a:endParaRPr lang="ar-SA" dirty="0"/>
              </a:p>
              <a:p>
                <a:pPr marL="0" indent="0" algn="r" rtl="1">
                  <a:buNone/>
                </a:pPr>
                <a:r>
                  <a:rPr lang="ar-SA" dirty="0"/>
                  <a:t>          انخفاض الانفاق الاستهلاكي بمقدار 200 مليون يؤدي لانتقال خط الانفاق لأسفل بمقدار 200 مليون و ينخفض الناتج المحلي الاجمالي بمقدار 800 مليون.</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250" r="-1407"/>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40</a:t>
            </a:fld>
            <a:endParaRPr lang="en-GB"/>
          </a:p>
        </p:txBody>
      </p:sp>
      <p:sp>
        <p:nvSpPr>
          <p:cNvPr id="6" name="Rectangle 5"/>
          <p:cNvSpPr/>
          <p:nvPr/>
        </p:nvSpPr>
        <p:spPr>
          <a:xfrm>
            <a:off x="6804248" y="3789040"/>
            <a:ext cx="28803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436096" y="4509120"/>
            <a:ext cx="9361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1482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المضاعف العكسي:</a:t>
            </a:r>
            <a:endParaRPr lang="en-GB" b="1" dirty="0"/>
          </a:p>
        </p:txBody>
      </p:sp>
      <p:sp>
        <p:nvSpPr>
          <p:cNvPr id="3" name="Content Placeholder 2"/>
          <p:cNvSpPr>
            <a:spLocks noGrp="1"/>
          </p:cNvSpPr>
          <p:nvPr>
            <p:ph idx="1"/>
          </p:nvPr>
        </p:nvSpPr>
        <p:spPr/>
        <p:txBody>
          <a:bodyPr>
            <a:normAutofit/>
          </a:bodyPr>
          <a:lstStyle/>
          <a:p>
            <a:pPr algn="r" rtl="1"/>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41</a:t>
            </a:fld>
            <a:endParaRPr lang="en-GB"/>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495209" y="632129"/>
            <a:ext cx="3883496" cy="703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870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تمرين (1):</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algn="r" rtl="1"/>
                <a:r>
                  <a:rPr lang="ar-SA" b="1" dirty="0">
                    <a:solidFill>
                      <a:schemeClr val="tx2"/>
                    </a:solidFill>
                  </a:rPr>
                  <a:t>مثال: أوجدي قيمة الدخل التوازني للاقتصاد المفتوح التالي:</a:t>
                </a:r>
              </a:p>
              <a:p>
                <a:pPr marL="0" indent="0" algn="r" rtl="1">
                  <a:buNone/>
                </a:pPr>
                <a14:m>
                  <m:oMathPara xmlns:m="http://schemas.openxmlformats.org/officeDocument/2006/math">
                    <m:oMathParaPr>
                      <m:jc m:val="centerGroup"/>
                    </m:oMathParaPr>
                    <m:oMath xmlns:m="http://schemas.openxmlformats.org/officeDocument/2006/math">
                      <m:r>
                        <a:rPr lang="en-GB" b="1" i="1" smtClean="0">
                          <a:solidFill>
                            <a:schemeClr val="tx2"/>
                          </a:solidFill>
                          <a:latin typeface="Cambria Math"/>
                        </a:rPr>
                        <m:t>𝒀</m:t>
                      </m:r>
                      <m:r>
                        <a:rPr lang="en-GB" b="1" i="1" smtClean="0">
                          <a:solidFill>
                            <a:schemeClr val="tx2"/>
                          </a:solidFill>
                          <a:latin typeface="Cambria Math"/>
                        </a:rPr>
                        <m:t>=</m:t>
                      </m:r>
                      <m:r>
                        <a:rPr lang="en-GB" b="1" i="1" smtClean="0">
                          <a:solidFill>
                            <a:schemeClr val="tx2"/>
                          </a:solidFill>
                          <a:latin typeface="Cambria Math"/>
                        </a:rPr>
                        <m:t>𝑪</m:t>
                      </m:r>
                      <m:r>
                        <a:rPr lang="en-GB" b="1" i="1" smtClean="0">
                          <a:solidFill>
                            <a:schemeClr val="tx2"/>
                          </a:solidFill>
                          <a:latin typeface="Cambria Math"/>
                        </a:rPr>
                        <m:t>+</m:t>
                      </m:r>
                      <m:r>
                        <a:rPr lang="en-GB" b="1" i="1" smtClean="0">
                          <a:solidFill>
                            <a:schemeClr val="tx2"/>
                          </a:solidFill>
                          <a:latin typeface="Cambria Math"/>
                        </a:rPr>
                        <m:t>𝑰</m:t>
                      </m:r>
                      <m:r>
                        <a:rPr lang="en-GB" b="1" i="1" smtClean="0">
                          <a:solidFill>
                            <a:schemeClr val="tx2"/>
                          </a:solidFill>
                          <a:latin typeface="Cambria Math"/>
                        </a:rPr>
                        <m:t>+</m:t>
                      </m:r>
                      <m:r>
                        <a:rPr lang="en-GB" b="1" i="1" smtClean="0">
                          <a:solidFill>
                            <a:schemeClr val="tx2"/>
                          </a:solidFill>
                          <a:latin typeface="Cambria Math"/>
                        </a:rPr>
                        <m:t>𝑮</m:t>
                      </m:r>
                      <m:r>
                        <a:rPr lang="en-GB" b="1" i="1" smtClean="0">
                          <a:solidFill>
                            <a:schemeClr val="tx2"/>
                          </a:solidFill>
                          <a:latin typeface="Cambria Math"/>
                        </a:rPr>
                        <m:t>+</m:t>
                      </m:r>
                      <m:d>
                        <m:dPr>
                          <m:ctrlPr>
                            <a:rPr lang="en-GB" b="1" i="1" smtClean="0">
                              <a:solidFill>
                                <a:schemeClr val="tx2"/>
                              </a:solidFill>
                              <a:latin typeface="Cambria Math" panose="02040503050406030204" pitchFamily="18" charset="0"/>
                            </a:rPr>
                          </m:ctrlPr>
                        </m:dPr>
                        <m:e>
                          <m:r>
                            <a:rPr lang="en-GB" b="1" i="1" smtClean="0">
                              <a:solidFill>
                                <a:schemeClr val="tx2"/>
                              </a:solidFill>
                              <a:latin typeface="Cambria Math"/>
                            </a:rPr>
                            <m:t>𝑿</m:t>
                          </m:r>
                          <m:r>
                            <a:rPr lang="en-GB" b="1" i="1" smtClean="0">
                              <a:solidFill>
                                <a:schemeClr val="tx2"/>
                              </a:solidFill>
                              <a:latin typeface="Cambria Math"/>
                            </a:rPr>
                            <m:t>−</m:t>
                          </m:r>
                          <m:r>
                            <a:rPr lang="en-GB" b="1" i="1" smtClean="0">
                              <a:solidFill>
                                <a:schemeClr val="tx2"/>
                              </a:solidFill>
                              <a:latin typeface="Cambria Math"/>
                            </a:rPr>
                            <m:t>𝑴</m:t>
                          </m:r>
                        </m:e>
                      </m:d>
                    </m:oMath>
                  </m:oMathPara>
                </a14:m>
                <a:endParaRPr lang="en-GB" b="1" dirty="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r>
                        <a:rPr lang="en-GB" b="1" i="1" smtClean="0">
                          <a:solidFill>
                            <a:schemeClr val="tx2"/>
                          </a:solidFill>
                          <a:latin typeface="Cambria Math"/>
                        </a:rPr>
                        <m:t>𝑪</m:t>
                      </m:r>
                      <m:r>
                        <a:rPr lang="en-GB" b="1" i="1" smtClean="0">
                          <a:solidFill>
                            <a:schemeClr val="tx2"/>
                          </a:solidFill>
                          <a:latin typeface="Cambria Math"/>
                        </a:rPr>
                        <m:t>=</m:t>
                      </m:r>
                      <m:r>
                        <a:rPr lang="en-GB" b="1" i="1" smtClean="0">
                          <a:solidFill>
                            <a:schemeClr val="tx2"/>
                          </a:solidFill>
                          <a:latin typeface="Cambria Math"/>
                        </a:rPr>
                        <m:t>𝟑𝟎𝟎</m:t>
                      </m:r>
                      <m:r>
                        <a:rPr lang="en-GB" b="1" i="1" smtClean="0">
                          <a:solidFill>
                            <a:schemeClr val="tx2"/>
                          </a:solidFill>
                          <a:latin typeface="Cambria Math"/>
                        </a:rPr>
                        <m:t>+</m:t>
                      </m:r>
                      <m:r>
                        <a:rPr lang="en-GB" b="1" i="1" smtClean="0">
                          <a:solidFill>
                            <a:schemeClr val="tx2"/>
                          </a:solidFill>
                          <a:latin typeface="Cambria Math"/>
                        </a:rPr>
                        <m:t>𝟎</m:t>
                      </m:r>
                      <m:r>
                        <a:rPr lang="en-GB" b="1" i="1" smtClean="0">
                          <a:solidFill>
                            <a:schemeClr val="tx2"/>
                          </a:solidFill>
                          <a:latin typeface="Cambria Math"/>
                        </a:rPr>
                        <m:t>.</m:t>
                      </m:r>
                      <m:r>
                        <a:rPr lang="en-GB" b="1" i="1" smtClean="0">
                          <a:solidFill>
                            <a:schemeClr val="tx2"/>
                          </a:solidFill>
                          <a:latin typeface="Cambria Math"/>
                        </a:rPr>
                        <m:t>𝟕𝟓</m:t>
                      </m:r>
                      <m:sSub>
                        <m:sSubPr>
                          <m:ctrlPr>
                            <a:rPr lang="en-GB" b="1" i="1" smtClean="0">
                              <a:solidFill>
                                <a:schemeClr val="tx2"/>
                              </a:solidFill>
                              <a:latin typeface="Cambria Math" panose="02040503050406030204" pitchFamily="18" charset="0"/>
                            </a:rPr>
                          </m:ctrlPr>
                        </m:sSubPr>
                        <m:e>
                          <m:r>
                            <a:rPr lang="en-GB" b="1" i="1" smtClean="0">
                              <a:solidFill>
                                <a:schemeClr val="tx2"/>
                              </a:solidFill>
                              <a:latin typeface="Cambria Math"/>
                            </a:rPr>
                            <m:t>𝒀</m:t>
                          </m:r>
                        </m:e>
                        <m:sub>
                          <m:r>
                            <a:rPr lang="en-GB" b="1" i="1" smtClean="0">
                              <a:solidFill>
                                <a:schemeClr val="tx2"/>
                              </a:solidFill>
                              <a:latin typeface="Cambria Math"/>
                            </a:rPr>
                            <m:t>𝒅</m:t>
                          </m:r>
                        </m:sub>
                      </m:sSub>
                      <m:r>
                        <a:rPr lang="en-GB" b="1" i="1" smtClean="0">
                          <a:solidFill>
                            <a:schemeClr val="tx2"/>
                          </a:solidFill>
                          <a:latin typeface="Cambria Math"/>
                        </a:rPr>
                        <m:t>   ,   </m:t>
                      </m:r>
                      <m:r>
                        <a:rPr lang="en-GB" b="1" i="1" smtClean="0">
                          <a:solidFill>
                            <a:schemeClr val="tx2"/>
                          </a:solidFill>
                          <a:latin typeface="Cambria Math"/>
                        </a:rPr>
                        <m:t>𝑻</m:t>
                      </m:r>
                      <m:r>
                        <a:rPr lang="en-GB" b="1" i="1" smtClean="0">
                          <a:solidFill>
                            <a:schemeClr val="tx2"/>
                          </a:solidFill>
                          <a:latin typeface="Cambria Math"/>
                        </a:rPr>
                        <m:t>=</m:t>
                      </m:r>
                      <m:r>
                        <a:rPr lang="en-GB" b="1" i="1" smtClean="0">
                          <a:solidFill>
                            <a:schemeClr val="tx2"/>
                          </a:solidFill>
                          <a:latin typeface="Cambria Math"/>
                        </a:rPr>
                        <m:t>𝟏𝟐𝟎𝟎</m:t>
                      </m:r>
                      <m:r>
                        <a:rPr lang="en-GB" b="1" i="1" smtClean="0">
                          <a:solidFill>
                            <a:schemeClr val="tx2"/>
                          </a:solidFill>
                          <a:latin typeface="Cambria Math"/>
                        </a:rPr>
                        <m:t>  ,  </m:t>
                      </m:r>
                      <m:r>
                        <a:rPr lang="en-GB" b="1" i="1" smtClean="0">
                          <a:solidFill>
                            <a:schemeClr val="tx2"/>
                          </a:solidFill>
                          <a:latin typeface="Cambria Math"/>
                        </a:rPr>
                        <m:t>𝑰</m:t>
                      </m:r>
                      <m:r>
                        <a:rPr lang="en-GB" b="1" i="1" smtClean="0">
                          <a:solidFill>
                            <a:schemeClr val="tx2"/>
                          </a:solidFill>
                          <a:latin typeface="Cambria Math"/>
                        </a:rPr>
                        <m:t>=</m:t>
                      </m:r>
                      <m:r>
                        <a:rPr lang="en-GB" b="1" i="1" smtClean="0">
                          <a:solidFill>
                            <a:schemeClr val="tx2"/>
                          </a:solidFill>
                          <a:latin typeface="Cambria Math"/>
                        </a:rPr>
                        <m:t>𝟗𝟎𝟎</m:t>
                      </m:r>
                    </m:oMath>
                  </m:oMathPara>
                </a14:m>
                <a:endParaRPr lang="en-GB" b="1" dirty="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r>
                        <a:rPr lang="en-GB" b="1" i="1" smtClean="0">
                          <a:solidFill>
                            <a:schemeClr val="tx2"/>
                          </a:solidFill>
                          <a:latin typeface="Cambria Math"/>
                        </a:rPr>
                        <m:t>𝑮</m:t>
                      </m:r>
                      <m:r>
                        <a:rPr lang="en-GB" b="1" i="1" smtClean="0">
                          <a:solidFill>
                            <a:schemeClr val="tx2"/>
                          </a:solidFill>
                          <a:latin typeface="Cambria Math"/>
                        </a:rPr>
                        <m:t>=</m:t>
                      </m:r>
                      <m:r>
                        <a:rPr lang="en-GB" b="1" i="1" smtClean="0">
                          <a:solidFill>
                            <a:schemeClr val="tx2"/>
                          </a:solidFill>
                          <a:latin typeface="Cambria Math"/>
                        </a:rPr>
                        <m:t>𝟏𝟑𝟎𝟎</m:t>
                      </m:r>
                      <m:r>
                        <a:rPr lang="en-GB" b="1" i="1" smtClean="0">
                          <a:solidFill>
                            <a:schemeClr val="tx2"/>
                          </a:solidFill>
                          <a:latin typeface="Cambria Math"/>
                        </a:rPr>
                        <m:t>  ,  </m:t>
                      </m:r>
                      <m:r>
                        <a:rPr lang="en-GB" b="1" i="1" smtClean="0">
                          <a:solidFill>
                            <a:schemeClr val="tx2"/>
                          </a:solidFill>
                          <a:latin typeface="Cambria Math"/>
                        </a:rPr>
                        <m:t>𝑿</m:t>
                      </m:r>
                      <m:r>
                        <a:rPr lang="en-GB" b="1" i="1" smtClean="0">
                          <a:solidFill>
                            <a:schemeClr val="tx2"/>
                          </a:solidFill>
                          <a:latin typeface="Cambria Math"/>
                        </a:rPr>
                        <m:t>=</m:t>
                      </m:r>
                      <m:r>
                        <a:rPr lang="en-GB" b="1" i="1" smtClean="0">
                          <a:solidFill>
                            <a:schemeClr val="tx2"/>
                          </a:solidFill>
                          <a:latin typeface="Cambria Math"/>
                        </a:rPr>
                        <m:t>𝟏𝟎𝟎𝟎</m:t>
                      </m:r>
                      <m:r>
                        <a:rPr lang="en-GB" b="1" i="1" smtClean="0">
                          <a:solidFill>
                            <a:schemeClr val="tx2"/>
                          </a:solidFill>
                          <a:latin typeface="Cambria Math"/>
                        </a:rPr>
                        <m:t>  ,  </m:t>
                      </m:r>
                      <m:r>
                        <a:rPr lang="en-GB" b="1" i="1" smtClean="0">
                          <a:solidFill>
                            <a:schemeClr val="tx2"/>
                          </a:solidFill>
                          <a:latin typeface="Cambria Math"/>
                        </a:rPr>
                        <m:t>𝑴</m:t>
                      </m:r>
                      <m:r>
                        <a:rPr lang="en-GB" b="1" i="1" smtClean="0">
                          <a:solidFill>
                            <a:schemeClr val="tx2"/>
                          </a:solidFill>
                          <a:latin typeface="Cambria Math"/>
                        </a:rPr>
                        <m:t>=</m:t>
                      </m:r>
                      <m:r>
                        <a:rPr lang="en-GB" b="1" i="1" smtClean="0">
                          <a:solidFill>
                            <a:schemeClr val="tx2"/>
                          </a:solidFill>
                          <a:latin typeface="Cambria Math"/>
                        </a:rPr>
                        <m:t>𝟏𝟏𝟎𝟎</m:t>
                      </m:r>
                    </m:oMath>
                  </m:oMathPara>
                </a14:m>
                <a:endParaRPr lang="en-GB" b="1" dirty="0">
                  <a:solidFill>
                    <a:schemeClr val="tx2"/>
                  </a:solidFill>
                </a:endParaRPr>
              </a:p>
              <a:p>
                <a:pPr marL="0" indent="0" algn="r" rtl="1">
                  <a:buNone/>
                </a:pPr>
                <a14:m>
                  <m:oMathPara xmlns:m="http://schemas.openxmlformats.org/officeDocument/2006/math">
                    <m:oMathParaPr>
                      <m:jc m:val="center"/>
                    </m:oMathParaPr>
                    <m:oMath xmlns:m="http://schemas.openxmlformats.org/officeDocument/2006/math">
                      <m:r>
                        <a:rPr lang="en-GB" i="1">
                          <a:latin typeface="Cambria Math"/>
                        </a:rPr>
                        <m:t>𝐶</m:t>
                      </m:r>
                      <m:r>
                        <a:rPr lang="en-GB" i="1">
                          <a:latin typeface="Cambria Math"/>
                        </a:rPr>
                        <m:t>=</m:t>
                      </m:r>
                      <m:r>
                        <a:rPr lang="en-GB" i="1">
                          <a:latin typeface="Cambria Math"/>
                        </a:rPr>
                        <m:t>300</m:t>
                      </m:r>
                      <m:r>
                        <a:rPr lang="en-GB" i="1">
                          <a:latin typeface="Cambria Math"/>
                        </a:rPr>
                        <m:t>+</m:t>
                      </m:r>
                      <m:r>
                        <a:rPr lang="en-GB" i="1">
                          <a:latin typeface="Cambria Math"/>
                        </a:rPr>
                        <m:t>0</m:t>
                      </m:r>
                      <m:r>
                        <a:rPr lang="en-GB" i="1">
                          <a:latin typeface="Cambria Math"/>
                        </a:rPr>
                        <m:t>.</m:t>
                      </m:r>
                      <m:r>
                        <a:rPr lang="en-GB" i="1">
                          <a:latin typeface="Cambria Math"/>
                        </a:rPr>
                        <m:t>75</m:t>
                      </m:r>
                      <m:sSub>
                        <m:sSubPr>
                          <m:ctrlPr>
                            <a:rPr lang="en-GB" i="1">
                              <a:latin typeface="Cambria Math" panose="02040503050406030204" pitchFamily="18" charset="0"/>
                            </a:rPr>
                          </m:ctrlPr>
                        </m:sSubPr>
                        <m:e>
                          <m:r>
                            <a:rPr lang="en-GB" i="1">
                              <a:latin typeface="Cambria Math"/>
                            </a:rPr>
                            <m:t>𝑌</m:t>
                          </m:r>
                        </m:e>
                        <m:sub>
                          <m:r>
                            <a:rPr lang="en-GB" i="1">
                              <a:latin typeface="Cambria Math"/>
                            </a:rPr>
                            <m:t>𝑑</m:t>
                          </m:r>
                        </m:sub>
                      </m:sSub>
                      <m:r>
                        <a:rPr lang="en-GB" b="0" i="1" smtClean="0">
                          <a:latin typeface="Cambria Math"/>
                        </a:rPr>
                        <m:t>=</m:t>
                      </m:r>
                      <m:r>
                        <a:rPr lang="en-GB" b="0" i="1" smtClean="0">
                          <a:latin typeface="Cambria Math"/>
                        </a:rPr>
                        <m:t>300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d>
                        <m:dPr>
                          <m:ctrlPr>
                            <a:rPr lang="en-GB" b="0" i="1" smtClean="0">
                              <a:latin typeface="Cambria Math" panose="02040503050406030204" pitchFamily="18" charset="0"/>
                            </a:rPr>
                          </m:ctrlPr>
                        </m:dPr>
                        <m:e>
                          <m:r>
                            <a:rPr lang="en-GB" b="0" i="1" smtClean="0">
                              <a:latin typeface="Cambria Math"/>
                            </a:rPr>
                            <m:t>𝑌</m:t>
                          </m:r>
                          <m:r>
                            <a:rPr lang="en-GB" b="0" i="1" smtClean="0">
                              <a:latin typeface="Cambria Math"/>
                            </a:rPr>
                            <m:t>−</m:t>
                          </m:r>
                          <m:r>
                            <a:rPr lang="en-GB" b="0" i="1" smtClean="0">
                              <a:latin typeface="Cambria Math"/>
                            </a:rPr>
                            <m:t>𝑇</m:t>
                          </m:r>
                        </m:e>
                      </m:d>
                      <m:r>
                        <a:rPr lang="en-GB" b="0" i="1" smtClean="0">
                          <a:latin typeface="Cambria Math"/>
                        </a:rPr>
                        <m:t>=</m:t>
                      </m:r>
                      <m:r>
                        <a:rPr lang="en-GB" b="0" i="1" smtClean="0">
                          <a:latin typeface="Cambria Math"/>
                        </a:rPr>
                        <m:t>300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d>
                        <m:dPr>
                          <m:ctrlPr>
                            <a:rPr lang="en-GB" b="0" i="1" smtClean="0">
                              <a:latin typeface="Cambria Math" panose="02040503050406030204" pitchFamily="18" charset="0"/>
                            </a:rPr>
                          </m:ctrlPr>
                        </m:dPr>
                        <m:e>
                          <m:r>
                            <a:rPr lang="en-GB" b="0" i="1" smtClean="0">
                              <a:latin typeface="Cambria Math"/>
                            </a:rPr>
                            <m:t>𝑌</m:t>
                          </m:r>
                          <m:r>
                            <a:rPr lang="en-GB" b="0" i="1" smtClean="0">
                              <a:latin typeface="Cambria Math"/>
                            </a:rPr>
                            <m:t>−</m:t>
                          </m:r>
                          <m:r>
                            <a:rPr lang="en-GB" b="0" i="1" smtClean="0">
                              <a:latin typeface="Cambria Math"/>
                            </a:rPr>
                            <m:t>1200</m:t>
                          </m:r>
                        </m:e>
                      </m:d>
                      <m:r>
                        <a:rPr lang="en-GB" b="0" i="1" smtClean="0">
                          <a:latin typeface="Cambria Math"/>
                        </a:rPr>
                        <m:t>=</m:t>
                      </m:r>
                      <m:r>
                        <a:rPr lang="en-GB" b="0" i="1" smtClean="0">
                          <a:latin typeface="Cambria Math"/>
                        </a:rPr>
                        <m:t>300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r>
                        <a:rPr lang="en-GB" b="0" i="1" smtClean="0">
                          <a:latin typeface="Cambria Math"/>
                        </a:rPr>
                        <m:t>𝑌</m:t>
                      </m:r>
                      <m:r>
                        <a:rPr lang="en-GB" b="0" i="1" smtClean="0">
                          <a:latin typeface="Cambria Math"/>
                        </a:rPr>
                        <m:t>−</m:t>
                      </m:r>
                      <m:r>
                        <a:rPr lang="en-GB" b="0" i="1" smtClean="0">
                          <a:latin typeface="Cambria Math"/>
                        </a:rPr>
                        <m:t>900</m:t>
                      </m:r>
                    </m:oMath>
                  </m:oMathPara>
                </a14:m>
                <a:endParaRPr lang="en-GB" b="0" i="1" dirty="0">
                  <a:latin typeface="Cambria Math"/>
                </a:endParaRPr>
              </a:p>
              <a:p>
                <a:pPr marL="0" indent="0" algn="r" rtl="1">
                  <a:buNone/>
                </a:pPr>
                <a14:m>
                  <m:oMathPara xmlns:m="http://schemas.openxmlformats.org/officeDocument/2006/math">
                    <m:oMathParaPr>
                      <m:jc m:val="center"/>
                    </m:oMathParaPr>
                    <m:oMath xmlns:m="http://schemas.openxmlformats.org/officeDocument/2006/math">
                      <m:r>
                        <a:rPr lang="en-GB" b="0" i="1" smtClean="0">
                          <a:latin typeface="Cambria Math"/>
                        </a:rPr>
                        <m:t>𝐶</m:t>
                      </m:r>
                      <m:r>
                        <a:rPr lang="en-GB" b="0" i="1" smtClean="0">
                          <a:latin typeface="Cambria Math"/>
                        </a:rPr>
                        <m:t>=−</m:t>
                      </m:r>
                      <m:r>
                        <a:rPr lang="en-GB" b="0" i="1" smtClean="0">
                          <a:latin typeface="Cambria Math"/>
                        </a:rPr>
                        <m:t>600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r>
                        <a:rPr lang="en-GB" b="0" i="1" smtClean="0">
                          <a:latin typeface="Cambria Math"/>
                        </a:rPr>
                        <m:t>𝑌</m:t>
                      </m:r>
                    </m:oMath>
                  </m:oMathPara>
                </a14:m>
                <a:endParaRPr lang="en-GB" b="0" dirty="0"/>
              </a:p>
              <a:p>
                <a:pPr marL="0" indent="0" algn="r" rtl="1">
                  <a:buNone/>
                </a:pPr>
                <a14:m>
                  <m:oMathPara xmlns:m="http://schemas.openxmlformats.org/officeDocument/2006/math">
                    <m:oMathParaPr>
                      <m:jc m:val="center"/>
                    </m:oMathParaPr>
                    <m:oMath xmlns:m="http://schemas.openxmlformats.org/officeDocument/2006/math">
                      <m:r>
                        <a:rPr lang="en-GB" b="0" i="1" smtClean="0">
                          <a:latin typeface="Cambria Math"/>
                        </a:rPr>
                        <m:t>𝑌</m:t>
                      </m:r>
                      <m:r>
                        <a:rPr lang="en-GB" b="0" i="1" smtClean="0">
                          <a:latin typeface="Cambria Math"/>
                        </a:rPr>
                        <m:t>=−</m:t>
                      </m:r>
                      <m:r>
                        <a:rPr lang="en-GB" b="0" i="1" smtClean="0">
                          <a:latin typeface="Cambria Math"/>
                        </a:rPr>
                        <m:t>600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r>
                        <a:rPr lang="en-GB" b="0" i="1" smtClean="0">
                          <a:latin typeface="Cambria Math"/>
                        </a:rPr>
                        <m:t>𝑌</m:t>
                      </m:r>
                      <m:r>
                        <a:rPr lang="en-GB" b="0" i="1" smtClean="0">
                          <a:latin typeface="Cambria Math"/>
                        </a:rPr>
                        <m:t>+</m:t>
                      </m:r>
                      <m:r>
                        <a:rPr lang="en-GB" b="0" i="1" smtClean="0">
                          <a:latin typeface="Cambria Math"/>
                        </a:rPr>
                        <m:t>900</m:t>
                      </m:r>
                      <m:r>
                        <a:rPr lang="en-GB" b="0" i="1" smtClean="0">
                          <a:latin typeface="Cambria Math"/>
                        </a:rPr>
                        <m:t>+</m:t>
                      </m:r>
                      <m:r>
                        <a:rPr lang="en-GB" b="0" i="1" smtClean="0">
                          <a:latin typeface="Cambria Math"/>
                        </a:rPr>
                        <m:t>1300</m:t>
                      </m:r>
                      <m:r>
                        <a:rPr lang="en-GB" b="0" i="1" smtClean="0">
                          <a:latin typeface="Cambria Math"/>
                        </a:rPr>
                        <m:t>+</m:t>
                      </m:r>
                      <m:d>
                        <m:dPr>
                          <m:ctrlPr>
                            <a:rPr lang="en-GB" b="0" i="1" smtClean="0">
                              <a:latin typeface="Cambria Math" panose="02040503050406030204" pitchFamily="18" charset="0"/>
                            </a:rPr>
                          </m:ctrlPr>
                        </m:dPr>
                        <m:e>
                          <m:r>
                            <a:rPr lang="en-GB" b="0" i="1" smtClean="0">
                              <a:latin typeface="Cambria Math"/>
                            </a:rPr>
                            <m:t>1000</m:t>
                          </m:r>
                          <m:r>
                            <a:rPr lang="en-GB" b="0" i="1" smtClean="0">
                              <a:latin typeface="Cambria Math"/>
                            </a:rPr>
                            <m:t>−</m:t>
                          </m:r>
                          <m:r>
                            <a:rPr lang="en-GB" b="0" i="1" smtClean="0">
                              <a:latin typeface="Cambria Math"/>
                            </a:rPr>
                            <m:t>1100</m:t>
                          </m:r>
                        </m:e>
                      </m:d>
                      <m:r>
                        <a:rPr lang="en-GB" b="0" i="1" smtClean="0">
                          <a:latin typeface="Cambria Math"/>
                        </a:rPr>
                        <m:t>=</m:t>
                      </m:r>
                      <m:r>
                        <a:rPr lang="en-GB" b="0" i="1" smtClean="0">
                          <a:latin typeface="Cambria Math"/>
                        </a:rPr>
                        <m:t>1500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r>
                        <a:rPr lang="en-GB" b="0" i="1" smtClean="0">
                          <a:latin typeface="Cambria Math"/>
                        </a:rPr>
                        <m:t>𝑌</m:t>
                      </m:r>
                      <m:r>
                        <a:rPr lang="en-GB" b="0" i="1" smtClean="0">
                          <a:latin typeface="Cambria Math"/>
                        </a:rPr>
                        <m:t>       </m:t>
                      </m:r>
                      <m:r>
                        <a:rPr lang="en-GB" b="0" i="1" smtClean="0">
                          <a:latin typeface="Cambria Math"/>
                        </a:rPr>
                        <m:t>𝑌</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r>
                        <a:rPr lang="en-GB" b="0" i="1" smtClean="0">
                          <a:latin typeface="Cambria Math"/>
                        </a:rPr>
                        <m:t>𝑌</m:t>
                      </m:r>
                      <m:r>
                        <a:rPr lang="en-GB" b="0" i="1" smtClean="0">
                          <a:latin typeface="Cambria Math"/>
                        </a:rPr>
                        <m:t>=</m:t>
                      </m:r>
                      <m:r>
                        <a:rPr lang="en-GB" b="0" i="1" smtClean="0">
                          <a:latin typeface="Cambria Math"/>
                        </a:rPr>
                        <m:t>1500</m:t>
                      </m:r>
                      <m:r>
                        <a:rPr lang="en-GB" b="0" i="1" smtClean="0">
                          <a:latin typeface="Cambria Math"/>
                        </a:rPr>
                        <m:t>     </m:t>
                      </m:r>
                      <m:r>
                        <a:rPr lang="en-GB" b="0" i="1" smtClean="0">
                          <a:latin typeface="Cambria Math"/>
                        </a:rPr>
                        <m:t>0</m:t>
                      </m:r>
                      <m:r>
                        <a:rPr lang="en-GB" b="0" i="1" smtClean="0">
                          <a:latin typeface="Cambria Math"/>
                        </a:rPr>
                        <m:t>.</m:t>
                      </m:r>
                      <m:r>
                        <a:rPr lang="en-GB" b="0" i="1" smtClean="0">
                          <a:latin typeface="Cambria Math"/>
                        </a:rPr>
                        <m:t>25</m:t>
                      </m:r>
                      <m:r>
                        <a:rPr lang="en-GB" b="0" i="1" smtClean="0">
                          <a:latin typeface="Cambria Math"/>
                        </a:rPr>
                        <m:t>𝑌</m:t>
                      </m:r>
                      <m:r>
                        <a:rPr lang="en-GB" b="0" i="1" smtClean="0">
                          <a:latin typeface="Cambria Math"/>
                        </a:rPr>
                        <m:t>=</m:t>
                      </m:r>
                      <m:r>
                        <a:rPr lang="en-GB" b="0" i="1" smtClean="0">
                          <a:latin typeface="Cambria Math"/>
                        </a:rPr>
                        <m:t>1500</m:t>
                      </m:r>
                    </m:oMath>
                  </m:oMathPara>
                </a14:m>
                <a:endParaRPr lang="en-GB" b="0" dirty="0"/>
              </a:p>
              <a:p>
                <a:pPr marL="0" indent="0" algn="r" rtl="1">
                  <a:buNone/>
                </a:pPr>
                <a14:m>
                  <m:oMathPara xmlns:m="http://schemas.openxmlformats.org/officeDocument/2006/math">
                    <m:oMathParaPr>
                      <m:jc m:val="center"/>
                    </m:oMathParaPr>
                    <m:oMath xmlns:m="http://schemas.openxmlformats.org/officeDocument/2006/math">
                      <m:r>
                        <a:rPr lang="en-GB" b="0" i="1" smtClean="0">
                          <a:latin typeface="Cambria Math"/>
                        </a:rPr>
                        <m:t>𝑌</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1500</m:t>
                          </m:r>
                        </m:num>
                        <m:den>
                          <m:r>
                            <a:rPr lang="en-GB" b="0" i="1" smtClean="0">
                              <a:latin typeface="Cambria Math"/>
                            </a:rPr>
                            <m:t>0</m:t>
                          </m:r>
                          <m:r>
                            <a:rPr lang="en-GB" b="0" i="1" smtClean="0">
                              <a:latin typeface="Cambria Math"/>
                            </a:rPr>
                            <m:t>.</m:t>
                          </m:r>
                          <m:r>
                            <a:rPr lang="en-GB" b="0" i="1" smtClean="0">
                              <a:latin typeface="Cambria Math"/>
                            </a:rPr>
                            <m:t>25</m:t>
                          </m:r>
                        </m:den>
                      </m:f>
                      <m:r>
                        <a:rPr lang="en-GB" b="0" i="1" smtClean="0">
                          <a:latin typeface="Cambria Math"/>
                        </a:rPr>
                        <m:t>=</m:t>
                      </m:r>
                      <m:r>
                        <a:rPr lang="en-GB" b="0" i="1" smtClean="0">
                          <a:latin typeface="Cambria Math"/>
                        </a:rPr>
                        <m:t>6000</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2222" r="-96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42</a:t>
            </a:fld>
            <a:endParaRPr lang="en-GB"/>
          </a:p>
        </p:txBody>
      </p:sp>
      <p:sp>
        <p:nvSpPr>
          <p:cNvPr id="6" name="Rectangle 5"/>
          <p:cNvSpPr/>
          <p:nvPr/>
        </p:nvSpPr>
        <p:spPr>
          <a:xfrm>
            <a:off x="3059832" y="4293096"/>
            <a:ext cx="288032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076056" y="5589240"/>
            <a:ext cx="864096"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loud 7"/>
          <p:cNvSpPr/>
          <p:nvPr/>
        </p:nvSpPr>
        <p:spPr>
          <a:xfrm>
            <a:off x="755576" y="620688"/>
            <a:ext cx="3024336" cy="1224136"/>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043608" y="908720"/>
            <a:ext cx="2520280" cy="830997"/>
          </a:xfrm>
          <a:prstGeom prst="rect">
            <a:avLst/>
          </a:prstGeom>
          <a:noFill/>
        </p:spPr>
        <p:txBody>
          <a:bodyPr wrap="square" rtlCol="0">
            <a:spAutoFit/>
          </a:bodyPr>
          <a:lstStyle/>
          <a:p>
            <a:pPr algn="ctr" rtl="1"/>
            <a:r>
              <a:rPr lang="ar-SA" sz="2400" dirty="0">
                <a:solidFill>
                  <a:srgbClr val="FF0000"/>
                </a:solidFill>
              </a:rPr>
              <a:t>يمكن الحل بقانون (</a:t>
            </a:r>
            <a:r>
              <a:rPr lang="en-GB" sz="2400" dirty="0">
                <a:solidFill>
                  <a:srgbClr val="FF0000"/>
                </a:solidFill>
              </a:rPr>
              <a:t>Y*</a:t>
            </a:r>
            <a:r>
              <a:rPr lang="ar-SA" sz="2400" dirty="0">
                <a:solidFill>
                  <a:srgbClr val="FF0000"/>
                </a:solidFill>
              </a:rPr>
              <a:t>) مباشرة</a:t>
            </a:r>
            <a:endParaRPr lang="en-GB" sz="2400" dirty="0">
              <a:solidFill>
                <a:srgbClr val="FF0000"/>
              </a:solidFill>
            </a:endParaRPr>
          </a:p>
        </p:txBody>
      </p:sp>
    </p:spTree>
    <p:extLst>
      <p:ext uri="{BB962C8B-B14F-4D97-AF65-F5344CB8AC3E}">
        <p14:creationId xmlns:p14="http://schemas.microsoft.com/office/powerpoint/2010/main" val="613022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تابع/ تمرين (1)</a:t>
            </a:r>
            <a:r>
              <a:rPr lang="ar-SA" b="1" dirty="0"/>
              <a:t>:</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r" rtl="1">
                  <a:buNone/>
                </a:pPr>
                <a:r>
                  <a:rPr lang="ar-SA" b="1" dirty="0">
                    <a:solidFill>
                      <a:schemeClr val="tx2"/>
                    </a:solidFill>
                  </a:rPr>
                  <a:t>للتأكد من صحة الحل:</a:t>
                </a: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𝐶</m:t>
                      </m:r>
                      <m:r>
                        <a:rPr lang="en-GB" b="0" i="1" smtClean="0">
                          <a:latin typeface="Cambria Math"/>
                        </a:rPr>
                        <m:t>=</m:t>
                      </m:r>
                      <m:r>
                        <a:rPr lang="en-GB" b="0" i="1" smtClean="0">
                          <a:latin typeface="Cambria Math"/>
                        </a:rPr>
                        <m:t>300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d>
                        <m:dPr>
                          <m:ctrlPr>
                            <a:rPr lang="en-GB" b="0" i="1" smtClean="0">
                              <a:latin typeface="Cambria Math" panose="02040503050406030204" pitchFamily="18" charset="0"/>
                            </a:rPr>
                          </m:ctrlPr>
                        </m:dPr>
                        <m:e>
                          <m:r>
                            <a:rPr lang="en-GB" b="0" i="1" smtClean="0">
                              <a:latin typeface="Cambria Math"/>
                            </a:rPr>
                            <m:t>6000</m:t>
                          </m:r>
                          <m:r>
                            <a:rPr lang="en-GB" b="0" i="1" smtClean="0">
                              <a:latin typeface="Cambria Math"/>
                            </a:rPr>
                            <m:t>−</m:t>
                          </m:r>
                          <m:r>
                            <a:rPr lang="en-GB" b="0" i="1" smtClean="0">
                              <a:latin typeface="Cambria Math"/>
                            </a:rPr>
                            <m:t>1200</m:t>
                          </m:r>
                        </m:e>
                      </m:d>
                      <m:r>
                        <a:rPr lang="en-GB" b="0" i="1" smtClean="0">
                          <a:latin typeface="Cambria Math"/>
                        </a:rPr>
                        <m:t>=</m:t>
                      </m:r>
                      <m:r>
                        <a:rPr lang="en-GB" b="0" i="1" smtClean="0">
                          <a:latin typeface="Cambria Math"/>
                        </a:rPr>
                        <m:t>300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d>
                        <m:dPr>
                          <m:ctrlPr>
                            <a:rPr lang="en-GB" b="0" i="1" smtClean="0">
                              <a:latin typeface="Cambria Math" panose="02040503050406030204" pitchFamily="18" charset="0"/>
                            </a:rPr>
                          </m:ctrlPr>
                        </m:dPr>
                        <m:e>
                          <m:r>
                            <a:rPr lang="en-GB" b="0" i="1" smtClean="0">
                              <a:latin typeface="Cambria Math"/>
                            </a:rPr>
                            <m:t>4800</m:t>
                          </m:r>
                        </m:e>
                      </m:d>
                      <m:r>
                        <a:rPr lang="en-GB" b="0" i="1" smtClean="0">
                          <a:latin typeface="Cambria Math"/>
                        </a:rPr>
                        <m:t>=</m:t>
                      </m:r>
                      <m:r>
                        <a:rPr lang="en-GB" b="0" i="1" smtClean="0">
                          <a:latin typeface="Cambria Math"/>
                        </a:rPr>
                        <m:t>300</m:t>
                      </m:r>
                      <m:r>
                        <a:rPr lang="en-GB" b="0" i="1" smtClean="0">
                          <a:latin typeface="Cambria Math"/>
                        </a:rPr>
                        <m:t>+</m:t>
                      </m:r>
                      <m:r>
                        <a:rPr lang="en-GB" b="0" i="1" smtClean="0">
                          <a:latin typeface="Cambria Math"/>
                        </a:rPr>
                        <m:t>3600</m:t>
                      </m:r>
                      <m:r>
                        <a:rPr lang="en-GB" b="0" i="1" smtClean="0">
                          <a:latin typeface="Cambria Math"/>
                        </a:rPr>
                        <m:t>=</m:t>
                      </m:r>
                      <m:r>
                        <a:rPr lang="en-GB" b="0" i="1" smtClean="0">
                          <a:latin typeface="Cambria Math"/>
                        </a:rPr>
                        <m:t>3900</m:t>
                      </m:r>
                    </m:oMath>
                  </m:oMathPara>
                </a14:m>
                <a:endParaRPr lang="en-GB" b="0" dirty="0"/>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𝑌</m:t>
                      </m:r>
                      <m:r>
                        <a:rPr lang="en-GB" b="0" i="1" smtClean="0">
                          <a:latin typeface="Cambria Math"/>
                        </a:rPr>
                        <m:t>=</m:t>
                      </m:r>
                      <m:r>
                        <a:rPr lang="en-GB" b="0" i="1" smtClean="0">
                          <a:latin typeface="Cambria Math"/>
                        </a:rPr>
                        <m:t>3900</m:t>
                      </m:r>
                      <m:r>
                        <a:rPr lang="en-GB" b="0" i="1" smtClean="0">
                          <a:latin typeface="Cambria Math"/>
                        </a:rPr>
                        <m:t>+</m:t>
                      </m:r>
                      <m:r>
                        <a:rPr lang="en-GB" b="0" i="1" smtClean="0">
                          <a:latin typeface="Cambria Math"/>
                        </a:rPr>
                        <m:t>900</m:t>
                      </m:r>
                      <m:r>
                        <a:rPr lang="en-GB" b="0" i="1" smtClean="0">
                          <a:latin typeface="Cambria Math"/>
                        </a:rPr>
                        <m:t>+</m:t>
                      </m:r>
                      <m:r>
                        <a:rPr lang="en-GB" b="0" i="1" smtClean="0">
                          <a:latin typeface="Cambria Math"/>
                        </a:rPr>
                        <m:t>1300</m:t>
                      </m:r>
                      <m:r>
                        <a:rPr lang="en-GB" b="0" i="1" smtClean="0">
                          <a:latin typeface="Cambria Math"/>
                        </a:rPr>
                        <m:t>+</m:t>
                      </m:r>
                      <m:d>
                        <m:dPr>
                          <m:ctrlPr>
                            <a:rPr lang="en-GB" b="0" i="1" smtClean="0">
                              <a:latin typeface="Cambria Math" panose="02040503050406030204" pitchFamily="18" charset="0"/>
                            </a:rPr>
                          </m:ctrlPr>
                        </m:dPr>
                        <m:e>
                          <m:r>
                            <a:rPr lang="en-GB" b="0" i="1" smtClean="0">
                              <a:latin typeface="Cambria Math"/>
                            </a:rPr>
                            <m:t>1000</m:t>
                          </m:r>
                          <m:r>
                            <a:rPr lang="en-GB" b="0" i="1" smtClean="0">
                              <a:latin typeface="Cambria Math"/>
                            </a:rPr>
                            <m:t>−</m:t>
                          </m:r>
                          <m:r>
                            <a:rPr lang="en-GB" b="0" i="1" smtClean="0">
                              <a:latin typeface="Cambria Math"/>
                            </a:rPr>
                            <m:t>1100</m:t>
                          </m:r>
                        </m:e>
                      </m:d>
                      <m:r>
                        <a:rPr lang="en-GB" b="0" i="1" smtClean="0">
                          <a:latin typeface="Cambria Math"/>
                        </a:rPr>
                        <m:t>=</m:t>
                      </m:r>
                      <m:r>
                        <a:rPr lang="en-GB" b="0" i="1" smtClean="0">
                          <a:latin typeface="Cambria Math"/>
                        </a:rPr>
                        <m:t>6000</m:t>
                      </m:r>
                    </m:oMath>
                  </m:oMathPara>
                </a14:m>
                <a:endParaRPr lang="ar-S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250"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43</a:t>
            </a:fld>
            <a:endParaRPr lang="en-GB"/>
          </a:p>
        </p:txBody>
      </p:sp>
      <p:sp>
        <p:nvSpPr>
          <p:cNvPr id="6" name="Rectangle 5"/>
          <p:cNvSpPr/>
          <p:nvPr/>
        </p:nvSpPr>
        <p:spPr>
          <a:xfrm>
            <a:off x="3275856" y="2765936"/>
            <a:ext cx="86409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308304" y="3140968"/>
            <a:ext cx="1008112"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p:cNvSpPr txBox="1"/>
              <p:nvPr/>
            </p:nvSpPr>
            <p:spPr>
              <a:xfrm>
                <a:off x="539552" y="4077072"/>
                <a:ext cx="7776864" cy="2060436"/>
              </a:xfrm>
              <a:prstGeom prst="rect">
                <a:avLst/>
              </a:prstGeom>
              <a:noFill/>
            </p:spPr>
            <p:txBody>
              <a:bodyPr wrap="square" rtlCol="0">
                <a:spAutoFit/>
              </a:bodyPr>
              <a:lstStyle/>
              <a:p>
                <a:pPr algn="r" rtl="1"/>
                <a:r>
                  <a:rPr lang="ar-SA" sz="2400" b="1" dirty="0">
                    <a:solidFill>
                      <a:schemeClr val="tx2"/>
                    </a:solidFill>
                  </a:rPr>
                  <a:t>الحل بطريقة القانون مباشرة:</a:t>
                </a:r>
              </a:p>
              <a:p>
                <a:pPr algn="ctr" rtl="1"/>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rPr>
                          </m:ctrlPr>
                        </m:sSupPr>
                        <m:e>
                          <m:r>
                            <a:rPr lang="en-US">
                              <a:latin typeface="Cambria Math"/>
                            </a:rPr>
                            <m:t>𝑌</m:t>
                          </m:r>
                        </m:e>
                        <m:sup>
                          <m:r>
                            <a:rPr lang="en-US">
                              <a:latin typeface="Cambria Math"/>
                            </a:rPr>
                            <m:t>∗</m:t>
                          </m:r>
                        </m:sup>
                      </m:sSup>
                      <m:r>
                        <a:rPr lang="en-US">
                          <a:latin typeface="Cambria Math"/>
                        </a:rPr>
                        <m:t>=</m:t>
                      </m:r>
                      <m:f>
                        <m:fPr>
                          <m:ctrlPr>
                            <a:rPr lang="en-GB" i="1" smtClean="0">
                              <a:solidFill>
                                <a:schemeClr val="tx1"/>
                              </a:solidFill>
                              <a:latin typeface="Cambria Math" panose="02040503050406030204" pitchFamily="18" charset="0"/>
                            </a:rPr>
                          </m:ctrlPr>
                        </m:fPr>
                        <m:num>
                          <m:r>
                            <m:rPr>
                              <m:sty m:val="p"/>
                            </m:rPr>
                            <a:rPr lang="en-US">
                              <a:solidFill>
                                <a:schemeClr val="tx1"/>
                              </a:solidFill>
                              <a:latin typeface="Cambria Math"/>
                            </a:rPr>
                            <m:t>a</m:t>
                          </m:r>
                          <m:r>
                            <a:rPr lang="en-US">
                              <a:solidFill>
                                <a:schemeClr val="tx1"/>
                              </a:solidFill>
                              <a:latin typeface="Cambria Math"/>
                            </a:rPr>
                            <m:t>+</m:t>
                          </m:r>
                          <m:sSub>
                            <m:sSubPr>
                              <m:ctrlPr>
                                <a:rPr lang="en-GB" i="1">
                                  <a:solidFill>
                                    <a:schemeClr val="tx1"/>
                                  </a:solidFill>
                                  <a:latin typeface="Cambria Math" panose="02040503050406030204" pitchFamily="18" charset="0"/>
                                </a:rPr>
                              </m:ctrlPr>
                            </m:sSubPr>
                            <m:e>
                              <m:r>
                                <m:rPr>
                                  <m:sty m:val="p"/>
                                </m:rPr>
                                <a:rPr lang="en-US">
                                  <a:solidFill>
                                    <a:schemeClr val="tx1"/>
                                  </a:solidFill>
                                  <a:latin typeface="Cambria Math"/>
                                </a:rPr>
                                <m:t>I</m:t>
                              </m:r>
                            </m:e>
                            <m:sub>
                              <m:r>
                                <a:rPr lang="en-US">
                                  <a:solidFill>
                                    <a:schemeClr val="tx1"/>
                                  </a:solidFill>
                                  <a:latin typeface="Cambria Math"/>
                                </a:rPr>
                                <m:t>0</m:t>
                              </m:r>
                            </m:sub>
                          </m:sSub>
                          <m:r>
                            <a:rPr lang="en-US">
                              <a:solidFill>
                                <a:schemeClr val="tx1"/>
                              </a:solidFill>
                              <a:latin typeface="Cambria Math"/>
                            </a:rPr>
                            <m:t>+</m:t>
                          </m:r>
                          <m:sSub>
                            <m:sSubPr>
                              <m:ctrlPr>
                                <a:rPr lang="en-GB" i="1">
                                  <a:solidFill>
                                    <a:schemeClr val="tx1"/>
                                  </a:solidFill>
                                  <a:latin typeface="Cambria Math" panose="02040503050406030204" pitchFamily="18" charset="0"/>
                                </a:rPr>
                              </m:ctrlPr>
                            </m:sSubPr>
                            <m:e>
                              <m:r>
                                <m:rPr>
                                  <m:sty m:val="p"/>
                                </m:rPr>
                                <a:rPr lang="en-US">
                                  <a:solidFill>
                                    <a:schemeClr val="tx1"/>
                                  </a:solidFill>
                                  <a:latin typeface="Cambria Math"/>
                                </a:rPr>
                                <m:t>G</m:t>
                              </m:r>
                            </m:e>
                            <m:sub>
                              <m:r>
                                <a:rPr lang="en-US">
                                  <a:solidFill>
                                    <a:schemeClr val="tx1"/>
                                  </a:solidFill>
                                  <a:latin typeface="Cambria Math"/>
                                </a:rPr>
                                <m:t>0</m:t>
                              </m:r>
                            </m:sub>
                          </m:sSub>
                          <m:r>
                            <a:rPr lang="en-US">
                              <a:solidFill>
                                <a:schemeClr val="tx1"/>
                              </a:solidFill>
                              <a:latin typeface="Cambria Math"/>
                            </a:rPr>
                            <m:t>+</m:t>
                          </m:r>
                          <m:sSub>
                            <m:sSubPr>
                              <m:ctrlPr>
                                <a:rPr lang="en-GB" i="1">
                                  <a:solidFill>
                                    <a:schemeClr val="tx1"/>
                                  </a:solidFill>
                                  <a:latin typeface="Cambria Math" panose="02040503050406030204" pitchFamily="18" charset="0"/>
                                </a:rPr>
                              </m:ctrlPr>
                            </m:sSubPr>
                            <m:e>
                              <m:r>
                                <m:rPr>
                                  <m:sty m:val="p"/>
                                </m:rPr>
                                <a:rPr lang="en-US">
                                  <a:solidFill>
                                    <a:schemeClr val="tx1"/>
                                  </a:solidFill>
                                  <a:latin typeface="Cambria Math"/>
                                </a:rPr>
                                <m:t>X</m:t>
                              </m:r>
                            </m:e>
                            <m:sub>
                              <m:r>
                                <a:rPr lang="en-US">
                                  <a:solidFill>
                                    <a:schemeClr val="tx1"/>
                                  </a:solidFill>
                                  <a:latin typeface="Cambria Math"/>
                                </a:rPr>
                                <m:t>0</m:t>
                              </m:r>
                            </m:sub>
                          </m:sSub>
                          <m:r>
                            <a:rPr lang="en-US">
                              <a:solidFill>
                                <a:schemeClr val="tx1"/>
                              </a:solidFill>
                              <a:latin typeface="Cambria Math"/>
                            </a:rPr>
                            <m:t>−</m:t>
                          </m:r>
                          <m:sSub>
                            <m:sSubPr>
                              <m:ctrlPr>
                                <a:rPr lang="en-GB" i="1">
                                  <a:solidFill>
                                    <a:schemeClr val="tx1"/>
                                  </a:solidFill>
                                  <a:latin typeface="Cambria Math" panose="02040503050406030204" pitchFamily="18" charset="0"/>
                                </a:rPr>
                              </m:ctrlPr>
                            </m:sSubPr>
                            <m:e>
                              <m:r>
                                <m:rPr>
                                  <m:sty m:val="p"/>
                                </m:rPr>
                                <a:rPr lang="en-US">
                                  <a:solidFill>
                                    <a:schemeClr val="tx1"/>
                                  </a:solidFill>
                                  <a:latin typeface="Cambria Math"/>
                                </a:rPr>
                                <m:t>M</m:t>
                              </m:r>
                            </m:e>
                            <m:sub>
                              <m:r>
                                <a:rPr lang="en-US">
                                  <a:solidFill>
                                    <a:schemeClr val="tx1"/>
                                  </a:solidFill>
                                  <a:latin typeface="Cambria Math"/>
                                </a:rPr>
                                <m:t>0</m:t>
                              </m:r>
                            </m:sub>
                          </m:sSub>
                          <m:r>
                            <a:rPr lang="en-US">
                              <a:solidFill>
                                <a:schemeClr val="tx1"/>
                              </a:solidFill>
                              <a:latin typeface="Cambria Math"/>
                            </a:rPr>
                            <m:t>−</m:t>
                          </m:r>
                          <m:r>
                            <m:rPr>
                              <m:sty m:val="p"/>
                            </m:rPr>
                            <a:rPr lang="en-US">
                              <a:solidFill>
                                <a:schemeClr val="tx1"/>
                              </a:solidFill>
                              <a:latin typeface="Cambria Math"/>
                            </a:rPr>
                            <m:t>b</m:t>
                          </m:r>
                          <m:sSub>
                            <m:sSubPr>
                              <m:ctrlPr>
                                <a:rPr lang="en-GB" i="1">
                                  <a:solidFill>
                                    <a:schemeClr val="tx1"/>
                                  </a:solidFill>
                                  <a:latin typeface="Cambria Math" panose="02040503050406030204" pitchFamily="18" charset="0"/>
                                </a:rPr>
                              </m:ctrlPr>
                            </m:sSubPr>
                            <m:e>
                              <m:r>
                                <m:rPr>
                                  <m:sty m:val="p"/>
                                </m:rPr>
                                <a:rPr lang="en-US">
                                  <a:solidFill>
                                    <a:schemeClr val="tx1"/>
                                  </a:solidFill>
                                  <a:latin typeface="Cambria Math"/>
                                </a:rPr>
                                <m:t>T</m:t>
                              </m:r>
                            </m:e>
                            <m:sub>
                              <m:r>
                                <a:rPr lang="en-US">
                                  <a:solidFill>
                                    <a:schemeClr val="tx1"/>
                                  </a:solidFill>
                                  <a:latin typeface="Cambria Math"/>
                                </a:rPr>
                                <m:t>0</m:t>
                              </m:r>
                            </m:sub>
                          </m:sSub>
                        </m:num>
                        <m:den>
                          <m:r>
                            <a:rPr lang="en-US">
                              <a:solidFill>
                                <a:schemeClr val="tx1"/>
                              </a:solidFill>
                              <a:latin typeface="Cambria Math"/>
                            </a:rPr>
                            <m:t>1</m:t>
                          </m:r>
                          <m:r>
                            <a:rPr lang="en-US">
                              <a:solidFill>
                                <a:schemeClr val="tx1"/>
                              </a:solidFill>
                              <a:latin typeface="Cambria Math"/>
                            </a:rPr>
                            <m:t>−</m:t>
                          </m:r>
                          <m:r>
                            <m:rPr>
                              <m:sty m:val="p"/>
                            </m:rPr>
                            <a:rPr lang="en-US">
                              <a:solidFill>
                                <a:schemeClr val="tx1"/>
                              </a:solidFill>
                              <a:latin typeface="Cambria Math"/>
                            </a:rPr>
                            <m:t>b</m:t>
                          </m:r>
                          <m:r>
                            <a:rPr lang="en-US">
                              <a:solidFill>
                                <a:schemeClr val="tx1"/>
                              </a:solidFill>
                              <a:latin typeface="Cambria Math"/>
                            </a:rPr>
                            <m:t>+</m:t>
                          </m:r>
                          <m:r>
                            <m:rPr>
                              <m:sty m:val="p"/>
                            </m:rPr>
                            <a:rPr lang="en-US">
                              <a:solidFill>
                                <a:schemeClr val="tx1"/>
                              </a:solidFill>
                              <a:latin typeface="Cambria Math"/>
                            </a:rPr>
                            <m:t>m</m:t>
                          </m:r>
                        </m:den>
                      </m:f>
                      <m:r>
                        <a:rPr lang="en-GB" b="0" i="1" smtClean="0">
                          <a:solidFill>
                            <a:schemeClr val="tx1"/>
                          </a:solidFill>
                          <a:latin typeface="Cambria Math"/>
                        </a:rPr>
                        <m:t>=</m:t>
                      </m:r>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a:rPr>
                            <m:t>300</m:t>
                          </m:r>
                          <m:r>
                            <a:rPr lang="en-GB" b="0" i="1" smtClean="0">
                              <a:solidFill>
                                <a:schemeClr val="tx1"/>
                              </a:solidFill>
                              <a:latin typeface="Cambria Math"/>
                            </a:rPr>
                            <m:t>+</m:t>
                          </m:r>
                          <m:r>
                            <a:rPr lang="en-GB" b="0" i="1" smtClean="0">
                              <a:solidFill>
                                <a:schemeClr val="tx1"/>
                              </a:solidFill>
                              <a:latin typeface="Cambria Math"/>
                            </a:rPr>
                            <m:t>900</m:t>
                          </m:r>
                          <m:r>
                            <a:rPr lang="en-GB" b="0" i="1" smtClean="0">
                              <a:solidFill>
                                <a:schemeClr val="tx1"/>
                              </a:solidFill>
                              <a:latin typeface="Cambria Math"/>
                            </a:rPr>
                            <m:t>+</m:t>
                          </m:r>
                          <m:r>
                            <a:rPr lang="en-GB" b="0" i="1" smtClean="0">
                              <a:solidFill>
                                <a:schemeClr val="tx1"/>
                              </a:solidFill>
                              <a:latin typeface="Cambria Math"/>
                            </a:rPr>
                            <m:t>1300</m:t>
                          </m:r>
                          <m:r>
                            <a:rPr lang="en-GB" b="0" i="1" smtClean="0">
                              <a:solidFill>
                                <a:schemeClr val="tx1"/>
                              </a:solidFill>
                              <a:latin typeface="Cambria Math"/>
                            </a:rPr>
                            <m:t>+</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a:rPr>
                                <m:t>1000</m:t>
                              </m:r>
                              <m:r>
                                <a:rPr lang="en-GB" b="0" i="1" smtClean="0">
                                  <a:solidFill>
                                    <a:schemeClr val="tx1"/>
                                  </a:solidFill>
                                  <a:latin typeface="Cambria Math"/>
                                </a:rPr>
                                <m:t>−</m:t>
                              </m:r>
                              <m:r>
                                <a:rPr lang="en-GB" b="0" i="1" smtClean="0">
                                  <a:solidFill>
                                    <a:schemeClr val="tx1"/>
                                  </a:solidFill>
                                  <a:latin typeface="Cambria Math"/>
                                </a:rPr>
                                <m:t>1100</m:t>
                              </m:r>
                            </m:e>
                          </m:d>
                          <m:r>
                            <a:rPr lang="en-GB" b="0" i="1" smtClean="0">
                              <a:solidFill>
                                <a:schemeClr val="tx1"/>
                              </a:solidFill>
                              <a:latin typeface="Cambria Math"/>
                            </a:rPr>
                            <m:t>−</m:t>
                          </m:r>
                          <m:r>
                            <a:rPr lang="en-GB" b="0" i="1" smtClean="0">
                              <a:solidFill>
                                <a:schemeClr val="tx1"/>
                              </a:solidFill>
                              <a:latin typeface="Cambria Math"/>
                            </a:rPr>
                            <m:t>0</m:t>
                          </m:r>
                          <m:r>
                            <a:rPr lang="en-GB" b="0" i="1" smtClean="0">
                              <a:solidFill>
                                <a:schemeClr val="tx1"/>
                              </a:solidFill>
                              <a:latin typeface="Cambria Math"/>
                            </a:rPr>
                            <m:t>.</m:t>
                          </m:r>
                          <m:r>
                            <a:rPr lang="en-GB" b="0" i="1" smtClean="0">
                              <a:solidFill>
                                <a:schemeClr val="tx1"/>
                              </a:solidFill>
                              <a:latin typeface="Cambria Math"/>
                            </a:rPr>
                            <m:t>75</m:t>
                          </m:r>
                          <m:r>
                            <a:rPr lang="en-GB" b="0" i="1" smtClean="0">
                              <a:solidFill>
                                <a:schemeClr val="tx1"/>
                              </a:solidFill>
                              <a:latin typeface="Cambria Math"/>
                            </a:rPr>
                            <m:t>(</m:t>
                          </m:r>
                          <m:r>
                            <a:rPr lang="en-GB" b="0" i="1" smtClean="0">
                              <a:solidFill>
                                <a:schemeClr val="tx1"/>
                              </a:solidFill>
                              <a:latin typeface="Cambria Math"/>
                            </a:rPr>
                            <m:t>1200</m:t>
                          </m:r>
                          <m:r>
                            <a:rPr lang="en-GB" b="0" i="1" smtClean="0">
                              <a:solidFill>
                                <a:schemeClr val="tx1"/>
                              </a:solidFill>
                              <a:latin typeface="Cambria Math"/>
                            </a:rPr>
                            <m:t>)</m:t>
                          </m:r>
                        </m:num>
                        <m:den>
                          <m:r>
                            <a:rPr lang="en-GB" b="0" i="1" smtClean="0">
                              <a:solidFill>
                                <a:schemeClr val="tx1"/>
                              </a:solidFill>
                              <a:latin typeface="Cambria Math"/>
                            </a:rPr>
                            <m:t>1</m:t>
                          </m:r>
                          <m:r>
                            <a:rPr lang="en-GB" b="0" i="1" smtClean="0">
                              <a:solidFill>
                                <a:schemeClr val="tx1"/>
                              </a:solidFill>
                              <a:latin typeface="Cambria Math"/>
                            </a:rPr>
                            <m:t>−</m:t>
                          </m:r>
                          <m:r>
                            <a:rPr lang="en-GB" b="0" i="1" smtClean="0">
                              <a:solidFill>
                                <a:schemeClr val="tx1"/>
                              </a:solidFill>
                              <a:latin typeface="Cambria Math"/>
                            </a:rPr>
                            <m:t>0</m:t>
                          </m:r>
                          <m:r>
                            <a:rPr lang="en-GB" b="0" i="1" smtClean="0">
                              <a:solidFill>
                                <a:schemeClr val="tx1"/>
                              </a:solidFill>
                              <a:latin typeface="Cambria Math"/>
                            </a:rPr>
                            <m:t>.</m:t>
                          </m:r>
                          <m:r>
                            <a:rPr lang="en-GB" b="0" i="1" smtClean="0">
                              <a:solidFill>
                                <a:schemeClr val="tx1"/>
                              </a:solidFill>
                              <a:latin typeface="Cambria Math"/>
                            </a:rPr>
                            <m:t>75</m:t>
                          </m:r>
                          <m:r>
                            <a:rPr lang="en-GB" b="0" i="1" smtClean="0">
                              <a:solidFill>
                                <a:schemeClr val="tx1"/>
                              </a:solidFill>
                              <a:latin typeface="Cambria Math"/>
                            </a:rPr>
                            <m:t>+</m:t>
                          </m:r>
                          <m:r>
                            <a:rPr lang="en-GB" b="0" i="1" smtClean="0">
                              <a:solidFill>
                                <a:schemeClr val="tx1"/>
                              </a:solidFill>
                              <a:latin typeface="Cambria Math"/>
                            </a:rPr>
                            <m:t>0</m:t>
                          </m:r>
                        </m:den>
                      </m:f>
                    </m:oMath>
                  </m:oMathPara>
                </a14:m>
                <a:endParaRPr lang="en-GB" dirty="0"/>
              </a:p>
              <a:p>
                <a:pPr algn="ctr" rtl="1"/>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a:rPr>
                            <m:t>𝑌</m:t>
                          </m:r>
                        </m:e>
                        <m:sup>
                          <m:r>
                            <a:rPr lang="en-GB" b="0" i="1" smtClean="0">
                              <a:latin typeface="Cambria Math"/>
                            </a:rPr>
                            <m:t>∗</m:t>
                          </m:r>
                        </m:sup>
                      </m:sSup>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1500</m:t>
                          </m:r>
                        </m:num>
                        <m:den>
                          <m:r>
                            <a:rPr lang="en-GB" b="0" i="1" smtClean="0">
                              <a:latin typeface="Cambria Math"/>
                            </a:rPr>
                            <m:t>0</m:t>
                          </m:r>
                          <m:r>
                            <a:rPr lang="en-GB" b="0" i="1" smtClean="0">
                              <a:latin typeface="Cambria Math"/>
                            </a:rPr>
                            <m:t>.</m:t>
                          </m:r>
                          <m:r>
                            <a:rPr lang="en-GB" b="0" i="1" smtClean="0">
                              <a:latin typeface="Cambria Math"/>
                            </a:rPr>
                            <m:t>25</m:t>
                          </m:r>
                        </m:den>
                      </m:f>
                      <m:r>
                        <a:rPr lang="en-GB" b="0" i="1" smtClean="0">
                          <a:latin typeface="Cambria Math"/>
                        </a:rPr>
                        <m:t>=</m:t>
                      </m:r>
                      <m:r>
                        <a:rPr lang="en-GB" b="0" i="1" smtClean="0">
                          <a:latin typeface="Cambria Math"/>
                        </a:rPr>
                        <m:t>6000</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39552" y="4077072"/>
                <a:ext cx="7776864" cy="2060436"/>
              </a:xfrm>
              <a:prstGeom prst="rect">
                <a:avLst/>
              </a:prstGeom>
              <a:blipFill rotWithShape="1">
                <a:blip r:embed="rId3" cstate="print"/>
                <a:stretch>
                  <a:fillRect t="-2071" r="-1255"/>
                </a:stretch>
              </a:blipFill>
            </p:spPr>
            <p:txBody>
              <a:bodyPr/>
              <a:lstStyle/>
              <a:p>
                <a:r>
                  <a:rPr lang="en-GB">
                    <a:noFill/>
                  </a:rPr>
                  <a:t> </a:t>
                </a:r>
              </a:p>
            </p:txBody>
          </p:sp>
        </mc:Fallback>
      </mc:AlternateContent>
      <p:sp>
        <p:nvSpPr>
          <p:cNvPr id="10" name="Rounded Rectangular Callout 9"/>
          <p:cNvSpPr/>
          <p:nvPr/>
        </p:nvSpPr>
        <p:spPr>
          <a:xfrm>
            <a:off x="971600" y="4005064"/>
            <a:ext cx="7488832" cy="2160240"/>
          </a:xfrm>
          <a:prstGeom prst="wedgeRoundRect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6382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تمرين (2)</a:t>
            </a:r>
            <a:r>
              <a:rPr lang="ar-SA" b="1" dirty="0"/>
              <a:t>:</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ar-SA" b="1" dirty="0">
                    <a:solidFill>
                      <a:schemeClr val="tx2"/>
                    </a:solidFill>
                  </a:rPr>
                  <a:t>مثال: في اقتصاد مفتوح كان:</a:t>
                </a:r>
              </a:p>
              <a:p>
                <a:pPr marL="0" indent="0" algn="r" rtl="1">
                  <a:buNone/>
                </a:pPr>
                <a14:m>
                  <m:oMathPara xmlns:m="http://schemas.openxmlformats.org/officeDocument/2006/math">
                    <m:oMathParaPr>
                      <m:jc m:val="centerGroup"/>
                    </m:oMathParaPr>
                    <m:oMath xmlns:m="http://schemas.openxmlformats.org/officeDocument/2006/math">
                      <m:r>
                        <a:rPr lang="en-GB" b="1" i="1">
                          <a:solidFill>
                            <a:schemeClr val="tx2"/>
                          </a:solidFill>
                          <a:latin typeface="Cambria Math"/>
                        </a:rPr>
                        <m:t>𝒀</m:t>
                      </m:r>
                      <m:r>
                        <a:rPr lang="en-GB" b="1" i="1">
                          <a:solidFill>
                            <a:schemeClr val="tx2"/>
                          </a:solidFill>
                          <a:latin typeface="Cambria Math"/>
                        </a:rPr>
                        <m:t>=</m:t>
                      </m:r>
                      <m:r>
                        <a:rPr lang="en-GB" b="1" i="1">
                          <a:solidFill>
                            <a:schemeClr val="tx2"/>
                          </a:solidFill>
                          <a:latin typeface="Cambria Math"/>
                        </a:rPr>
                        <m:t>𝑪</m:t>
                      </m:r>
                      <m:r>
                        <a:rPr lang="en-GB" b="1" i="1">
                          <a:solidFill>
                            <a:schemeClr val="tx2"/>
                          </a:solidFill>
                          <a:latin typeface="Cambria Math"/>
                        </a:rPr>
                        <m:t>+</m:t>
                      </m:r>
                      <m:r>
                        <a:rPr lang="en-GB" b="1" i="1">
                          <a:solidFill>
                            <a:schemeClr val="tx2"/>
                          </a:solidFill>
                          <a:latin typeface="Cambria Math"/>
                        </a:rPr>
                        <m:t>𝑰</m:t>
                      </m:r>
                      <m:r>
                        <a:rPr lang="en-GB" b="1" i="1">
                          <a:solidFill>
                            <a:schemeClr val="tx2"/>
                          </a:solidFill>
                          <a:latin typeface="Cambria Math"/>
                        </a:rPr>
                        <m:t>+</m:t>
                      </m:r>
                      <m:r>
                        <a:rPr lang="en-GB" b="1" i="1">
                          <a:solidFill>
                            <a:schemeClr val="tx2"/>
                          </a:solidFill>
                          <a:latin typeface="Cambria Math"/>
                        </a:rPr>
                        <m:t>𝑮</m:t>
                      </m:r>
                      <m:r>
                        <a:rPr lang="en-GB" b="1" i="1">
                          <a:solidFill>
                            <a:schemeClr val="tx2"/>
                          </a:solidFill>
                          <a:latin typeface="Cambria Math"/>
                        </a:rPr>
                        <m:t>+</m:t>
                      </m:r>
                      <m:d>
                        <m:dPr>
                          <m:ctrlPr>
                            <a:rPr lang="en-GB" b="1" i="1">
                              <a:solidFill>
                                <a:schemeClr val="tx2"/>
                              </a:solidFill>
                              <a:latin typeface="Cambria Math" panose="02040503050406030204" pitchFamily="18" charset="0"/>
                            </a:rPr>
                          </m:ctrlPr>
                        </m:dPr>
                        <m:e>
                          <m:r>
                            <a:rPr lang="en-GB" b="1" i="1">
                              <a:solidFill>
                                <a:schemeClr val="tx2"/>
                              </a:solidFill>
                              <a:latin typeface="Cambria Math"/>
                            </a:rPr>
                            <m:t>𝑿</m:t>
                          </m:r>
                          <m:r>
                            <a:rPr lang="en-GB" b="1" i="1">
                              <a:solidFill>
                                <a:schemeClr val="tx2"/>
                              </a:solidFill>
                              <a:latin typeface="Cambria Math"/>
                            </a:rPr>
                            <m:t>−</m:t>
                          </m:r>
                          <m:r>
                            <a:rPr lang="en-GB" b="1" i="1">
                              <a:solidFill>
                                <a:schemeClr val="tx2"/>
                              </a:solidFill>
                              <a:latin typeface="Cambria Math"/>
                            </a:rPr>
                            <m:t>𝑴</m:t>
                          </m:r>
                        </m:e>
                      </m:d>
                    </m:oMath>
                  </m:oMathPara>
                </a14:m>
                <a:endParaRPr lang="en-GB" b="1" dirty="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r>
                        <a:rPr lang="en-GB" b="1" i="1">
                          <a:solidFill>
                            <a:schemeClr val="tx2"/>
                          </a:solidFill>
                          <a:latin typeface="Cambria Math"/>
                        </a:rPr>
                        <m:t>𝑪</m:t>
                      </m:r>
                      <m:r>
                        <a:rPr lang="en-GB" b="1" i="1">
                          <a:solidFill>
                            <a:schemeClr val="tx2"/>
                          </a:solidFill>
                          <a:latin typeface="Cambria Math"/>
                        </a:rPr>
                        <m:t>=</m:t>
                      </m:r>
                      <m:r>
                        <a:rPr lang="en-GB" b="1" i="1">
                          <a:solidFill>
                            <a:schemeClr val="tx2"/>
                          </a:solidFill>
                          <a:latin typeface="Cambria Math"/>
                        </a:rPr>
                        <m:t>𝟑𝟎𝟎</m:t>
                      </m:r>
                      <m:r>
                        <a:rPr lang="en-GB" b="1" i="1">
                          <a:solidFill>
                            <a:schemeClr val="tx2"/>
                          </a:solidFill>
                          <a:latin typeface="Cambria Math"/>
                        </a:rPr>
                        <m:t>+</m:t>
                      </m:r>
                      <m:r>
                        <a:rPr lang="en-GB" b="1" i="1">
                          <a:solidFill>
                            <a:schemeClr val="tx2"/>
                          </a:solidFill>
                          <a:latin typeface="Cambria Math"/>
                        </a:rPr>
                        <m:t>𝟎</m:t>
                      </m:r>
                      <m:r>
                        <a:rPr lang="en-GB" b="1" i="1">
                          <a:solidFill>
                            <a:schemeClr val="tx2"/>
                          </a:solidFill>
                          <a:latin typeface="Cambria Math"/>
                        </a:rPr>
                        <m:t>.</m:t>
                      </m:r>
                      <m:r>
                        <a:rPr lang="en-GB" b="1" i="1">
                          <a:solidFill>
                            <a:schemeClr val="tx2"/>
                          </a:solidFill>
                          <a:latin typeface="Cambria Math"/>
                        </a:rPr>
                        <m:t>𝟕𝟓</m:t>
                      </m:r>
                      <m:sSub>
                        <m:sSubPr>
                          <m:ctrlPr>
                            <a:rPr lang="en-GB" b="1" i="1">
                              <a:solidFill>
                                <a:schemeClr val="tx2"/>
                              </a:solidFill>
                              <a:latin typeface="Cambria Math" panose="02040503050406030204" pitchFamily="18" charset="0"/>
                            </a:rPr>
                          </m:ctrlPr>
                        </m:sSubPr>
                        <m:e>
                          <m:r>
                            <a:rPr lang="en-GB" b="1" i="1">
                              <a:solidFill>
                                <a:schemeClr val="tx2"/>
                              </a:solidFill>
                              <a:latin typeface="Cambria Math"/>
                            </a:rPr>
                            <m:t>𝒀</m:t>
                          </m:r>
                        </m:e>
                        <m:sub>
                          <m:r>
                            <a:rPr lang="en-GB" b="1" i="1">
                              <a:solidFill>
                                <a:schemeClr val="tx2"/>
                              </a:solidFill>
                              <a:latin typeface="Cambria Math"/>
                            </a:rPr>
                            <m:t>𝒅</m:t>
                          </m:r>
                        </m:sub>
                      </m:sSub>
                      <m:r>
                        <a:rPr lang="en-GB" b="1" i="1">
                          <a:solidFill>
                            <a:schemeClr val="tx2"/>
                          </a:solidFill>
                          <a:latin typeface="Cambria Math"/>
                        </a:rPr>
                        <m:t>   ,   </m:t>
                      </m:r>
                      <m:r>
                        <a:rPr lang="en-GB" b="1" i="1">
                          <a:solidFill>
                            <a:schemeClr val="tx2"/>
                          </a:solidFill>
                          <a:latin typeface="Cambria Math"/>
                        </a:rPr>
                        <m:t>𝑻</m:t>
                      </m:r>
                      <m:r>
                        <a:rPr lang="en-GB" b="1" i="1">
                          <a:solidFill>
                            <a:schemeClr val="tx2"/>
                          </a:solidFill>
                          <a:latin typeface="Cambria Math"/>
                        </a:rPr>
                        <m:t>=</m:t>
                      </m:r>
                      <m:r>
                        <a:rPr lang="en-GB" b="1" i="1" smtClean="0">
                          <a:solidFill>
                            <a:schemeClr val="tx2"/>
                          </a:solidFill>
                          <a:latin typeface="Cambria Math"/>
                        </a:rPr>
                        <m:t>𝟎</m:t>
                      </m:r>
                      <m:r>
                        <a:rPr lang="en-GB" b="1" i="1" smtClean="0">
                          <a:solidFill>
                            <a:schemeClr val="tx2"/>
                          </a:solidFill>
                          <a:latin typeface="Cambria Math"/>
                        </a:rPr>
                        <m:t>.</m:t>
                      </m:r>
                      <m:r>
                        <a:rPr lang="en-GB" b="1" i="1" smtClean="0">
                          <a:solidFill>
                            <a:schemeClr val="tx2"/>
                          </a:solidFill>
                          <a:latin typeface="Cambria Math"/>
                        </a:rPr>
                        <m:t>𝟐</m:t>
                      </m:r>
                      <m:r>
                        <a:rPr lang="en-GB" b="1" i="1" smtClean="0">
                          <a:solidFill>
                            <a:schemeClr val="tx2"/>
                          </a:solidFill>
                          <a:latin typeface="Cambria Math"/>
                        </a:rPr>
                        <m:t>𝒀</m:t>
                      </m:r>
                      <m:r>
                        <a:rPr lang="en-GB" b="1" i="1">
                          <a:solidFill>
                            <a:schemeClr val="tx2"/>
                          </a:solidFill>
                          <a:latin typeface="Cambria Math"/>
                        </a:rPr>
                        <m:t>  ,  </m:t>
                      </m:r>
                      <m:r>
                        <a:rPr lang="en-GB" b="1" i="1">
                          <a:solidFill>
                            <a:schemeClr val="tx2"/>
                          </a:solidFill>
                          <a:latin typeface="Cambria Math"/>
                        </a:rPr>
                        <m:t>𝑰</m:t>
                      </m:r>
                      <m:r>
                        <a:rPr lang="en-GB" b="1" i="1">
                          <a:solidFill>
                            <a:schemeClr val="tx2"/>
                          </a:solidFill>
                          <a:latin typeface="Cambria Math"/>
                        </a:rPr>
                        <m:t>=</m:t>
                      </m:r>
                      <m:r>
                        <a:rPr lang="en-GB" b="1" i="1">
                          <a:solidFill>
                            <a:schemeClr val="tx2"/>
                          </a:solidFill>
                          <a:latin typeface="Cambria Math"/>
                        </a:rPr>
                        <m:t>𝟗𝟎𝟎</m:t>
                      </m:r>
                    </m:oMath>
                  </m:oMathPara>
                </a14:m>
                <a:endParaRPr lang="en-GB" b="1" dirty="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r>
                        <a:rPr lang="en-GB" b="1" i="1">
                          <a:solidFill>
                            <a:schemeClr val="tx2"/>
                          </a:solidFill>
                          <a:latin typeface="Cambria Math"/>
                        </a:rPr>
                        <m:t>𝑮</m:t>
                      </m:r>
                      <m:r>
                        <a:rPr lang="en-GB" b="1" i="1">
                          <a:solidFill>
                            <a:schemeClr val="tx2"/>
                          </a:solidFill>
                          <a:latin typeface="Cambria Math"/>
                        </a:rPr>
                        <m:t>=</m:t>
                      </m:r>
                      <m:r>
                        <a:rPr lang="en-GB" b="1" i="1">
                          <a:solidFill>
                            <a:schemeClr val="tx2"/>
                          </a:solidFill>
                          <a:latin typeface="Cambria Math"/>
                        </a:rPr>
                        <m:t>𝟏𝟑𝟎𝟎</m:t>
                      </m:r>
                      <m:r>
                        <a:rPr lang="en-GB" b="1" i="1">
                          <a:solidFill>
                            <a:schemeClr val="tx2"/>
                          </a:solidFill>
                          <a:latin typeface="Cambria Math"/>
                        </a:rPr>
                        <m:t>  ,  </m:t>
                      </m:r>
                      <m:r>
                        <a:rPr lang="en-GB" b="1" i="1">
                          <a:solidFill>
                            <a:schemeClr val="tx2"/>
                          </a:solidFill>
                          <a:latin typeface="Cambria Math"/>
                        </a:rPr>
                        <m:t>𝑿</m:t>
                      </m:r>
                      <m:r>
                        <a:rPr lang="en-GB" b="1" i="1">
                          <a:solidFill>
                            <a:schemeClr val="tx2"/>
                          </a:solidFill>
                          <a:latin typeface="Cambria Math"/>
                        </a:rPr>
                        <m:t>=</m:t>
                      </m:r>
                      <m:r>
                        <a:rPr lang="en-GB" b="1" i="1">
                          <a:solidFill>
                            <a:schemeClr val="tx2"/>
                          </a:solidFill>
                          <a:latin typeface="Cambria Math"/>
                        </a:rPr>
                        <m:t>𝟏𝟎𝟎𝟎</m:t>
                      </m:r>
                      <m:r>
                        <a:rPr lang="en-GB" b="1" i="1">
                          <a:solidFill>
                            <a:schemeClr val="tx2"/>
                          </a:solidFill>
                          <a:latin typeface="Cambria Math"/>
                        </a:rPr>
                        <m:t>  ,  </m:t>
                      </m:r>
                      <m:r>
                        <a:rPr lang="en-GB" b="1" i="1">
                          <a:solidFill>
                            <a:schemeClr val="tx2"/>
                          </a:solidFill>
                          <a:latin typeface="Cambria Math"/>
                        </a:rPr>
                        <m:t>𝑴</m:t>
                      </m:r>
                      <m:r>
                        <a:rPr lang="en-GB" b="1" i="1">
                          <a:solidFill>
                            <a:schemeClr val="tx2"/>
                          </a:solidFill>
                          <a:latin typeface="Cambria Math"/>
                        </a:rPr>
                        <m:t>=</m:t>
                      </m:r>
                      <m:r>
                        <a:rPr lang="en-GB" b="1" i="1">
                          <a:solidFill>
                            <a:schemeClr val="tx2"/>
                          </a:solidFill>
                          <a:latin typeface="Cambria Math"/>
                        </a:rPr>
                        <m:t>𝟏𝟏𝟎𝟎</m:t>
                      </m:r>
                    </m:oMath>
                  </m:oMathPara>
                </a14:m>
                <a:endParaRPr lang="en-GB" b="1" dirty="0">
                  <a:solidFill>
                    <a:schemeClr val="tx2"/>
                  </a:solidFill>
                </a:endParaRPr>
              </a:p>
              <a:p>
                <a:pPr marL="0" indent="0" algn="r" rtl="1">
                  <a:buNone/>
                </a:pPr>
                <a14:m>
                  <m:oMathPara xmlns:m="http://schemas.openxmlformats.org/officeDocument/2006/math">
                    <m:oMathParaPr>
                      <m:jc m:val="center"/>
                    </m:oMathParaPr>
                    <m:oMath xmlns:m="http://schemas.openxmlformats.org/officeDocument/2006/math">
                      <m:r>
                        <a:rPr lang="en-GB" i="1">
                          <a:latin typeface="Cambria Math"/>
                        </a:rPr>
                        <m:t>𝐶</m:t>
                      </m:r>
                      <m:r>
                        <a:rPr lang="en-GB" i="1">
                          <a:latin typeface="Cambria Math"/>
                        </a:rPr>
                        <m:t>=</m:t>
                      </m:r>
                      <m:r>
                        <a:rPr lang="en-GB" i="1">
                          <a:latin typeface="Cambria Math"/>
                        </a:rPr>
                        <m:t>300</m:t>
                      </m:r>
                      <m:r>
                        <a:rPr lang="en-GB" i="1">
                          <a:latin typeface="Cambria Math"/>
                        </a:rPr>
                        <m:t>+</m:t>
                      </m:r>
                      <m:r>
                        <a:rPr lang="en-GB" i="1">
                          <a:latin typeface="Cambria Math"/>
                        </a:rPr>
                        <m:t>0</m:t>
                      </m:r>
                      <m:r>
                        <a:rPr lang="en-GB" i="1">
                          <a:latin typeface="Cambria Math"/>
                        </a:rPr>
                        <m:t>.</m:t>
                      </m:r>
                      <m:r>
                        <a:rPr lang="en-GB" i="1">
                          <a:latin typeface="Cambria Math"/>
                        </a:rPr>
                        <m:t>75</m:t>
                      </m:r>
                      <m:sSub>
                        <m:sSubPr>
                          <m:ctrlPr>
                            <a:rPr lang="en-GB" i="1">
                              <a:latin typeface="Cambria Math" panose="02040503050406030204" pitchFamily="18" charset="0"/>
                            </a:rPr>
                          </m:ctrlPr>
                        </m:sSubPr>
                        <m:e>
                          <m:r>
                            <a:rPr lang="en-GB" i="1">
                              <a:latin typeface="Cambria Math"/>
                            </a:rPr>
                            <m:t>𝑌</m:t>
                          </m:r>
                        </m:e>
                        <m:sub>
                          <m:r>
                            <a:rPr lang="en-GB" i="1">
                              <a:latin typeface="Cambria Math"/>
                            </a:rPr>
                            <m:t>𝑑</m:t>
                          </m:r>
                        </m:sub>
                      </m:sSub>
                      <m:r>
                        <a:rPr lang="en-GB" i="1">
                          <a:latin typeface="Cambria Math"/>
                        </a:rPr>
                        <m:t>=</m:t>
                      </m:r>
                      <m:r>
                        <a:rPr lang="en-GB" i="1">
                          <a:latin typeface="Cambria Math"/>
                        </a:rPr>
                        <m:t>300</m:t>
                      </m:r>
                      <m:r>
                        <a:rPr lang="en-GB" i="1">
                          <a:latin typeface="Cambria Math"/>
                        </a:rPr>
                        <m:t>+</m:t>
                      </m:r>
                      <m:r>
                        <a:rPr lang="en-GB" i="1">
                          <a:latin typeface="Cambria Math"/>
                        </a:rPr>
                        <m:t>0</m:t>
                      </m:r>
                      <m:r>
                        <a:rPr lang="en-GB" i="1">
                          <a:latin typeface="Cambria Math"/>
                        </a:rPr>
                        <m:t>.</m:t>
                      </m:r>
                      <m:r>
                        <a:rPr lang="en-GB" i="1">
                          <a:latin typeface="Cambria Math"/>
                        </a:rPr>
                        <m:t>75</m:t>
                      </m:r>
                      <m:d>
                        <m:dPr>
                          <m:ctrlPr>
                            <a:rPr lang="en-GB" i="1">
                              <a:latin typeface="Cambria Math" panose="02040503050406030204" pitchFamily="18" charset="0"/>
                            </a:rPr>
                          </m:ctrlPr>
                        </m:dPr>
                        <m:e>
                          <m:r>
                            <a:rPr lang="en-GB" i="1">
                              <a:latin typeface="Cambria Math"/>
                            </a:rPr>
                            <m:t>𝑌</m:t>
                          </m:r>
                          <m:r>
                            <a:rPr lang="en-GB" i="1">
                              <a:latin typeface="Cambria Math"/>
                            </a:rPr>
                            <m:t>−</m:t>
                          </m:r>
                          <m:r>
                            <a:rPr lang="en-GB" i="1">
                              <a:latin typeface="Cambria Math"/>
                            </a:rPr>
                            <m:t>𝑇</m:t>
                          </m:r>
                        </m:e>
                      </m:d>
                      <m:r>
                        <a:rPr lang="en-GB" i="1">
                          <a:latin typeface="Cambria Math"/>
                        </a:rPr>
                        <m:t>=</m:t>
                      </m:r>
                      <m:r>
                        <a:rPr lang="en-GB" i="1">
                          <a:latin typeface="Cambria Math"/>
                        </a:rPr>
                        <m:t>300</m:t>
                      </m:r>
                      <m:r>
                        <a:rPr lang="en-GB" i="1">
                          <a:latin typeface="Cambria Math"/>
                        </a:rPr>
                        <m:t>+</m:t>
                      </m:r>
                      <m:r>
                        <a:rPr lang="en-GB" i="1">
                          <a:latin typeface="Cambria Math"/>
                        </a:rPr>
                        <m:t>0</m:t>
                      </m:r>
                      <m:r>
                        <a:rPr lang="en-GB" i="1">
                          <a:latin typeface="Cambria Math"/>
                        </a:rPr>
                        <m:t>.</m:t>
                      </m:r>
                      <m:r>
                        <a:rPr lang="en-GB" i="1">
                          <a:latin typeface="Cambria Math"/>
                        </a:rPr>
                        <m:t>75</m:t>
                      </m:r>
                      <m:d>
                        <m:dPr>
                          <m:ctrlPr>
                            <a:rPr lang="en-GB" i="1">
                              <a:latin typeface="Cambria Math" panose="02040503050406030204" pitchFamily="18" charset="0"/>
                            </a:rPr>
                          </m:ctrlPr>
                        </m:dPr>
                        <m:e>
                          <m:r>
                            <a:rPr lang="en-GB" i="1">
                              <a:latin typeface="Cambria Math"/>
                            </a:rPr>
                            <m:t>𝑌</m:t>
                          </m:r>
                          <m:r>
                            <a:rPr lang="en-GB" i="1">
                              <a:latin typeface="Cambria Math"/>
                            </a:rPr>
                            <m:t>−</m:t>
                          </m:r>
                          <m:r>
                            <a:rPr lang="en-GB" b="0" i="1" smtClean="0">
                              <a:latin typeface="Cambria Math"/>
                            </a:rPr>
                            <m:t>0</m:t>
                          </m:r>
                          <m:r>
                            <a:rPr lang="en-GB" b="0" i="1" smtClean="0">
                              <a:latin typeface="Cambria Math"/>
                            </a:rPr>
                            <m:t>.</m:t>
                          </m:r>
                          <m:r>
                            <a:rPr lang="en-GB" b="0" i="1" smtClean="0">
                              <a:latin typeface="Cambria Math"/>
                            </a:rPr>
                            <m:t>2</m:t>
                          </m:r>
                          <m:r>
                            <a:rPr lang="en-GB" b="0" i="1" smtClean="0">
                              <a:latin typeface="Cambria Math"/>
                            </a:rPr>
                            <m:t>𝑌</m:t>
                          </m:r>
                        </m:e>
                      </m:d>
                      <m:r>
                        <a:rPr lang="en-GB" i="1">
                          <a:latin typeface="Cambria Math"/>
                        </a:rPr>
                        <m:t>=</m:t>
                      </m:r>
                      <m:r>
                        <a:rPr lang="en-GB" i="1">
                          <a:latin typeface="Cambria Math"/>
                        </a:rPr>
                        <m:t>300</m:t>
                      </m:r>
                      <m:r>
                        <a:rPr lang="en-GB" i="1">
                          <a:latin typeface="Cambria Math"/>
                        </a:rPr>
                        <m:t>+</m:t>
                      </m:r>
                      <m:r>
                        <a:rPr lang="en-GB" i="1">
                          <a:latin typeface="Cambria Math"/>
                        </a:rPr>
                        <m:t>0</m:t>
                      </m:r>
                      <m:r>
                        <a:rPr lang="en-GB" i="1">
                          <a:latin typeface="Cambria Math"/>
                        </a:rPr>
                        <m:t>.</m:t>
                      </m:r>
                      <m:r>
                        <a:rPr lang="en-GB" i="1">
                          <a:latin typeface="Cambria Math"/>
                        </a:rPr>
                        <m:t>75</m:t>
                      </m:r>
                      <m:r>
                        <a:rPr lang="en-GB" i="1">
                          <a:latin typeface="Cambria Math"/>
                        </a:rPr>
                        <m:t>𝑌</m:t>
                      </m:r>
                      <m:r>
                        <a:rPr lang="en-GB" i="1">
                          <a:latin typeface="Cambria Math"/>
                        </a:rPr>
                        <m:t>−</m:t>
                      </m:r>
                      <m:r>
                        <a:rPr lang="en-GB" b="0" i="1" smtClean="0">
                          <a:latin typeface="Cambria Math"/>
                        </a:rPr>
                        <m:t>0</m:t>
                      </m:r>
                      <m:r>
                        <a:rPr lang="en-GB" b="0" i="1" smtClean="0">
                          <a:latin typeface="Cambria Math"/>
                        </a:rPr>
                        <m:t>.</m:t>
                      </m:r>
                      <m:r>
                        <a:rPr lang="en-GB" b="0" i="1" smtClean="0">
                          <a:latin typeface="Cambria Math"/>
                        </a:rPr>
                        <m:t>15</m:t>
                      </m:r>
                      <m:r>
                        <a:rPr lang="en-GB" b="0" i="1" smtClean="0">
                          <a:latin typeface="Cambria Math"/>
                        </a:rPr>
                        <m:t>𝑌</m:t>
                      </m:r>
                    </m:oMath>
                  </m:oMathPara>
                </a14:m>
                <a:endParaRPr lang="en-GB" b="0" i="1" dirty="0">
                  <a:latin typeface="Cambria Math"/>
                </a:endParaRPr>
              </a:p>
              <a:p>
                <a:pPr marL="0" indent="0" algn="r" rtl="1">
                  <a:buNone/>
                </a:pPr>
                <a14:m>
                  <m:oMathPara xmlns:m="http://schemas.openxmlformats.org/officeDocument/2006/math">
                    <m:oMathParaPr>
                      <m:jc m:val="center"/>
                    </m:oMathParaPr>
                    <m:oMath xmlns:m="http://schemas.openxmlformats.org/officeDocument/2006/math">
                      <m:r>
                        <a:rPr lang="en-GB" i="1">
                          <a:latin typeface="Cambria Math"/>
                        </a:rPr>
                        <m:t>𝐶</m:t>
                      </m:r>
                      <m:r>
                        <a:rPr lang="en-GB" i="1">
                          <a:latin typeface="Cambria Math"/>
                        </a:rPr>
                        <m:t>=</m:t>
                      </m:r>
                      <m:r>
                        <a:rPr lang="en-GB" b="0" i="1" smtClean="0">
                          <a:latin typeface="Cambria Math"/>
                        </a:rPr>
                        <m:t>3</m:t>
                      </m:r>
                      <m:r>
                        <a:rPr lang="en-GB" i="1">
                          <a:latin typeface="Cambria Math"/>
                        </a:rPr>
                        <m:t>00</m:t>
                      </m:r>
                      <m:r>
                        <a:rPr lang="en-GB" i="1">
                          <a:latin typeface="Cambria Math"/>
                        </a:rPr>
                        <m:t>+</m:t>
                      </m:r>
                      <m:r>
                        <a:rPr lang="en-GB" i="1">
                          <a:latin typeface="Cambria Math"/>
                        </a:rPr>
                        <m:t>0</m:t>
                      </m:r>
                      <m:r>
                        <a:rPr lang="en-GB" i="1">
                          <a:latin typeface="Cambria Math"/>
                        </a:rPr>
                        <m:t>.</m:t>
                      </m:r>
                      <m:r>
                        <a:rPr lang="en-GB" b="0" i="1" smtClean="0">
                          <a:latin typeface="Cambria Math"/>
                        </a:rPr>
                        <m:t>6</m:t>
                      </m:r>
                      <m:r>
                        <a:rPr lang="en-GB" i="1">
                          <a:latin typeface="Cambria Math"/>
                        </a:rPr>
                        <m:t>𝑌</m:t>
                      </m:r>
                    </m:oMath>
                  </m:oMathPara>
                </a14:m>
                <a:endParaRPr lang="en-GB" dirty="0"/>
              </a:p>
              <a:p>
                <a:pPr marL="0" indent="0" algn="r" rtl="1">
                  <a:buNone/>
                </a:pPr>
                <a14:m>
                  <m:oMathPara xmlns:m="http://schemas.openxmlformats.org/officeDocument/2006/math">
                    <m:oMathParaPr>
                      <m:jc m:val="center"/>
                    </m:oMathParaPr>
                    <m:oMath xmlns:m="http://schemas.openxmlformats.org/officeDocument/2006/math">
                      <m:r>
                        <a:rPr lang="en-GB" i="1">
                          <a:latin typeface="Cambria Math"/>
                        </a:rPr>
                        <m:t>𝑌</m:t>
                      </m:r>
                      <m:r>
                        <a:rPr lang="en-GB" i="1">
                          <a:latin typeface="Cambria Math"/>
                        </a:rPr>
                        <m:t>=</m:t>
                      </m:r>
                      <m:r>
                        <a:rPr lang="en-GB" b="0" i="1" smtClean="0">
                          <a:latin typeface="Cambria Math"/>
                        </a:rPr>
                        <m:t>3</m:t>
                      </m:r>
                      <m:r>
                        <a:rPr lang="en-GB" i="1">
                          <a:latin typeface="Cambria Math"/>
                        </a:rPr>
                        <m:t>00</m:t>
                      </m:r>
                      <m:r>
                        <a:rPr lang="en-GB" i="1">
                          <a:latin typeface="Cambria Math"/>
                        </a:rPr>
                        <m:t>+</m:t>
                      </m:r>
                      <m:r>
                        <a:rPr lang="en-GB" i="1">
                          <a:latin typeface="Cambria Math"/>
                        </a:rPr>
                        <m:t>0</m:t>
                      </m:r>
                      <m:r>
                        <a:rPr lang="en-GB" i="1">
                          <a:latin typeface="Cambria Math"/>
                        </a:rPr>
                        <m:t>.</m:t>
                      </m:r>
                      <m:r>
                        <a:rPr lang="en-GB" b="0" i="1" smtClean="0">
                          <a:latin typeface="Cambria Math"/>
                        </a:rPr>
                        <m:t>6</m:t>
                      </m:r>
                      <m:r>
                        <a:rPr lang="en-GB" i="1">
                          <a:latin typeface="Cambria Math"/>
                        </a:rPr>
                        <m:t>𝑌</m:t>
                      </m:r>
                      <m:r>
                        <a:rPr lang="en-GB" i="1">
                          <a:latin typeface="Cambria Math"/>
                        </a:rPr>
                        <m:t>+</m:t>
                      </m:r>
                      <m:r>
                        <a:rPr lang="en-GB" i="1">
                          <a:latin typeface="Cambria Math"/>
                        </a:rPr>
                        <m:t>900</m:t>
                      </m:r>
                      <m:r>
                        <a:rPr lang="en-GB" i="1">
                          <a:latin typeface="Cambria Math"/>
                        </a:rPr>
                        <m:t>+</m:t>
                      </m:r>
                      <m:r>
                        <a:rPr lang="en-GB" i="1">
                          <a:latin typeface="Cambria Math"/>
                        </a:rPr>
                        <m:t>1300</m:t>
                      </m:r>
                      <m:r>
                        <a:rPr lang="en-GB" i="1">
                          <a:latin typeface="Cambria Math"/>
                        </a:rPr>
                        <m:t>+</m:t>
                      </m:r>
                      <m:d>
                        <m:dPr>
                          <m:ctrlPr>
                            <a:rPr lang="en-GB" i="1">
                              <a:latin typeface="Cambria Math" panose="02040503050406030204" pitchFamily="18" charset="0"/>
                            </a:rPr>
                          </m:ctrlPr>
                        </m:dPr>
                        <m:e>
                          <m:r>
                            <a:rPr lang="en-GB" i="1">
                              <a:latin typeface="Cambria Math"/>
                            </a:rPr>
                            <m:t>1000</m:t>
                          </m:r>
                          <m:r>
                            <a:rPr lang="en-GB" i="1">
                              <a:latin typeface="Cambria Math"/>
                            </a:rPr>
                            <m:t>−</m:t>
                          </m:r>
                          <m:r>
                            <a:rPr lang="en-GB" i="1">
                              <a:latin typeface="Cambria Math"/>
                            </a:rPr>
                            <m:t>1100</m:t>
                          </m:r>
                        </m:e>
                      </m:d>
                      <m:r>
                        <a:rPr lang="en-GB" i="1">
                          <a:latin typeface="Cambria Math"/>
                        </a:rPr>
                        <m:t>=</m:t>
                      </m:r>
                      <m:r>
                        <a:rPr lang="en-GB" b="0" i="1" smtClean="0">
                          <a:latin typeface="Cambria Math"/>
                        </a:rPr>
                        <m:t>2400</m:t>
                      </m:r>
                      <m:r>
                        <a:rPr lang="en-GB" i="1">
                          <a:latin typeface="Cambria Math"/>
                        </a:rPr>
                        <m:t>+</m:t>
                      </m:r>
                      <m:r>
                        <a:rPr lang="en-GB" i="1">
                          <a:latin typeface="Cambria Math"/>
                        </a:rPr>
                        <m:t>0</m:t>
                      </m:r>
                      <m:r>
                        <a:rPr lang="en-GB" i="1">
                          <a:latin typeface="Cambria Math"/>
                        </a:rPr>
                        <m:t>.</m:t>
                      </m:r>
                      <m:r>
                        <a:rPr lang="en-GB" b="0" i="1" smtClean="0">
                          <a:latin typeface="Cambria Math"/>
                        </a:rPr>
                        <m:t>6</m:t>
                      </m:r>
                      <m:r>
                        <a:rPr lang="en-GB" i="1">
                          <a:latin typeface="Cambria Math"/>
                        </a:rPr>
                        <m:t>𝑌</m:t>
                      </m:r>
                      <m:r>
                        <a:rPr lang="en-GB" i="1">
                          <a:latin typeface="Cambria Math"/>
                        </a:rPr>
                        <m:t>       </m:t>
                      </m:r>
                      <m:r>
                        <a:rPr lang="en-GB" i="1">
                          <a:latin typeface="Cambria Math"/>
                        </a:rPr>
                        <m:t>𝑌</m:t>
                      </m:r>
                      <m:r>
                        <a:rPr lang="en-GB" i="1">
                          <a:latin typeface="Cambria Math"/>
                        </a:rPr>
                        <m:t>−</m:t>
                      </m:r>
                      <m:r>
                        <a:rPr lang="en-GB" i="1">
                          <a:latin typeface="Cambria Math"/>
                        </a:rPr>
                        <m:t>0</m:t>
                      </m:r>
                      <m:r>
                        <a:rPr lang="en-GB" i="1">
                          <a:latin typeface="Cambria Math"/>
                        </a:rPr>
                        <m:t>.</m:t>
                      </m:r>
                      <m:r>
                        <a:rPr lang="en-GB" b="0" i="1" smtClean="0">
                          <a:latin typeface="Cambria Math"/>
                        </a:rPr>
                        <m:t>6</m:t>
                      </m:r>
                      <m:r>
                        <a:rPr lang="en-GB" i="1">
                          <a:latin typeface="Cambria Math"/>
                        </a:rPr>
                        <m:t>𝑌</m:t>
                      </m:r>
                      <m:r>
                        <a:rPr lang="en-GB" i="1">
                          <a:latin typeface="Cambria Math"/>
                        </a:rPr>
                        <m:t>=</m:t>
                      </m:r>
                      <m:r>
                        <a:rPr lang="en-GB" b="0" i="1" smtClean="0">
                          <a:latin typeface="Cambria Math"/>
                        </a:rPr>
                        <m:t>2400</m:t>
                      </m:r>
                      <m:r>
                        <a:rPr lang="en-GB" i="1">
                          <a:latin typeface="Cambria Math"/>
                        </a:rPr>
                        <m:t>     </m:t>
                      </m:r>
                      <m:r>
                        <a:rPr lang="en-GB" i="1">
                          <a:latin typeface="Cambria Math"/>
                        </a:rPr>
                        <m:t>0</m:t>
                      </m:r>
                      <m:r>
                        <a:rPr lang="en-GB" i="1">
                          <a:latin typeface="Cambria Math"/>
                        </a:rPr>
                        <m:t>.</m:t>
                      </m:r>
                      <m:r>
                        <a:rPr lang="en-GB" b="0" i="1" smtClean="0">
                          <a:latin typeface="Cambria Math"/>
                        </a:rPr>
                        <m:t>4</m:t>
                      </m:r>
                      <m:r>
                        <a:rPr lang="en-GB" i="1">
                          <a:latin typeface="Cambria Math"/>
                        </a:rPr>
                        <m:t>𝑌</m:t>
                      </m:r>
                      <m:r>
                        <a:rPr lang="en-GB" i="1">
                          <a:latin typeface="Cambria Math"/>
                        </a:rPr>
                        <m:t>=</m:t>
                      </m:r>
                      <m:r>
                        <a:rPr lang="en-GB" b="0" i="1" smtClean="0">
                          <a:latin typeface="Cambria Math"/>
                        </a:rPr>
                        <m:t>2400</m:t>
                      </m:r>
                    </m:oMath>
                  </m:oMathPara>
                </a14:m>
                <a:endParaRPr lang="en-GB" dirty="0"/>
              </a:p>
              <a:p>
                <a:pPr marL="0" indent="0" algn="r" rtl="1">
                  <a:buNone/>
                </a:pPr>
                <a14:m>
                  <m:oMathPara xmlns:m="http://schemas.openxmlformats.org/officeDocument/2006/math">
                    <m:oMathParaPr>
                      <m:jc m:val="center"/>
                    </m:oMathParaPr>
                    <m:oMath xmlns:m="http://schemas.openxmlformats.org/officeDocument/2006/math">
                      <m:r>
                        <a:rPr lang="en-GB" i="1">
                          <a:latin typeface="Cambria Math"/>
                        </a:rPr>
                        <m:t>𝑌</m:t>
                      </m:r>
                      <m:r>
                        <a:rPr lang="en-GB" i="1">
                          <a:latin typeface="Cambria Math"/>
                        </a:rPr>
                        <m:t>=</m:t>
                      </m:r>
                      <m:f>
                        <m:fPr>
                          <m:ctrlPr>
                            <a:rPr lang="en-GB" i="1">
                              <a:latin typeface="Cambria Math" panose="02040503050406030204" pitchFamily="18" charset="0"/>
                            </a:rPr>
                          </m:ctrlPr>
                        </m:fPr>
                        <m:num>
                          <m:r>
                            <a:rPr lang="en-GB" b="0" i="1" smtClean="0">
                              <a:latin typeface="Cambria Math"/>
                            </a:rPr>
                            <m:t>2400</m:t>
                          </m:r>
                        </m:num>
                        <m:den>
                          <m:r>
                            <a:rPr lang="en-GB" i="1">
                              <a:latin typeface="Cambria Math"/>
                            </a:rPr>
                            <m:t>0</m:t>
                          </m:r>
                          <m:r>
                            <a:rPr lang="en-GB" i="1">
                              <a:latin typeface="Cambria Math"/>
                            </a:rPr>
                            <m:t>.</m:t>
                          </m:r>
                          <m:r>
                            <a:rPr lang="en-GB" b="0" i="1" smtClean="0">
                              <a:latin typeface="Cambria Math"/>
                            </a:rPr>
                            <m:t>4</m:t>
                          </m:r>
                        </m:den>
                      </m:f>
                      <m:r>
                        <a:rPr lang="en-GB" i="1">
                          <a:latin typeface="Cambria Math"/>
                        </a:rPr>
                        <m:t>=</m:t>
                      </m:r>
                      <m:r>
                        <a:rPr lang="en-GB" i="1">
                          <a:latin typeface="Cambria Math"/>
                        </a:rPr>
                        <m:t>6000</m:t>
                      </m:r>
                    </m:oMath>
                  </m:oMathPara>
                </a14:m>
                <a:endParaRPr lang="en-GB" dirty="0"/>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250" r="-96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44</a:t>
            </a:fld>
            <a:endParaRPr lang="en-GB"/>
          </a:p>
        </p:txBody>
      </p:sp>
      <p:sp>
        <p:nvSpPr>
          <p:cNvPr id="6" name="Rectangle 5"/>
          <p:cNvSpPr/>
          <p:nvPr/>
        </p:nvSpPr>
        <p:spPr>
          <a:xfrm>
            <a:off x="3275856" y="4365104"/>
            <a:ext cx="2520280"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004048" y="5661248"/>
            <a:ext cx="100811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loud 7"/>
          <p:cNvSpPr/>
          <p:nvPr/>
        </p:nvSpPr>
        <p:spPr>
          <a:xfrm>
            <a:off x="755576" y="620688"/>
            <a:ext cx="3024336" cy="1224136"/>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043608" y="908720"/>
            <a:ext cx="2520280" cy="830997"/>
          </a:xfrm>
          <a:prstGeom prst="rect">
            <a:avLst/>
          </a:prstGeom>
          <a:noFill/>
        </p:spPr>
        <p:txBody>
          <a:bodyPr wrap="square" rtlCol="0">
            <a:spAutoFit/>
          </a:bodyPr>
          <a:lstStyle/>
          <a:p>
            <a:pPr algn="ctr" rtl="1"/>
            <a:r>
              <a:rPr lang="ar-SA" sz="2400" dirty="0">
                <a:solidFill>
                  <a:srgbClr val="FF0000"/>
                </a:solidFill>
              </a:rPr>
              <a:t>يمكن الحل بقانون (</a:t>
            </a:r>
            <a:r>
              <a:rPr lang="en-GB" sz="2400" dirty="0">
                <a:solidFill>
                  <a:srgbClr val="FF0000"/>
                </a:solidFill>
              </a:rPr>
              <a:t>Y*</a:t>
            </a:r>
            <a:r>
              <a:rPr lang="ar-SA" sz="2400" dirty="0">
                <a:solidFill>
                  <a:srgbClr val="FF0000"/>
                </a:solidFill>
              </a:rPr>
              <a:t>) مباشرة</a:t>
            </a:r>
            <a:endParaRPr lang="en-GB" sz="2400" dirty="0">
              <a:solidFill>
                <a:srgbClr val="FF0000"/>
              </a:solidFill>
            </a:endParaRPr>
          </a:p>
        </p:txBody>
      </p:sp>
    </p:spTree>
    <p:extLst>
      <p:ext uri="{BB962C8B-B14F-4D97-AF65-F5344CB8AC3E}">
        <p14:creationId xmlns:p14="http://schemas.microsoft.com/office/powerpoint/2010/main" val="2030597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تابع/ تمرين (2)</a:t>
            </a:r>
            <a:r>
              <a:rPr lang="ar-SA" b="1" dirty="0"/>
              <a:t>:</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𝑇</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2</m:t>
                      </m:r>
                      <m:r>
                        <a:rPr lang="en-GB" b="0" i="1" smtClean="0">
                          <a:latin typeface="Cambria Math"/>
                        </a:rPr>
                        <m:t>𝑌</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2</m:t>
                      </m:r>
                      <m:r>
                        <a:rPr lang="en-GB" b="0" i="1" smtClean="0">
                          <a:latin typeface="Cambria Math"/>
                          <a:ea typeface="Cambria Math"/>
                        </a:rPr>
                        <m:t>×</m:t>
                      </m:r>
                      <m:r>
                        <a:rPr lang="en-GB" b="0" i="1" smtClean="0">
                          <a:latin typeface="Cambria Math"/>
                          <a:ea typeface="Cambria Math"/>
                        </a:rPr>
                        <m:t>6000</m:t>
                      </m:r>
                      <m:r>
                        <a:rPr lang="en-GB" b="0" i="1" smtClean="0">
                          <a:latin typeface="Cambria Math"/>
                          <a:ea typeface="Cambria Math"/>
                        </a:rPr>
                        <m:t>=</m:t>
                      </m:r>
                      <m:r>
                        <a:rPr lang="en-GB" b="0" i="1" smtClean="0">
                          <a:latin typeface="Cambria Math"/>
                          <a:ea typeface="Cambria Math"/>
                        </a:rPr>
                        <m:t>1200</m:t>
                      </m:r>
                    </m:oMath>
                  </m:oMathPara>
                </a14:m>
                <a:endParaRPr lang="en-GB" b="0" dirty="0">
                  <a:ea typeface="Cambria Math"/>
                </a:endParaRPr>
              </a:p>
              <a:p>
                <a:pPr marL="0" indent="0" algn="r" rtl="1">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𝑌</m:t>
                          </m:r>
                        </m:e>
                        <m:sub>
                          <m:r>
                            <a:rPr lang="en-GB" b="0" i="1" smtClean="0">
                              <a:latin typeface="Cambria Math"/>
                            </a:rPr>
                            <m:t>𝑑</m:t>
                          </m:r>
                        </m:sub>
                      </m:sSub>
                      <m:r>
                        <a:rPr lang="en-GB" b="0" i="1" smtClean="0">
                          <a:latin typeface="Cambria Math"/>
                        </a:rPr>
                        <m:t>=</m:t>
                      </m:r>
                      <m:r>
                        <a:rPr lang="en-GB" b="0" i="1" smtClean="0">
                          <a:latin typeface="Cambria Math"/>
                        </a:rPr>
                        <m:t>𝑌</m:t>
                      </m:r>
                      <m:r>
                        <a:rPr lang="en-GB" b="0" i="1" smtClean="0">
                          <a:latin typeface="Cambria Math"/>
                        </a:rPr>
                        <m:t>−</m:t>
                      </m:r>
                      <m:r>
                        <a:rPr lang="en-GB" b="0" i="1" smtClean="0">
                          <a:latin typeface="Cambria Math"/>
                        </a:rPr>
                        <m:t>𝑇</m:t>
                      </m:r>
                      <m:r>
                        <a:rPr lang="en-GB" b="0" i="1" smtClean="0">
                          <a:latin typeface="Cambria Math"/>
                        </a:rPr>
                        <m:t>=</m:t>
                      </m:r>
                      <m:r>
                        <a:rPr lang="en-GB" b="0" i="1" smtClean="0">
                          <a:latin typeface="Cambria Math"/>
                        </a:rPr>
                        <m:t>6000</m:t>
                      </m:r>
                      <m:r>
                        <a:rPr lang="en-GB" b="0" i="1" smtClean="0">
                          <a:latin typeface="Cambria Math"/>
                        </a:rPr>
                        <m:t>−</m:t>
                      </m:r>
                      <m:r>
                        <a:rPr lang="en-GB" b="0" i="1" smtClean="0">
                          <a:latin typeface="Cambria Math"/>
                        </a:rPr>
                        <m:t>1200</m:t>
                      </m:r>
                      <m:r>
                        <a:rPr lang="en-GB" b="0" i="1" smtClean="0">
                          <a:latin typeface="Cambria Math"/>
                        </a:rPr>
                        <m:t>=</m:t>
                      </m:r>
                      <m:r>
                        <a:rPr lang="en-GB" b="0" i="1" smtClean="0">
                          <a:latin typeface="Cambria Math"/>
                        </a:rPr>
                        <m:t>4800</m:t>
                      </m:r>
                    </m:oMath>
                  </m:oMathPara>
                </a14:m>
                <a:endParaRPr lang="en-GB" b="0" dirty="0"/>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𝐶</m:t>
                      </m:r>
                      <m:r>
                        <a:rPr lang="en-GB" b="0" i="1" smtClean="0">
                          <a:latin typeface="Cambria Math"/>
                        </a:rPr>
                        <m:t>=</m:t>
                      </m:r>
                      <m:r>
                        <a:rPr lang="en-GB" b="0" i="1" smtClean="0">
                          <a:latin typeface="Cambria Math"/>
                        </a:rPr>
                        <m:t>300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sSub>
                        <m:sSubPr>
                          <m:ctrlPr>
                            <a:rPr lang="en-GB" b="0" i="1" smtClean="0">
                              <a:latin typeface="Cambria Math" panose="02040503050406030204" pitchFamily="18" charset="0"/>
                            </a:rPr>
                          </m:ctrlPr>
                        </m:sSubPr>
                        <m:e>
                          <m:r>
                            <a:rPr lang="en-GB" b="0" i="1" smtClean="0">
                              <a:latin typeface="Cambria Math"/>
                            </a:rPr>
                            <m:t>𝑌</m:t>
                          </m:r>
                        </m:e>
                        <m:sub>
                          <m:r>
                            <a:rPr lang="en-GB" b="0" i="1" smtClean="0">
                              <a:latin typeface="Cambria Math"/>
                            </a:rPr>
                            <m:t>𝑑</m:t>
                          </m:r>
                        </m:sub>
                      </m:sSub>
                      <m:r>
                        <a:rPr lang="en-GB" b="0" i="1" smtClean="0">
                          <a:latin typeface="Cambria Math"/>
                        </a:rPr>
                        <m:t>=</m:t>
                      </m:r>
                      <m:r>
                        <a:rPr lang="en-GB" b="0" i="1" smtClean="0">
                          <a:latin typeface="Cambria Math"/>
                        </a:rPr>
                        <m:t>300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d>
                        <m:dPr>
                          <m:ctrlPr>
                            <a:rPr lang="en-GB" b="0" i="1" smtClean="0">
                              <a:latin typeface="Cambria Math" panose="02040503050406030204" pitchFamily="18" charset="0"/>
                            </a:rPr>
                          </m:ctrlPr>
                        </m:dPr>
                        <m:e>
                          <m:r>
                            <a:rPr lang="en-GB" b="0" i="1" smtClean="0">
                              <a:latin typeface="Cambria Math"/>
                            </a:rPr>
                            <m:t>4800</m:t>
                          </m:r>
                        </m:e>
                      </m:d>
                      <m:r>
                        <a:rPr lang="en-GB" b="0" i="1" smtClean="0">
                          <a:latin typeface="Cambria Math"/>
                        </a:rPr>
                        <m:t>=</m:t>
                      </m:r>
                      <m:r>
                        <a:rPr lang="en-GB" b="0" i="1" smtClean="0">
                          <a:latin typeface="Cambria Math"/>
                        </a:rPr>
                        <m:t>3900</m:t>
                      </m:r>
                    </m:oMath>
                  </m:oMathPara>
                </a14:m>
                <a:endParaRPr lang="en-GB" dirty="0"/>
              </a:p>
              <a:p>
                <a:pPr marL="0" indent="0" algn="r" rtl="1">
                  <a:buNone/>
                </a:pPr>
                <a:r>
                  <a:rPr lang="ar-SA" b="1" dirty="0">
                    <a:solidFill>
                      <a:schemeClr val="tx2"/>
                    </a:solidFill>
                  </a:rPr>
                  <a:t>للتأكد من صحة الحل:</a:t>
                </a: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𝑌</m:t>
                      </m:r>
                      <m:r>
                        <a:rPr lang="en-GB" b="0" i="1" smtClean="0">
                          <a:latin typeface="Cambria Math"/>
                        </a:rPr>
                        <m:t>=</m:t>
                      </m:r>
                      <m:r>
                        <a:rPr lang="en-GB" b="0" i="1" smtClean="0">
                          <a:latin typeface="Cambria Math"/>
                        </a:rPr>
                        <m:t>3900</m:t>
                      </m:r>
                      <m:r>
                        <a:rPr lang="en-GB" b="0" i="1" smtClean="0">
                          <a:latin typeface="Cambria Math"/>
                        </a:rPr>
                        <m:t>+</m:t>
                      </m:r>
                      <m:r>
                        <a:rPr lang="en-GB" b="0" i="1" smtClean="0">
                          <a:latin typeface="Cambria Math"/>
                        </a:rPr>
                        <m:t>900</m:t>
                      </m:r>
                      <m:r>
                        <a:rPr lang="en-GB" b="0" i="1" smtClean="0">
                          <a:latin typeface="Cambria Math"/>
                        </a:rPr>
                        <m:t>+</m:t>
                      </m:r>
                      <m:r>
                        <a:rPr lang="en-GB" b="0" i="1" smtClean="0">
                          <a:latin typeface="Cambria Math"/>
                        </a:rPr>
                        <m:t>1300</m:t>
                      </m:r>
                      <m:r>
                        <a:rPr lang="en-GB" b="0" i="1" smtClean="0">
                          <a:latin typeface="Cambria Math"/>
                        </a:rPr>
                        <m:t>+</m:t>
                      </m:r>
                      <m:d>
                        <m:dPr>
                          <m:ctrlPr>
                            <a:rPr lang="en-GB" b="0" i="1" smtClean="0">
                              <a:latin typeface="Cambria Math" panose="02040503050406030204" pitchFamily="18" charset="0"/>
                            </a:rPr>
                          </m:ctrlPr>
                        </m:dPr>
                        <m:e>
                          <m:r>
                            <a:rPr lang="en-GB" b="0" i="1" smtClean="0">
                              <a:latin typeface="Cambria Math"/>
                            </a:rPr>
                            <m:t>1000</m:t>
                          </m:r>
                          <m:r>
                            <a:rPr lang="en-GB" b="0" i="1" smtClean="0">
                              <a:latin typeface="Cambria Math"/>
                            </a:rPr>
                            <m:t>−</m:t>
                          </m:r>
                          <m:r>
                            <a:rPr lang="en-GB" b="0" i="1" smtClean="0">
                              <a:latin typeface="Cambria Math"/>
                            </a:rPr>
                            <m:t>1100</m:t>
                          </m:r>
                        </m:e>
                      </m:d>
                      <m:r>
                        <a:rPr lang="en-GB" b="0" i="1" smtClean="0">
                          <a:latin typeface="Cambria Math"/>
                        </a:rPr>
                        <m:t>=</m:t>
                      </m:r>
                      <m:r>
                        <a:rPr lang="en-GB" b="0" i="1" smtClean="0">
                          <a:latin typeface="Cambria Math"/>
                        </a:rPr>
                        <m:t>6000</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45</a:t>
            </a:fld>
            <a:endParaRPr lang="en-GB"/>
          </a:p>
        </p:txBody>
      </p:sp>
      <p:sp>
        <p:nvSpPr>
          <p:cNvPr id="6" name="Rectangle 5"/>
          <p:cNvSpPr/>
          <p:nvPr/>
        </p:nvSpPr>
        <p:spPr>
          <a:xfrm>
            <a:off x="6012160" y="1988840"/>
            <a:ext cx="79208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300192" y="2348880"/>
            <a:ext cx="79208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164288" y="2780928"/>
            <a:ext cx="79208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308304" y="3645024"/>
            <a:ext cx="93610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539552" y="4302867"/>
                <a:ext cx="7776864" cy="1574405"/>
              </a:xfrm>
              <a:prstGeom prst="rect">
                <a:avLst/>
              </a:prstGeom>
              <a:noFill/>
            </p:spPr>
            <p:txBody>
              <a:bodyPr wrap="square" rtlCol="0">
                <a:spAutoFit/>
              </a:bodyPr>
              <a:lstStyle/>
              <a:p>
                <a:pPr algn="r" rtl="1"/>
                <a:r>
                  <a:rPr lang="ar-SA" sz="2400" b="1" dirty="0">
                    <a:solidFill>
                      <a:schemeClr val="tx2"/>
                    </a:solidFill>
                  </a:rPr>
                  <a:t>الحل بطريقة القانون مباشرة:</a:t>
                </a:r>
              </a:p>
              <a:p>
                <a:pPr algn="ctr" rtl="1"/>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rPr>
                          </m:ctrlPr>
                        </m:sSupPr>
                        <m:e>
                          <m:r>
                            <a:rPr lang="en-US">
                              <a:latin typeface="Cambria Math"/>
                            </a:rPr>
                            <m:t>𝑌</m:t>
                          </m:r>
                        </m:e>
                        <m:sup>
                          <m:r>
                            <a:rPr lang="en-US">
                              <a:latin typeface="Cambria Math"/>
                            </a:rPr>
                            <m:t>∗</m:t>
                          </m:r>
                        </m:sup>
                      </m:sSup>
                      <m:r>
                        <a:rPr lang="en-US">
                          <a:latin typeface="Cambria Math"/>
                        </a:rPr>
                        <m:t>=</m:t>
                      </m:r>
                      <m:f>
                        <m:fPr>
                          <m:ctrlPr>
                            <a:rPr lang="en-GB" i="1" smtClean="0">
                              <a:solidFill>
                                <a:schemeClr val="tx1"/>
                              </a:solidFill>
                              <a:latin typeface="Cambria Math" panose="02040503050406030204" pitchFamily="18" charset="0"/>
                            </a:rPr>
                          </m:ctrlPr>
                        </m:fPr>
                        <m:num>
                          <m:r>
                            <m:rPr>
                              <m:sty m:val="p"/>
                            </m:rPr>
                            <a:rPr lang="en-US">
                              <a:solidFill>
                                <a:schemeClr val="tx1"/>
                              </a:solidFill>
                              <a:latin typeface="Cambria Math"/>
                            </a:rPr>
                            <m:t>a</m:t>
                          </m:r>
                          <m:r>
                            <a:rPr lang="en-US">
                              <a:solidFill>
                                <a:schemeClr val="tx1"/>
                              </a:solidFill>
                              <a:latin typeface="Cambria Math"/>
                            </a:rPr>
                            <m:t>+</m:t>
                          </m:r>
                          <m:sSub>
                            <m:sSubPr>
                              <m:ctrlPr>
                                <a:rPr lang="en-GB" i="1">
                                  <a:solidFill>
                                    <a:schemeClr val="tx1"/>
                                  </a:solidFill>
                                  <a:latin typeface="Cambria Math" panose="02040503050406030204" pitchFamily="18" charset="0"/>
                                </a:rPr>
                              </m:ctrlPr>
                            </m:sSubPr>
                            <m:e>
                              <m:r>
                                <m:rPr>
                                  <m:sty m:val="p"/>
                                </m:rPr>
                                <a:rPr lang="en-US">
                                  <a:solidFill>
                                    <a:schemeClr val="tx1"/>
                                  </a:solidFill>
                                  <a:latin typeface="Cambria Math"/>
                                </a:rPr>
                                <m:t>I</m:t>
                              </m:r>
                            </m:e>
                            <m:sub>
                              <m:r>
                                <a:rPr lang="en-US">
                                  <a:solidFill>
                                    <a:schemeClr val="tx1"/>
                                  </a:solidFill>
                                  <a:latin typeface="Cambria Math"/>
                                </a:rPr>
                                <m:t>0</m:t>
                              </m:r>
                            </m:sub>
                          </m:sSub>
                          <m:r>
                            <a:rPr lang="en-US">
                              <a:solidFill>
                                <a:schemeClr val="tx1"/>
                              </a:solidFill>
                              <a:latin typeface="Cambria Math"/>
                            </a:rPr>
                            <m:t>+</m:t>
                          </m:r>
                          <m:sSub>
                            <m:sSubPr>
                              <m:ctrlPr>
                                <a:rPr lang="en-GB" i="1">
                                  <a:solidFill>
                                    <a:schemeClr val="tx1"/>
                                  </a:solidFill>
                                  <a:latin typeface="Cambria Math" panose="02040503050406030204" pitchFamily="18" charset="0"/>
                                </a:rPr>
                              </m:ctrlPr>
                            </m:sSubPr>
                            <m:e>
                              <m:r>
                                <m:rPr>
                                  <m:sty m:val="p"/>
                                </m:rPr>
                                <a:rPr lang="en-US">
                                  <a:solidFill>
                                    <a:schemeClr val="tx1"/>
                                  </a:solidFill>
                                  <a:latin typeface="Cambria Math"/>
                                </a:rPr>
                                <m:t>G</m:t>
                              </m:r>
                            </m:e>
                            <m:sub>
                              <m:r>
                                <a:rPr lang="en-US">
                                  <a:solidFill>
                                    <a:schemeClr val="tx1"/>
                                  </a:solidFill>
                                  <a:latin typeface="Cambria Math"/>
                                </a:rPr>
                                <m:t>0</m:t>
                              </m:r>
                            </m:sub>
                          </m:sSub>
                          <m:r>
                            <a:rPr lang="en-US">
                              <a:solidFill>
                                <a:schemeClr val="tx1"/>
                              </a:solidFill>
                              <a:latin typeface="Cambria Math"/>
                            </a:rPr>
                            <m:t>+</m:t>
                          </m:r>
                          <m:sSub>
                            <m:sSubPr>
                              <m:ctrlPr>
                                <a:rPr lang="en-GB" i="1">
                                  <a:solidFill>
                                    <a:schemeClr val="tx1"/>
                                  </a:solidFill>
                                  <a:latin typeface="Cambria Math" panose="02040503050406030204" pitchFamily="18" charset="0"/>
                                </a:rPr>
                              </m:ctrlPr>
                            </m:sSubPr>
                            <m:e>
                              <m:r>
                                <m:rPr>
                                  <m:sty m:val="p"/>
                                </m:rPr>
                                <a:rPr lang="en-US">
                                  <a:solidFill>
                                    <a:schemeClr val="tx1"/>
                                  </a:solidFill>
                                  <a:latin typeface="Cambria Math"/>
                                </a:rPr>
                                <m:t>X</m:t>
                              </m:r>
                            </m:e>
                            <m:sub>
                              <m:r>
                                <a:rPr lang="en-US">
                                  <a:solidFill>
                                    <a:schemeClr val="tx1"/>
                                  </a:solidFill>
                                  <a:latin typeface="Cambria Math"/>
                                </a:rPr>
                                <m:t>0</m:t>
                              </m:r>
                            </m:sub>
                          </m:sSub>
                          <m:r>
                            <a:rPr lang="en-US">
                              <a:solidFill>
                                <a:schemeClr val="tx1"/>
                              </a:solidFill>
                              <a:latin typeface="Cambria Math"/>
                            </a:rPr>
                            <m:t>−</m:t>
                          </m:r>
                          <m:sSub>
                            <m:sSubPr>
                              <m:ctrlPr>
                                <a:rPr lang="en-GB" i="1">
                                  <a:solidFill>
                                    <a:schemeClr val="tx1"/>
                                  </a:solidFill>
                                  <a:latin typeface="Cambria Math" panose="02040503050406030204" pitchFamily="18" charset="0"/>
                                </a:rPr>
                              </m:ctrlPr>
                            </m:sSubPr>
                            <m:e>
                              <m:r>
                                <m:rPr>
                                  <m:sty m:val="p"/>
                                </m:rPr>
                                <a:rPr lang="en-US">
                                  <a:solidFill>
                                    <a:schemeClr val="tx1"/>
                                  </a:solidFill>
                                  <a:latin typeface="Cambria Math"/>
                                </a:rPr>
                                <m:t>M</m:t>
                              </m:r>
                            </m:e>
                            <m:sub>
                              <m:r>
                                <a:rPr lang="en-US">
                                  <a:solidFill>
                                    <a:schemeClr val="tx1"/>
                                  </a:solidFill>
                                  <a:latin typeface="Cambria Math"/>
                                </a:rPr>
                                <m:t>0</m:t>
                              </m:r>
                            </m:sub>
                          </m:sSub>
                        </m:num>
                        <m:den>
                          <m:r>
                            <a:rPr lang="en-US">
                              <a:solidFill>
                                <a:schemeClr val="tx1"/>
                              </a:solidFill>
                              <a:latin typeface="Cambria Math"/>
                            </a:rPr>
                            <m:t>1</m:t>
                          </m:r>
                          <m:r>
                            <a:rPr lang="en-US">
                              <a:solidFill>
                                <a:schemeClr val="tx1"/>
                              </a:solidFill>
                              <a:latin typeface="Cambria Math"/>
                            </a:rPr>
                            <m:t>−</m:t>
                          </m:r>
                          <m:r>
                            <m:rPr>
                              <m:sty m:val="p"/>
                            </m:rPr>
                            <a:rPr lang="en-US">
                              <a:solidFill>
                                <a:schemeClr val="tx1"/>
                              </a:solidFill>
                              <a:latin typeface="Cambria Math"/>
                            </a:rPr>
                            <m:t>b</m:t>
                          </m:r>
                          <m:r>
                            <a:rPr lang="en-US">
                              <a:solidFill>
                                <a:schemeClr val="tx1"/>
                              </a:solidFill>
                              <a:latin typeface="Cambria Math"/>
                            </a:rPr>
                            <m:t>++</m:t>
                          </m:r>
                          <m:r>
                            <m:rPr>
                              <m:sty m:val="p"/>
                            </m:rPr>
                            <a:rPr lang="en-GB" b="0" i="0" smtClean="0">
                              <a:solidFill>
                                <a:schemeClr val="tx1"/>
                              </a:solidFill>
                              <a:latin typeface="Cambria Math"/>
                            </a:rPr>
                            <m:t>bt</m:t>
                          </m:r>
                          <m:r>
                            <a:rPr lang="en-GB" b="0" i="0" smtClean="0">
                              <a:solidFill>
                                <a:schemeClr val="tx1"/>
                              </a:solidFill>
                              <a:latin typeface="Cambria Math"/>
                            </a:rPr>
                            <m:t>+</m:t>
                          </m:r>
                          <m:r>
                            <m:rPr>
                              <m:sty m:val="p"/>
                            </m:rPr>
                            <a:rPr lang="en-US">
                              <a:solidFill>
                                <a:schemeClr val="tx1"/>
                              </a:solidFill>
                              <a:latin typeface="Cambria Math"/>
                            </a:rPr>
                            <m:t>m</m:t>
                          </m:r>
                        </m:den>
                      </m:f>
                      <m:r>
                        <a:rPr lang="en-GB" b="0" i="1" smtClean="0">
                          <a:solidFill>
                            <a:schemeClr val="tx1"/>
                          </a:solidFill>
                          <a:latin typeface="Cambria Math"/>
                        </a:rPr>
                        <m:t>=</m:t>
                      </m:r>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a:rPr>
                            <m:t>300</m:t>
                          </m:r>
                          <m:r>
                            <a:rPr lang="en-GB" b="0" i="1" smtClean="0">
                              <a:solidFill>
                                <a:schemeClr val="tx1"/>
                              </a:solidFill>
                              <a:latin typeface="Cambria Math"/>
                            </a:rPr>
                            <m:t>+</m:t>
                          </m:r>
                          <m:r>
                            <a:rPr lang="en-GB" b="0" i="1" smtClean="0">
                              <a:solidFill>
                                <a:schemeClr val="tx1"/>
                              </a:solidFill>
                              <a:latin typeface="Cambria Math"/>
                            </a:rPr>
                            <m:t>900</m:t>
                          </m:r>
                          <m:r>
                            <a:rPr lang="en-GB" b="0" i="1" smtClean="0">
                              <a:solidFill>
                                <a:schemeClr val="tx1"/>
                              </a:solidFill>
                              <a:latin typeface="Cambria Math"/>
                            </a:rPr>
                            <m:t>+</m:t>
                          </m:r>
                          <m:r>
                            <a:rPr lang="en-GB" b="0" i="1" smtClean="0">
                              <a:solidFill>
                                <a:schemeClr val="tx1"/>
                              </a:solidFill>
                              <a:latin typeface="Cambria Math"/>
                            </a:rPr>
                            <m:t>1300</m:t>
                          </m:r>
                          <m:r>
                            <a:rPr lang="en-GB" b="0" i="1" smtClean="0">
                              <a:solidFill>
                                <a:schemeClr val="tx1"/>
                              </a:solidFill>
                              <a:latin typeface="Cambria Math"/>
                            </a:rPr>
                            <m:t>+</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a:rPr>
                                <m:t>1000</m:t>
                              </m:r>
                              <m:r>
                                <a:rPr lang="en-GB" b="0" i="1" smtClean="0">
                                  <a:solidFill>
                                    <a:schemeClr val="tx1"/>
                                  </a:solidFill>
                                  <a:latin typeface="Cambria Math"/>
                                </a:rPr>
                                <m:t>−</m:t>
                              </m:r>
                              <m:r>
                                <a:rPr lang="en-GB" b="0" i="1" smtClean="0">
                                  <a:solidFill>
                                    <a:schemeClr val="tx1"/>
                                  </a:solidFill>
                                  <a:latin typeface="Cambria Math"/>
                                </a:rPr>
                                <m:t>1100</m:t>
                              </m:r>
                            </m:e>
                          </m:d>
                        </m:num>
                        <m:den>
                          <m:r>
                            <a:rPr lang="en-GB" b="0" i="1" smtClean="0">
                              <a:solidFill>
                                <a:schemeClr val="tx1"/>
                              </a:solidFill>
                              <a:latin typeface="Cambria Math"/>
                            </a:rPr>
                            <m:t>1</m:t>
                          </m:r>
                          <m:r>
                            <a:rPr lang="en-GB" b="0" i="1" smtClean="0">
                              <a:solidFill>
                                <a:schemeClr val="tx1"/>
                              </a:solidFill>
                              <a:latin typeface="Cambria Math"/>
                            </a:rPr>
                            <m:t>−</m:t>
                          </m:r>
                          <m:r>
                            <a:rPr lang="en-GB" b="0" i="1" smtClean="0">
                              <a:solidFill>
                                <a:schemeClr val="tx1"/>
                              </a:solidFill>
                              <a:latin typeface="Cambria Math"/>
                            </a:rPr>
                            <m:t>0</m:t>
                          </m:r>
                          <m:r>
                            <a:rPr lang="en-GB" b="0" i="1" smtClean="0">
                              <a:solidFill>
                                <a:schemeClr val="tx1"/>
                              </a:solidFill>
                              <a:latin typeface="Cambria Math"/>
                            </a:rPr>
                            <m:t>.</m:t>
                          </m:r>
                          <m:r>
                            <a:rPr lang="en-GB" b="0" i="1" smtClean="0">
                              <a:solidFill>
                                <a:schemeClr val="tx1"/>
                              </a:solidFill>
                              <a:latin typeface="Cambria Math"/>
                            </a:rPr>
                            <m:t>75</m:t>
                          </m:r>
                          <m:r>
                            <a:rPr lang="en-GB" b="0" i="1" smtClean="0">
                              <a:solidFill>
                                <a:schemeClr val="tx1"/>
                              </a:solidFill>
                              <a:latin typeface="Cambria Math"/>
                            </a:rPr>
                            <m:t>+</m:t>
                          </m:r>
                          <m:r>
                            <a:rPr lang="en-GB" b="0" i="1" smtClean="0">
                              <a:solidFill>
                                <a:schemeClr val="tx1"/>
                              </a:solidFill>
                              <a:latin typeface="Cambria Math"/>
                            </a:rPr>
                            <m:t>0</m:t>
                          </m:r>
                          <m:r>
                            <a:rPr lang="en-GB" b="0" i="1" smtClean="0">
                              <a:solidFill>
                                <a:schemeClr val="tx1"/>
                              </a:solidFill>
                              <a:latin typeface="Cambria Math"/>
                            </a:rPr>
                            <m:t>.</m:t>
                          </m:r>
                          <m:r>
                            <a:rPr lang="en-GB" b="0" i="1" smtClean="0">
                              <a:solidFill>
                                <a:schemeClr val="tx1"/>
                              </a:solidFill>
                              <a:latin typeface="Cambria Math"/>
                            </a:rPr>
                            <m:t>75</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a:rPr>
                                <m:t>0</m:t>
                              </m:r>
                              <m:r>
                                <a:rPr lang="en-GB" b="0" i="1" smtClean="0">
                                  <a:solidFill>
                                    <a:schemeClr val="tx1"/>
                                  </a:solidFill>
                                  <a:latin typeface="Cambria Math"/>
                                </a:rPr>
                                <m:t>.</m:t>
                              </m:r>
                              <m:r>
                                <a:rPr lang="en-GB" b="0" i="1" smtClean="0">
                                  <a:solidFill>
                                    <a:schemeClr val="tx1"/>
                                  </a:solidFill>
                                  <a:latin typeface="Cambria Math"/>
                                </a:rPr>
                                <m:t>2</m:t>
                              </m:r>
                            </m:e>
                          </m:d>
                          <m:r>
                            <a:rPr lang="en-GB" b="0" i="1" smtClean="0">
                              <a:solidFill>
                                <a:schemeClr val="tx1"/>
                              </a:solidFill>
                              <a:latin typeface="Cambria Math"/>
                            </a:rPr>
                            <m:t>+</m:t>
                          </m:r>
                          <m:r>
                            <a:rPr lang="en-GB" b="0" i="1" smtClean="0">
                              <a:solidFill>
                                <a:schemeClr val="tx1"/>
                              </a:solidFill>
                              <a:latin typeface="Cambria Math"/>
                            </a:rPr>
                            <m:t>0</m:t>
                          </m:r>
                        </m:den>
                      </m:f>
                    </m:oMath>
                  </m:oMathPara>
                </a14:m>
                <a:endParaRPr lang="en-GB" dirty="0"/>
              </a:p>
              <a:p>
                <a:pPr algn="ctr" rtl="1"/>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a:rPr>
                            <m:t>𝑌</m:t>
                          </m:r>
                        </m:e>
                        <m:sup>
                          <m:r>
                            <a:rPr lang="en-GB" b="0" i="1" smtClean="0">
                              <a:latin typeface="Cambria Math"/>
                            </a:rPr>
                            <m:t>∗</m:t>
                          </m:r>
                        </m:sup>
                      </m:sSup>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2400</m:t>
                          </m:r>
                        </m:num>
                        <m:den>
                          <m:r>
                            <a:rPr lang="en-GB" b="0" i="1" smtClean="0">
                              <a:latin typeface="Cambria Math"/>
                            </a:rPr>
                            <m:t>0</m:t>
                          </m:r>
                          <m:r>
                            <a:rPr lang="en-GB" b="0" i="1" smtClean="0">
                              <a:latin typeface="Cambria Math"/>
                            </a:rPr>
                            <m:t>.</m:t>
                          </m:r>
                          <m:r>
                            <a:rPr lang="en-GB" b="0" i="1" smtClean="0">
                              <a:latin typeface="Cambria Math"/>
                            </a:rPr>
                            <m:t>4</m:t>
                          </m:r>
                        </m:den>
                      </m:f>
                      <m:r>
                        <a:rPr lang="en-GB" b="0" i="1" smtClean="0">
                          <a:latin typeface="Cambria Math"/>
                        </a:rPr>
                        <m:t>=</m:t>
                      </m:r>
                      <m:r>
                        <a:rPr lang="en-GB" b="0" i="1" smtClean="0">
                          <a:latin typeface="Cambria Math"/>
                        </a:rPr>
                        <m:t>6000</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39552" y="4302867"/>
                <a:ext cx="7776864" cy="1574405"/>
              </a:xfrm>
              <a:prstGeom prst="rect">
                <a:avLst/>
              </a:prstGeom>
              <a:blipFill rotWithShape="1">
                <a:blip r:embed="rId3" cstate="print"/>
                <a:stretch>
                  <a:fillRect t="-2713" r="-1255"/>
                </a:stretch>
              </a:blipFill>
            </p:spPr>
            <p:txBody>
              <a:bodyPr/>
              <a:lstStyle/>
              <a:p>
                <a:r>
                  <a:rPr lang="en-GB">
                    <a:noFill/>
                  </a:rPr>
                  <a:t> </a:t>
                </a:r>
              </a:p>
            </p:txBody>
          </p:sp>
        </mc:Fallback>
      </mc:AlternateContent>
      <p:sp>
        <p:nvSpPr>
          <p:cNvPr id="11" name="Rounded Rectangular Callout 10"/>
          <p:cNvSpPr/>
          <p:nvPr/>
        </p:nvSpPr>
        <p:spPr>
          <a:xfrm>
            <a:off x="971600" y="4149080"/>
            <a:ext cx="7488832" cy="1872208"/>
          </a:xfrm>
          <a:prstGeom prst="wedgeRoundRect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4720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ملاحظات هامة</a:t>
            </a:r>
            <a:r>
              <a:rPr lang="ar-SA" b="1" dirty="0"/>
              <a:t>:</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r" rtl="1"/>
                <a:r>
                  <a:rPr lang="ar-SA" b="1" dirty="0">
                    <a:solidFill>
                      <a:schemeClr val="tx2"/>
                    </a:solidFill>
                  </a:rPr>
                  <a:t>عند حل تمارين المضاعف لا بد من الانتباه لـ:</a:t>
                </a:r>
              </a:p>
              <a:p>
                <a:pPr marL="514350" indent="-514350" algn="r" rtl="1">
                  <a:buFont typeface="+mj-lt"/>
                  <a:buAutoNum type="arabicPeriod"/>
                </a:pPr>
                <a:r>
                  <a:rPr lang="ar-SA" dirty="0"/>
                  <a:t>نوع التغير المستقل.</a:t>
                </a:r>
              </a:p>
              <a:p>
                <a:pPr marL="514350" indent="-514350" algn="r" rtl="1">
                  <a:buFont typeface="+mj-lt"/>
                  <a:buAutoNum type="arabicPeriod"/>
                </a:pPr>
                <a:r>
                  <a:rPr lang="ar-SA" dirty="0"/>
                  <a:t>نوع الضرائب إن وجدت.</a:t>
                </a:r>
              </a:p>
              <a:p>
                <a:pPr marL="514350" indent="-514350" algn="r" rtl="1">
                  <a:buFont typeface="+mj-lt"/>
                  <a:buAutoNum type="arabicPeriod"/>
                </a:pPr>
                <a:r>
                  <a:rPr lang="ar-SA" dirty="0"/>
                  <a:t>اقتصاد مفتوح أم مغلق.</a:t>
                </a:r>
              </a:p>
              <a:p>
                <a:pPr algn="r" rtl="1"/>
                <a:r>
                  <a:rPr lang="ar-SA" b="1" dirty="0">
                    <a:solidFill>
                      <a:schemeClr val="tx2"/>
                    </a:solidFill>
                  </a:rPr>
                  <a:t>مثال: </a:t>
                </a:r>
                <a:r>
                  <a:rPr lang="ar-SA" dirty="0"/>
                  <a:t>تغير مستقل في الانفاق الحكومي في دولة ذات اقتصاد مغلق تفرض ضرائب نسبية فقط:</a:t>
                </a: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𝑀𝑟</m:t>
                      </m:r>
                      <m:r>
                        <a:rPr lang="en-GB" b="0" i="1" smtClean="0">
                          <a:latin typeface="Cambria Math"/>
                        </a:rPr>
                        <m:t>=</m:t>
                      </m:r>
                      <m:f>
                        <m:fPr>
                          <m:ctrlPr>
                            <a:rPr lang="en-GB" b="0" i="1" smtClean="0">
                              <a:latin typeface="Cambria Math" panose="02040503050406030204" pitchFamily="18" charset="0"/>
                            </a:rPr>
                          </m:ctrlPr>
                        </m:fPr>
                        <m:num>
                          <m:r>
                            <m:rPr>
                              <m:sty m:val="p"/>
                            </m:rPr>
                            <a:rPr lang="el-GR" b="0" i="0" smtClean="0">
                              <a:latin typeface="Cambria Math"/>
                            </a:rPr>
                            <m:t>Δ</m:t>
                          </m:r>
                          <m:r>
                            <a:rPr lang="en-GB" b="0" i="1" smtClean="0">
                              <a:latin typeface="Cambria Math"/>
                            </a:rPr>
                            <m:t>𝑌</m:t>
                          </m:r>
                        </m:num>
                        <m:den>
                          <m:r>
                            <m:rPr>
                              <m:sty m:val="p"/>
                            </m:rPr>
                            <a:rPr lang="el-GR" b="0" i="0" smtClean="0">
                              <a:latin typeface="Cambria Math"/>
                            </a:rPr>
                            <m:t>Δ</m:t>
                          </m:r>
                          <m:r>
                            <a:rPr lang="en-GB" b="0" i="1" smtClean="0">
                              <a:latin typeface="Cambria Math"/>
                            </a:rPr>
                            <m:t>𝐺</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𝑏</m:t>
                          </m:r>
                          <m:r>
                            <a:rPr lang="en-GB" b="0" i="1" smtClean="0">
                              <a:latin typeface="Cambria Math"/>
                            </a:rPr>
                            <m:t>+</m:t>
                          </m:r>
                          <m:r>
                            <a:rPr lang="en-GB" b="0" i="1" smtClean="0">
                              <a:latin typeface="Cambria Math"/>
                            </a:rPr>
                            <m:t>𝑏𝑡</m:t>
                          </m:r>
                        </m:den>
                      </m:f>
                    </m:oMath>
                  </m:oMathPara>
                </a14:m>
                <a:endParaRPr lang="en-GB" b="0" dirty="0"/>
              </a:p>
              <a:p>
                <a:pPr marL="0" indent="0" algn="r" rtl="1">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f>
                        <m:fPr>
                          <m:ctrlPr>
                            <a:rPr lang="en-GB" i="1">
                              <a:latin typeface="Cambria Math" panose="02040503050406030204" pitchFamily="18" charset="0"/>
                            </a:rPr>
                          </m:ctrlPr>
                        </m:fPr>
                        <m:num>
                          <m:r>
                            <a:rPr lang="en-GB" i="1">
                              <a:latin typeface="Cambria Math"/>
                            </a:rPr>
                            <m:t>1</m:t>
                          </m:r>
                        </m:num>
                        <m:den>
                          <m:r>
                            <a:rPr lang="en-GB" i="1">
                              <a:latin typeface="Cambria Math"/>
                            </a:rPr>
                            <m:t>1</m:t>
                          </m:r>
                          <m:r>
                            <a:rPr lang="en-GB" i="1">
                              <a:latin typeface="Cambria Math"/>
                            </a:rPr>
                            <m:t>−</m:t>
                          </m:r>
                          <m:r>
                            <a:rPr lang="en-GB" i="1">
                              <a:latin typeface="Cambria Math"/>
                            </a:rPr>
                            <m:t>𝑏</m:t>
                          </m:r>
                          <m:r>
                            <a:rPr lang="en-GB" i="1">
                              <a:latin typeface="Cambria Math"/>
                            </a:rPr>
                            <m:t>+</m:t>
                          </m:r>
                          <m:r>
                            <a:rPr lang="en-GB" i="1">
                              <a:latin typeface="Cambria Math"/>
                            </a:rPr>
                            <m:t>𝑏𝑡</m:t>
                          </m:r>
                        </m:den>
                      </m:f>
                      <m:r>
                        <a:rPr lang="en-GB" i="1" smtClean="0">
                          <a:latin typeface="Cambria Math"/>
                          <a:ea typeface="Cambria Math"/>
                        </a:rPr>
                        <m:t>∆</m:t>
                      </m:r>
                      <m:r>
                        <a:rPr lang="en-GB" b="0" i="1" smtClean="0">
                          <a:latin typeface="Cambria Math"/>
                          <a:ea typeface="Cambria Math"/>
                        </a:rPr>
                        <m:t>𝐺</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370" t="-1250" r="-1333"/>
                </a:stretch>
              </a:blipFill>
            </p:spPr>
            <p:txBody>
              <a:bodyPr/>
              <a:lstStyle/>
              <a:p>
                <a:r>
                  <a:rPr lang="en-GB" dirty="0">
                    <a:noFill/>
                  </a:rPr>
                  <a:t> </a:t>
                </a:r>
              </a:p>
            </p:txBody>
          </p:sp>
        </mc:Fallback>
      </mc:AlternateContent>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46</a:t>
            </a:fld>
            <a:endParaRPr lang="en-GB"/>
          </a:p>
        </p:txBody>
      </p:sp>
    </p:spTree>
    <p:extLst>
      <p:ext uri="{BB962C8B-B14F-4D97-AF65-F5344CB8AC3E}">
        <p14:creationId xmlns:p14="http://schemas.microsoft.com/office/powerpoint/2010/main" val="524300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2646040"/>
            <a:ext cx="8229600" cy="1359024"/>
          </a:xfrm>
        </p:spPr>
        <p:txBody>
          <a:bodyPr>
            <a:normAutofit fontScale="90000"/>
          </a:bodyPr>
          <a:lstStyle/>
          <a:p>
            <a:pPr algn="ctr" rtl="1"/>
            <a:r>
              <a:rPr lang="ar-SA" b="1" dirty="0"/>
              <a:t>تمارين محلولة من ص 171 إلى ص 176</a:t>
            </a:r>
            <a:br>
              <a:rPr lang="ar-SA" b="1" dirty="0"/>
            </a:br>
            <a:r>
              <a:rPr lang="ar-SA" b="1" dirty="0"/>
              <a:t>تمارين غير محلولة من ص 177 إلى ص 180</a:t>
            </a:r>
            <a:endParaRPr lang="en-GB" b="1"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47</a:t>
            </a:fld>
            <a:endParaRPr lang="en-GB"/>
          </a:p>
        </p:txBody>
      </p:sp>
    </p:spTree>
    <p:extLst>
      <p:ext uri="{BB962C8B-B14F-4D97-AF65-F5344CB8AC3E}">
        <p14:creationId xmlns:p14="http://schemas.microsoft.com/office/powerpoint/2010/main" val="104705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b="1" dirty="0"/>
              <a:t>إيجاد الدخل (الناتج) التوازني لاقتصاد مغلق:</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algn="r" rtl="1"/>
                <a:r>
                  <a:rPr lang="ar-SA" b="1" dirty="0">
                    <a:solidFill>
                      <a:schemeClr val="tx2"/>
                    </a:solidFill>
                  </a:rPr>
                  <a:t>لإيجاد الدخل التوازني في حال وجود ضريبة مزدوجة: </a:t>
                </a:r>
                <a:r>
                  <a:rPr lang="ar-SA" dirty="0"/>
                  <a:t>نعوض بالدوال المكونة للانفاق الكلي في شرط التوازن:    </a:t>
                </a:r>
                <a:r>
                  <a:rPr lang="en-GB" dirty="0"/>
                  <a:t> Y = C + I + G</a:t>
                </a:r>
                <a:r>
                  <a:rPr lang="ar-SA" dirty="0"/>
                  <a:t> </a:t>
                </a:r>
                <a:endParaRPr lang="en-GB" dirty="0"/>
              </a:p>
              <a:p>
                <a:pPr marL="0" indent="0" algn="ctr" rtl="1">
                  <a:buNone/>
                </a:pPr>
                <a:r>
                  <a:rPr lang="en-GB" dirty="0">
                    <a:solidFill>
                      <a:schemeClr val="accent1"/>
                    </a:solidFill>
                  </a:rPr>
                  <a:t>C = a – bT0 + b (1 – t)Y     ,     I = I0      ,    G = G0</a:t>
                </a:r>
                <a:endParaRPr lang="ar-SA" dirty="0">
                  <a:solidFill>
                    <a:schemeClr val="accent1"/>
                  </a:solidFill>
                </a:endParaRPr>
              </a:p>
              <a:p>
                <a:pPr marL="0" indent="0" algn="ctr">
                  <a:buNone/>
                </a:pPr>
                <a:r>
                  <a:rPr lang="en-GB" dirty="0"/>
                  <a:t>Y = a – bT0 + b (1 – t)Y + I0 + G0</a:t>
                </a:r>
              </a:p>
              <a:p>
                <a:pPr marL="0" indent="0" algn="ctr">
                  <a:buNone/>
                </a:pPr>
                <a:r>
                  <a:rPr lang="en-US" dirty="0"/>
                  <a:t>Y = (</a:t>
                </a:r>
                <a:r>
                  <a:rPr lang="en-GB" dirty="0"/>
                  <a:t>a + I0 + G0 – bT0) + b (1 – t)Y        </a:t>
                </a:r>
              </a:p>
              <a:p>
                <a:pPr marL="0" indent="0" algn="ctr">
                  <a:buNone/>
                </a:pPr>
                <a:r>
                  <a:rPr lang="en-US" dirty="0"/>
                  <a:t>Y = A0 + </a:t>
                </a:r>
                <a:r>
                  <a:rPr lang="en-GB" dirty="0"/>
                  <a:t>b (1 – t)Y</a:t>
                </a:r>
              </a:p>
              <a:p>
                <a:pPr marL="0" indent="0" algn="ctr">
                  <a:buNone/>
                </a:pPr>
                <a:r>
                  <a:rPr lang="en-GB" dirty="0"/>
                  <a:t>Y - b (1 – t)Y = </a:t>
                </a:r>
                <a:r>
                  <a:rPr lang="en-US" dirty="0"/>
                  <a:t>A0        </a:t>
                </a:r>
              </a:p>
              <a:p>
                <a:pPr marL="0" indent="0" algn="ctr">
                  <a:buNone/>
                </a:pPr>
                <a:r>
                  <a:rPr lang="en-US" dirty="0"/>
                  <a:t>{1 - </a:t>
                </a:r>
                <a:r>
                  <a:rPr lang="en-GB" dirty="0"/>
                  <a:t>b (1 – t)} Y = </a:t>
                </a:r>
                <a:r>
                  <a:rPr lang="en-US" dirty="0"/>
                  <a:t>A0 </a:t>
                </a:r>
                <a:endParaRPr lang="en-GB" dirty="0"/>
              </a:p>
              <a:p>
                <a:pPr marL="0" indent="0" algn="ctr">
                  <a:buNone/>
                </a:pPr>
                <a14:m>
                  <m:oMath xmlns:m="http://schemas.openxmlformats.org/officeDocument/2006/math">
                    <m:sSup>
                      <m:sSupPr>
                        <m:ctrlPr>
                          <a:rPr lang="en-US" i="1">
                            <a:latin typeface="Cambria Math" panose="02040503050406030204" pitchFamily="18" charset="0"/>
                          </a:rPr>
                        </m:ctrlPr>
                      </m:sSupPr>
                      <m:e>
                        <m:r>
                          <a:rPr lang="en-US" i="1">
                            <a:latin typeface="Cambria Math"/>
                          </a:rPr>
                          <m:t>𝑌</m:t>
                        </m:r>
                      </m:e>
                      <m:sup>
                        <m:r>
                          <a:rPr lang="en-US" i="1">
                            <a:latin typeface="Cambria Math"/>
                          </a:rPr>
                          <m:t>∗</m:t>
                        </m:r>
                      </m:sup>
                    </m:sSup>
                    <m:r>
                      <a:rPr lang="en-US" i="1">
                        <a:latin typeface="Cambria Math"/>
                      </a:rPr>
                      <m:t>=</m:t>
                    </m:r>
                    <m:f>
                      <m:fPr>
                        <m:ctrlPr>
                          <a:rPr lang="en-US" i="1">
                            <a:latin typeface="Cambria Math" panose="02040503050406030204" pitchFamily="18" charset="0"/>
                          </a:rPr>
                        </m:ctrlPr>
                      </m:fPr>
                      <m:num>
                        <m:r>
                          <a:rPr lang="en-GB" b="0" i="1" smtClean="0">
                            <a:latin typeface="Cambria Math"/>
                          </a:rPr>
                          <m:t>1</m:t>
                        </m:r>
                      </m:num>
                      <m:den>
                        <m:r>
                          <a:rPr lang="en-US" i="1">
                            <a:latin typeface="Cambria Math"/>
                          </a:rPr>
                          <m:t>1</m:t>
                        </m:r>
                        <m:r>
                          <a:rPr lang="en-US" i="1">
                            <a:latin typeface="Cambria Math"/>
                          </a:rPr>
                          <m:t>−</m:t>
                        </m:r>
                        <m:r>
                          <a:rPr lang="en-US" i="1">
                            <a:latin typeface="Cambria Math"/>
                          </a:rPr>
                          <m:t>𝑏</m:t>
                        </m:r>
                        <m:r>
                          <a:rPr lang="en-US" i="1">
                            <a:latin typeface="Cambria Math"/>
                          </a:rPr>
                          <m:t>+</m:t>
                        </m:r>
                        <m:r>
                          <a:rPr lang="en-US" i="1">
                            <a:latin typeface="Cambria Math"/>
                          </a:rPr>
                          <m:t>𝑏𝑡</m:t>
                        </m:r>
                      </m:den>
                    </m:f>
                    <m:sSub>
                      <m:sSubPr>
                        <m:ctrlPr>
                          <a:rPr lang="en-US" i="1">
                            <a:latin typeface="Cambria Math" panose="02040503050406030204" pitchFamily="18" charset="0"/>
                          </a:rPr>
                        </m:ctrlPr>
                      </m:sSubPr>
                      <m:e>
                        <m:r>
                          <a:rPr lang="en-US" i="1">
                            <a:latin typeface="Cambria Math"/>
                          </a:rPr>
                          <m:t>𝐴</m:t>
                        </m:r>
                      </m:e>
                      <m:sub>
                        <m:r>
                          <a:rPr lang="en-US" i="1">
                            <a:latin typeface="Cambria Math"/>
                          </a:rPr>
                          <m:t>0</m:t>
                        </m:r>
                      </m:sub>
                    </m:sSub>
                    <m:r>
                      <a:rPr lang="en-US" i="1">
                        <a:latin typeface="Cambria Math"/>
                      </a:rPr>
                      <m:t>=</m:t>
                    </m:r>
                    <m:f>
                      <m:fPr>
                        <m:ctrlPr>
                          <a:rPr lang="en-US" i="1">
                            <a:latin typeface="Cambria Math" panose="02040503050406030204" pitchFamily="18" charset="0"/>
                          </a:rPr>
                        </m:ctrlPr>
                      </m:fPr>
                      <m:num>
                        <m:r>
                          <m:rPr>
                            <m:nor/>
                          </m:rPr>
                          <a:rPr lang="en-GB" dirty="0"/>
                          <m:t>a</m:t>
                        </m:r>
                        <m:r>
                          <m:rPr>
                            <m:nor/>
                          </m:rPr>
                          <a:rPr lang="en-GB" dirty="0"/>
                          <m:t> + </m:t>
                        </m:r>
                        <m:r>
                          <m:rPr>
                            <m:nor/>
                          </m:rPr>
                          <a:rPr lang="en-GB" dirty="0"/>
                          <m:t>I</m:t>
                        </m:r>
                        <m:r>
                          <m:rPr>
                            <m:nor/>
                          </m:rPr>
                          <a:rPr lang="en-GB" dirty="0"/>
                          <m:t>0 </m:t>
                        </m:r>
                        <m:r>
                          <m:rPr>
                            <m:nor/>
                          </m:rPr>
                          <a:rPr lang="en-GB" dirty="0"/>
                          <m:t>+ </m:t>
                        </m:r>
                        <m:r>
                          <m:rPr>
                            <m:nor/>
                          </m:rPr>
                          <a:rPr lang="en-GB" dirty="0"/>
                          <m:t>G</m:t>
                        </m:r>
                        <m:r>
                          <m:rPr>
                            <m:nor/>
                          </m:rPr>
                          <a:rPr lang="en-GB" dirty="0"/>
                          <m:t>0 </m:t>
                        </m:r>
                        <m:r>
                          <m:rPr>
                            <m:nor/>
                          </m:rPr>
                          <a:rPr lang="en-GB" dirty="0"/>
                          <m:t>– </m:t>
                        </m:r>
                        <m:r>
                          <m:rPr>
                            <m:nor/>
                          </m:rPr>
                          <a:rPr lang="en-GB" dirty="0"/>
                          <m:t>bT</m:t>
                        </m:r>
                        <m:r>
                          <m:rPr>
                            <m:nor/>
                          </m:rPr>
                          <a:rPr lang="en-GB" dirty="0"/>
                          <m:t>0</m:t>
                        </m:r>
                      </m:num>
                      <m:den>
                        <m:r>
                          <a:rPr lang="en-US" i="1">
                            <a:latin typeface="Cambria Math"/>
                          </a:rPr>
                          <m:t>1</m:t>
                        </m:r>
                        <m:r>
                          <a:rPr lang="en-US" i="1">
                            <a:latin typeface="Cambria Math"/>
                          </a:rPr>
                          <m:t>−</m:t>
                        </m:r>
                        <m:r>
                          <a:rPr lang="en-US" i="1">
                            <a:latin typeface="Cambria Math"/>
                          </a:rPr>
                          <m:t>𝑏</m:t>
                        </m:r>
                        <m:r>
                          <a:rPr lang="en-US" i="1">
                            <a:latin typeface="Cambria Math"/>
                          </a:rPr>
                          <m:t>+</m:t>
                        </m:r>
                        <m:r>
                          <a:rPr lang="en-US" i="1">
                            <a:latin typeface="Cambria Math"/>
                          </a:rPr>
                          <m:t>𝑏𝑡</m:t>
                        </m:r>
                      </m:den>
                    </m:f>
                    <m:r>
                      <a:rPr lang="en-US" b="0" i="1" smtClean="0">
                        <a:latin typeface="Cambria Math"/>
                      </a:rPr>
                      <m:t>=</m:t>
                    </m:r>
                    <m:r>
                      <a:rPr lang="en-US" b="0" i="1" smtClean="0">
                        <a:latin typeface="Cambria Math"/>
                      </a:rPr>
                      <m:t>𝑀𝑟</m:t>
                    </m:r>
                    <m:r>
                      <a:rPr lang="en-US" b="0" i="1" smtClean="0">
                        <a:latin typeface="Cambria Math"/>
                      </a:rPr>
                      <m:t>(</m:t>
                    </m:r>
                    <m:sSub>
                      <m:sSubPr>
                        <m:ctrlPr>
                          <a:rPr lang="en-US" i="1">
                            <a:latin typeface="Cambria Math" panose="02040503050406030204" pitchFamily="18" charset="0"/>
                          </a:rPr>
                        </m:ctrlPr>
                      </m:sSubPr>
                      <m:e>
                        <m:r>
                          <a:rPr lang="en-US" i="1">
                            <a:latin typeface="Cambria Math"/>
                          </a:rPr>
                          <m:t>𝐴</m:t>
                        </m:r>
                      </m:e>
                      <m:sub>
                        <m:r>
                          <a:rPr lang="en-US" i="1">
                            <a:latin typeface="Cambria Math"/>
                          </a:rPr>
                          <m:t>0</m:t>
                        </m:r>
                      </m:sub>
                    </m:sSub>
                  </m:oMath>
                </a14:m>
                <a:r>
                  <a:rPr lang="en-GB"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2222" r="-96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5</a:t>
            </a:fld>
            <a:endParaRPr lang="en-GB"/>
          </a:p>
        </p:txBody>
      </p:sp>
      <p:sp>
        <p:nvSpPr>
          <p:cNvPr id="20" name="Rectangle 19"/>
          <p:cNvSpPr/>
          <p:nvPr/>
        </p:nvSpPr>
        <p:spPr>
          <a:xfrm>
            <a:off x="1259632" y="5301208"/>
            <a:ext cx="6624736" cy="93610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p:nvPr/>
        </p:nvCxnSpPr>
        <p:spPr>
          <a:xfrm>
            <a:off x="2915816" y="4005064"/>
            <a:ext cx="2304256"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79912" y="4437112"/>
            <a:ext cx="504056"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699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مضاعف الاقتصاد المغلق:</a:t>
            </a:r>
            <a:endParaRPr lang="en-GB" b="1" dirty="0"/>
          </a:p>
        </p:txBody>
      </p:sp>
      <p:sp>
        <p:nvSpPr>
          <p:cNvPr id="3" name="Content Placeholder 2"/>
          <p:cNvSpPr>
            <a:spLocks noGrp="1"/>
          </p:cNvSpPr>
          <p:nvPr>
            <p:ph idx="1"/>
          </p:nvPr>
        </p:nvSpPr>
        <p:spPr>
          <a:xfrm>
            <a:off x="179512" y="1935480"/>
            <a:ext cx="8507288" cy="4517856"/>
          </a:xfrm>
        </p:spPr>
        <p:txBody>
          <a:bodyPr>
            <a:normAutofit/>
          </a:bodyPr>
          <a:lstStyle/>
          <a:p>
            <a:pPr algn="r" rtl="1"/>
            <a:r>
              <a:rPr lang="ar-SA" b="1" dirty="0">
                <a:solidFill>
                  <a:schemeClr val="tx2"/>
                </a:solidFill>
              </a:rPr>
              <a:t>فكرة (نظرية) المضاعف:</a:t>
            </a:r>
          </a:p>
          <a:p>
            <a:pPr marL="0" indent="0" algn="r" rtl="1">
              <a:buNone/>
            </a:pPr>
            <a:r>
              <a:rPr lang="ar-SA" dirty="0"/>
              <a:t>          الزيادة في الانفاق (أياً كان نوعه) ستؤدي إلى زيادة </a:t>
            </a:r>
            <a:r>
              <a:rPr lang="ar-SA" dirty="0">
                <a:solidFill>
                  <a:schemeClr val="tx2"/>
                </a:solidFill>
              </a:rPr>
              <a:t>أكبر</a:t>
            </a:r>
            <a:r>
              <a:rPr lang="ar-SA" dirty="0"/>
              <a:t> في مستوى توازن الناتج المحلي الإجمالي.</a:t>
            </a:r>
          </a:p>
          <a:p>
            <a:pPr algn="r" rtl="1"/>
            <a:r>
              <a:rPr lang="ar-SA" b="1" dirty="0">
                <a:solidFill>
                  <a:schemeClr val="tx2"/>
                </a:solidFill>
              </a:rPr>
              <a:t>المضاعف يقيس:</a:t>
            </a:r>
          </a:p>
          <a:p>
            <a:pPr marL="0" indent="0" algn="r" rtl="1">
              <a:buNone/>
            </a:pPr>
            <a:r>
              <a:rPr lang="ar-SA" dirty="0"/>
              <a:t>          الأثر المترتب على تغير متغير خارجي (مستقل) معطى و معين على المستوى التوازني للدخل (الناتج).</a:t>
            </a:r>
          </a:p>
          <a:p>
            <a:pPr marL="0" indent="0" algn="r" rtl="1">
              <a:buNone/>
            </a:pPr>
            <a:endParaRPr lang="ar-SA" dirty="0"/>
          </a:p>
          <a:p>
            <a:pPr algn="r" rtl="1"/>
            <a:r>
              <a:rPr lang="ar-SA" dirty="0"/>
              <a:t>من خلال هذه النظرية تؤثر العوامل المفترض ثباتها على منحنى الطلب الكلي.</a:t>
            </a:r>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6</a:t>
            </a:fld>
            <a:endParaRPr lang="en-GB"/>
          </a:p>
        </p:txBody>
      </p:sp>
    </p:spTree>
    <p:extLst>
      <p:ext uri="{BB962C8B-B14F-4D97-AF65-F5344CB8AC3E}">
        <p14:creationId xmlns:p14="http://schemas.microsoft.com/office/powerpoint/2010/main" val="3402454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مضاعف الاقتصاد المغلق:</a:t>
            </a:r>
            <a:endParaRPr lang="en-GB"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79512" y="1935480"/>
                <a:ext cx="8507288" cy="4517856"/>
              </a:xfrm>
            </p:spPr>
            <p:txBody>
              <a:bodyPr>
                <a:normAutofit/>
              </a:bodyPr>
              <a:lstStyle/>
              <a:p>
                <a:pPr algn="r" rtl="1"/>
                <a:r>
                  <a:rPr lang="ar-SA" b="1" dirty="0">
                    <a:solidFill>
                      <a:schemeClr val="tx2"/>
                    </a:solidFill>
                  </a:rPr>
                  <a:t>المتغيرات الخارجية:</a:t>
                </a:r>
              </a:p>
              <a:p>
                <a:pPr marL="514350" indent="-514350" algn="r" rtl="1">
                  <a:buFont typeface="+mj-lt"/>
                  <a:buAutoNum type="arabicPeriod"/>
                </a:pPr>
                <a:r>
                  <a:rPr lang="ar-SA" b="1" dirty="0">
                    <a:solidFill>
                      <a:schemeClr val="tx2"/>
                    </a:solidFill>
                  </a:rPr>
                  <a:t>حقن (إضافة) للانفاق الكلي: </a:t>
                </a:r>
                <a:r>
                  <a:rPr lang="ar-SA" dirty="0"/>
                  <a:t>الانفاق الاستهلاكي، الانفاق الحكومي، الاستثمار      المضاعف موجب الإشارة.</a:t>
                </a:r>
              </a:p>
              <a:p>
                <a:pPr marL="514350" indent="-514350" algn="r" rtl="1">
                  <a:buFont typeface="+mj-lt"/>
                  <a:buAutoNum type="arabicPeriod"/>
                </a:pPr>
                <a:r>
                  <a:rPr lang="ar-SA" b="1" dirty="0">
                    <a:solidFill>
                      <a:schemeClr val="tx2"/>
                    </a:solidFill>
                  </a:rPr>
                  <a:t>تسرب (سحب) من الانفاق الكلي: </a:t>
                </a:r>
                <a:r>
                  <a:rPr lang="ar-SA" dirty="0"/>
                  <a:t>الضرائب      المضاعف سالب الإشارة.</a:t>
                </a:r>
              </a:p>
              <a:p>
                <a:pPr algn="r" rtl="1"/>
                <a:r>
                  <a:rPr lang="ar-SA" b="1" dirty="0">
                    <a:solidFill>
                      <a:schemeClr val="tx2"/>
                    </a:solidFill>
                  </a:rPr>
                  <a:t>مضاعف الاقتصاد المغلق: </a:t>
                </a:r>
                <a:r>
                  <a:rPr lang="ar-SA" sz="2000" dirty="0"/>
                  <a:t>في حال وجود ضريبة مزدوجة</a:t>
                </a:r>
              </a:p>
              <a:p>
                <a:pPr marL="0" indent="0" algn="ctr">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a:rPr>
                            <m:t>𝑌</m:t>
                          </m:r>
                        </m:e>
                        <m:sup>
                          <m:r>
                            <a:rPr lang="en-US" i="1">
                              <a:latin typeface="Cambria Math"/>
                            </a:rPr>
                            <m:t>∗</m:t>
                          </m:r>
                        </m:sup>
                      </m:sSup>
                      <m:r>
                        <a:rPr lang="en-US" i="1">
                          <a:latin typeface="Cambria Math"/>
                        </a:rPr>
                        <m:t>=</m:t>
                      </m:r>
                      <m:f>
                        <m:fPr>
                          <m:ctrlPr>
                            <a:rPr lang="en-US" i="1">
                              <a:latin typeface="Cambria Math" panose="02040503050406030204" pitchFamily="18" charset="0"/>
                            </a:rPr>
                          </m:ctrlPr>
                        </m:fPr>
                        <m:num>
                          <m:r>
                            <m:rPr>
                              <m:nor/>
                            </m:rPr>
                            <a:rPr lang="en-GB" dirty="0"/>
                            <m:t>a</m:t>
                          </m:r>
                          <m:r>
                            <m:rPr>
                              <m:nor/>
                            </m:rPr>
                            <a:rPr lang="en-GB" dirty="0"/>
                            <m:t> + </m:t>
                          </m:r>
                          <m:r>
                            <m:rPr>
                              <m:nor/>
                            </m:rPr>
                            <a:rPr lang="en-GB" dirty="0"/>
                            <m:t>I</m:t>
                          </m:r>
                          <m:r>
                            <m:rPr>
                              <m:nor/>
                            </m:rPr>
                            <a:rPr lang="en-GB" dirty="0"/>
                            <m:t>0 </m:t>
                          </m:r>
                          <m:r>
                            <m:rPr>
                              <m:nor/>
                            </m:rPr>
                            <a:rPr lang="en-GB" dirty="0"/>
                            <m:t>+ </m:t>
                          </m:r>
                          <m:r>
                            <m:rPr>
                              <m:nor/>
                            </m:rPr>
                            <a:rPr lang="en-GB" dirty="0"/>
                            <m:t>G</m:t>
                          </m:r>
                          <m:r>
                            <m:rPr>
                              <m:nor/>
                            </m:rPr>
                            <a:rPr lang="en-GB" dirty="0"/>
                            <m:t>0 </m:t>
                          </m:r>
                          <m:r>
                            <m:rPr>
                              <m:nor/>
                            </m:rPr>
                            <a:rPr lang="en-GB" dirty="0"/>
                            <m:t>– </m:t>
                          </m:r>
                          <m:r>
                            <m:rPr>
                              <m:nor/>
                            </m:rPr>
                            <a:rPr lang="en-GB" dirty="0"/>
                            <m:t>bT</m:t>
                          </m:r>
                          <m:r>
                            <m:rPr>
                              <m:nor/>
                            </m:rPr>
                            <a:rPr lang="en-GB" dirty="0"/>
                            <m:t>0</m:t>
                          </m:r>
                        </m:num>
                        <m:den>
                          <m:r>
                            <a:rPr lang="en-US" i="1">
                              <a:latin typeface="Cambria Math"/>
                            </a:rPr>
                            <m:t>1</m:t>
                          </m:r>
                          <m:r>
                            <a:rPr lang="en-US" i="1">
                              <a:latin typeface="Cambria Math"/>
                            </a:rPr>
                            <m:t>−</m:t>
                          </m:r>
                          <m:r>
                            <a:rPr lang="en-US" i="1">
                              <a:latin typeface="Cambria Math"/>
                            </a:rPr>
                            <m:t>𝑏</m:t>
                          </m:r>
                          <m:r>
                            <a:rPr lang="en-US" i="1">
                              <a:latin typeface="Cambria Math"/>
                            </a:rPr>
                            <m:t>+</m:t>
                          </m:r>
                          <m:r>
                            <a:rPr lang="en-US" i="1">
                              <a:latin typeface="Cambria Math"/>
                            </a:rPr>
                            <m:t>𝑏𝑡</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𝑏</m:t>
                          </m:r>
                          <m:r>
                            <a:rPr lang="en-GB" b="0" i="1" smtClean="0">
                              <a:latin typeface="Cambria Math"/>
                            </a:rPr>
                            <m:t>+</m:t>
                          </m:r>
                          <m:r>
                            <a:rPr lang="en-GB" b="0" i="1" smtClean="0">
                              <a:latin typeface="Cambria Math"/>
                            </a:rPr>
                            <m:t>𝑏𝑡</m:t>
                          </m:r>
                        </m:den>
                      </m:f>
                      <m:sSub>
                        <m:sSubPr>
                          <m:ctrlPr>
                            <a:rPr lang="en-GB" b="0" i="1" smtClean="0">
                              <a:latin typeface="Cambria Math" panose="02040503050406030204" pitchFamily="18" charset="0"/>
                            </a:rPr>
                          </m:ctrlPr>
                        </m:sSubPr>
                        <m:e>
                          <m:r>
                            <a:rPr lang="en-GB" b="0" i="1" smtClean="0">
                              <a:latin typeface="Cambria Math"/>
                            </a:rPr>
                            <m:t>𝐴</m:t>
                          </m:r>
                        </m:e>
                        <m:sub>
                          <m:r>
                            <a:rPr lang="en-GB" b="0" i="1" smtClean="0">
                              <a:latin typeface="Cambria Math"/>
                            </a:rPr>
                            <m:t>0</m:t>
                          </m:r>
                        </m:sub>
                      </m:sSub>
                      <m:r>
                        <a:rPr lang="en-GB" i="1">
                          <a:latin typeface="Cambria Math"/>
                        </a:rPr>
                        <m:t>=</m:t>
                      </m:r>
                      <m:r>
                        <a:rPr lang="en-GB" i="1">
                          <a:latin typeface="Cambria Math"/>
                        </a:rPr>
                        <m:t>𝑀𝑟</m:t>
                      </m:r>
                      <m:r>
                        <a:rPr lang="en-GB" i="1">
                          <a:latin typeface="Cambria Math"/>
                        </a:rPr>
                        <m:t>(</m:t>
                      </m:r>
                      <m:sSub>
                        <m:sSubPr>
                          <m:ctrlPr>
                            <a:rPr lang="en-GB" i="1">
                              <a:latin typeface="Cambria Math" panose="02040503050406030204" pitchFamily="18" charset="0"/>
                            </a:rPr>
                          </m:ctrlPr>
                        </m:sSubPr>
                        <m:e>
                          <m:r>
                            <a:rPr lang="en-GB" i="1">
                              <a:latin typeface="Cambria Math"/>
                            </a:rPr>
                            <m:t>𝐴</m:t>
                          </m:r>
                        </m:e>
                        <m:sub>
                          <m:r>
                            <a:rPr lang="en-GB" i="1">
                              <a:latin typeface="Cambria Math"/>
                            </a:rPr>
                            <m:t>0</m:t>
                          </m:r>
                        </m:sub>
                      </m:sSub>
                      <m:r>
                        <a:rPr lang="en-GB" i="1">
                          <a:latin typeface="Cambria Math"/>
                        </a:rPr>
                        <m:t>)</m:t>
                      </m:r>
                    </m:oMath>
                  </m:oMathPara>
                </a14:m>
                <a:endParaRPr lang="en-GB" dirty="0"/>
              </a:p>
              <a:p>
                <a:pPr marL="0" indent="0" algn="ctr">
                  <a:buNone/>
                </a:pPr>
                <a:endParaRPr lang="en-GB" dirty="0"/>
              </a:p>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a:rPr>
                        <m:t>𝑀𝑟</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𝑏</m:t>
                          </m:r>
                          <m:r>
                            <a:rPr lang="en-GB" b="0" i="1" smtClean="0">
                              <a:latin typeface="Cambria Math"/>
                            </a:rPr>
                            <m:t>+</m:t>
                          </m:r>
                          <m:r>
                            <a:rPr lang="en-GB" b="0" i="1" smtClean="0">
                              <a:latin typeface="Cambria Math"/>
                            </a:rPr>
                            <m:t>𝑏𝑡</m:t>
                          </m:r>
                        </m:den>
                      </m:f>
                    </m:oMath>
                  </m:oMathPara>
                </a14:m>
                <a:endParaRPr lang="ar-SA"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9512" y="1935480"/>
                <a:ext cx="8507288" cy="4517856"/>
              </a:xfrm>
              <a:blipFill>
                <a:blip r:embed="rId2"/>
                <a:stretch>
                  <a:fillRect t="-1350" r="-121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7</a:t>
            </a:fld>
            <a:endParaRPr lang="en-GB"/>
          </a:p>
        </p:txBody>
      </p:sp>
      <p:cxnSp>
        <p:nvCxnSpPr>
          <p:cNvPr id="7" name="Straight Arrow Connector 6"/>
          <p:cNvCxnSpPr/>
          <p:nvPr/>
        </p:nvCxnSpPr>
        <p:spPr>
          <a:xfrm flipH="1">
            <a:off x="8100392" y="3068960"/>
            <a:ext cx="50405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779912" y="3573016"/>
            <a:ext cx="4320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987824" y="5373216"/>
            <a:ext cx="3168352" cy="100811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57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مضاعف الاقتصاد المغلق:</a:t>
            </a:r>
            <a:endParaRPr lang="en-GB" b="1" dirty="0"/>
          </a:p>
        </p:txBody>
      </p:sp>
      <mc:AlternateContent xmlns:mc="http://schemas.openxmlformats.org/markup-compatibility/2006">
        <mc:Choice xmlns:a14="http://schemas.microsoft.com/office/drawing/2010/main" Requires="a14">
          <p:graphicFrame>
            <p:nvGraphicFramePr>
              <p:cNvPr id="6" name="Content Placeholder 5"/>
              <p:cNvGraphicFramePr>
                <a:graphicFrameLocks noGrp="1"/>
              </p:cNvGraphicFramePr>
              <p:nvPr>
                <p:ph idx="1"/>
                <p:extLst>
                  <p:ext uri="{D42A27DB-BD31-4B8C-83A1-F6EECF244321}">
                    <p14:modId xmlns:p14="http://schemas.microsoft.com/office/powerpoint/2010/main" val="2692565769"/>
                  </p:ext>
                </p:extLst>
              </p:nvPr>
            </p:nvGraphicFramePr>
            <p:xfrm>
              <a:off x="251520" y="2008214"/>
              <a:ext cx="8640960" cy="4085082"/>
            </p:xfrm>
            <a:graphic>
              <a:graphicData uri="http://schemas.openxmlformats.org/drawingml/2006/table">
                <a:tbl>
                  <a:tblPr rtl="1" firstRow="1" firstCol="1" bandRow="1">
                    <a:tableStyleId>{5C22544A-7EE6-4342-B048-85BDC9FD1C3A}</a:tableStyleId>
                  </a:tblPr>
                  <a:tblGrid>
                    <a:gridCol w="1437310">
                      <a:extLst>
                        <a:ext uri="{9D8B030D-6E8A-4147-A177-3AD203B41FA5}">
                          <a16:colId xmlns:a16="http://schemas.microsoft.com/office/drawing/2014/main" val="20000"/>
                        </a:ext>
                      </a:extLst>
                    </a:gridCol>
                    <a:gridCol w="4607496">
                      <a:extLst>
                        <a:ext uri="{9D8B030D-6E8A-4147-A177-3AD203B41FA5}">
                          <a16:colId xmlns:a16="http://schemas.microsoft.com/office/drawing/2014/main" val="20001"/>
                        </a:ext>
                      </a:extLst>
                    </a:gridCol>
                    <a:gridCol w="2596154">
                      <a:extLst>
                        <a:ext uri="{9D8B030D-6E8A-4147-A177-3AD203B41FA5}">
                          <a16:colId xmlns:a16="http://schemas.microsoft.com/office/drawing/2014/main" val="20002"/>
                        </a:ext>
                      </a:extLst>
                    </a:gridCol>
                  </a:tblGrid>
                  <a:tr h="678245">
                    <a:tc>
                      <a:txBody>
                        <a:bodyPr/>
                        <a:lstStyle/>
                        <a:p>
                          <a:pPr algn="ctr" rtl="1">
                            <a:lnSpc>
                              <a:spcPct val="115000"/>
                            </a:lnSpc>
                            <a:spcAft>
                              <a:spcPts val="0"/>
                            </a:spcAft>
                          </a:pPr>
                          <a:r>
                            <a:rPr lang="ar-SA" sz="2400" dirty="0">
                              <a:effectLst/>
                            </a:rPr>
                            <a:t> </a:t>
                          </a:r>
                          <a:endParaRPr lang="en-GB" sz="24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الدخل التوازني</a:t>
                          </a:r>
                          <a:endParaRPr lang="en-GB" sz="24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مضاعف الاقتصاد المغلق</a:t>
                          </a:r>
                          <a:endParaRPr lang="en-GB" sz="2400" dirty="0">
                            <a:effectLst/>
                          </a:endParaRPr>
                        </a:p>
                        <a:p>
                          <a:pPr algn="ctr" rtl="1">
                            <a:lnSpc>
                              <a:spcPct val="115000"/>
                            </a:lnSpc>
                            <a:spcAft>
                              <a:spcPts val="0"/>
                            </a:spcAft>
                          </a:pPr>
                          <a:r>
                            <a:rPr lang="ar-SA" sz="2000" dirty="0">
                              <a:effectLst/>
                            </a:rPr>
                            <a:t>(يشمل متغيرات تابعة للدخل)</a:t>
                          </a:r>
                          <a:endParaRPr lang="en-GB" sz="2000" dirty="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659719">
                    <a:tc>
                      <a:txBody>
                        <a:bodyPr/>
                        <a:lstStyle/>
                        <a:p>
                          <a:pPr algn="ctr" rtl="1">
                            <a:lnSpc>
                              <a:spcPct val="115000"/>
                            </a:lnSpc>
                            <a:spcAft>
                              <a:spcPts val="0"/>
                            </a:spcAft>
                          </a:pPr>
                          <a:r>
                            <a:rPr lang="ar-SA" sz="2400">
                              <a:effectLst/>
                            </a:rPr>
                            <a:t>بدون ضرائب</a:t>
                          </a:r>
                          <a:endParaRPr lang="en-GB" sz="2400">
                            <a:effectLst/>
                            <a:latin typeface="Calibri"/>
                            <a:ea typeface="Calibri"/>
                            <a:cs typeface="Arial"/>
                          </a:endParaRPr>
                        </a:p>
                      </a:txBody>
                      <a:tcPr marL="68580" marR="68580" marT="0" marB="0"/>
                    </a:tc>
                    <a:tc>
                      <a:txBody>
                        <a:bodyPr/>
                        <a:lstStyle/>
                        <a:p>
                          <a:pPr algn="l"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2400" i="1">
                                        <a:effectLst/>
                                        <a:latin typeface="Cambria Math" panose="02040503050406030204" pitchFamily="18" charset="0"/>
                                      </a:rPr>
                                    </m:ctrlPr>
                                  </m:sSupPr>
                                  <m:e>
                                    <m:r>
                                      <a:rPr lang="en-US" sz="2400">
                                        <a:effectLst/>
                                        <a:latin typeface="Cambria Math"/>
                                      </a:rPr>
                                      <m:t>𝑌</m:t>
                                    </m:r>
                                  </m:e>
                                  <m:sup>
                                    <m:r>
                                      <a:rPr lang="en-US" sz="2400">
                                        <a:effectLst/>
                                        <a:latin typeface="Cambria Math"/>
                                      </a:rPr>
                                      <m:t>∗</m:t>
                                    </m:r>
                                  </m:sup>
                                </m:sSup>
                                <m:r>
                                  <a:rPr lang="en-US" sz="2400">
                                    <a:effectLst/>
                                    <a:latin typeface="Cambria Math"/>
                                  </a:rPr>
                                  <m:t>=</m:t>
                                </m:r>
                                <m:f>
                                  <m:fPr>
                                    <m:ctrlPr>
                                      <a:rPr lang="en-GB" sz="2400" i="1">
                                        <a:effectLst/>
                                        <a:latin typeface="Cambria Math" panose="02040503050406030204" pitchFamily="18" charset="0"/>
                                      </a:rPr>
                                    </m:ctrlPr>
                                  </m:fPr>
                                  <m:num>
                                    <m:r>
                                      <m:rPr>
                                        <m:sty m:val="p"/>
                                      </m:rPr>
                                      <a:rPr lang="en-US" sz="2400">
                                        <a:effectLst/>
                                        <a:latin typeface="Cambria Math"/>
                                      </a:rPr>
                                      <m:t>a</m:t>
                                    </m:r>
                                    <m:r>
                                      <a:rPr lang="en-US" sz="2400">
                                        <a:effectLst/>
                                        <a:latin typeface="Cambria Math"/>
                                      </a:rPr>
                                      <m:t>+</m:t>
                                    </m:r>
                                    <m:sSub>
                                      <m:sSubPr>
                                        <m:ctrlPr>
                                          <a:rPr lang="en-GB" sz="2400" i="1">
                                            <a:effectLst/>
                                            <a:latin typeface="Cambria Math" panose="02040503050406030204" pitchFamily="18" charset="0"/>
                                          </a:rPr>
                                        </m:ctrlPr>
                                      </m:sSubPr>
                                      <m:e>
                                        <m:r>
                                          <m:rPr>
                                            <m:sty m:val="p"/>
                                          </m:rPr>
                                          <a:rPr lang="en-US" sz="2400">
                                            <a:effectLst/>
                                            <a:latin typeface="Cambria Math"/>
                                          </a:rPr>
                                          <m:t>I</m:t>
                                        </m:r>
                                      </m:e>
                                      <m:sub>
                                        <m:r>
                                          <a:rPr lang="en-US" sz="2400">
                                            <a:effectLst/>
                                            <a:latin typeface="Cambria Math"/>
                                          </a:rPr>
                                          <m:t>0</m:t>
                                        </m:r>
                                      </m:sub>
                                    </m:sSub>
                                    <m:r>
                                      <a:rPr lang="en-US" sz="2400">
                                        <a:effectLst/>
                                        <a:latin typeface="Cambria Math"/>
                                      </a:rPr>
                                      <m:t>+</m:t>
                                    </m:r>
                                    <m:sSub>
                                      <m:sSubPr>
                                        <m:ctrlPr>
                                          <a:rPr lang="en-GB" sz="2400" i="1">
                                            <a:effectLst/>
                                            <a:latin typeface="Cambria Math" panose="02040503050406030204" pitchFamily="18" charset="0"/>
                                          </a:rPr>
                                        </m:ctrlPr>
                                      </m:sSubPr>
                                      <m:e>
                                        <m:r>
                                          <m:rPr>
                                            <m:sty m:val="p"/>
                                          </m:rPr>
                                          <a:rPr lang="en-US" sz="2400">
                                            <a:effectLst/>
                                            <a:latin typeface="Cambria Math"/>
                                          </a:rPr>
                                          <m:t>G</m:t>
                                        </m:r>
                                      </m:e>
                                      <m:sub>
                                        <m:r>
                                          <a:rPr lang="en-US" sz="2400">
                                            <a:effectLst/>
                                            <a:latin typeface="Cambria Math"/>
                                          </a:rPr>
                                          <m:t>0</m:t>
                                        </m:r>
                                      </m:sub>
                                    </m:sSub>
                                  </m:num>
                                  <m:den>
                                    <m:r>
                                      <a:rPr lang="en-US" sz="2400">
                                        <a:effectLst/>
                                        <a:latin typeface="Cambria Math"/>
                                      </a:rPr>
                                      <m:t>1−</m:t>
                                    </m:r>
                                    <m:r>
                                      <m:rPr>
                                        <m:sty m:val="p"/>
                                      </m:rPr>
                                      <a:rPr lang="en-US" sz="2400">
                                        <a:effectLst/>
                                        <a:latin typeface="Cambria Math"/>
                                      </a:rPr>
                                      <m:t>b</m:t>
                                    </m:r>
                                  </m:den>
                                </m:f>
                              </m:oMath>
                            </m:oMathPara>
                          </a14:m>
                          <a:endParaRPr lang="en-GB" sz="2400" dirty="0">
                            <a:effectLst/>
                            <a:latin typeface="Calibri"/>
                            <a:ea typeface="Calibri"/>
                            <a:cs typeface="Arial"/>
                          </a:endParaRPr>
                        </a:p>
                      </a:txBody>
                      <a:tcPr marL="68580" marR="68580" marT="0" marB="0"/>
                    </a:tc>
                    <a:tc>
                      <a:txBody>
                        <a:bodyPr/>
                        <a:lstStyle/>
                        <a:p>
                          <a:pPr algn="ctr" rtl="0">
                            <a:lnSpc>
                              <a:spcPct val="115000"/>
                            </a:lnSpc>
                            <a:spcAft>
                              <a:spcPts val="0"/>
                            </a:spcAft>
                          </a:pPr>
                          <a14:m>
                            <m:oMathPara xmlns:m="http://schemas.openxmlformats.org/officeDocument/2006/math">
                              <m:oMathParaPr>
                                <m:jc m:val="center"/>
                              </m:oMathParaPr>
                              <m:oMath xmlns:m="http://schemas.openxmlformats.org/officeDocument/2006/math">
                                <m:r>
                                  <m:rPr>
                                    <m:sty m:val="p"/>
                                  </m:rPr>
                                  <a:rPr lang="en-US" sz="2400">
                                    <a:effectLst/>
                                    <a:latin typeface="Cambria Math"/>
                                  </a:rPr>
                                  <m:t>Mr</m:t>
                                </m:r>
                                <m:r>
                                  <a:rPr lang="en-US" sz="2400">
                                    <a:effectLst/>
                                    <a:latin typeface="Cambria Math"/>
                                  </a:rPr>
                                  <m:t>=</m:t>
                                </m:r>
                                <m:f>
                                  <m:fPr>
                                    <m:ctrlPr>
                                      <a:rPr lang="en-GB" sz="2400" i="1">
                                        <a:effectLst/>
                                        <a:latin typeface="Cambria Math" panose="02040503050406030204" pitchFamily="18" charset="0"/>
                                      </a:rPr>
                                    </m:ctrlPr>
                                  </m:fPr>
                                  <m:num>
                                    <m:r>
                                      <a:rPr lang="en-US" sz="2400">
                                        <a:effectLst/>
                                        <a:latin typeface="Cambria Math"/>
                                      </a:rPr>
                                      <m:t>1</m:t>
                                    </m:r>
                                  </m:num>
                                  <m:den>
                                    <m:r>
                                      <a:rPr lang="en-US" sz="2400">
                                        <a:effectLst/>
                                        <a:latin typeface="Cambria Math"/>
                                      </a:rPr>
                                      <m:t>1−</m:t>
                                    </m:r>
                                    <m:r>
                                      <m:rPr>
                                        <m:sty m:val="p"/>
                                      </m:rPr>
                                      <a:rPr lang="en-US" sz="2400">
                                        <a:effectLst/>
                                        <a:latin typeface="Cambria Math"/>
                                      </a:rPr>
                                      <m:t>b</m:t>
                                    </m:r>
                                  </m:den>
                                </m:f>
                              </m:oMath>
                            </m:oMathPara>
                          </a14:m>
                          <a:endParaRPr lang="en-GB" sz="24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655939">
                    <a:tc>
                      <a:txBody>
                        <a:bodyPr/>
                        <a:lstStyle/>
                        <a:p>
                          <a:pPr algn="ctr" rtl="1">
                            <a:lnSpc>
                              <a:spcPct val="115000"/>
                            </a:lnSpc>
                            <a:spcAft>
                              <a:spcPts val="0"/>
                            </a:spcAft>
                          </a:pPr>
                          <a:r>
                            <a:rPr lang="ar-SA" sz="2400">
                              <a:effectLst/>
                            </a:rPr>
                            <a:t>مع ضريبة ثابتة فقط</a:t>
                          </a:r>
                          <a:endParaRPr lang="en-GB" sz="2400">
                            <a:effectLst/>
                            <a:latin typeface="Calibri"/>
                            <a:ea typeface="Calibri"/>
                            <a:cs typeface="Arial"/>
                          </a:endParaRPr>
                        </a:p>
                      </a:txBody>
                      <a:tcPr marL="68580" marR="68580" marT="0" marB="0"/>
                    </a:tc>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2400" i="1">
                                        <a:effectLst/>
                                        <a:latin typeface="Cambria Math" panose="02040503050406030204" pitchFamily="18" charset="0"/>
                                      </a:rPr>
                                    </m:ctrlPr>
                                  </m:sSupPr>
                                  <m:e>
                                    <m:r>
                                      <a:rPr lang="en-US" sz="2400">
                                        <a:effectLst/>
                                        <a:latin typeface="Cambria Math"/>
                                      </a:rPr>
                                      <m:t>𝑌</m:t>
                                    </m:r>
                                  </m:e>
                                  <m:sup>
                                    <m:r>
                                      <a:rPr lang="en-US" sz="2400">
                                        <a:effectLst/>
                                        <a:latin typeface="Cambria Math"/>
                                      </a:rPr>
                                      <m:t>∗</m:t>
                                    </m:r>
                                  </m:sup>
                                </m:sSup>
                                <m:r>
                                  <a:rPr lang="en-US" sz="2400">
                                    <a:effectLst/>
                                    <a:latin typeface="Cambria Math"/>
                                  </a:rPr>
                                  <m:t>=</m:t>
                                </m:r>
                                <m:f>
                                  <m:fPr>
                                    <m:ctrlPr>
                                      <a:rPr lang="en-GB" sz="2400" i="1">
                                        <a:effectLst/>
                                        <a:latin typeface="Cambria Math" panose="02040503050406030204" pitchFamily="18" charset="0"/>
                                      </a:rPr>
                                    </m:ctrlPr>
                                  </m:fPr>
                                  <m:num>
                                    <m:r>
                                      <m:rPr>
                                        <m:sty m:val="p"/>
                                      </m:rPr>
                                      <a:rPr lang="en-US" sz="2400">
                                        <a:effectLst/>
                                        <a:latin typeface="Cambria Math"/>
                                      </a:rPr>
                                      <m:t>a</m:t>
                                    </m:r>
                                    <m:r>
                                      <a:rPr lang="en-US" sz="2400">
                                        <a:effectLst/>
                                        <a:latin typeface="Cambria Math"/>
                                      </a:rPr>
                                      <m:t>+</m:t>
                                    </m:r>
                                    <m:sSub>
                                      <m:sSubPr>
                                        <m:ctrlPr>
                                          <a:rPr lang="en-GB" sz="2400" i="1">
                                            <a:effectLst/>
                                            <a:latin typeface="Cambria Math" panose="02040503050406030204" pitchFamily="18" charset="0"/>
                                          </a:rPr>
                                        </m:ctrlPr>
                                      </m:sSubPr>
                                      <m:e>
                                        <m:r>
                                          <m:rPr>
                                            <m:sty m:val="p"/>
                                          </m:rPr>
                                          <a:rPr lang="en-US" sz="2400">
                                            <a:effectLst/>
                                            <a:latin typeface="Cambria Math"/>
                                          </a:rPr>
                                          <m:t>I</m:t>
                                        </m:r>
                                      </m:e>
                                      <m:sub>
                                        <m:r>
                                          <a:rPr lang="en-US" sz="2400">
                                            <a:effectLst/>
                                            <a:latin typeface="Cambria Math"/>
                                          </a:rPr>
                                          <m:t>0</m:t>
                                        </m:r>
                                      </m:sub>
                                    </m:sSub>
                                    <m:r>
                                      <a:rPr lang="en-US" sz="2400">
                                        <a:effectLst/>
                                        <a:latin typeface="Cambria Math"/>
                                      </a:rPr>
                                      <m:t>+</m:t>
                                    </m:r>
                                    <m:sSub>
                                      <m:sSubPr>
                                        <m:ctrlPr>
                                          <a:rPr lang="en-GB" sz="2400" i="1">
                                            <a:effectLst/>
                                            <a:latin typeface="Cambria Math" panose="02040503050406030204" pitchFamily="18" charset="0"/>
                                          </a:rPr>
                                        </m:ctrlPr>
                                      </m:sSubPr>
                                      <m:e>
                                        <m:r>
                                          <m:rPr>
                                            <m:sty m:val="p"/>
                                          </m:rPr>
                                          <a:rPr lang="en-US" sz="2400">
                                            <a:effectLst/>
                                            <a:latin typeface="Cambria Math"/>
                                          </a:rPr>
                                          <m:t>G</m:t>
                                        </m:r>
                                      </m:e>
                                      <m:sub>
                                        <m:r>
                                          <a:rPr lang="en-US" sz="2400">
                                            <a:effectLst/>
                                            <a:latin typeface="Cambria Math"/>
                                          </a:rPr>
                                          <m:t>0</m:t>
                                        </m:r>
                                      </m:sub>
                                    </m:sSub>
                                    <m:r>
                                      <a:rPr lang="en-US" sz="2400">
                                        <a:effectLst/>
                                        <a:latin typeface="Cambria Math"/>
                                      </a:rPr>
                                      <m:t>−</m:t>
                                    </m:r>
                                    <m:r>
                                      <m:rPr>
                                        <m:sty m:val="p"/>
                                      </m:rPr>
                                      <a:rPr lang="en-US" sz="2400">
                                        <a:effectLst/>
                                        <a:latin typeface="Cambria Math"/>
                                      </a:rPr>
                                      <m:t>b</m:t>
                                    </m:r>
                                    <m:sSub>
                                      <m:sSubPr>
                                        <m:ctrlPr>
                                          <a:rPr lang="en-GB" sz="2400" i="1">
                                            <a:effectLst/>
                                            <a:latin typeface="Cambria Math" panose="02040503050406030204" pitchFamily="18" charset="0"/>
                                          </a:rPr>
                                        </m:ctrlPr>
                                      </m:sSubPr>
                                      <m:e>
                                        <m:r>
                                          <m:rPr>
                                            <m:sty m:val="p"/>
                                          </m:rPr>
                                          <a:rPr lang="en-US" sz="2400">
                                            <a:effectLst/>
                                            <a:latin typeface="Cambria Math"/>
                                          </a:rPr>
                                          <m:t>T</m:t>
                                        </m:r>
                                      </m:e>
                                      <m:sub>
                                        <m:r>
                                          <a:rPr lang="en-US" sz="2400">
                                            <a:effectLst/>
                                            <a:latin typeface="Cambria Math"/>
                                          </a:rPr>
                                          <m:t>0</m:t>
                                        </m:r>
                                      </m:sub>
                                    </m:sSub>
                                  </m:num>
                                  <m:den>
                                    <m:r>
                                      <a:rPr lang="en-US" sz="2400">
                                        <a:effectLst/>
                                        <a:latin typeface="Cambria Math"/>
                                      </a:rPr>
                                      <m:t>1−</m:t>
                                    </m:r>
                                    <m:r>
                                      <m:rPr>
                                        <m:sty m:val="p"/>
                                      </m:rPr>
                                      <a:rPr lang="en-US" sz="2400">
                                        <a:effectLst/>
                                        <a:latin typeface="Cambria Math"/>
                                      </a:rPr>
                                      <m:t>b</m:t>
                                    </m:r>
                                  </m:den>
                                </m:f>
                                <m:r>
                                  <a:rPr lang="en-US" sz="2400">
                                    <a:effectLst/>
                                    <a:latin typeface="Cambria Math"/>
                                  </a:rPr>
                                  <m:t>=</m:t>
                                </m:r>
                                <m:r>
                                  <m:rPr>
                                    <m:sty m:val="p"/>
                                  </m:rPr>
                                  <a:rPr lang="en-US" sz="2400">
                                    <a:effectLst/>
                                    <a:latin typeface="Cambria Math"/>
                                  </a:rPr>
                                  <m:t>Mr</m:t>
                                </m:r>
                                <m:r>
                                  <a:rPr lang="en-US" sz="2400">
                                    <a:effectLst/>
                                    <a:latin typeface="Cambria Math"/>
                                  </a:rPr>
                                  <m:t>(</m:t>
                                </m:r>
                                <m:sSub>
                                  <m:sSubPr>
                                    <m:ctrlPr>
                                      <a:rPr lang="en-GB" sz="2400" i="1">
                                        <a:effectLst/>
                                        <a:latin typeface="Cambria Math" panose="02040503050406030204" pitchFamily="18" charset="0"/>
                                      </a:rPr>
                                    </m:ctrlPr>
                                  </m:sSubPr>
                                  <m:e>
                                    <m:r>
                                      <a:rPr lang="en-US" sz="2400">
                                        <a:effectLst/>
                                        <a:latin typeface="Cambria Math"/>
                                      </a:rPr>
                                      <m:t>𝐴</m:t>
                                    </m:r>
                                  </m:e>
                                  <m:sub>
                                    <m:r>
                                      <a:rPr lang="en-US" sz="2400">
                                        <a:effectLst/>
                                        <a:latin typeface="Cambria Math"/>
                                      </a:rPr>
                                      <m:t>0</m:t>
                                    </m:r>
                                  </m:sub>
                                </m:sSub>
                                <m:r>
                                  <a:rPr lang="en-US" sz="2400">
                                    <a:effectLst/>
                                    <a:latin typeface="Cambria Math"/>
                                  </a:rPr>
                                  <m:t>)</m:t>
                                </m:r>
                              </m:oMath>
                            </m:oMathPara>
                          </a14:m>
                          <a:endParaRPr lang="en-GB" sz="2400" dirty="0">
                            <a:effectLst/>
                            <a:latin typeface="Calibri"/>
                            <a:ea typeface="Calibri"/>
                            <a:cs typeface="Arial"/>
                          </a:endParaRPr>
                        </a:p>
                      </a:txBody>
                      <a:tcPr marL="68580" marR="68580" marT="0" marB="0"/>
                    </a:tc>
                    <a:tc>
                      <a:txBody>
                        <a:bodyPr/>
                        <a:lstStyle/>
                        <a:p>
                          <a:pPr algn="ctr" rtl="0">
                            <a:lnSpc>
                              <a:spcPct val="115000"/>
                            </a:lnSpc>
                            <a:spcAft>
                              <a:spcPts val="0"/>
                            </a:spcAft>
                          </a:pPr>
                          <a14:m>
                            <m:oMathPara xmlns:m="http://schemas.openxmlformats.org/officeDocument/2006/math">
                              <m:oMathParaPr>
                                <m:jc m:val="center"/>
                              </m:oMathParaPr>
                              <m:oMath xmlns:m="http://schemas.openxmlformats.org/officeDocument/2006/math">
                                <m:r>
                                  <m:rPr>
                                    <m:sty m:val="p"/>
                                  </m:rPr>
                                  <a:rPr lang="en-US" sz="2400">
                                    <a:effectLst/>
                                    <a:latin typeface="Cambria Math"/>
                                  </a:rPr>
                                  <m:t>Mr</m:t>
                                </m:r>
                                <m:r>
                                  <a:rPr lang="en-US" sz="2400">
                                    <a:effectLst/>
                                    <a:latin typeface="Cambria Math"/>
                                  </a:rPr>
                                  <m:t>=</m:t>
                                </m:r>
                                <m:f>
                                  <m:fPr>
                                    <m:ctrlPr>
                                      <a:rPr lang="en-GB" sz="2400" i="1">
                                        <a:effectLst/>
                                        <a:latin typeface="Cambria Math" panose="02040503050406030204" pitchFamily="18" charset="0"/>
                                      </a:rPr>
                                    </m:ctrlPr>
                                  </m:fPr>
                                  <m:num>
                                    <m:r>
                                      <a:rPr lang="en-US" sz="2400">
                                        <a:effectLst/>
                                        <a:latin typeface="Cambria Math"/>
                                      </a:rPr>
                                      <m:t>1</m:t>
                                    </m:r>
                                  </m:num>
                                  <m:den>
                                    <m:r>
                                      <a:rPr lang="en-US" sz="2400">
                                        <a:effectLst/>
                                        <a:latin typeface="Cambria Math"/>
                                      </a:rPr>
                                      <m:t>1−</m:t>
                                    </m:r>
                                    <m:r>
                                      <m:rPr>
                                        <m:sty m:val="p"/>
                                      </m:rPr>
                                      <a:rPr lang="en-US" sz="2400">
                                        <a:effectLst/>
                                        <a:latin typeface="Cambria Math"/>
                                      </a:rPr>
                                      <m:t>b</m:t>
                                    </m:r>
                                  </m:den>
                                </m:f>
                              </m:oMath>
                            </m:oMathPara>
                          </a14:m>
                          <a:endParaRPr lang="en-GB" sz="2400" dirty="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665390">
                    <a:tc>
                      <a:txBody>
                        <a:bodyPr/>
                        <a:lstStyle/>
                        <a:p>
                          <a:pPr algn="ctr" rtl="1">
                            <a:lnSpc>
                              <a:spcPct val="115000"/>
                            </a:lnSpc>
                            <a:spcAft>
                              <a:spcPts val="0"/>
                            </a:spcAft>
                          </a:pPr>
                          <a:r>
                            <a:rPr lang="ar-SA" sz="2400">
                              <a:effectLst/>
                            </a:rPr>
                            <a:t>مع ضريبة نسبية فقط</a:t>
                          </a:r>
                          <a:endParaRPr lang="en-GB" sz="2400">
                            <a:effectLst/>
                            <a:latin typeface="Calibri"/>
                            <a:ea typeface="Calibri"/>
                            <a:cs typeface="Arial"/>
                          </a:endParaRPr>
                        </a:p>
                      </a:txBody>
                      <a:tcPr marL="68580" marR="68580" marT="0" marB="0"/>
                    </a:tc>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2400" i="1">
                                        <a:effectLst/>
                                        <a:latin typeface="Cambria Math" panose="02040503050406030204" pitchFamily="18" charset="0"/>
                                      </a:rPr>
                                    </m:ctrlPr>
                                  </m:sSupPr>
                                  <m:e>
                                    <m:r>
                                      <a:rPr lang="en-US" sz="2400">
                                        <a:effectLst/>
                                        <a:latin typeface="Cambria Math"/>
                                      </a:rPr>
                                      <m:t>𝑌</m:t>
                                    </m:r>
                                  </m:e>
                                  <m:sup>
                                    <m:r>
                                      <a:rPr lang="en-US" sz="2400">
                                        <a:effectLst/>
                                        <a:latin typeface="Cambria Math"/>
                                      </a:rPr>
                                      <m:t>∗</m:t>
                                    </m:r>
                                  </m:sup>
                                </m:sSup>
                                <m:r>
                                  <a:rPr lang="en-US" sz="2400">
                                    <a:effectLst/>
                                    <a:latin typeface="Cambria Math"/>
                                  </a:rPr>
                                  <m:t>=</m:t>
                                </m:r>
                                <m:f>
                                  <m:fPr>
                                    <m:ctrlPr>
                                      <a:rPr lang="en-GB" sz="2400" i="1">
                                        <a:effectLst/>
                                        <a:latin typeface="Cambria Math" panose="02040503050406030204" pitchFamily="18" charset="0"/>
                                      </a:rPr>
                                    </m:ctrlPr>
                                  </m:fPr>
                                  <m:num>
                                    <m:r>
                                      <m:rPr>
                                        <m:sty m:val="p"/>
                                      </m:rPr>
                                      <a:rPr lang="en-US" sz="2400">
                                        <a:effectLst/>
                                        <a:latin typeface="Cambria Math"/>
                                      </a:rPr>
                                      <m:t>a</m:t>
                                    </m:r>
                                    <m:r>
                                      <a:rPr lang="en-US" sz="2400">
                                        <a:effectLst/>
                                        <a:latin typeface="Cambria Math"/>
                                      </a:rPr>
                                      <m:t>+</m:t>
                                    </m:r>
                                    <m:sSub>
                                      <m:sSubPr>
                                        <m:ctrlPr>
                                          <a:rPr lang="en-GB" sz="2400" i="1">
                                            <a:effectLst/>
                                            <a:latin typeface="Cambria Math" panose="02040503050406030204" pitchFamily="18" charset="0"/>
                                          </a:rPr>
                                        </m:ctrlPr>
                                      </m:sSubPr>
                                      <m:e>
                                        <m:r>
                                          <m:rPr>
                                            <m:sty m:val="p"/>
                                          </m:rPr>
                                          <a:rPr lang="en-US" sz="2400">
                                            <a:effectLst/>
                                            <a:latin typeface="Cambria Math"/>
                                          </a:rPr>
                                          <m:t>I</m:t>
                                        </m:r>
                                      </m:e>
                                      <m:sub>
                                        <m:r>
                                          <a:rPr lang="en-US" sz="2400">
                                            <a:effectLst/>
                                            <a:latin typeface="Cambria Math"/>
                                          </a:rPr>
                                          <m:t>0</m:t>
                                        </m:r>
                                      </m:sub>
                                    </m:sSub>
                                    <m:r>
                                      <a:rPr lang="en-US" sz="2400">
                                        <a:effectLst/>
                                        <a:latin typeface="Cambria Math"/>
                                      </a:rPr>
                                      <m:t>+</m:t>
                                    </m:r>
                                    <m:sSub>
                                      <m:sSubPr>
                                        <m:ctrlPr>
                                          <a:rPr lang="en-GB" sz="2400" i="1">
                                            <a:effectLst/>
                                            <a:latin typeface="Cambria Math" panose="02040503050406030204" pitchFamily="18" charset="0"/>
                                          </a:rPr>
                                        </m:ctrlPr>
                                      </m:sSubPr>
                                      <m:e>
                                        <m:r>
                                          <m:rPr>
                                            <m:sty m:val="p"/>
                                          </m:rPr>
                                          <a:rPr lang="en-US" sz="2400">
                                            <a:effectLst/>
                                            <a:latin typeface="Cambria Math"/>
                                          </a:rPr>
                                          <m:t>G</m:t>
                                        </m:r>
                                      </m:e>
                                      <m:sub>
                                        <m:r>
                                          <a:rPr lang="en-US" sz="2400">
                                            <a:effectLst/>
                                            <a:latin typeface="Cambria Math"/>
                                          </a:rPr>
                                          <m:t>0</m:t>
                                        </m:r>
                                      </m:sub>
                                    </m:sSub>
                                  </m:num>
                                  <m:den>
                                    <m:r>
                                      <a:rPr lang="en-US" sz="2400">
                                        <a:effectLst/>
                                        <a:latin typeface="Cambria Math"/>
                                      </a:rPr>
                                      <m:t>1−</m:t>
                                    </m:r>
                                    <m:r>
                                      <m:rPr>
                                        <m:sty m:val="p"/>
                                      </m:rPr>
                                      <a:rPr lang="en-US" sz="2400">
                                        <a:effectLst/>
                                        <a:latin typeface="Cambria Math"/>
                                      </a:rPr>
                                      <m:t>b</m:t>
                                    </m:r>
                                    <m:r>
                                      <a:rPr lang="en-US" sz="2400">
                                        <a:effectLst/>
                                        <a:latin typeface="Cambria Math"/>
                                      </a:rPr>
                                      <m:t>+</m:t>
                                    </m:r>
                                    <m:r>
                                      <m:rPr>
                                        <m:sty m:val="p"/>
                                      </m:rPr>
                                      <a:rPr lang="en-US" sz="2400">
                                        <a:effectLst/>
                                        <a:latin typeface="Cambria Math"/>
                                      </a:rPr>
                                      <m:t>bt</m:t>
                                    </m:r>
                                  </m:den>
                                </m:f>
                                <m:r>
                                  <a:rPr lang="en-US" sz="2400">
                                    <a:effectLst/>
                                    <a:latin typeface="Cambria Math"/>
                                  </a:rPr>
                                  <m:t>=</m:t>
                                </m:r>
                                <m:r>
                                  <m:rPr>
                                    <m:sty m:val="p"/>
                                  </m:rPr>
                                  <a:rPr lang="en-US" sz="2400">
                                    <a:effectLst/>
                                    <a:latin typeface="Cambria Math"/>
                                  </a:rPr>
                                  <m:t>Mr</m:t>
                                </m:r>
                                <m:r>
                                  <a:rPr lang="en-US" sz="2400">
                                    <a:effectLst/>
                                    <a:latin typeface="Cambria Math"/>
                                  </a:rPr>
                                  <m:t>(</m:t>
                                </m:r>
                                <m:sSub>
                                  <m:sSubPr>
                                    <m:ctrlPr>
                                      <a:rPr lang="en-GB" sz="2400" i="1">
                                        <a:effectLst/>
                                        <a:latin typeface="Cambria Math" panose="02040503050406030204" pitchFamily="18" charset="0"/>
                                      </a:rPr>
                                    </m:ctrlPr>
                                  </m:sSubPr>
                                  <m:e>
                                    <m:r>
                                      <a:rPr lang="en-US" sz="2400">
                                        <a:effectLst/>
                                        <a:latin typeface="Cambria Math"/>
                                      </a:rPr>
                                      <m:t>𝐴</m:t>
                                    </m:r>
                                  </m:e>
                                  <m:sub>
                                    <m:r>
                                      <a:rPr lang="en-US" sz="2400">
                                        <a:effectLst/>
                                        <a:latin typeface="Cambria Math"/>
                                      </a:rPr>
                                      <m:t>0</m:t>
                                    </m:r>
                                  </m:sub>
                                </m:sSub>
                                <m:r>
                                  <a:rPr lang="en-US" sz="2400">
                                    <a:effectLst/>
                                    <a:latin typeface="Cambria Math"/>
                                  </a:rPr>
                                  <m:t>)</m:t>
                                </m:r>
                              </m:oMath>
                            </m:oMathPara>
                          </a14:m>
                          <a:endParaRPr lang="en-GB" sz="2400" dirty="0">
                            <a:effectLst/>
                            <a:latin typeface="Calibri"/>
                            <a:ea typeface="Calibri"/>
                            <a:cs typeface="Arial"/>
                          </a:endParaRPr>
                        </a:p>
                      </a:txBody>
                      <a:tcPr marL="68580" marR="68580" marT="0" marB="0"/>
                    </a:tc>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2400">
                                    <a:effectLst/>
                                    <a:latin typeface="Cambria Math"/>
                                  </a:rPr>
                                  <m:t>Mr</m:t>
                                </m:r>
                                <m:r>
                                  <a:rPr lang="en-US" sz="2400">
                                    <a:effectLst/>
                                    <a:latin typeface="Cambria Math"/>
                                  </a:rPr>
                                  <m:t>=</m:t>
                                </m:r>
                                <m:f>
                                  <m:fPr>
                                    <m:ctrlPr>
                                      <a:rPr lang="en-GB" sz="2400" i="1">
                                        <a:effectLst/>
                                        <a:latin typeface="Cambria Math" panose="02040503050406030204" pitchFamily="18" charset="0"/>
                                      </a:rPr>
                                    </m:ctrlPr>
                                  </m:fPr>
                                  <m:num>
                                    <m:r>
                                      <a:rPr lang="en-US" sz="2400">
                                        <a:effectLst/>
                                        <a:latin typeface="Cambria Math"/>
                                      </a:rPr>
                                      <m:t>1</m:t>
                                    </m:r>
                                  </m:num>
                                  <m:den>
                                    <m:r>
                                      <a:rPr lang="en-US" sz="2400">
                                        <a:effectLst/>
                                        <a:latin typeface="Cambria Math"/>
                                      </a:rPr>
                                      <m:t>1−</m:t>
                                    </m:r>
                                    <m:r>
                                      <m:rPr>
                                        <m:sty m:val="p"/>
                                      </m:rPr>
                                      <a:rPr lang="en-US" sz="2400">
                                        <a:effectLst/>
                                        <a:latin typeface="Cambria Math"/>
                                      </a:rPr>
                                      <m:t>b</m:t>
                                    </m:r>
                                    <m:r>
                                      <a:rPr lang="en-US" sz="2400">
                                        <a:effectLst/>
                                        <a:latin typeface="Cambria Math"/>
                                      </a:rPr>
                                      <m:t>+</m:t>
                                    </m:r>
                                    <m:r>
                                      <m:rPr>
                                        <m:sty m:val="p"/>
                                      </m:rPr>
                                      <a:rPr lang="en-US" sz="2400">
                                        <a:effectLst/>
                                        <a:latin typeface="Cambria Math"/>
                                      </a:rPr>
                                      <m:t>bt</m:t>
                                    </m:r>
                                  </m:den>
                                </m:f>
                              </m:oMath>
                            </m:oMathPara>
                          </a14:m>
                          <a:endParaRPr lang="en-GB" sz="2400"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661610">
                    <a:tc>
                      <a:txBody>
                        <a:bodyPr/>
                        <a:lstStyle/>
                        <a:p>
                          <a:pPr algn="ctr" rtl="1">
                            <a:lnSpc>
                              <a:spcPct val="115000"/>
                            </a:lnSpc>
                            <a:spcAft>
                              <a:spcPts val="0"/>
                            </a:spcAft>
                          </a:pPr>
                          <a:r>
                            <a:rPr lang="ar-SA" sz="2400">
                              <a:effectLst/>
                            </a:rPr>
                            <a:t>مع ضريبة مزدوجة</a:t>
                          </a:r>
                          <a:endParaRPr lang="en-GB" sz="2400">
                            <a:effectLst/>
                            <a:latin typeface="Calibri"/>
                            <a:ea typeface="Calibri"/>
                            <a:cs typeface="Arial"/>
                          </a:endParaRPr>
                        </a:p>
                      </a:txBody>
                      <a:tcPr marL="68580" marR="68580" marT="0" marB="0"/>
                    </a:tc>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2400" i="1">
                                        <a:effectLst/>
                                        <a:latin typeface="Cambria Math" panose="02040503050406030204" pitchFamily="18" charset="0"/>
                                      </a:rPr>
                                    </m:ctrlPr>
                                  </m:sSupPr>
                                  <m:e>
                                    <m:r>
                                      <a:rPr lang="en-US" sz="2400">
                                        <a:effectLst/>
                                        <a:latin typeface="Cambria Math"/>
                                      </a:rPr>
                                      <m:t>𝑌</m:t>
                                    </m:r>
                                  </m:e>
                                  <m:sup>
                                    <m:r>
                                      <a:rPr lang="en-US" sz="2400">
                                        <a:effectLst/>
                                        <a:latin typeface="Cambria Math"/>
                                      </a:rPr>
                                      <m:t>∗</m:t>
                                    </m:r>
                                  </m:sup>
                                </m:sSup>
                                <m:r>
                                  <a:rPr lang="en-US" sz="2400">
                                    <a:effectLst/>
                                    <a:latin typeface="Cambria Math"/>
                                  </a:rPr>
                                  <m:t>=</m:t>
                                </m:r>
                                <m:f>
                                  <m:fPr>
                                    <m:ctrlPr>
                                      <a:rPr lang="en-GB" sz="2400" i="1">
                                        <a:effectLst/>
                                        <a:latin typeface="Cambria Math" panose="02040503050406030204" pitchFamily="18" charset="0"/>
                                      </a:rPr>
                                    </m:ctrlPr>
                                  </m:fPr>
                                  <m:num>
                                    <m:r>
                                      <m:rPr>
                                        <m:sty m:val="p"/>
                                      </m:rPr>
                                      <a:rPr lang="en-US" sz="2400">
                                        <a:effectLst/>
                                        <a:latin typeface="Cambria Math"/>
                                      </a:rPr>
                                      <m:t>a</m:t>
                                    </m:r>
                                    <m:r>
                                      <a:rPr lang="en-US" sz="2400">
                                        <a:effectLst/>
                                        <a:latin typeface="Cambria Math"/>
                                      </a:rPr>
                                      <m:t>+</m:t>
                                    </m:r>
                                    <m:sSub>
                                      <m:sSubPr>
                                        <m:ctrlPr>
                                          <a:rPr lang="en-GB" sz="2400" i="1">
                                            <a:effectLst/>
                                            <a:latin typeface="Cambria Math" panose="02040503050406030204" pitchFamily="18" charset="0"/>
                                          </a:rPr>
                                        </m:ctrlPr>
                                      </m:sSubPr>
                                      <m:e>
                                        <m:r>
                                          <m:rPr>
                                            <m:sty m:val="p"/>
                                          </m:rPr>
                                          <a:rPr lang="en-US" sz="2400">
                                            <a:effectLst/>
                                            <a:latin typeface="Cambria Math"/>
                                          </a:rPr>
                                          <m:t>I</m:t>
                                        </m:r>
                                      </m:e>
                                      <m:sub>
                                        <m:r>
                                          <a:rPr lang="en-US" sz="2400">
                                            <a:effectLst/>
                                            <a:latin typeface="Cambria Math"/>
                                          </a:rPr>
                                          <m:t>0</m:t>
                                        </m:r>
                                      </m:sub>
                                    </m:sSub>
                                    <m:r>
                                      <a:rPr lang="en-US" sz="2400">
                                        <a:effectLst/>
                                        <a:latin typeface="Cambria Math"/>
                                      </a:rPr>
                                      <m:t>+</m:t>
                                    </m:r>
                                    <m:sSub>
                                      <m:sSubPr>
                                        <m:ctrlPr>
                                          <a:rPr lang="en-GB" sz="2400" i="1">
                                            <a:effectLst/>
                                            <a:latin typeface="Cambria Math" panose="02040503050406030204" pitchFamily="18" charset="0"/>
                                          </a:rPr>
                                        </m:ctrlPr>
                                      </m:sSubPr>
                                      <m:e>
                                        <m:r>
                                          <m:rPr>
                                            <m:sty m:val="p"/>
                                          </m:rPr>
                                          <a:rPr lang="en-US" sz="2400">
                                            <a:effectLst/>
                                            <a:latin typeface="Cambria Math"/>
                                          </a:rPr>
                                          <m:t>G</m:t>
                                        </m:r>
                                      </m:e>
                                      <m:sub>
                                        <m:r>
                                          <a:rPr lang="en-US" sz="2400">
                                            <a:effectLst/>
                                            <a:latin typeface="Cambria Math"/>
                                          </a:rPr>
                                          <m:t>0</m:t>
                                        </m:r>
                                      </m:sub>
                                    </m:sSub>
                                    <m:r>
                                      <a:rPr lang="en-US" sz="2400">
                                        <a:effectLst/>
                                        <a:latin typeface="Cambria Math"/>
                                      </a:rPr>
                                      <m:t>−</m:t>
                                    </m:r>
                                    <m:r>
                                      <m:rPr>
                                        <m:sty m:val="p"/>
                                      </m:rPr>
                                      <a:rPr lang="en-US" sz="2400">
                                        <a:effectLst/>
                                        <a:latin typeface="Cambria Math"/>
                                      </a:rPr>
                                      <m:t>b</m:t>
                                    </m:r>
                                    <m:sSub>
                                      <m:sSubPr>
                                        <m:ctrlPr>
                                          <a:rPr lang="en-GB" sz="2400" i="1">
                                            <a:effectLst/>
                                            <a:latin typeface="Cambria Math" panose="02040503050406030204" pitchFamily="18" charset="0"/>
                                          </a:rPr>
                                        </m:ctrlPr>
                                      </m:sSubPr>
                                      <m:e>
                                        <m:r>
                                          <m:rPr>
                                            <m:sty m:val="p"/>
                                          </m:rPr>
                                          <a:rPr lang="en-US" sz="2400">
                                            <a:effectLst/>
                                            <a:latin typeface="Cambria Math"/>
                                          </a:rPr>
                                          <m:t>T</m:t>
                                        </m:r>
                                      </m:e>
                                      <m:sub>
                                        <m:r>
                                          <a:rPr lang="en-US" sz="2400">
                                            <a:effectLst/>
                                            <a:latin typeface="Cambria Math"/>
                                          </a:rPr>
                                          <m:t>0</m:t>
                                        </m:r>
                                      </m:sub>
                                    </m:sSub>
                                  </m:num>
                                  <m:den>
                                    <m:r>
                                      <a:rPr lang="en-US" sz="2400">
                                        <a:effectLst/>
                                        <a:latin typeface="Cambria Math"/>
                                      </a:rPr>
                                      <m:t>1−</m:t>
                                    </m:r>
                                    <m:r>
                                      <m:rPr>
                                        <m:sty m:val="p"/>
                                      </m:rPr>
                                      <a:rPr lang="en-US" sz="2400">
                                        <a:effectLst/>
                                        <a:latin typeface="Cambria Math"/>
                                      </a:rPr>
                                      <m:t>b</m:t>
                                    </m:r>
                                    <m:r>
                                      <a:rPr lang="en-US" sz="2400">
                                        <a:effectLst/>
                                        <a:latin typeface="Cambria Math"/>
                                      </a:rPr>
                                      <m:t>+</m:t>
                                    </m:r>
                                    <m:r>
                                      <m:rPr>
                                        <m:sty m:val="p"/>
                                      </m:rPr>
                                      <a:rPr lang="en-US" sz="2400">
                                        <a:effectLst/>
                                        <a:latin typeface="Cambria Math"/>
                                      </a:rPr>
                                      <m:t>bt</m:t>
                                    </m:r>
                                  </m:den>
                                </m:f>
                                <m:r>
                                  <a:rPr lang="en-US" sz="2400">
                                    <a:effectLst/>
                                    <a:latin typeface="Cambria Math"/>
                                  </a:rPr>
                                  <m:t>=</m:t>
                                </m:r>
                                <m:r>
                                  <m:rPr>
                                    <m:sty m:val="p"/>
                                  </m:rPr>
                                  <a:rPr lang="en-US" sz="2400">
                                    <a:effectLst/>
                                    <a:latin typeface="Cambria Math"/>
                                  </a:rPr>
                                  <m:t>Mr</m:t>
                                </m:r>
                                <m:r>
                                  <a:rPr lang="en-US" sz="2400">
                                    <a:effectLst/>
                                    <a:latin typeface="Cambria Math"/>
                                  </a:rPr>
                                  <m:t>(</m:t>
                                </m:r>
                                <m:sSub>
                                  <m:sSubPr>
                                    <m:ctrlPr>
                                      <a:rPr lang="en-GB" sz="2400" i="1">
                                        <a:effectLst/>
                                        <a:latin typeface="Cambria Math" panose="02040503050406030204" pitchFamily="18" charset="0"/>
                                      </a:rPr>
                                    </m:ctrlPr>
                                  </m:sSubPr>
                                  <m:e>
                                    <m:r>
                                      <a:rPr lang="en-US" sz="2400">
                                        <a:effectLst/>
                                        <a:latin typeface="Cambria Math"/>
                                      </a:rPr>
                                      <m:t>𝐴</m:t>
                                    </m:r>
                                  </m:e>
                                  <m:sub>
                                    <m:r>
                                      <a:rPr lang="en-US" sz="2400">
                                        <a:effectLst/>
                                        <a:latin typeface="Cambria Math"/>
                                      </a:rPr>
                                      <m:t>0</m:t>
                                    </m:r>
                                  </m:sub>
                                </m:sSub>
                                <m:r>
                                  <a:rPr lang="en-US" sz="2400">
                                    <a:effectLst/>
                                    <a:latin typeface="Cambria Math"/>
                                  </a:rPr>
                                  <m:t>)</m:t>
                                </m:r>
                              </m:oMath>
                            </m:oMathPara>
                          </a14:m>
                          <a:endParaRPr lang="en-GB" sz="2400" dirty="0">
                            <a:effectLst/>
                            <a:latin typeface="Calibri"/>
                            <a:ea typeface="Calibri"/>
                            <a:cs typeface="Arial"/>
                          </a:endParaRPr>
                        </a:p>
                      </a:txBody>
                      <a:tcPr marL="68580" marR="68580" marT="0" marB="0"/>
                    </a:tc>
                    <a:tc>
                      <a:txBody>
                        <a:bodyPr/>
                        <a:lstStyle/>
                        <a:p>
                          <a:pPr algn="ctr" rtl="0">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2400">
                                    <a:effectLst/>
                                    <a:latin typeface="Cambria Math"/>
                                  </a:rPr>
                                  <m:t>Mr</m:t>
                                </m:r>
                                <m:r>
                                  <a:rPr lang="en-US" sz="2400">
                                    <a:effectLst/>
                                    <a:latin typeface="Cambria Math"/>
                                  </a:rPr>
                                  <m:t>=</m:t>
                                </m:r>
                                <m:f>
                                  <m:fPr>
                                    <m:ctrlPr>
                                      <a:rPr lang="en-GB" sz="2400" i="1">
                                        <a:effectLst/>
                                        <a:latin typeface="Cambria Math" panose="02040503050406030204" pitchFamily="18" charset="0"/>
                                      </a:rPr>
                                    </m:ctrlPr>
                                  </m:fPr>
                                  <m:num>
                                    <m:r>
                                      <a:rPr lang="en-US" sz="2400">
                                        <a:effectLst/>
                                        <a:latin typeface="Cambria Math"/>
                                      </a:rPr>
                                      <m:t>1</m:t>
                                    </m:r>
                                  </m:num>
                                  <m:den>
                                    <m:r>
                                      <a:rPr lang="en-US" sz="2400">
                                        <a:effectLst/>
                                        <a:latin typeface="Cambria Math"/>
                                      </a:rPr>
                                      <m:t>1−</m:t>
                                    </m:r>
                                    <m:r>
                                      <m:rPr>
                                        <m:sty m:val="p"/>
                                      </m:rPr>
                                      <a:rPr lang="en-US" sz="2400">
                                        <a:effectLst/>
                                        <a:latin typeface="Cambria Math"/>
                                      </a:rPr>
                                      <m:t>b</m:t>
                                    </m:r>
                                    <m:r>
                                      <a:rPr lang="en-US" sz="2400">
                                        <a:effectLst/>
                                        <a:latin typeface="Cambria Math"/>
                                      </a:rPr>
                                      <m:t>+</m:t>
                                    </m:r>
                                    <m:r>
                                      <m:rPr>
                                        <m:sty m:val="p"/>
                                      </m:rPr>
                                      <a:rPr lang="en-US" sz="2400">
                                        <a:effectLst/>
                                        <a:latin typeface="Cambria Math"/>
                                      </a:rPr>
                                      <m:t>bt</m:t>
                                    </m:r>
                                  </m:den>
                                </m:f>
                              </m:oMath>
                            </m:oMathPara>
                          </a14:m>
                          <a:endParaRPr lang="en-GB" sz="2400" dirty="0">
                            <a:effectLst/>
                            <a:latin typeface="Calibri"/>
                            <a:ea typeface="Calibri"/>
                            <a:cs typeface="Arial"/>
                          </a:endParaRPr>
                        </a:p>
                      </a:txBody>
                      <a:tcPr marL="68580" marR="68580" marT="0" marB="0"/>
                    </a:tc>
                    <a:extLst>
                      <a:ext uri="{0D108BD9-81ED-4DB2-BD59-A6C34878D82A}">
                        <a16:rowId xmlns:a16="http://schemas.microsoft.com/office/drawing/2014/main" val="10004"/>
                      </a:ext>
                    </a:extLst>
                  </a:tr>
                </a:tbl>
              </a:graphicData>
            </a:graphic>
          </p:graphicFrame>
        </mc:Choice>
        <mc:Fallback>
          <p:graphicFrame>
            <p:nvGraphicFramePr>
              <p:cNvPr id="6" name="Content Placeholder 5"/>
              <p:cNvGraphicFramePr>
                <a:graphicFrameLocks noGrp="1"/>
              </p:cNvGraphicFramePr>
              <p:nvPr>
                <p:ph idx="1"/>
                <p:extLst>
                  <p:ext uri="{D42A27DB-BD31-4B8C-83A1-F6EECF244321}">
                    <p14:modId xmlns:p14="http://schemas.microsoft.com/office/powerpoint/2010/main" val="2692565769"/>
                  </p:ext>
                </p:extLst>
              </p:nvPr>
            </p:nvGraphicFramePr>
            <p:xfrm>
              <a:off x="251520" y="2008214"/>
              <a:ext cx="8640960" cy="4085082"/>
            </p:xfrm>
            <a:graphic>
              <a:graphicData uri="http://schemas.openxmlformats.org/drawingml/2006/table">
                <a:tbl>
                  <a:tblPr rtl="1" firstRow="1" firstCol="1" bandRow="1">
                    <a:tableStyleId>{5C22544A-7EE6-4342-B048-85BDC9FD1C3A}</a:tableStyleId>
                  </a:tblPr>
                  <a:tblGrid>
                    <a:gridCol w="1437310">
                      <a:extLst>
                        <a:ext uri="{9D8B030D-6E8A-4147-A177-3AD203B41FA5}">
                          <a16:colId xmlns:a16="http://schemas.microsoft.com/office/drawing/2014/main" val="20000"/>
                        </a:ext>
                      </a:extLst>
                    </a:gridCol>
                    <a:gridCol w="4607496">
                      <a:extLst>
                        <a:ext uri="{9D8B030D-6E8A-4147-A177-3AD203B41FA5}">
                          <a16:colId xmlns:a16="http://schemas.microsoft.com/office/drawing/2014/main" val="20001"/>
                        </a:ext>
                      </a:extLst>
                    </a:gridCol>
                    <a:gridCol w="2596154">
                      <a:extLst>
                        <a:ext uri="{9D8B030D-6E8A-4147-A177-3AD203B41FA5}">
                          <a16:colId xmlns:a16="http://schemas.microsoft.com/office/drawing/2014/main" val="20002"/>
                        </a:ext>
                      </a:extLst>
                    </a:gridCol>
                  </a:tblGrid>
                  <a:tr h="771144">
                    <a:tc>
                      <a:txBody>
                        <a:bodyPr/>
                        <a:lstStyle/>
                        <a:p>
                          <a:pPr algn="ctr" rtl="1">
                            <a:lnSpc>
                              <a:spcPct val="115000"/>
                            </a:lnSpc>
                            <a:spcAft>
                              <a:spcPts val="0"/>
                            </a:spcAft>
                          </a:pPr>
                          <a:r>
                            <a:rPr lang="ar-SA" sz="2400" dirty="0">
                              <a:effectLst/>
                            </a:rPr>
                            <a:t> </a:t>
                          </a:r>
                          <a:endParaRPr lang="en-GB" sz="24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الدخل التوازني</a:t>
                          </a:r>
                          <a:endParaRPr lang="en-GB" sz="24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مضاعف الاقتصاد المغلق</a:t>
                          </a:r>
                          <a:endParaRPr lang="en-GB" sz="2400" dirty="0">
                            <a:effectLst/>
                          </a:endParaRPr>
                        </a:p>
                        <a:p>
                          <a:pPr algn="ctr" rtl="1">
                            <a:lnSpc>
                              <a:spcPct val="115000"/>
                            </a:lnSpc>
                            <a:spcAft>
                              <a:spcPts val="0"/>
                            </a:spcAft>
                          </a:pPr>
                          <a:r>
                            <a:rPr lang="ar-SA" sz="2000" dirty="0">
                              <a:effectLst/>
                            </a:rPr>
                            <a:t>(يشمل متغيرات تابعة للدخل)</a:t>
                          </a:r>
                          <a:endParaRPr lang="en-GB" sz="2000" dirty="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790194">
                    <a:tc>
                      <a:txBody>
                        <a:bodyPr/>
                        <a:lstStyle/>
                        <a:p>
                          <a:pPr algn="ctr" rtl="1">
                            <a:lnSpc>
                              <a:spcPct val="115000"/>
                            </a:lnSpc>
                            <a:spcAft>
                              <a:spcPts val="0"/>
                            </a:spcAft>
                          </a:pPr>
                          <a:r>
                            <a:rPr lang="ar-SA" sz="2400">
                              <a:effectLst/>
                            </a:rPr>
                            <a:t>بدون ضرائب</a:t>
                          </a:r>
                          <a:endParaRPr lang="en-GB" sz="2400">
                            <a:effectLst/>
                            <a:latin typeface="Calibri"/>
                            <a:ea typeface="Calibri"/>
                            <a:cs typeface="Arial"/>
                          </a:endParaRPr>
                        </a:p>
                      </a:txBody>
                      <a:tcPr marL="68580" marR="68580" marT="0" marB="0"/>
                    </a:tc>
                    <a:tc>
                      <a:txBody>
                        <a:bodyPr/>
                        <a:lstStyle/>
                        <a:p>
                          <a:endParaRPr lang="en-US"/>
                        </a:p>
                      </a:txBody>
                      <a:tcPr marL="68580" marR="68580" marT="0" marB="0">
                        <a:blipFill>
                          <a:blip r:embed="rId2"/>
                          <a:stretch>
                            <a:fillRect l="-31349" t="-100775" r="-56878" b="-347287"/>
                          </a:stretch>
                        </a:blipFill>
                      </a:tcPr>
                    </a:tc>
                    <a:tc>
                      <a:txBody>
                        <a:bodyPr/>
                        <a:lstStyle/>
                        <a:p>
                          <a:endParaRPr lang="en-US"/>
                        </a:p>
                      </a:txBody>
                      <a:tcPr marL="68580" marR="68580" marT="0" marB="0">
                        <a:blipFill>
                          <a:blip r:embed="rId2"/>
                          <a:stretch>
                            <a:fillRect l="-233099" t="-100775" r="-939" b="-347287"/>
                          </a:stretch>
                        </a:blipFill>
                      </a:tcPr>
                    </a:tc>
                    <a:extLst>
                      <a:ext uri="{0D108BD9-81ED-4DB2-BD59-A6C34878D82A}">
                        <a16:rowId xmlns:a16="http://schemas.microsoft.com/office/drawing/2014/main" val="10001"/>
                      </a:ext>
                    </a:extLst>
                  </a:tr>
                  <a:tr h="841248">
                    <a:tc>
                      <a:txBody>
                        <a:bodyPr/>
                        <a:lstStyle/>
                        <a:p>
                          <a:pPr algn="ctr" rtl="1">
                            <a:lnSpc>
                              <a:spcPct val="115000"/>
                            </a:lnSpc>
                            <a:spcAft>
                              <a:spcPts val="0"/>
                            </a:spcAft>
                          </a:pPr>
                          <a:r>
                            <a:rPr lang="ar-SA" sz="2400">
                              <a:effectLst/>
                            </a:rPr>
                            <a:t>مع ضريبة ثابتة فقط</a:t>
                          </a:r>
                          <a:endParaRPr lang="en-GB" sz="2400">
                            <a:effectLst/>
                            <a:latin typeface="Calibri"/>
                            <a:ea typeface="Calibri"/>
                            <a:cs typeface="Arial"/>
                          </a:endParaRPr>
                        </a:p>
                      </a:txBody>
                      <a:tcPr marL="68580" marR="68580" marT="0" marB="0"/>
                    </a:tc>
                    <a:tc>
                      <a:txBody>
                        <a:bodyPr/>
                        <a:lstStyle/>
                        <a:p>
                          <a:endParaRPr lang="en-US"/>
                        </a:p>
                      </a:txBody>
                      <a:tcPr marL="68580" marR="68580" marT="0" marB="0">
                        <a:blipFill>
                          <a:blip r:embed="rId2"/>
                          <a:stretch>
                            <a:fillRect l="-31349" t="-186331" r="-56878" b="-222302"/>
                          </a:stretch>
                        </a:blipFill>
                      </a:tcPr>
                    </a:tc>
                    <a:tc>
                      <a:txBody>
                        <a:bodyPr/>
                        <a:lstStyle/>
                        <a:p>
                          <a:endParaRPr lang="en-US"/>
                        </a:p>
                      </a:txBody>
                      <a:tcPr marL="68580" marR="68580" marT="0" marB="0">
                        <a:blipFill>
                          <a:blip r:embed="rId2"/>
                          <a:stretch>
                            <a:fillRect l="-233099" t="-186331" r="-939" b="-222302"/>
                          </a:stretch>
                        </a:blipFill>
                      </a:tcPr>
                    </a:tc>
                    <a:extLst>
                      <a:ext uri="{0D108BD9-81ED-4DB2-BD59-A6C34878D82A}">
                        <a16:rowId xmlns:a16="http://schemas.microsoft.com/office/drawing/2014/main" val="10002"/>
                      </a:ext>
                    </a:extLst>
                  </a:tr>
                  <a:tr h="841248">
                    <a:tc>
                      <a:txBody>
                        <a:bodyPr/>
                        <a:lstStyle/>
                        <a:p>
                          <a:pPr algn="ctr" rtl="1">
                            <a:lnSpc>
                              <a:spcPct val="115000"/>
                            </a:lnSpc>
                            <a:spcAft>
                              <a:spcPts val="0"/>
                            </a:spcAft>
                          </a:pPr>
                          <a:r>
                            <a:rPr lang="ar-SA" sz="2400">
                              <a:effectLst/>
                            </a:rPr>
                            <a:t>مع ضريبة نسبية فقط</a:t>
                          </a:r>
                          <a:endParaRPr lang="en-GB" sz="2400">
                            <a:effectLst/>
                            <a:latin typeface="Calibri"/>
                            <a:ea typeface="Calibri"/>
                            <a:cs typeface="Arial"/>
                          </a:endParaRPr>
                        </a:p>
                      </a:txBody>
                      <a:tcPr marL="68580" marR="68580" marT="0" marB="0"/>
                    </a:tc>
                    <a:tc>
                      <a:txBody>
                        <a:bodyPr/>
                        <a:lstStyle/>
                        <a:p>
                          <a:endParaRPr lang="en-US"/>
                        </a:p>
                      </a:txBody>
                      <a:tcPr marL="68580" marR="68580" marT="0" marB="0">
                        <a:blipFill>
                          <a:blip r:embed="rId2"/>
                          <a:stretch>
                            <a:fillRect l="-31349" t="-288406" r="-56878" b="-123913"/>
                          </a:stretch>
                        </a:blipFill>
                      </a:tcPr>
                    </a:tc>
                    <a:tc>
                      <a:txBody>
                        <a:bodyPr/>
                        <a:lstStyle/>
                        <a:p>
                          <a:endParaRPr lang="en-US"/>
                        </a:p>
                      </a:txBody>
                      <a:tcPr marL="68580" marR="68580" marT="0" marB="0">
                        <a:blipFill>
                          <a:blip r:embed="rId2"/>
                          <a:stretch>
                            <a:fillRect l="-233099" t="-288406" r="-939" b="-123913"/>
                          </a:stretch>
                        </a:blipFill>
                      </a:tcPr>
                    </a:tc>
                    <a:extLst>
                      <a:ext uri="{0D108BD9-81ED-4DB2-BD59-A6C34878D82A}">
                        <a16:rowId xmlns:a16="http://schemas.microsoft.com/office/drawing/2014/main" val="10003"/>
                      </a:ext>
                    </a:extLst>
                  </a:tr>
                  <a:tr h="841248">
                    <a:tc>
                      <a:txBody>
                        <a:bodyPr/>
                        <a:lstStyle/>
                        <a:p>
                          <a:pPr algn="ctr" rtl="1">
                            <a:lnSpc>
                              <a:spcPct val="115000"/>
                            </a:lnSpc>
                            <a:spcAft>
                              <a:spcPts val="0"/>
                            </a:spcAft>
                          </a:pPr>
                          <a:r>
                            <a:rPr lang="ar-SA" sz="2400">
                              <a:effectLst/>
                            </a:rPr>
                            <a:t>مع ضريبة مزدوجة</a:t>
                          </a:r>
                          <a:endParaRPr lang="en-GB" sz="2400">
                            <a:effectLst/>
                            <a:latin typeface="Calibri"/>
                            <a:ea typeface="Calibri"/>
                            <a:cs typeface="Arial"/>
                          </a:endParaRPr>
                        </a:p>
                      </a:txBody>
                      <a:tcPr marL="68580" marR="68580" marT="0" marB="0"/>
                    </a:tc>
                    <a:tc>
                      <a:txBody>
                        <a:bodyPr/>
                        <a:lstStyle/>
                        <a:p>
                          <a:endParaRPr lang="en-US"/>
                        </a:p>
                      </a:txBody>
                      <a:tcPr marL="68580" marR="68580" marT="0" marB="0">
                        <a:blipFill>
                          <a:blip r:embed="rId2"/>
                          <a:stretch>
                            <a:fillRect l="-31349" t="-388406" r="-56878" b="-23913"/>
                          </a:stretch>
                        </a:blipFill>
                      </a:tcPr>
                    </a:tc>
                    <a:tc>
                      <a:txBody>
                        <a:bodyPr/>
                        <a:lstStyle/>
                        <a:p>
                          <a:endParaRPr lang="en-US"/>
                        </a:p>
                      </a:txBody>
                      <a:tcPr marL="68580" marR="68580" marT="0" marB="0">
                        <a:blipFill>
                          <a:blip r:embed="rId2"/>
                          <a:stretch>
                            <a:fillRect l="-233099" t="-388406" r="-939" b="-23913"/>
                          </a:stretch>
                        </a:blipFill>
                      </a:tcPr>
                    </a:tc>
                    <a:extLst>
                      <a:ext uri="{0D108BD9-81ED-4DB2-BD59-A6C34878D82A}">
                        <a16:rowId xmlns:a16="http://schemas.microsoft.com/office/drawing/2014/main" val="10004"/>
                      </a:ext>
                    </a:extLst>
                  </a:tr>
                </a:tbl>
              </a:graphicData>
            </a:graphic>
          </p:graphicFrame>
        </mc:Fallback>
      </mc:AlternateContent>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8</a:t>
            </a:fld>
            <a:endParaRPr lang="en-GB"/>
          </a:p>
        </p:txBody>
      </p:sp>
    </p:spTree>
    <p:extLst>
      <p:ext uri="{BB962C8B-B14F-4D97-AF65-F5344CB8AC3E}">
        <p14:creationId xmlns:p14="http://schemas.microsoft.com/office/powerpoint/2010/main" val="53092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r" rtl="1"/>
            <a:r>
              <a:rPr lang="ar-SA" b="1" u="sng" dirty="0"/>
              <a:t>أولاً: </a:t>
            </a:r>
            <a:r>
              <a:rPr lang="ar-SA" b="1" dirty="0"/>
              <a:t>مضاعف الاستثمار: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528" y="1935480"/>
                <a:ext cx="8363272" cy="4389120"/>
              </a:xfrm>
            </p:spPr>
            <p:txBody>
              <a:bodyPr>
                <a:normAutofit/>
              </a:bodyPr>
              <a:lstStyle/>
              <a:p>
                <a:pPr marL="0" indent="0" algn="r" rtl="1">
                  <a:buNone/>
                </a:pPr>
                <a:r>
                  <a:rPr lang="ar-SA" b="1" dirty="0">
                    <a:solidFill>
                      <a:schemeClr val="tx2"/>
                    </a:solidFill>
                  </a:rPr>
                  <a:t>مضاعف الاستثمار:</a:t>
                </a:r>
                <a:r>
                  <a:rPr lang="en-GB" b="1" dirty="0">
                    <a:solidFill>
                      <a:schemeClr val="tx2"/>
                    </a:solidFill>
                  </a:rPr>
                  <a:t> </a:t>
                </a:r>
                <a:r>
                  <a:rPr lang="ar-SA" dirty="0"/>
                  <a:t>عادة &gt; 1</a:t>
                </a:r>
                <a:endParaRPr lang="ar-SA" b="1" dirty="0">
                  <a:solidFill>
                    <a:schemeClr val="tx2"/>
                  </a:solidFill>
                </a:endParaRPr>
              </a:p>
              <a:p>
                <a:pPr marL="0" indent="0" algn="r" rtl="1">
                  <a:buNone/>
                </a:pPr>
                <a:r>
                  <a:rPr lang="ar-SA" dirty="0"/>
                  <a:t>          هو نسبة التغير في الناتج المحلي الإجمالي التوازني إلى التغير في الانفاق الاستثماري.</a:t>
                </a:r>
              </a:p>
              <a:p>
                <a:pPr marL="0" indent="0" algn="r" rtl="1">
                  <a:buNone/>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ea typeface="Cambria Math"/>
                            </a:rPr>
                            <m:t>∆</m:t>
                          </m:r>
                          <m:r>
                            <a:rPr lang="en-GB" b="0" i="1" smtClean="0">
                              <a:latin typeface="Cambria Math"/>
                              <a:ea typeface="Cambria Math"/>
                            </a:rPr>
                            <m:t>𝑌</m:t>
                          </m:r>
                        </m:num>
                        <m:den>
                          <m:r>
                            <a:rPr lang="en-GB" b="0" i="1" smtClean="0">
                              <a:latin typeface="Cambria Math"/>
                              <a:ea typeface="Cambria Math"/>
                            </a:rPr>
                            <m:t>∆</m:t>
                          </m:r>
                          <m:r>
                            <a:rPr lang="en-GB" b="0" i="1" smtClean="0">
                              <a:latin typeface="Cambria Math"/>
                              <a:ea typeface="Cambria Math"/>
                            </a:rPr>
                            <m:t>𝐼</m:t>
                          </m:r>
                        </m:den>
                      </m:f>
                      <m:r>
                        <a:rPr lang="en-GB" i="1">
                          <a:latin typeface="Cambria Math"/>
                        </a:rPr>
                        <m:t>=</m:t>
                      </m:r>
                      <m:r>
                        <a:rPr lang="en-GB" i="1">
                          <a:latin typeface="Cambria Math"/>
                        </a:rPr>
                        <m:t>𝑀𝑟</m:t>
                      </m:r>
                      <m:r>
                        <a:rPr lang="en-GB" b="0" i="1" smtClean="0">
                          <a:latin typeface="Cambria Math"/>
                        </a:rPr>
                        <m:t>             </m:t>
                      </m:r>
                      <m:r>
                        <a:rPr lang="en-GB" b="0"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r>
                        <a:rPr lang="en-GB" b="0" i="1" smtClean="0">
                          <a:latin typeface="Cambria Math"/>
                          <a:ea typeface="Cambria Math"/>
                        </a:rPr>
                        <m:t>𝑀𝑟</m:t>
                      </m:r>
                      <m:r>
                        <a:rPr lang="en-GB" b="0" i="1" smtClean="0">
                          <a:latin typeface="Cambria Math"/>
                          <a:ea typeface="Cambria Math"/>
                        </a:rPr>
                        <m:t>(∆</m:t>
                      </m:r>
                      <m:r>
                        <a:rPr lang="en-GB" b="0" i="1" smtClean="0">
                          <a:latin typeface="Cambria Math"/>
                          <a:ea typeface="Cambria Math"/>
                        </a:rPr>
                        <m:t>𝐼</m:t>
                      </m:r>
                      <m:r>
                        <a:rPr lang="en-GB" b="0" i="1" smtClean="0">
                          <a:latin typeface="Cambria Math"/>
                          <a:ea typeface="Cambria Math"/>
                        </a:rPr>
                        <m:t>)</m:t>
                      </m:r>
                    </m:oMath>
                  </m:oMathPara>
                </a14:m>
                <a:endParaRPr lang="en-GB" dirty="0"/>
              </a:p>
              <a:p>
                <a:pPr marL="0" indent="0" algn="r" rtl="1">
                  <a:buNone/>
                </a:pPr>
                <a:endParaRPr lang="ar-SA" b="1" dirty="0">
                  <a:solidFill>
                    <a:schemeClr val="tx2"/>
                  </a:solidFill>
                </a:endParaRPr>
              </a:p>
              <a:p>
                <a:pPr marL="0" indent="0" algn="r" rtl="1">
                  <a:buNone/>
                </a:pPr>
                <a:r>
                  <a:rPr lang="ar-SA" b="1" dirty="0">
                    <a:solidFill>
                      <a:schemeClr val="tx2"/>
                    </a:solidFill>
                  </a:rPr>
                  <a:t>حسب نظرية المضاعف فإن: </a:t>
                </a:r>
                <a:r>
                  <a:rPr lang="ar-SA" dirty="0"/>
                  <a:t>الناتج المحلي الإجمالي سيزداد بمقدار </a:t>
                </a:r>
                <a:r>
                  <a:rPr lang="ar-SA" dirty="0">
                    <a:solidFill>
                      <a:schemeClr val="tx2"/>
                    </a:solidFill>
                  </a:rPr>
                  <a:t>أكبر</a:t>
                </a:r>
                <a:r>
                  <a:rPr lang="ar-SA" dirty="0"/>
                  <a:t> من قيمة الزيادة في الاستثمار.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528" y="1935480"/>
                <a:ext cx="8363272" cy="4389120"/>
              </a:xfrm>
              <a:blipFill rotWithShape="1">
                <a:blip r:embed="rId2" cstate="print"/>
                <a:stretch>
                  <a:fillRect t="-1528" r="-1385"/>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9</a:t>
            </a:fld>
            <a:endParaRPr lang="en-GB"/>
          </a:p>
        </p:txBody>
      </p:sp>
      <p:sp>
        <p:nvSpPr>
          <p:cNvPr id="6" name="Rectangle 5"/>
          <p:cNvSpPr/>
          <p:nvPr/>
        </p:nvSpPr>
        <p:spPr>
          <a:xfrm>
            <a:off x="2339752" y="2815653"/>
            <a:ext cx="165618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H="1">
            <a:off x="4067944" y="3609020"/>
            <a:ext cx="36004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0" y="2959669"/>
            <a:ext cx="2016224"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43408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3374</TotalTime>
  <Words>3355</Words>
  <Application>Microsoft Office PowerPoint</Application>
  <PresentationFormat>On-screen Show (4:3)</PresentationFormat>
  <Paragraphs>640</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Calibri</vt:lpstr>
      <vt:lpstr>Cambria Math</vt:lpstr>
      <vt:lpstr>Constantia</vt:lpstr>
      <vt:lpstr>Wingdings 2</vt:lpstr>
      <vt:lpstr>Flow</vt:lpstr>
      <vt:lpstr>الفصل الخامس: نظرية المضاعف</vt:lpstr>
      <vt:lpstr>مقدمة:</vt:lpstr>
      <vt:lpstr>مقدمة:</vt:lpstr>
      <vt:lpstr>إيجاد الدخل (الناتج) التوازني لاقتصاد مغلق:</vt:lpstr>
      <vt:lpstr>إيجاد الدخل (الناتج) التوازني لاقتصاد مغلق:</vt:lpstr>
      <vt:lpstr>مضاعف الاقتصاد المغلق:</vt:lpstr>
      <vt:lpstr>مضاعف الاقتصاد المغلق:</vt:lpstr>
      <vt:lpstr>مضاعف الاقتصاد المغلق:</vt:lpstr>
      <vt:lpstr>أولاً: مضاعف الاستثمار:</vt:lpstr>
      <vt:lpstr>أولاً: مضاعف الاستثمار:</vt:lpstr>
      <vt:lpstr>أولاً: مضاعف الاستثمار:</vt:lpstr>
      <vt:lpstr>أولاً: مضاعف الاستثمار:</vt:lpstr>
      <vt:lpstr>كيفية عمل المضاعف:</vt:lpstr>
      <vt:lpstr>كيفية عمل مضاعف الاستثمار:</vt:lpstr>
      <vt:lpstr>كيفية عمل مضاعف الاستثمار:</vt:lpstr>
      <vt:lpstr>ثانياً: مضاعف الاستهلاك:</vt:lpstr>
      <vt:lpstr>ثانياً: مضاعف الاستهلاك:</vt:lpstr>
      <vt:lpstr>ثانياً: مضاعف الاستهلاك:</vt:lpstr>
      <vt:lpstr>ثانياً: مضاعف الاستهلاك:</vt:lpstr>
      <vt:lpstr>ثالثاً: مضاعف الانفاق الحكومي:</vt:lpstr>
      <vt:lpstr>ثالثاً: مضاعف الانفاق الحكومي:</vt:lpstr>
      <vt:lpstr>ثالثاً: مضاعف الانفاق الحكومي:</vt:lpstr>
      <vt:lpstr>ملاحظة:</vt:lpstr>
      <vt:lpstr>رابعاً: مضاعف الضريبة:</vt:lpstr>
      <vt:lpstr>رابعاً: مضاعف الضريبة:</vt:lpstr>
      <vt:lpstr>رابعاً: مضاعف الضريبة:</vt:lpstr>
      <vt:lpstr>رابعاً: مضاعف الضريبة:</vt:lpstr>
      <vt:lpstr>الميزانية الحكومية:</vt:lpstr>
      <vt:lpstr>مضاعف الميزانية المتوازنة:</vt:lpstr>
      <vt:lpstr>مضاعف الميزانية المتوازنة:</vt:lpstr>
      <vt:lpstr>مضاعف الميزانية المتوازنة:</vt:lpstr>
      <vt:lpstr>مضاعف الميزانية المتوازنة:</vt:lpstr>
      <vt:lpstr>المضاعف و منحنى الطلب الكلي:</vt:lpstr>
      <vt:lpstr>مضاعف الاقتصاد المفتوح:</vt:lpstr>
      <vt:lpstr>مضاعف الاقتصاد المفتوح:</vt:lpstr>
      <vt:lpstr>مضاعف الاقتصاد المفتوح:</vt:lpstr>
      <vt:lpstr>أولاً: مضاعف الصادرات و مضاعف الواردات:</vt:lpstr>
      <vt:lpstr>الميزان التجاري (صافي الصادرات):</vt:lpstr>
      <vt:lpstr>ثانياً: مضاعفات الانفاق ومضاعف الضريبة:</vt:lpstr>
      <vt:lpstr>المضاعف العكسي:</vt:lpstr>
      <vt:lpstr>المضاعف العكسي:</vt:lpstr>
      <vt:lpstr>تمرين (1):</vt:lpstr>
      <vt:lpstr>تابع/ تمرين (1):</vt:lpstr>
      <vt:lpstr>تمرين (2):</vt:lpstr>
      <vt:lpstr>تابع/ تمرين (2):</vt:lpstr>
      <vt:lpstr>ملاحظات هامة:</vt:lpstr>
      <vt:lpstr>تمارين محلولة من ص 171 إلى ص 176 تمارين غير محلولة من ص 177 إلى ص 180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Bodour</dc:creator>
  <cp:lastModifiedBy>Sara M Aldkhail</cp:lastModifiedBy>
  <cp:revision>75</cp:revision>
  <dcterms:created xsi:type="dcterms:W3CDTF">2013-06-19T14:31:03Z</dcterms:created>
  <dcterms:modified xsi:type="dcterms:W3CDTF">2020-10-02T11:28:47Z</dcterms:modified>
</cp:coreProperties>
</file>