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sldIdLst>
    <p:sldId id="256" r:id="rId2"/>
    <p:sldId id="257" r:id="rId3"/>
    <p:sldId id="266" r:id="rId4"/>
    <p:sldId id="258" r:id="rId5"/>
    <p:sldId id="261" r:id="rId6"/>
    <p:sldId id="260" r:id="rId7"/>
    <p:sldId id="259"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76" r:id="rId25"/>
    <p:sldId id="280" r:id="rId26"/>
    <p:sldId id="281" r:id="rId27"/>
    <p:sldId id="285" r:id="rId28"/>
    <p:sldId id="284" r:id="rId29"/>
    <p:sldId id="283" r:id="rId30"/>
    <p:sldId id="282" r:id="rId31"/>
    <p:sldId id="286" r:id="rId32"/>
    <p:sldId id="287" r:id="rId33"/>
    <p:sldId id="288" r:id="rId34"/>
    <p:sldId id="290" r:id="rId35"/>
    <p:sldId id="292" r:id="rId36"/>
    <p:sldId id="291" r:id="rId37"/>
    <p:sldId id="296"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25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C783C9-FF27-4B93-B172-B6FDCC299E90}" type="datetimeFigureOut">
              <a:rPr lang="en-GB" smtClean="0"/>
              <a:pPr/>
              <a:t>15/01/2019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1BD02E-6837-4477-9E52-8129572841C3}" type="slidenum">
              <a:rPr lang="en-GB" smtClean="0"/>
              <a:pPr/>
              <a:t>‹#›</a:t>
            </a:fld>
            <a:endParaRPr lang="en-GB"/>
          </a:p>
        </p:txBody>
      </p:sp>
    </p:spTree>
    <p:extLst>
      <p:ext uri="{BB962C8B-B14F-4D97-AF65-F5344CB8AC3E}">
        <p14:creationId xmlns:p14="http://schemas.microsoft.com/office/powerpoint/2010/main" xmlns="" val="4003738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F0960F9-D671-4D98-8D06-B852E5A64BB2}" type="datetime1">
              <a:rPr lang="en-GB" smtClean="0"/>
              <a:t>15/01/2019</a:t>
            </a:fld>
            <a:endParaRPr lang="en-GB"/>
          </a:p>
        </p:txBody>
      </p:sp>
      <p:sp>
        <p:nvSpPr>
          <p:cNvPr id="19" name="Footer Placeholder 18"/>
          <p:cNvSpPr>
            <a:spLocks noGrp="1"/>
          </p:cNvSpPr>
          <p:nvPr>
            <p:ph type="ftr" sz="quarter" idx="11"/>
          </p:nvPr>
        </p:nvSpPr>
        <p:spPr/>
        <p:txBody>
          <a:bodyPr/>
          <a:lstStyle/>
          <a:p>
            <a:r>
              <a:rPr lang="ar-SA" smtClean="0"/>
              <a:t>أ.عايشة العجروش</a:t>
            </a:r>
            <a:endParaRPr lang="en-GB"/>
          </a:p>
        </p:txBody>
      </p:sp>
      <p:sp>
        <p:nvSpPr>
          <p:cNvPr id="27" name="Slide Number Placeholder 26"/>
          <p:cNvSpPr>
            <a:spLocks noGrp="1"/>
          </p:cNvSpPr>
          <p:nvPr>
            <p:ph type="sldNum" sz="quarter" idx="12"/>
          </p:nvPr>
        </p:nvSpPr>
        <p:spPr/>
        <p:txBody>
          <a:bodyPr/>
          <a:lstStyle/>
          <a:p>
            <a:fld id="{D393C396-9737-499C-8653-384A523018D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E48FEF-D3A2-4EB1-BF14-0F8600C6E5F8}" type="datetime1">
              <a:rPr lang="en-GB" smtClean="0"/>
              <a:t>15/01/2019</a:t>
            </a:fld>
            <a:endParaRPr lang="en-GB"/>
          </a:p>
        </p:txBody>
      </p:sp>
      <p:sp>
        <p:nvSpPr>
          <p:cNvPr id="5" name="Footer Placeholder 4"/>
          <p:cNvSpPr>
            <a:spLocks noGrp="1"/>
          </p:cNvSpPr>
          <p:nvPr>
            <p:ph type="ftr" sz="quarter" idx="11"/>
          </p:nvPr>
        </p:nvSpPr>
        <p:spPr/>
        <p:txBody>
          <a:bodyPr/>
          <a:lstStyle/>
          <a:p>
            <a:r>
              <a:rPr lang="ar-SA" smtClean="0"/>
              <a:t>أ.عايشة العجروش</a:t>
            </a:r>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9A280A-C8E5-4222-B064-4704566467CA}" type="datetime1">
              <a:rPr lang="en-GB" smtClean="0"/>
              <a:t>15/01/2019</a:t>
            </a:fld>
            <a:endParaRPr lang="en-GB"/>
          </a:p>
        </p:txBody>
      </p:sp>
      <p:sp>
        <p:nvSpPr>
          <p:cNvPr id="5" name="Footer Placeholder 4"/>
          <p:cNvSpPr>
            <a:spLocks noGrp="1"/>
          </p:cNvSpPr>
          <p:nvPr>
            <p:ph type="ftr" sz="quarter" idx="11"/>
          </p:nvPr>
        </p:nvSpPr>
        <p:spPr/>
        <p:txBody>
          <a:bodyPr/>
          <a:lstStyle/>
          <a:p>
            <a:r>
              <a:rPr lang="ar-SA" smtClean="0"/>
              <a:t>أ.عايشة العجروش</a:t>
            </a:r>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981526-1A3C-4148-87A5-11CAC6AAC8C8}" type="datetime1">
              <a:rPr lang="en-GB" smtClean="0"/>
              <a:t>15/01/2019</a:t>
            </a:fld>
            <a:endParaRPr lang="en-GB"/>
          </a:p>
        </p:txBody>
      </p:sp>
      <p:sp>
        <p:nvSpPr>
          <p:cNvPr id="5" name="Footer Placeholder 4"/>
          <p:cNvSpPr>
            <a:spLocks noGrp="1"/>
          </p:cNvSpPr>
          <p:nvPr>
            <p:ph type="ftr" sz="quarter" idx="11"/>
          </p:nvPr>
        </p:nvSpPr>
        <p:spPr/>
        <p:txBody>
          <a:bodyPr/>
          <a:lstStyle/>
          <a:p>
            <a:r>
              <a:rPr lang="ar-SA" smtClean="0"/>
              <a:t>أ.عايشة العجروش</a:t>
            </a:r>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4CF51AF-821A-4AED-A0B8-63D3A9C3931D}" type="datetime1">
              <a:rPr lang="en-GB" smtClean="0"/>
              <a:t>15/01/2019</a:t>
            </a:fld>
            <a:endParaRPr lang="en-GB"/>
          </a:p>
        </p:txBody>
      </p:sp>
      <p:sp>
        <p:nvSpPr>
          <p:cNvPr id="5" name="Footer Placeholder 4"/>
          <p:cNvSpPr>
            <a:spLocks noGrp="1"/>
          </p:cNvSpPr>
          <p:nvPr>
            <p:ph type="ftr" sz="quarter" idx="11"/>
          </p:nvPr>
        </p:nvSpPr>
        <p:spPr/>
        <p:txBody>
          <a:bodyPr/>
          <a:lstStyle/>
          <a:p>
            <a:r>
              <a:rPr lang="ar-SA" smtClean="0"/>
              <a:t>أ.عايشة العجروش</a:t>
            </a:r>
            <a:endParaRPr lang="en-GB"/>
          </a:p>
        </p:txBody>
      </p:sp>
      <p:sp>
        <p:nvSpPr>
          <p:cNvPr id="6" name="Slide Number Placeholder 5"/>
          <p:cNvSpPr>
            <a:spLocks noGrp="1"/>
          </p:cNvSpPr>
          <p:nvPr>
            <p:ph type="sldNum" sz="quarter" idx="12"/>
          </p:nvPr>
        </p:nvSpPr>
        <p:spPr/>
        <p:txBody>
          <a:bodyPr/>
          <a:lstStyle/>
          <a:p>
            <a:fld id="{D393C396-9737-499C-8653-384A523018D4}"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4ECC5A4-3D50-441F-B496-06EF907D6581}" type="datetime1">
              <a:rPr lang="en-GB" smtClean="0"/>
              <a:t>15/01/2019</a:t>
            </a:fld>
            <a:endParaRPr lang="en-GB"/>
          </a:p>
        </p:txBody>
      </p:sp>
      <p:sp>
        <p:nvSpPr>
          <p:cNvPr id="6" name="Footer Placeholder 5"/>
          <p:cNvSpPr>
            <a:spLocks noGrp="1"/>
          </p:cNvSpPr>
          <p:nvPr>
            <p:ph type="ftr" sz="quarter" idx="11"/>
          </p:nvPr>
        </p:nvSpPr>
        <p:spPr/>
        <p:txBody>
          <a:bodyPr/>
          <a:lstStyle/>
          <a:p>
            <a:r>
              <a:rPr lang="ar-SA" smtClean="0"/>
              <a:t>أ.عايشة العجروش</a:t>
            </a:r>
            <a:endParaRPr lang="en-GB"/>
          </a:p>
        </p:txBody>
      </p:sp>
      <p:sp>
        <p:nvSpPr>
          <p:cNvPr id="7" name="Slide Number Placeholder 6"/>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7EB448-EF02-4F93-94E6-6355FE218524}" type="datetime1">
              <a:rPr lang="en-GB" smtClean="0"/>
              <a:t>15/01/2019</a:t>
            </a:fld>
            <a:endParaRPr lang="en-GB"/>
          </a:p>
        </p:txBody>
      </p:sp>
      <p:sp>
        <p:nvSpPr>
          <p:cNvPr id="8" name="Footer Placeholder 7"/>
          <p:cNvSpPr>
            <a:spLocks noGrp="1"/>
          </p:cNvSpPr>
          <p:nvPr>
            <p:ph type="ftr" sz="quarter" idx="11"/>
          </p:nvPr>
        </p:nvSpPr>
        <p:spPr/>
        <p:txBody>
          <a:bodyPr/>
          <a:lstStyle/>
          <a:p>
            <a:r>
              <a:rPr lang="ar-SA" smtClean="0"/>
              <a:t>أ.عايشة العجروش</a:t>
            </a:r>
            <a:endParaRPr lang="en-GB"/>
          </a:p>
        </p:txBody>
      </p:sp>
      <p:sp>
        <p:nvSpPr>
          <p:cNvPr id="9" name="Slide Number Placeholder 8"/>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2E92397-2D7C-4950-985D-86A4A6C3AECF}" type="datetime1">
              <a:rPr lang="en-GB" smtClean="0"/>
              <a:t>15/01/2019</a:t>
            </a:fld>
            <a:endParaRPr lang="en-GB"/>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B816C-FD27-406F-918B-76885BED72C1}" type="datetime1">
              <a:rPr lang="en-GB" smtClean="0"/>
              <a:t>15/01/2019</a:t>
            </a:fld>
            <a:endParaRPr lang="en-GB"/>
          </a:p>
        </p:txBody>
      </p:sp>
      <p:sp>
        <p:nvSpPr>
          <p:cNvPr id="3" name="Footer Placeholder 2"/>
          <p:cNvSpPr>
            <a:spLocks noGrp="1"/>
          </p:cNvSpPr>
          <p:nvPr>
            <p:ph type="ftr" sz="quarter" idx="11"/>
          </p:nvPr>
        </p:nvSpPr>
        <p:spPr/>
        <p:txBody>
          <a:bodyPr/>
          <a:lstStyle/>
          <a:p>
            <a:r>
              <a:rPr lang="ar-SA" smtClean="0"/>
              <a:t>أ.عايشة العجروش</a:t>
            </a:r>
            <a:endParaRPr lang="en-GB"/>
          </a:p>
        </p:txBody>
      </p:sp>
      <p:sp>
        <p:nvSpPr>
          <p:cNvPr id="4" name="Slide Number Placeholder 3"/>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00C189-E92F-4A23-8D5A-A355DFE988CB}" type="datetime1">
              <a:rPr lang="en-GB" smtClean="0"/>
              <a:t>15/01/2019</a:t>
            </a:fld>
            <a:endParaRPr lang="en-GB"/>
          </a:p>
        </p:txBody>
      </p:sp>
      <p:sp>
        <p:nvSpPr>
          <p:cNvPr id="6" name="Footer Placeholder 5"/>
          <p:cNvSpPr>
            <a:spLocks noGrp="1"/>
          </p:cNvSpPr>
          <p:nvPr>
            <p:ph type="ftr" sz="quarter" idx="11"/>
          </p:nvPr>
        </p:nvSpPr>
        <p:spPr/>
        <p:txBody>
          <a:bodyPr/>
          <a:lstStyle/>
          <a:p>
            <a:r>
              <a:rPr lang="ar-SA" smtClean="0"/>
              <a:t>أ.عايشة العجروش</a:t>
            </a:r>
            <a:endParaRPr lang="en-GB"/>
          </a:p>
        </p:txBody>
      </p:sp>
      <p:sp>
        <p:nvSpPr>
          <p:cNvPr id="7" name="Slide Number Placeholder 6"/>
          <p:cNvSpPr>
            <a:spLocks noGrp="1"/>
          </p:cNvSpPr>
          <p:nvPr>
            <p:ph type="sldNum" sz="quarter" idx="12"/>
          </p:nvPr>
        </p:nvSpPr>
        <p:spPr/>
        <p:txBody>
          <a:bodyPr/>
          <a:lstStyle/>
          <a:p>
            <a:fld id="{D393C396-9737-499C-8653-384A523018D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E6C84A-A696-43F8-B255-10240AA3DF65}" type="datetime1">
              <a:rPr lang="en-GB" smtClean="0"/>
              <a:t>15/01/2019</a:t>
            </a:fld>
            <a:endParaRPr lang="en-GB"/>
          </a:p>
        </p:txBody>
      </p:sp>
      <p:sp>
        <p:nvSpPr>
          <p:cNvPr id="6" name="Footer Placeholder 5"/>
          <p:cNvSpPr>
            <a:spLocks noGrp="1"/>
          </p:cNvSpPr>
          <p:nvPr>
            <p:ph type="ftr" sz="quarter" idx="11"/>
          </p:nvPr>
        </p:nvSpPr>
        <p:spPr/>
        <p:txBody>
          <a:bodyPr/>
          <a:lstStyle/>
          <a:p>
            <a:r>
              <a:rPr lang="ar-SA" smtClean="0"/>
              <a:t>أ.عايشة العجروش</a:t>
            </a:r>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D393C396-9737-499C-8653-384A523018D4}"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9A65E6-46EA-4D00-BAB9-5103A419DBBE}" type="datetime1">
              <a:rPr lang="en-GB" smtClean="0"/>
              <a:t>15/01/2019</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ar-SA" smtClean="0"/>
              <a:t>أ.عايشة العجروش</a:t>
            </a: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93C396-9737-499C-8653-384A523018D4}"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72816"/>
            <a:ext cx="7851648" cy="1828800"/>
          </a:xfrm>
        </p:spPr>
        <p:txBody>
          <a:bodyPr/>
          <a:lstStyle/>
          <a:p>
            <a:r>
              <a:rPr lang="ar-SA" dirty="0" smtClean="0">
                <a:solidFill>
                  <a:schemeClr val="tx1"/>
                </a:solidFill>
              </a:rPr>
              <a:t>الفصل الحادي عشر: سوق الاحتكار</a:t>
            </a:r>
            <a:endParaRPr lang="en-GB" dirty="0">
              <a:solidFill>
                <a:schemeClr val="tx1"/>
              </a:solidFill>
            </a:endParaRPr>
          </a:p>
        </p:txBody>
      </p:sp>
    </p:spTree>
    <p:extLst>
      <p:ext uri="{BB962C8B-B14F-4D97-AF65-F5344CB8AC3E}">
        <p14:creationId xmlns:p14="http://schemas.microsoft.com/office/powerpoint/2010/main" xmlns="" val="3645973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منحنى الطلب الذي يواجهه المحتكر:</a:t>
            </a:r>
            <a:endParaRPr lang="en-GB"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74456810"/>
              </p:ext>
            </p:extLst>
          </p:nvPr>
        </p:nvGraphicFramePr>
        <p:xfrm>
          <a:off x="241176" y="2069936"/>
          <a:ext cx="8579296" cy="4389120"/>
        </p:xfrm>
        <a:graphic>
          <a:graphicData uri="http://schemas.openxmlformats.org/drawingml/2006/table">
            <a:tbl>
              <a:tblPr firstRow="1" bandRow="1">
                <a:tableStyleId>{5C22544A-7EE6-4342-B048-85BDC9FD1C3A}</a:tableStyleId>
              </a:tblPr>
              <a:tblGrid>
                <a:gridCol w="4289648"/>
                <a:gridCol w="4289648"/>
              </a:tblGrid>
              <a:tr h="370840">
                <a:tc>
                  <a:txBody>
                    <a:bodyPr/>
                    <a:lstStyle/>
                    <a:p>
                      <a:pPr algn="ctr" rtl="1"/>
                      <a:r>
                        <a:rPr lang="ar-SA" sz="2400" b="1" dirty="0" smtClean="0"/>
                        <a:t>حالة الاحتكار</a:t>
                      </a:r>
                      <a:endParaRPr lang="en-GB" sz="2400" b="1" dirty="0"/>
                    </a:p>
                  </a:txBody>
                  <a:tcPr/>
                </a:tc>
                <a:tc>
                  <a:txBody>
                    <a:bodyPr/>
                    <a:lstStyle/>
                    <a:p>
                      <a:pPr algn="ctr" rtl="1"/>
                      <a:r>
                        <a:rPr lang="ar-SA" sz="2400" b="1" dirty="0" smtClean="0"/>
                        <a:t>حالة المنافسة الكاملة</a:t>
                      </a:r>
                      <a:endParaRPr lang="en-GB" sz="2400" b="1"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0" dirty="0" smtClean="0"/>
                        <a:t>المنشأة هي المنتج أو البائع الوحيد</a:t>
                      </a:r>
                      <a:r>
                        <a:rPr lang="ar-SA" sz="2400" b="0" baseline="0" dirty="0" smtClean="0"/>
                        <a:t> فهي تمثل الصناعة</a:t>
                      </a:r>
                      <a:endParaRPr lang="en-GB" sz="2400" b="0" dirty="0" smtClean="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0" dirty="0" smtClean="0"/>
                        <a:t>المنشأة واحدة من آلاف المنشآت في السوق </a:t>
                      </a:r>
                      <a:endParaRPr lang="en-GB" sz="2400" b="0" dirty="0" smtClean="0"/>
                    </a:p>
                  </a:txBody>
                  <a:tcPr/>
                </a:tc>
              </a:tr>
              <a:tr h="370840">
                <a:tc>
                  <a:txBody>
                    <a:bodyPr/>
                    <a:lstStyle/>
                    <a:p>
                      <a:pPr algn="ctr" rtl="1"/>
                      <a:r>
                        <a:rPr lang="ar-SA" sz="2400" b="0" dirty="0" smtClean="0"/>
                        <a:t>تواجه المنشأة منحنى طلب الصناعة ذو الميل السالب (مرونة</a:t>
                      </a:r>
                      <a:r>
                        <a:rPr lang="ar-SA" sz="2400" b="0" baseline="0" dirty="0" smtClean="0"/>
                        <a:t> مختلفة من نقطة لأخرى)</a:t>
                      </a:r>
                      <a:endParaRPr lang="en-GB" sz="2400" b="0" dirty="0"/>
                    </a:p>
                  </a:txBody>
                  <a:tcPr/>
                </a:tc>
                <a:tc>
                  <a:txBody>
                    <a:bodyPr/>
                    <a:lstStyle/>
                    <a:p>
                      <a:pPr algn="ctr" rtl="1"/>
                      <a:r>
                        <a:rPr lang="ar-SA" sz="2400" b="0" dirty="0" smtClean="0"/>
                        <a:t>تواجه المنشأة منحنى طلب أفقي (تام المرونة)</a:t>
                      </a:r>
                      <a:endParaRPr lang="en-GB" sz="2400" b="0" dirty="0"/>
                    </a:p>
                  </a:txBody>
                  <a:tcPr/>
                </a:tc>
              </a:tr>
              <a:tr h="370840">
                <a:tc>
                  <a:txBody>
                    <a:bodyPr/>
                    <a:lstStyle/>
                    <a:p>
                      <a:pPr algn="ctr" rtl="1"/>
                      <a:r>
                        <a:rPr lang="ar-SA" sz="2400" b="0" dirty="0" smtClean="0"/>
                        <a:t>المنشأة</a:t>
                      </a:r>
                      <a:r>
                        <a:rPr lang="ar-SA" sz="2400" b="0" baseline="0" dirty="0" smtClean="0"/>
                        <a:t> تؤثر على السعر فهي محددة للسعر وتختار نقطة معينة على منحنى الطلب</a:t>
                      </a:r>
                      <a:endParaRPr lang="en-GB" sz="2400" b="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b="0" dirty="0" smtClean="0"/>
                        <a:t>لا تستطيع المنشأة التأثير على السعر السائد في السوق فهي متلقية</a:t>
                      </a:r>
                      <a:r>
                        <a:rPr lang="ar-SA" sz="2400" b="0" baseline="0" dirty="0" smtClean="0"/>
                        <a:t> للسعر.</a:t>
                      </a:r>
                      <a:r>
                        <a:rPr lang="ar-SA" sz="2400" b="0" dirty="0" smtClean="0"/>
                        <a:t> تعمل المنشأة على اختيار حجم الإنتاج الذي يحقق لها أقصى الأرباح عند السعر السائد</a:t>
                      </a:r>
                      <a:endParaRPr lang="en-GB" sz="2400" b="0" dirty="0" smtClean="0"/>
                    </a:p>
                    <a:p>
                      <a:pPr algn="ctr" rtl="1"/>
                      <a:endParaRPr lang="en-GB" sz="2400" b="0" dirty="0"/>
                    </a:p>
                  </a:txBody>
                  <a:tcPr/>
                </a:tc>
              </a:tr>
            </a:tbl>
          </a:graphicData>
        </a:graphic>
      </p:graphicFrame>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10</a:t>
            </a:fld>
            <a:endParaRPr lang="en-GB"/>
          </a:p>
        </p:txBody>
      </p:sp>
    </p:spTree>
    <p:extLst>
      <p:ext uri="{BB962C8B-B14F-4D97-AF65-F5344CB8AC3E}">
        <p14:creationId xmlns:p14="http://schemas.microsoft.com/office/powerpoint/2010/main" xmlns="" val="663643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منحنى الطلب الذي يواجهه المحتكر:</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11</a:t>
            </a:fld>
            <a:endParaRPr lang="en-GB"/>
          </a:p>
        </p:txBody>
      </p:sp>
      <p:sp>
        <p:nvSpPr>
          <p:cNvPr id="3" name="Content Placeholder 2"/>
          <p:cNvSpPr>
            <a:spLocks noGrp="1"/>
          </p:cNvSpPr>
          <p:nvPr>
            <p:ph idx="1"/>
          </p:nvPr>
        </p:nvSpPr>
        <p:spPr>
          <a:xfrm>
            <a:off x="457200" y="1772816"/>
            <a:ext cx="8229600" cy="4551784"/>
          </a:xfrm>
        </p:spPr>
        <p:txBody>
          <a:bodyPr/>
          <a:lstStyle/>
          <a:p>
            <a:pPr algn="r" rtl="1"/>
            <a:r>
              <a:rPr lang="ar-SA" b="1" dirty="0" smtClean="0">
                <a:solidFill>
                  <a:schemeClr val="tx2"/>
                </a:solidFill>
              </a:rPr>
              <a:t>حالة المنافسة الكاملة:</a:t>
            </a:r>
          </a:p>
          <a:p>
            <a:pPr algn="r" rtl="1"/>
            <a:endParaRPr lang="ar-SA" b="1" dirty="0">
              <a:solidFill>
                <a:schemeClr val="tx2"/>
              </a:solidFill>
            </a:endParaRPr>
          </a:p>
          <a:p>
            <a:pPr algn="r" rtl="1"/>
            <a:endParaRPr lang="ar-SA" b="1" dirty="0" smtClean="0">
              <a:solidFill>
                <a:schemeClr val="tx2"/>
              </a:solidFill>
            </a:endParaRPr>
          </a:p>
          <a:p>
            <a:pPr algn="r" rtl="1"/>
            <a:endParaRPr lang="ar-SA" b="1" dirty="0">
              <a:solidFill>
                <a:schemeClr val="tx2"/>
              </a:solidFill>
            </a:endParaRPr>
          </a:p>
          <a:p>
            <a:pPr algn="r" rtl="1"/>
            <a:endParaRPr lang="ar-SA" b="1" dirty="0" smtClean="0">
              <a:solidFill>
                <a:schemeClr val="tx2"/>
              </a:solidFill>
            </a:endParaRPr>
          </a:p>
          <a:p>
            <a:pPr algn="r" rtl="1"/>
            <a:r>
              <a:rPr lang="ar-SA" b="1" dirty="0" smtClean="0">
                <a:solidFill>
                  <a:schemeClr val="tx2"/>
                </a:solidFill>
              </a:rPr>
              <a:t>حالة الاحتكار:</a:t>
            </a:r>
            <a:endParaRPr lang="ar-SA" b="1" dirty="0">
              <a:solidFill>
                <a:schemeClr val="tx2"/>
              </a:solidFill>
            </a:endParaRPr>
          </a:p>
        </p:txBody>
      </p:sp>
      <p:cxnSp>
        <p:nvCxnSpPr>
          <p:cNvPr id="8" name="Straight Connector 7"/>
          <p:cNvCxnSpPr/>
          <p:nvPr/>
        </p:nvCxnSpPr>
        <p:spPr>
          <a:xfrm>
            <a:off x="457200" y="4149080"/>
            <a:ext cx="8229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5070855" y="2175247"/>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076056" y="3717032"/>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716016" y="2103239"/>
            <a:ext cx="364202" cy="461665"/>
          </a:xfrm>
          <a:prstGeom prst="rect">
            <a:avLst/>
          </a:prstGeom>
          <a:noFill/>
        </p:spPr>
        <p:txBody>
          <a:bodyPr wrap="none" rtlCol="0">
            <a:spAutoFit/>
          </a:bodyPr>
          <a:lstStyle/>
          <a:p>
            <a:r>
              <a:rPr lang="en-GB" sz="2400" dirty="0" smtClean="0"/>
              <a:t>P</a:t>
            </a:r>
            <a:endParaRPr lang="en-GB" sz="2400" dirty="0"/>
          </a:p>
        </p:txBody>
      </p:sp>
      <p:sp>
        <p:nvSpPr>
          <p:cNvPr id="16" name="TextBox 15"/>
          <p:cNvSpPr txBox="1"/>
          <p:nvPr/>
        </p:nvSpPr>
        <p:spPr>
          <a:xfrm>
            <a:off x="7236296" y="3467001"/>
            <a:ext cx="431528" cy="461665"/>
          </a:xfrm>
          <a:prstGeom prst="rect">
            <a:avLst/>
          </a:prstGeom>
          <a:noFill/>
        </p:spPr>
        <p:txBody>
          <a:bodyPr wrap="none" rtlCol="0">
            <a:spAutoFit/>
          </a:bodyPr>
          <a:lstStyle/>
          <a:p>
            <a:r>
              <a:rPr lang="en-GB" sz="2400" dirty="0"/>
              <a:t>Q</a:t>
            </a:r>
          </a:p>
        </p:txBody>
      </p:sp>
      <p:cxnSp>
        <p:nvCxnSpPr>
          <p:cNvPr id="17" name="Straight Connector 16"/>
          <p:cNvCxnSpPr/>
          <p:nvPr/>
        </p:nvCxnSpPr>
        <p:spPr>
          <a:xfrm>
            <a:off x="1565323" y="2420888"/>
            <a:ext cx="918445" cy="9361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98498" y="2924944"/>
            <a:ext cx="177775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555776" y="3255367"/>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sp>
        <p:nvSpPr>
          <p:cNvPr id="20" name="TextBox 19"/>
          <p:cNvSpPr txBox="1"/>
          <p:nvPr/>
        </p:nvSpPr>
        <p:spPr>
          <a:xfrm>
            <a:off x="6948264" y="2607295"/>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cxnSp>
        <p:nvCxnSpPr>
          <p:cNvPr id="21" name="Straight Connector 20"/>
          <p:cNvCxnSpPr/>
          <p:nvPr/>
        </p:nvCxnSpPr>
        <p:spPr>
          <a:xfrm>
            <a:off x="971600" y="2910135"/>
            <a:ext cx="1052945" cy="1480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2051720" y="2946139"/>
            <a:ext cx="1" cy="7708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467544" y="2679303"/>
            <a:ext cx="498855" cy="461665"/>
          </a:xfrm>
          <a:prstGeom prst="rect">
            <a:avLst/>
          </a:prstGeom>
          <a:noFill/>
        </p:spPr>
        <p:txBody>
          <a:bodyPr wrap="none" rtlCol="0">
            <a:spAutoFit/>
          </a:bodyPr>
          <a:lstStyle/>
          <a:p>
            <a:r>
              <a:rPr lang="en-GB" sz="2400" dirty="0" smtClean="0"/>
              <a:t>20</a:t>
            </a:r>
            <a:endParaRPr lang="en-GB" sz="2400" dirty="0"/>
          </a:p>
        </p:txBody>
      </p:sp>
      <p:sp>
        <p:nvSpPr>
          <p:cNvPr id="24" name="TextBox 23"/>
          <p:cNvSpPr txBox="1"/>
          <p:nvPr/>
        </p:nvSpPr>
        <p:spPr>
          <a:xfrm>
            <a:off x="4572000" y="2679303"/>
            <a:ext cx="498855" cy="461665"/>
          </a:xfrm>
          <a:prstGeom prst="rect">
            <a:avLst/>
          </a:prstGeom>
          <a:noFill/>
        </p:spPr>
        <p:txBody>
          <a:bodyPr wrap="none" rtlCol="0">
            <a:spAutoFit/>
          </a:bodyPr>
          <a:lstStyle/>
          <a:p>
            <a:r>
              <a:rPr lang="en-GB" sz="2400" dirty="0" smtClean="0"/>
              <a:t>20</a:t>
            </a:r>
            <a:endParaRPr lang="en-GB" sz="2400" dirty="0"/>
          </a:p>
        </p:txBody>
      </p:sp>
      <p:sp>
        <p:nvSpPr>
          <p:cNvPr id="25" name="TextBox 24"/>
          <p:cNvSpPr txBox="1"/>
          <p:nvPr/>
        </p:nvSpPr>
        <p:spPr>
          <a:xfrm>
            <a:off x="1619672" y="3645024"/>
            <a:ext cx="1440420" cy="461665"/>
          </a:xfrm>
          <a:prstGeom prst="rect">
            <a:avLst/>
          </a:prstGeom>
          <a:noFill/>
        </p:spPr>
        <p:txBody>
          <a:bodyPr wrap="square" rtlCol="0">
            <a:spAutoFit/>
          </a:bodyPr>
          <a:lstStyle/>
          <a:p>
            <a:r>
              <a:rPr lang="en-GB" sz="2400" dirty="0" smtClean="0"/>
              <a:t>10,000</a:t>
            </a:r>
            <a:endParaRPr lang="en-GB" sz="2400" dirty="0"/>
          </a:p>
        </p:txBody>
      </p:sp>
      <p:cxnSp>
        <p:nvCxnSpPr>
          <p:cNvPr id="26" name="Straight Connector 25"/>
          <p:cNvCxnSpPr/>
          <p:nvPr/>
        </p:nvCxnSpPr>
        <p:spPr>
          <a:xfrm flipV="1">
            <a:off x="5796136" y="2924945"/>
            <a:ext cx="0" cy="7920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08104" y="3645024"/>
            <a:ext cx="648072" cy="461665"/>
          </a:xfrm>
          <a:prstGeom prst="rect">
            <a:avLst/>
          </a:prstGeom>
          <a:noFill/>
        </p:spPr>
        <p:txBody>
          <a:bodyPr wrap="square" rtlCol="0">
            <a:spAutoFit/>
          </a:bodyPr>
          <a:lstStyle/>
          <a:p>
            <a:r>
              <a:rPr lang="en-GB" sz="2400" dirty="0" smtClean="0"/>
              <a:t>100</a:t>
            </a:r>
            <a:endParaRPr lang="en-GB" sz="2400" dirty="0"/>
          </a:p>
        </p:txBody>
      </p:sp>
      <p:cxnSp>
        <p:nvCxnSpPr>
          <p:cNvPr id="53" name="Straight Arrow Connector 52"/>
          <p:cNvCxnSpPr/>
          <p:nvPr/>
        </p:nvCxnSpPr>
        <p:spPr>
          <a:xfrm flipV="1">
            <a:off x="966919" y="2179637"/>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972120" y="3721422"/>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612080" y="2107629"/>
            <a:ext cx="364202" cy="461665"/>
          </a:xfrm>
          <a:prstGeom prst="rect">
            <a:avLst/>
          </a:prstGeom>
          <a:noFill/>
        </p:spPr>
        <p:txBody>
          <a:bodyPr wrap="none" rtlCol="0">
            <a:spAutoFit/>
          </a:bodyPr>
          <a:lstStyle/>
          <a:p>
            <a:r>
              <a:rPr lang="en-GB" sz="2400" dirty="0" smtClean="0"/>
              <a:t>P</a:t>
            </a:r>
            <a:endParaRPr lang="en-GB" sz="2400" dirty="0"/>
          </a:p>
        </p:txBody>
      </p:sp>
      <p:sp>
        <p:nvSpPr>
          <p:cNvPr id="56" name="TextBox 55"/>
          <p:cNvSpPr txBox="1"/>
          <p:nvPr/>
        </p:nvSpPr>
        <p:spPr>
          <a:xfrm>
            <a:off x="3132360" y="3471391"/>
            <a:ext cx="431528" cy="461665"/>
          </a:xfrm>
          <a:prstGeom prst="rect">
            <a:avLst/>
          </a:prstGeom>
          <a:noFill/>
        </p:spPr>
        <p:txBody>
          <a:bodyPr wrap="none" rtlCol="0">
            <a:spAutoFit/>
          </a:bodyPr>
          <a:lstStyle/>
          <a:p>
            <a:r>
              <a:rPr lang="en-GB" sz="2400" dirty="0"/>
              <a:t>Q</a:t>
            </a:r>
          </a:p>
        </p:txBody>
      </p:sp>
      <p:sp>
        <p:nvSpPr>
          <p:cNvPr id="62" name="TextBox 61"/>
          <p:cNvSpPr txBox="1"/>
          <p:nvPr/>
        </p:nvSpPr>
        <p:spPr>
          <a:xfrm>
            <a:off x="7164288" y="2420888"/>
            <a:ext cx="1584436" cy="461665"/>
          </a:xfrm>
          <a:prstGeom prst="rect">
            <a:avLst/>
          </a:prstGeom>
          <a:noFill/>
        </p:spPr>
        <p:txBody>
          <a:bodyPr wrap="square" rtlCol="0">
            <a:spAutoFit/>
          </a:bodyPr>
          <a:lstStyle/>
          <a:p>
            <a:pPr algn="ctr" rtl="1"/>
            <a:r>
              <a:rPr lang="ar-SA" sz="2400" b="1" dirty="0" smtClean="0"/>
              <a:t>(أ) المنشأة</a:t>
            </a:r>
            <a:endParaRPr lang="en-GB" sz="2400" b="1" dirty="0"/>
          </a:p>
        </p:txBody>
      </p:sp>
      <p:sp>
        <p:nvSpPr>
          <p:cNvPr id="63" name="TextBox 62"/>
          <p:cNvSpPr txBox="1"/>
          <p:nvPr/>
        </p:nvSpPr>
        <p:spPr>
          <a:xfrm>
            <a:off x="2699532" y="2420888"/>
            <a:ext cx="1584436" cy="461665"/>
          </a:xfrm>
          <a:prstGeom prst="rect">
            <a:avLst/>
          </a:prstGeom>
          <a:noFill/>
        </p:spPr>
        <p:txBody>
          <a:bodyPr wrap="square" rtlCol="0">
            <a:spAutoFit/>
          </a:bodyPr>
          <a:lstStyle/>
          <a:p>
            <a:pPr algn="ctr" rtl="1"/>
            <a:r>
              <a:rPr lang="ar-SA" sz="2400" b="1" dirty="0" smtClean="0"/>
              <a:t>(ب) الصناعة</a:t>
            </a:r>
            <a:endParaRPr lang="en-GB" sz="2400" b="1" dirty="0"/>
          </a:p>
        </p:txBody>
      </p:sp>
      <p:cxnSp>
        <p:nvCxnSpPr>
          <p:cNvPr id="64" name="Straight Connector 63"/>
          <p:cNvCxnSpPr/>
          <p:nvPr/>
        </p:nvCxnSpPr>
        <p:spPr>
          <a:xfrm>
            <a:off x="1493315" y="4839543"/>
            <a:ext cx="918445" cy="93610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2483768" y="5674022"/>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cxnSp>
        <p:nvCxnSpPr>
          <p:cNvPr id="66" name="Straight Connector 65"/>
          <p:cNvCxnSpPr/>
          <p:nvPr/>
        </p:nvCxnSpPr>
        <p:spPr>
          <a:xfrm>
            <a:off x="899592" y="5328790"/>
            <a:ext cx="1052945" cy="1480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flipV="1">
            <a:off x="1979712" y="5364794"/>
            <a:ext cx="1" cy="7708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95536" y="5097958"/>
            <a:ext cx="498855" cy="461665"/>
          </a:xfrm>
          <a:prstGeom prst="rect">
            <a:avLst/>
          </a:prstGeom>
          <a:noFill/>
        </p:spPr>
        <p:txBody>
          <a:bodyPr wrap="none" rtlCol="0">
            <a:spAutoFit/>
          </a:bodyPr>
          <a:lstStyle/>
          <a:p>
            <a:r>
              <a:rPr lang="en-GB" sz="2400" dirty="0" smtClean="0"/>
              <a:t>30</a:t>
            </a:r>
            <a:endParaRPr lang="en-GB" sz="2400" dirty="0"/>
          </a:p>
        </p:txBody>
      </p:sp>
      <p:sp>
        <p:nvSpPr>
          <p:cNvPr id="69" name="TextBox 68"/>
          <p:cNvSpPr txBox="1"/>
          <p:nvPr/>
        </p:nvSpPr>
        <p:spPr>
          <a:xfrm>
            <a:off x="1547664" y="6063679"/>
            <a:ext cx="1440420" cy="461665"/>
          </a:xfrm>
          <a:prstGeom prst="rect">
            <a:avLst/>
          </a:prstGeom>
          <a:noFill/>
        </p:spPr>
        <p:txBody>
          <a:bodyPr wrap="square" rtlCol="0">
            <a:spAutoFit/>
          </a:bodyPr>
          <a:lstStyle/>
          <a:p>
            <a:r>
              <a:rPr lang="en-GB" sz="2400" dirty="0" smtClean="0"/>
              <a:t>10,000</a:t>
            </a:r>
            <a:endParaRPr lang="en-GB" sz="2400" dirty="0"/>
          </a:p>
        </p:txBody>
      </p:sp>
      <p:cxnSp>
        <p:nvCxnSpPr>
          <p:cNvPr id="70" name="Straight Arrow Connector 69"/>
          <p:cNvCxnSpPr/>
          <p:nvPr/>
        </p:nvCxnSpPr>
        <p:spPr>
          <a:xfrm flipV="1">
            <a:off x="894911" y="4598292"/>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900112" y="6140077"/>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540072" y="4526284"/>
            <a:ext cx="364202" cy="461665"/>
          </a:xfrm>
          <a:prstGeom prst="rect">
            <a:avLst/>
          </a:prstGeom>
          <a:noFill/>
        </p:spPr>
        <p:txBody>
          <a:bodyPr wrap="none" rtlCol="0">
            <a:spAutoFit/>
          </a:bodyPr>
          <a:lstStyle/>
          <a:p>
            <a:r>
              <a:rPr lang="en-GB" sz="2400" dirty="0" smtClean="0"/>
              <a:t>P</a:t>
            </a:r>
            <a:endParaRPr lang="en-GB" sz="2400" dirty="0"/>
          </a:p>
        </p:txBody>
      </p:sp>
      <p:sp>
        <p:nvSpPr>
          <p:cNvPr id="73" name="TextBox 72"/>
          <p:cNvSpPr txBox="1"/>
          <p:nvPr/>
        </p:nvSpPr>
        <p:spPr>
          <a:xfrm>
            <a:off x="3060352" y="5890046"/>
            <a:ext cx="431528" cy="461665"/>
          </a:xfrm>
          <a:prstGeom prst="rect">
            <a:avLst/>
          </a:prstGeom>
          <a:noFill/>
        </p:spPr>
        <p:txBody>
          <a:bodyPr wrap="none" rtlCol="0">
            <a:spAutoFit/>
          </a:bodyPr>
          <a:lstStyle/>
          <a:p>
            <a:r>
              <a:rPr lang="en-GB" sz="2400" dirty="0"/>
              <a:t>Q</a:t>
            </a:r>
          </a:p>
        </p:txBody>
      </p:sp>
      <p:sp>
        <p:nvSpPr>
          <p:cNvPr id="74" name="TextBox 73"/>
          <p:cNvSpPr txBox="1"/>
          <p:nvPr/>
        </p:nvSpPr>
        <p:spPr>
          <a:xfrm>
            <a:off x="7092280" y="4839543"/>
            <a:ext cx="1584436" cy="461665"/>
          </a:xfrm>
          <a:prstGeom prst="rect">
            <a:avLst/>
          </a:prstGeom>
          <a:noFill/>
        </p:spPr>
        <p:txBody>
          <a:bodyPr wrap="square" rtlCol="0">
            <a:spAutoFit/>
          </a:bodyPr>
          <a:lstStyle/>
          <a:p>
            <a:pPr algn="ctr" rtl="1"/>
            <a:r>
              <a:rPr lang="ar-SA" sz="2400" b="1" dirty="0" smtClean="0"/>
              <a:t>(أ) المنشأة</a:t>
            </a:r>
            <a:endParaRPr lang="en-GB" sz="2400" b="1" dirty="0"/>
          </a:p>
        </p:txBody>
      </p:sp>
      <p:sp>
        <p:nvSpPr>
          <p:cNvPr id="75" name="TextBox 74"/>
          <p:cNvSpPr txBox="1"/>
          <p:nvPr/>
        </p:nvSpPr>
        <p:spPr>
          <a:xfrm>
            <a:off x="2627524" y="4839543"/>
            <a:ext cx="1584436" cy="461665"/>
          </a:xfrm>
          <a:prstGeom prst="rect">
            <a:avLst/>
          </a:prstGeom>
          <a:noFill/>
        </p:spPr>
        <p:txBody>
          <a:bodyPr wrap="square" rtlCol="0">
            <a:spAutoFit/>
          </a:bodyPr>
          <a:lstStyle/>
          <a:p>
            <a:pPr algn="ctr" rtl="1"/>
            <a:r>
              <a:rPr lang="ar-SA" sz="2400" b="1" dirty="0" smtClean="0"/>
              <a:t>(ب) الصناعة</a:t>
            </a:r>
            <a:endParaRPr lang="en-GB" sz="2400" b="1" dirty="0"/>
          </a:p>
        </p:txBody>
      </p:sp>
      <p:cxnSp>
        <p:nvCxnSpPr>
          <p:cNvPr id="76" name="Straight Connector 75"/>
          <p:cNvCxnSpPr/>
          <p:nvPr/>
        </p:nvCxnSpPr>
        <p:spPr>
          <a:xfrm>
            <a:off x="5669779" y="4894387"/>
            <a:ext cx="918445" cy="936104"/>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660232" y="5728866"/>
            <a:ext cx="428322" cy="461665"/>
          </a:xfrm>
          <a:prstGeom prst="rect">
            <a:avLst/>
          </a:prstGeom>
          <a:noFill/>
        </p:spPr>
        <p:txBody>
          <a:bodyPr wrap="none" rtlCol="0">
            <a:spAutoFit/>
          </a:bodyPr>
          <a:lstStyle/>
          <a:p>
            <a:r>
              <a:rPr lang="en-GB" sz="2400" b="1" dirty="0" smtClean="0">
                <a:solidFill>
                  <a:schemeClr val="tx2"/>
                </a:solidFill>
              </a:rPr>
              <a:t>D</a:t>
            </a:r>
            <a:endParaRPr lang="en-GB" sz="2400" b="1" dirty="0">
              <a:solidFill>
                <a:schemeClr val="tx2"/>
              </a:solidFill>
            </a:endParaRPr>
          </a:p>
        </p:txBody>
      </p:sp>
      <p:cxnSp>
        <p:nvCxnSpPr>
          <p:cNvPr id="78" name="Straight Connector 77"/>
          <p:cNvCxnSpPr/>
          <p:nvPr/>
        </p:nvCxnSpPr>
        <p:spPr>
          <a:xfrm>
            <a:off x="5076056" y="5383634"/>
            <a:ext cx="1052945" cy="1480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flipV="1">
            <a:off x="6156176" y="5419638"/>
            <a:ext cx="1" cy="77089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572000" y="5152802"/>
            <a:ext cx="490840" cy="461665"/>
          </a:xfrm>
          <a:prstGeom prst="rect">
            <a:avLst/>
          </a:prstGeom>
          <a:noFill/>
        </p:spPr>
        <p:txBody>
          <a:bodyPr wrap="none" rtlCol="0">
            <a:spAutoFit/>
          </a:bodyPr>
          <a:lstStyle/>
          <a:p>
            <a:r>
              <a:rPr lang="en-GB" sz="2400" dirty="0"/>
              <a:t>3</a:t>
            </a:r>
            <a:r>
              <a:rPr lang="en-GB" sz="2400" dirty="0" smtClean="0"/>
              <a:t>0</a:t>
            </a:r>
            <a:endParaRPr lang="en-GB" sz="2400" dirty="0"/>
          </a:p>
        </p:txBody>
      </p:sp>
      <p:sp>
        <p:nvSpPr>
          <p:cNvPr id="81" name="TextBox 80"/>
          <p:cNvSpPr txBox="1"/>
          <p:nvPr/>
        </p:nvSpPr>
        <p:spPr>
          <a:xfrm>
            <a:off x="5724128" y="6118523"/>
            <a:ext cx="1440420" cy="461665"/>
          </a:xfrm>
          <a:prstGeom prst="rect">
            <a:avLst/>
          </a:prstGeom>
          <a:noFill/>
        </p:spPr>
        <p:txBody>
          <a:bodyPr wrap="square" rtlCol="0">
            <a:spAutoFit/>
          </a:bodyPr>
          <a:lstStyle/>
          <a:p>
            <a:r>
              <a:rPr lang="en-GB" sz="2400" dirty="0" smtClean="0"/>
              <a:t>10,000</a:t>
            </a:r>
            <a:endParaRPr lang="en-GB" sz="2400" dirty="0"/>
          </a:p>
        </p:txBody>
      </p:sp>
      <p:cxnSp>
        <p:nvCxnSpPr>
          <p:cNvPr id="82" name="Straight Arrow Connector 81"/>
          <p:cNvCxnSpPr/>
          <p:nvPr/>
        </p:nvCxnSpPr>
        <p:spPr>
          <a:xfrm flipV="1">
            <a:off x="5071375" y="4653136"/>
            <a:ext cx="5201" cy="15417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4716536" y="4581128"/>
            <a:ext cx="364202" cy="461665"/>
          </a:xfrm>
          <a:prstGeom prst="rect">
            <a:avLst/>
          </a:prstGeom>
          <a:noFill/>
        </p:spPr>
        <p:txBody>
          <a:bodyPr wrap="none" rtlCol="0">
            <a:spAutoFit/>
          </a:bodyPr>
          <a:lstStyle/>
          <a:p>
            <a:r>
              <a:rPr lang="en-GB" sz="2400" dirty="0" smtClean="0"/>
              <a:t>P</a:t>
            </a:r>
            <a:endParaRPr lang="en-GB" sz="2400" dirty="0"/>
          </a:p>
        </p:txBody>
      </p:sp>
      <p:sp>
        <p:nvSpPr>
          <p:cNvPr id="84" name="TextBox 83"/>
          <p:cNvSpPr txBox="1"/>
          <p:nvPr/>
        </p:nvSpPr>
        <p:spPr>
          <a:xfrm>
            <a:off x="7236816" y="5944890"/>
            <a:ext cx="431528" cy="461665"/>
          </a:xfrm>
          <a:prstGeom prst="rect">
            <a:avLst/>
          </a:prstGeom>
          <a:noFill/>
        </p:spPr>
        <p:txBody>
          <a:bodyPr wrap="none" rtlCol="0">
            <a:spAutoFit/>
          </a:bodyPr>
          <a:lstStyle/>
          <a:p>
            <a:r>
              <a:rPr lang="en-GB" sz="2400" dirty="0"/>
              <a:t>Q</a:t>
            </a:r>
          </a:p>
        </p:txBody>
      </p:sp>
      <p:cxnSp>
        <p:nvCxnSpPr>
          <p:cNvPr id="85" name="Straight Arrow Connector 84"/>
          <p:cNvCxnSpPr/>
          <p:nvPr/>
        </p:nvCxnSpPr>
        <p:spPr>
          <a:xfrm>
            <a:off x="5076056" y="6194921"/>
            <a:ext cx="20882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056807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السعر والإيراد المتوسط والإيراد الحدي:</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مثال:</a:t>
            </a:r>
            <a:r>
              <a:rPr lang="ar-SA" dirty="0" smtClean="0">
                <a:solidFill>
                  <a:schemeClr val="tx2"/>
                </a:solidFill>
              </a:rPr>
              <a:t> </a:t>
            </a:r>
            <a:r>
              <a:rPr lang="ar-SA" dirty="0" smtClean="0"/>
              <a:t>جدول الطلب والإيراد للمحتكر.</a:t>
            </a:r>
          </a:p>
          <a:p>
            <a:pPr marL="0" indent="0" algn="r" rtl="1">
              <a:buNone/>
            </a:pPr>
            <a:endParaRPr lang="ar-SA" dirty="0" smtClean="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2317183085"/>
              </p:ext>
            </p:extLst>
          </p:nvPr>
        </p:nvGraphicFramePr>
        <p:xfrm>
          <a:off x="1547664" y="2636912"/>
          <a:ext cx="6096000" cy="3606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الكمية المطلوبة</a:t>
                      </a:r>
                    </a:p>
                    <a:p>
                      <a:pPr algn="ctr" rtl="1"/>
                      <a:r>
                        <a:rPr lang="en-GB" dirty="0" smtClean="0"/>
                        <a:t>Q</a:t>
                      </a:r>
                      <a:endParaRPr lang="en-GB" dirty="0"/>
                    </a:p>
                  </a:txBody>
                  <a:tcPr/>
                </a:tc>
              </a:tr>
              <a:tr h="370840">
                <a:tc>
                  <a:txBody>
                    <a:bodyPr/>
                    <a:lstStyle/>
                    <a:p>
                      <a:pPr algn="ctr" rtl="1"/>
                      <a:r>
                        <a:rPr lang="en-GB" dirty="0" smtClean="0"/>
                        <a:t>-</a:t>
                      </a:r>
                      <a:endParaRPr lang="en-GB" dirty="0"/>
                    </a:p>
                  </a:txBody>
                  <a:tcPr/>
                </a:tc>
                <a:tc>
                  <a:txBody>
                    <a:bodyPr/>
                    <a:lstStyle/>
                    <a:p>
                      <a:pPr algn="ctr" rtl="1"/>
                      <a:r>
                        <a:rPr lang="en-GB" dirty="0" smtClean="0"/>
                        <a:t>0</a:t>
                      </a:r>
                      <a:endParaRPr lang="en-GB" dirty="0"/>
                    </a:p>
                  </a:txBody>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34</a:t>
                      </a:r>
                      <a:endParaRPr lang="en-GB" dirty="0"/>
                    </a:p>
                  </a:txBody>
                  <a:tcPr/>
                </a:tc>
                <a:tc>
                  <a:txBody>
                    <a:bodyPr/>
                    <a:lstStyle/>
                    <a:p>
                      <a:pPr algn="ctr" rtl="1"/>
                      <a:r>
                        <a:rPr lang="en-GB" dirty="0" smtClean="0"/>
                        <a:t>72</a:t>
                      </a:r>
                      <a:endParaRPr lang="en-GB" dirty="0"/>
                    </a:p>
                  </a:txBody>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102</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26</a:t>
                      </a:r>
                      <a:endParaRPr lang="en-GB" dirty="0"/>
                    </a:p>
                  </a:txBody>
                  <a:tcPr/>
                </a:tc>
                <a:tc>
                  <a:txBody>
                    <a:bodyPr/>
                    <a:lstStyle/>
                    <a:p>
                      <a:pPr algn="ctr" rtl="1"/>
                      <a:r>
                        <a:rPr lang="en-GB" dirty="0" smtClean="0"/>
                        <a:t>128</a:t>
                      </a:r>
                      <a:endParaRPr lang="en-GB" dirty="0"/>
                    </a:p>
                  </a:txBody>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150</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5</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168</a:t>
                      </a:r>
                      <a:endParaRPr lang="en-GB" dirty="0"/>
                    </a:p>
                  </a:txBody>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14</a:t>
                      </a:r>
                      <a:endParaRPr lang="en-GB" dirty="0"/>
                    </a:p>
                  </a:txBody>
                  <a:tcPr/>
                </a:tc>
                <a:tc>
                  <a:txBody>
                    <a:bodyPr/>
                    <a:lstStyle/>
                    <a:p>
                      <a:pPr algn="ctr" rtl="1"/>
                      <a:r>
                        <a:rPr lang="en-GB" dirty="0" smtClean="0"/>
                        <a:t>182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bl>
          </a:graphicData>
        </a:graphic>
      </p:graphicFrame>
    </p:spTree>
    <p:extLst>
      <p:ext uri="{BB962C8B-B14F-4D97-AF65-F5344CB8AC3E}">
        <p14:creationId xmlns:p14="http://schemas.microsoft.com/office/powerpoint/2010/main" xmlns="" val="3752426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السعر والإيراد المتوسط والإيراد الحدي:</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xfrm>
            <a:off x="457200" y="1935480"/>
            <a:ext cx="8229600" cy="4589864"/>
          </a:xfrm>
          <a:blipFill rotWithShape="1">
            <a:blip r:embed="rId2" cstate="print"/>
            <a:stretch>
              <a:fillRect t="-2128" r="-1333"/>
            </a:stretch>
          </a:blipFill>
        </p:spPr>
        <p:txBody>
          <a:bodyPr/>
          <a:lstStyle/>
          <a:p>
            <a:pPr>
              <a:buNone/>
            </a:pPr>
            <a:r>
              <a:rPr lang="en-GB">
                <a:noFill/>
              </a:rPr>
              <a:t> </a:t>
            </a: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13</a:t>
            </a:fld>
            <a:endParaRPr lang="en-GB"/>
          </a:p>
        </p:txBody>
      </p:sp>
      <p:sp>
        <p:nvSpPr>
          <p:cNvPr id="7" name="Rectangle 6"/>
          <p:cNvSpPr/>
          <p:nvPr/>
        </p:nvSpPr>
        <p:spPr>
          <a:xfrm>
            <a:off x="3635896" y="4365104"/>
            <a:ext cx="2016224" cy="43204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131840" y="5589240"/>
            <a:ext cx="2880320" cy="7920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3559735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السعر والإيراد المتوسط والإيراد الحدي:</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t="-1528" r="-1333"/>
            </a:stretch>
          </a:blipFill>
        </p:spPr>
        <p:txBody>
          <a:bodyPr/>
          <a:lstStyle/>
          <a:p>
            <a:pPr>
              <a:buNone/>
            </a:pPr>
            <a:r>
              <a:rPr lang="en-GB">
                <a:noFill/>
              </a:rPr>
              <a:t> </a:t>
            </a: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14</a:t>
            </a:fld>
            <a:endParaRPr lang="en-GB"/>
          </a:p>
        </p:txBody>
      </p:sp>
      <p:cxnSp>
        <p:nvCxnSpPr>
          <p:cNvPr id="10" name="Straight Arrow Connector 9"/>
          <p:cNvCxnSpPr/>
          <p:nvPr/>
        </p:nvCxnSpPr>
        <p:spPr>
          <a:xfrm>
            <a:off x="4499992" y="4869160"/>
            <a:ext cx="6480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923928" y="3212976"/>
            <a:ext cx="6480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9937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mc:AlternateContent xmlns:mc="http://schemas.openxmlformats.org/markup-compatibility/2006">
        <mc:Choice xmlns:a14="http://schemas.microsoft.com/office/drawing/2010/main" xmlns="" Requires="a14">
          <p:graphicFrame>
            <p:nvGraphicFramePr>
              <p:cNvPr id="6" name="Content Placeholder 5"/>
              <p:cNvGraphicFramePr>
                <a:graphicFrameLocks noGrp="1"/>
              </p:cNvGraphicFramePr>
              <p:nvPr>
                <p:ph idx="1"/>
                <p:extLst>
                  <p:ext uri="{D42A27DB-BD31-4B8C-83A1-F6EECF244321}">
                    <p14:modId xmlns:p14="http://schemas.microsoft.com/office/powerpoint/2010/main" val="2397530432"/>
                  </p:ext>
                </p:extLst>
              </p:nvPr>
            </p:nvGraphicFramePr>
            <p:xfrm>
              <a:off x="467544" y="2132856"/>
              <a:ext cx="8229600" cy="3862452"/>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rtl="1"/>
                          <a:r>
                            <a:rPr lang="ar-SA" sz="2600" dirty="0" smtClean="0"/>
                            <a:t>في الاحتكار</a:t>
                          </a:r>
                          <a:endParaRPr lang="en-GB" sz="2600" dirty="0"/>
                        </a:p>
                      </a:txBody>
                      <a:tcPr/>
                    </a:tc>
                    <a:tc>
                      <a:txBody>
                        <a:bodyPr/>
                        <a:lstStyle/>
                        <a:p>
                          <a:pPr algn="ctr" rtl="1"/>
                          <a:r>
                            <a:rPr lang="ar-SA" sz="2600" dirty="0" smtClean="0"/>
                            <a:t>في</a:t>
                          </a:r>
                          <a:r>
                            <a:rPr lang="ar-SA" sz="2600" baseline="0" dirty="0" smtClean="0"/>
                            <a:t> المنافسة الكاملة</a:t>
                          </a:r>
                          <a:endParaRPr lang="en-GB" sz="2600" dirty="0"/>
                        </a:p>
                      </a:txBody>
                      <a:tcPr/>
                    </a:tc>
                  </a:tr>
                  <a:tr h="370840">
                    <a:tc>
                      <a:txBody>
                        <a:bodyPr/>
                        <a:lstStyle/>
                        <a:p>
                          <a:pPr algn="ctr" rtl="1"/>
                          <a:r>
                            <a:rPr lang="ar-SA" sz="2600" dirty="0" smtClean="0"/>
                            <a:t>منحنى الطلب ذو ميل سالب.</a:t>
                          </a:r>
                          <a:endParaRPr lang="en-GB" sz="2600" dirty="0" smtClean="0"/>
                        </a:p>
                        <a:p>
                          <a:pPr marL="0" marR="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lang="en-GB" sz="2600" i="1" smtClean="0">
                                        <a:latin typeface="Cambria Math"/>
                                      </a:rPr>
                                    </m:ctrlPr>
                                  </m:fPr>
                                  <m:num>
                                    <m:r>
                                      <a:rPr lang="en-GB" sz="2600" i="1" smtClean="0">
                                        <a:latin typeface="Cambria Math"/>
                                        <a:ea typeface="Cambria Math"/>
                                      </a:rPr>
                                      <m:t>∆</m:t>
                                    </m:r>
                                    <m:r>
                                      <a:rPr lang="en-GB" sz="2600" b="0" i="1" smtClean="0">
                                        <a:latin typeface="Cambria Math"/>
                                        <a:ea typeface="Cambria Math"/>
                                      </a:rPr>
                                      <m:t>𝑃</m:t>
                                    </m:r>
                                  </m:num>
                                  <m:den>
                                    <m:r>
                                      <a:rPr lang="en-GB" sz="2600" i="1" smtClean="0">
                                        <a:latin typeface="Cambria Math"/>
                                        <a:ea typeface="Cambria Math"/>
                                      </a:rPr>
                                      <m:t>∆</m:t>
                                    </m:r>
                                    <m:r>
                                      <a:rPr lang="en-GB" sz="2600" b="0" i="1" smtClean="0">
                                        <a:latin typeface="Cambria Math"/>
                                        <a:ea typeface="Cambria Math"/>
                                      </a:rPr>
                                      <m:t>𝑄</m:t>
                                    </m:r>
                                  </m:den>
                                </m:f>
                                <m:r>
                                  <a:rPr lang="en-GB" sz="2600" b="0" i="1" smtClean="0">
                                    <a:latin typeface="Cambria Math"/>
                                    <a:ea typeface="+mn-ea"/>
                                  </a:rPr>
                                  <m:t>&lt;</m:t>
                                </m:r>
                                <m:r>
                                  <a:rPr lang="en-GB" sz="2600" b="0" i="1" smtClean="0">
                                    <a:latin typeface="Cambria Math"/>
                                  </a:rPr>
                                  <m:t>0</m:t>
                                </m:r>
                              </m:oMath>
                            </m:oMathPara>
                          </a14:m>
                          <a:endParaRPr lang="en-GB" sz="2600" dirty="0"/>
                        </a:p>
                      </a:txBody>
                      <a:tcPr/>
                    </a:tc>
                    <a:tc>
                      <a:txBody>
                        <a:bodyPr/>
                        <a:lstStyle/>
                        <a:p>
                          <a:pPr algn="ctr" rtl="1"/>
                          <a:r>
                            <a:rPr lang="ar-SA" sz="2600" dirty="0" smtClean="0"/>
                            <a:t>منحنى</a:t>
                          </a:r>
                          <a:r>
                            <a:rPr lang="ar-SA" sz="2600" baseline="0" dirty="0" smtClean="0"/>
                            <a:t> الطلب أفقي وميله يساوي صفر.</a:t>
                          </a:r>
                        </a:p>
                        <a:p>
                          <a:pPr algn="ctr" rtl="1"/>
                          <a14:m>
                            <m:oMathPara xmlns:m="http://schemas.openxmlformats.org/officeDocument/2006/math">
                              <m:oMathParaPr>
                                <m:jc m:val="centerGroup"/>
                              </m:oMathParaPr>
                              <m:oMath xmlns:m="http://schemas.openxmlformats.org/officeDocument/2006/math">
                                <m:f>
                                  <m:fPr>
                                    <m:ctrlPr>
                                      <a:rPr lang="en-GB" sz="2600" i="1" smtClean="0">
                                        <a:latin typeface="Cambria Math"/>
                                      </a:rPr>
                                    </m:ctrlPr>
                                  </m:fPr>
                                  <m:num>
                                    <m:r>
                                      <a:rPr lang="en-GB" sz="2600" i="1" smtClean="0">
                                        <a:latin typeface="Cambria Math"/>
                                        <a:ea typeface="Cambria Math"/>
                                      </a:rPr>
                                      <m:t>∆</m:t>
                                    </m:r>
                                    <m:r>
                                      <a:rPr lang="en-GB" sz="2600" b="0" i="1" smtClean="0">
                                        <a:latin typeface="Cambria Math"/>
                                        <a:ea typeface="Cambria Math"/>
                                      </a:rPr>
                                      <m:t>𝑃</m:t>
                                    </m:r>
                                  </m:num>
                                  <m:den>
                                    <m:r>
                                      <a:rPr lang="en-GB" sz="2600" i="1" smtClean="0">
                                        <a:latin typeface="Cambria Math"/>
                                        <a:ea typeface="Cambria Math"/>
                                      </a:rPr>
                                      <m:t>∆</m:t>
                                    </m:r>
                                    <m:r>
                                      <a:rPr lang="en-GB" sz="2600" b="0" i="1" smtClean="0">
                                        <a:latin typeface="Cambria Math"/>
                                        <a:ea typeface="Cambria Math"/>
                                      </a:rPr>
                                      <m:t>𝑄</m:t>
                                    </m:r>
                                  </m:den>
                                </m:f>
                                <m:r>
                                  <a:rPr lang="en-GB" sz="2600" b="0" i="1" smtClean="0">
                                    <a:latin typeface="Cambria Math"/>
                                  </a:rPr>
                                  <m:t>=</m:t>
                                </m:r>
                                <m:r>
                                  <a:rPr lang="en-GB" sz="2600" b="0" i="1" smtClean="0">
                                    <a:latin typeface="Cambria Math"/>
                                  </a:rPr>
                                  <m:t>0</m:t>
                                </m:r>
                              </m:oMath>
                            </m:oMathPara>
                          </a14:m>
                          <a:endParaRPr lang="en-GB" sz="26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600" b="0" i="0" dirty="0" smtClean="0">
                              <a:solidFill>
                                <a:schemeClr val="tx1"/>
                              </a:solidFill>
                              <a:latin typeface="Cambria Math"/>
                            </a:rPr>
                            <a:t>الإيراد الحدي أقل من السعر</a:t>
                          </a:r>
                        </a:p>
                        <a:p>
                          <a:pPr marL="0" marR="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rPr>
                                  <m:t>𝑀𝑅</m:t>
                                </m:r>
                                <m:r>
                                  <a:rPr lang="en-GB" sz="2600" b="0" i="1" smtClean="0">
                                    <a:solidFill>
                                      <a:schemeClr val="tx1"/>
                                    </a:solidFill>
                                    <a:latin typeface="Cambria Math"/>
                                  </a:rPr>
                                  <m:t>=</m:t>
                                </m:r>
                                <m:r>
                                  <a:rPr lang="en-GB" sz="2600" b="0" i="1" smtClean="0">
                                    <a:solidFill>
                                      <a:schemeClr val="tx1"/>
                                    </a:solidFill>
                                    <a:latin typeface="Cambria Math"/>
                                  </a:rPr>
                                  <m:t>𝑃</m:t>
                                </m:r>
                                <m:r>
                                  <a:rPr lang="en-GB" sz="2600" b="0" i="1" smtClean="0">
                                    <a:solidFill>
                                      <a:schemeClr val="tx1"/>
                                    </a:solidFill>
                                    <a:latin typeface="Cambria Math"/>
                                  </a:rPr>
                                  <m:t>−</m:t>
                                </m:r>
                                <m:r>
                                  <m:rPr>
                                    <m:sty m:val="p"/>
                                  </m:rPr>
                                  <a:rPr lang="en-GB" sz="2600" b="0" i="0" smtClean="0">
                                    <a:solidFill>
                                      <a:schemeClr val="tx1"/>
                                    </a:solidFill>
                                    <a:latin typeface="Cambria Math"/>
                                  </a:rPr>
                                  <m:t>Q</m:t>
                                </m:r>
                                <m:r>
                                  <a:rPr lang="en-GB" sz="2600" b="0" i="0" smtClean="0">
                                    <a:solidFill>
                                      <a:schemeClr val="tx1"/>
                                    </a:solidFill>
                                    <a:latin typeface="Cambria Math"/>
                                  </a:rPr>
                                  <m:t>.</m:t>
                                </m:r>
                                <m:f>
                                  <m:fPr>
                                    <m:ctrlPr>
                                      <a:rPr lang="en-GB" sz="2600" b="0" i="1" smtClean="0">
                                        <a:solidFill>
                                          <a:schemeClr val="tx1"/>
                                        </a:solidFill>
                                        <a:latin typeface="Cambria Math"/>
                                      </a:rPr>
                                    </m:ctrlPr>
                                  </m:fPr>
                                  <m:num>
                                    <m:r>
                                      <a:rPr lang="en-GB" sz="2600" b="0" i="1" smtClean="0">
                                        <a:solidFill>
                                          <a:schemeClr val="tx1"/>
                                        </a:solidFill>
                                        <a:latin typeface="Cambria Math"/>
                                        <a:ea typeface="Cambria Math"/>
                                      </a:rPr>
                                      <m:t>∆</m:t>
                                    </m:r>
                                    <m:r>
                                      <a:rPr lang="en-GB" sz="2600" b="0" i="1" smtClean="0">
                                        <a:solidFill>
                                          <a:schemeClr val="tx1"/>
                                        </a:solidFill>
                                        <a:latin typeface="Cambria Math"/>
                                        <a:ea typeface="Cambria Math"/>
                                      </a:rPr>
                                      <m:t>𝑃</m:t>
                                    </m:r>
                                  </m:num>
                                  <m:den>
                                    <m:r>
                                      <a:rPr lang="en-GB" sz="2600" b="0" i="1" smtClean="0">
                                        <a:solidFill>
                                          <a:schemeClr val="tx1"/>
                                        </a:solidFill>
                                        <a:latin typeface="Cambria Math"/>
                                        <a:ea typeface="Cambria Math"/>
                                      </a:rPr>
                                      <m:t>∆</m:t>
                                    </m:r>
                                    <m:r>
                                      <a:rPr lang="en-GB" sz="2600" b="0" i="1" smtClean="0">
                                        <a:solidFill>
                                          <a:schemeClr val="tx1"/>
                                        </a:solidFill>
                                        <a:latin typeface="Cambria Math"/>
                                        <a:ea typeface="Cambria Math"/>
                                      </a:rPr>
                                      <m:t>𝑄</m:t>
                                    </m:r>
                                  </m:den>
                                </m:f>
                              </m:oMath>
                            </m:oMathPara>
                          </a14:m>
                          <a:endParaRPr lang="en-GB" sz="2600" b="0" i="1" dirty="0" smtClean="0">
                            <a:solidFill>
                              <a:schemeClr val="tx1"/>
                            </a:solidFill>
                            <a:latin typeface="Cambria Math"/>
                            <a:ea typeface="Cambria Math"/>
                          </a:endParaRPr>
                        </a:p>
                        <a:p>
                          <a:pPr marL="0" marR="0" indent="0" algn="ctr" defTabSz="914400" rtl="1"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ea typeface="Cambria Math"/>
                                  </a:rPr>
                                  <m:t>𝑀𝑅</m:t>
                                </m:r>
                                <m:r>
                                  <a:rPr lang="en-GB" sz="2600" b="0" i="1" smtClean="0">
                                    <a:solidFill>
                                      <a:schemeClr val="tx1"/>
                                    </a:solidFill>
                                    <a:latin typeface="Cambria Math"/>
                                    <a:ea typeface="Cambria Math"/>
                                  </a:rPr>
                                  <m:t>&lt;</m:t>
                                </m:r>
                                <m:r>
                                  <a:rPr lang="en-GB" sz="2600" b="0" i="1" smtClean="0">
                                    <a:solidFill>
                                      <a:schemeClr val="tx1"/>
                                    </a:solidFill>
                                    <a:latin typeface="Cambria Math"/>
                                    <a:ea typeface="Cambria Math"/>
                                  </a:rPr>
                                  <m:t>𝑃</m:t>
                                </m:r>
                              </m:oMath>
                            </m:oMathPara>
                          </a14:m>
                          <a:endParaRPr lang="en-GB" sz="2600" dirty="0"/>
                        </a:p>
                      </a:txBody>
                      <a:tcPr/>
                    </a:tc>
                    <a:tc>
                      <a:txBody>
                        <a:bodyPr/>
                        <a:lstStyle/>
                        <a:p>
                          <a:pPr algn="ctr" rtl="1"/>
                          <a:r>
                            <a:rPr lang="ar-SA" sz="2600" b="0" i="0" dirty="0" smtClean="0">
                              <a:solidFill>
                                <a:schemeClr val="tx1"/>
                              </a:solidFill>
                              <a:latin typeface="Cambria Math"/>
                            </a:rPr>
                            <a:t>الإيراد</a:t>
                          </a:r>
                          <a:r>
                            <a:rPr lang="ar-SA" sz="2600" b="0" i="0" baseline="0" dirty="0" smtClean="0">
                              <a:solidFill>
                                <a:schemeClr val="tx1"/>
                              </a:solidFill>
                              <a:latin typeface="Cambria Math"/>
                            </a:rPr>
                            <a:t> الحدي يساوي السعر</a:t>
                          </a:r>
                          <a:endParaRPr lang="ar-SA" sz="2600" b="0" i="0" dirty="0" smtClean="0">
                            <a:solidFill>
                              <a:schemeClr val="tx1"/>
                            </a:solidFill>
                            <a:latin typeface="Cambria Math"/>
                          </a:endParaRPr>
                        </a:p>
                        <a:p>
                          <a:pPr algn="ctr" rtl="1"/>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rPr>
                                  <m:t>𝑀𝑅</m:t>
                                </m:r>
                                <m:r>
                                  <a:rPr lang="en-GB" sz="2600" b="0" i="1" smtClean="0">
                                    <a:solidFill>
                                      <a:schemeClr val="tx1"/>
                                    </a:solidFill>
                                    <a:latin typeface="Cambria Math"/>
                                  </a:rPr>
                                  <m:t>=</m:t>
                                </m:r>
                                <m:r>
                                  <a:rPr lang="en-GB" sz="2600" b="0" i="1" smtClean="0">
                                    <a:solidFill>
                                      <a:schemeClr val="tx1"/>
                                    </a:solidFill>
                                    <a:latin typeface="Cambria Math"/>
                                  </a:rPr>
                                  <m:t>𝑃</m:t>
                                </m:r>
                                <m:r>
                                  <a:rPr lang="en-GB" sz="2600" b="0" i="1" smtClean="0">
                                    <a:solidFill>
                                      <a:schemeClr val="tx1"/>
                                    </a:solidFill>
                                    <a:latin typeface="Cambria Math"/>
                                  </a:rPr>
                                  <m:t>+</m:t>
                                </m:r>
                                <m:r>
                                  <m:rPr>
                                    <m:sty m:val="p"/>
                                  </m:rPr>
                                  <a:rPr lang="en-GB" sz="2600" b="0" i="0" smtClean="0">
                                    <a:solidFill>
                                      <a:schemeClr val="tx1"/>
                                    </a:solidFill>
                                    <a:latin typeface="Cambria Math"/>
                                  </a:rPr>
                                  <m:t>Q</m:t>
                                </m:r>
                                <m:r>
                                  <a:rPr lang="en-GB" sz="2600" b="0" i="1" smtClean="0">
                                    <a:solidFill>
                                      <a:schemeClr val="tx1"/>
                                    </a:solidFill>
                                    <a:latin typeface="Cambria Math"/>
                                  </a:rPr>
                                  <m:t>.</m:t>
                                </m:r>
                                <m:r>
                                  <a:rPr lang="en-GB" sz="2600" b="0" i="1" smtClean="0">
                                    <a:solidFill>
                                      <a:schemeClr val="tx1"/>
                                    </a:solidFill>
                                    <a:latin typeface="Cambria Math"/>
                                  </a:rPr>
                                  <m:t>0</m:t>
                                </m:r>
                              </m:oMath>
                            </m:oMathPara>
                          </a14:m>
                          <a:endParaRPr lang="en-GB" sz="2600" b="0" i="1" dirty="0" smtClean="0">
                            <a:solidFill>
                              <a:schemeClr val="tx1"/>
                            </a:solidFill>
                            <a:latin typeface="Cambria Math"/>
                            <a:ea typeface="Cambria Math"/>
                          </a:endParaRPr>
                        </a:p>
                        <a:p>
                          <a:pPr algn="ctr" rtl="1"/>
                          <a14:m>
                            <m:oMathPara xmlns:m="http://schemas.openxmlformats.org/officeDocument/2006/math">
                              <m:oMathParaPr>
                                <m:jc m:val="centerGroup"/>
                              </m:oMathParaPr>
                              <m:oMath xmlns:m="http://schemas.openxmlformats.org/officeDocument/2006/math">
                                <m:r>
                                  <a:rPr lang="en-GB" sz="2600" b="0" i="1" smtClean="0">
                                    <a:solidFill>
                                      <a:schemeClr val="tx1"/>
                                    </a:solidFill>
                                    <a:latin typeface="Cambria Math"/>
                                    <a:ea typeface="Cambria Math"/>
                                  </a:rPr>
                                  <m:t>𝑀𝑅</m:t>
                                </m:r>
                                <m:r>
                                  <a:rPr lang="en-GB" sz="2600" b="0" i="1" smtClean="0">
                                    <a:solidFill>
                                      <a:schemeClr val="tx1"/>
                                    </a:solidFill>
                                    <a:latin typeface="Cambria Math"/>
                                    <a:ea typeface="Cambria Math"/>
                                  </a:rPr>
                                  <m:t>=</m:t>
                                </m:r>
                                <m:r>
                                  <a:rPr lang="en-GB" sz="2600" b="0" i="1" smtClean="0">
                                    <a:solidFill>
                                      <a:schemeClr val="tx1"/>
                                    </a:solidFill>
                                    <a:latin typeface="Cambria Math"/>
                                    <a:ea typeface="Cambria Math"/>
                                  </a:rPr>
                                  <m:t>𝑃</m:t>
                                </m:r>
                              </m:oMath>
                            </m:oMathPara>
                          </a14:m>
                          <a:endParaRPr lang="en-GB" sz="2600" dirty="0"/>
                        </a:p>
                      </a:txBody>
                      <a:tcPr/>
                    </a:tc>
                  </a:tr>
                </a:tbl>
              </a:graphicData>
            </a:graphic>
          </p:graphicFrame>
        </mc:Choice>
        <mc:Fallback>
          <p:graphicFrame>
            <p:nvGraphicFramePr>
              <p:cNvPr id="6" name="Content Placeholder 5"/>
              <p:cNvGraphicFramePr>
                <a:graphicFrameLocks noGrp="1"/>
              </p:cNvGraphicFramePr>
              <p:nvPr>
                <p:ph idx="1"/>
                <p:extLst>
                  <p:ext uri="{D42A27DB-BD31-4B8C-83A1-F6EECF244321}">
                    <p14:modId xmlns:p14="http://schemas.microsoft.com/office/powerpoint/2010/main" xmlns="" xmlns:a14="http://schemas.microsoft.com/office/drawing/2010/main" val="2397530432"/>
                  </p:ext>
                </p:extLst>
              </p:nvPr>
            </p:nvGraphicFramePr>
            <p:xfrm>
              <a:off x="467544" y="2132856"/>
              <a:ext cx="8229600" cy="3862452"/>
            </p:xfrm>
            <a:graphic>
              <a:graphicData uri="http://schemas.openxmlformats.org/drawingml/2006/table">
                <a:tbl>
                  <a:tblPr firstRow="1" bandRow="1">
                    <a:tableStyleId>{5C22544A-7EE6-4342-B048-85BDC9FD1C3A}</a:tableStyleId>
                  </a:tblPr>
                  <a:tblGrid>
                    <a:gridCol w="4114800"/>
                    <a:gridCol w="4114800"/>
                  </a:tblGrid>
                  <a:tr h="487680">
                    <a:tc>
                      <a:txBody>
                        <a:bodyPr/>
                        <a:lstStyle/>
                        <a:p>
                          <a:pPr algn="ctr" rtl="1"/>
                          <a:r>
                            <a:rPr lang="ar-SA" sz="2600" dirty="0" smtClean="0"/>
                            <a:t>في الاحتكار</a:t>
                          </a:r>
                          <a:endParaRPr lang="en-GB" sz="2600" dirty="0"/>
                        </a:p>
                      </a:txBody>
                      <a:tcPr/>
                    </a:tc>
                    <a:tc>
                      <a:txBody>
                        <a:bodyPr/>
                        <a:lstStyle/>
                        <a:p>
                          <a:pPr algn="ctr" rtl="1"/>
                          <a:r>
                            <a:rPr lang="ar-SA" sz="2600" dirty="0" smtClean="0"/>
                            <a:t>في</a:t>
                          </a:r>
                          <a:r>
                            <a:rPr lang="ar-SA" sz="2600" baseline="0" dirty="0" smtClean="0"/>
                            <a:t> المنافسة الكاملة</a:t>
                          </a:r>
                          <a:endParaRPr lang="en-GB" sz="2600" dirty="0"/>
                        </a:p>
                      </a:txBody>
                      <a:tcPr/>
                    </a:tc>
                  </a:tr>
                  <a:tr h="1687386">
                    <a:tc>
                      <a:txBody>
                        <a:bodyPr/>
                        <a:lstStyle/>
                        <a:p>
                          <a:endParaRPr lang="en-US"/>
                        </a:p>
                      </a:txBody>
                      <a:tcPr>
                        <a:blipFill rotWithShape="1">
                          <a:blip r:embed="rId2"/>
                          <a:stretch>
                            <a:fillRect l="-148" t="-32971" r="-100000" b="-100725"/>
                          </a:stretch>
                        </a:blipFill>
                      </a:tcPr>
                    </a:tc>
                    <a:tc>
                      <a:txBody>
                        <a:bodyPr/>
                        <a:lstStyle/>
                        <a:p>
                          <a:endParaRPr lang="en-US"/>
                        </a:p>
                      </a:txBody>
                      <a:tcPr>
                        <a:blipFill rotWithShape="1">
                          <a:blip r:embed="rId2"/>
                          <a:stretch>
                            <a:fillRect l="-100148" t="-32971" b="-100725"/>
                          </a:stretch>
                        </a:blipFill>
                      </a:tcPr>
                    </a:tc>
                  </a:tr>
                  <a:tr h="1687386">
                    <a:tc>
                      <a:txBody>
                        <a:bodyPr/>
                        <a:lstStyle/>
                        <a:p>
                          <a:endParaRPr lang="en-US"/>
                        </a:p>
                      </a:txBody>
                      <a:tcPr>
                        <a:blipFill rotWithShape="1">
                          <a:blip r:embed="rId2"/>
                          <a:stretch>
                            <a:fillRect l="-148" t="-132491" r="-100000" b="-361"/>
                          </a:stretch>
                        </a:blipFill>
                      </a:tcPr>
                    </a:tc>
                    <a:tc>
                      <a:txBody>
                        <a:bodyPr/>
                        <a:lstStyle/>
                        <a:p>
                          <a:endParaRPr lang="en-US"/>
                        </a:p>
                      </a:txBody>
                      <a:tcPr>
                        <a:blipFill rotWithShape="1">
                          <a:blip r:embed="rId2"/>
                          <a:stretch>
                            <a:fillRect l="-100148" t="-132491" b="-361"/>
                          </a:stretch>
                        </a:blipFill>
                      </a:tcPr>
                    </a:tc>
                  </a:tr>
                </a:tbl>
              </a:graphicData>
            </a:graphic>
          </p:graphicFrame>
        </mc:Fallback>
      </mc:AlternateContent>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15</a:t>
            </a:fld>
            <a:endParaRPr lang="en-GB"/>
          </a:p>
        </p:txBody>
      </p:sp>
    </p:spTree>
    <p:extLst>
      <p:ext uri="{BB962C8B-B14F-4D97-AF65-F5344CB8AC3E}">
        <p14:creationId xmlns:p14="http://schemas.microsoft.com/office/powerpoint/2010/main" xmlns="" val="1837471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t="-1528" r="-1333"/>
            </a:stretch>
          </a:blipFill>
        </p:spPr>
        <p:txBody>
          <a:bodyPr/>
          <a:lstStyle/>
          <a:p>
            <a:pPr>
              <a:buNone/>
            </a:pPr>
            <a:r>
              <a:rPr lang="en-GB">
                <a:noFill/>
              </a:rPr>
              <a:t> </a:t>
            </a: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16</a:t>
            </a:fld>
            <a:endParaRPr lang="en-GB"/>
          </a:p>
        </p:txBody>
      </p:sp>
      <p:sp>
        <p:nvSpPr>
          <p:cNvPr id="6" name="Rectangle 5"/>
          <p:cNvSpPr/>
          <p:nvPr/>
        </p:nvSpPr>
        <p:spPr>
          <a:xfrm>
            <a:off x="3203848" y="4149080"/>
            <a:ext cx="2736304" cy="93610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750740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t="-1250" r="-1333"/>
            </a:stretch>
          </a:blipFill>
        </p:spPr>
        <p:txBody>
          <a:bodyPr/>
          <a:lstStyle/>
          <a:p>
            <a:pPr>
              <a:buNone/>
            </a:pPr>
            <a:r>
              <a:rPr lang="en-GB">
                <a:noFill/>
              </a:rPr>
              <a:t> </a:t>
            </a: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17</a:t>
            </a:fld>
            <a:endParaRPr lang="en-GB"/>
          </a:p>
        </p:txBody>
      </p:sp>
    </p:spTree>
    <p:extLst>
      <p:ext uri="{BB962C8B-B14F-4D97-AF65-F5344CB8AC3E}">
        <p14:creationId xmlns:p14="http://schemas.microsoft.com/office/powerpoint/2010/main" xmlns="" val="260746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السعر والإيراد المتوسط والإيراد الحدي:</a:t>
            </a:r>
            <a:endParaRPr lang="en-GB" dirty="0"/>
          </a:p>
        </p:txBody>
      </p:sp>
      <p:sp>
        <p:nvSpPr>
          <p:cNvPr id="3" name="Content Placeholder 2"/>
          <p:cNvSpPr>
            <a:spLocks noGrp="1"/>
          </p:cNvSpPr>
          <p:nvPr>
            <p:ph idx="1"/>
          </p:nvPr>
        </p:nvSpPr>
        <p:spPr/>
        <p:txBody>
          <a:bodyPr/>
          <a:lstStyle/>
          <a:p>
            <a:pPr algn="r" rtl="1"/>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18</a:t>
            </a:fld>
            <a:endParaRPr lang="en-GB"/>
          </a:p>
        </p:txBody>
      </p:sp>
      <p:cxnSp>
        <p:nvCxnSpPr>
          <p:cNvPr id="7" name="Straight Arrow Connector 6"/>
          <p:cNvCxnSpPr/>
          <p:nvPr/>
        </p:nvCxnSpPr>
        <p:spPr>
          <a:xfrm flipV="1">
            <a:off x="2411760" y="2564904"/>
            <a:ext cx="0" cy="30243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411760" y="5589240"/>
            <a:ext cx="381642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411760" y="2815743"/>
            <a:ext cx="3244086" cy="180777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727854" y="4407495"/>
            <a:ext cx="1529586" cy="461665"/>
          </a:xfrm>
          <a:prstGeom prst="rect">
            <a:avLst/>
          </a:prstGeom>
          <a:noFill/>
        </p:spPr>
        <p:txBody>
          <a:bodyPr wrap="none" rtlCol="0">
            <a:spAutoFit/>
          </a:bodyPr>
          <a:lstStyle/>
          <a:p>
            <a:r>
              <a:rPr lang="en-GB" sz="2400" b="1" dirty="0" smtClean="0">
                <a:solidFill>
                  <a:schemeClr val="tx2"/>
                </a:solidFill>
              </a:rPr>
              <a:t>D (AR=P)</a:t>
            </a:r>
            <a:endParaRPr lang="en-GB" sz="2400" b="1" dirty="0">
              <a:solidFill>
                <a:schemeClr val="tx2"/>
              </a:solidFill>
            </a:endParaRPr>
          </a:p>
        </p:txBody>
      </p:sp>
      <p:sp>
        <p:nvSpPr>
          <p:cNvPr id="12" name="TextBox 11"/>
          <p:cNvSpPr txBox="1"/>
          <p:nvPr/>
        </p:nvSpPr>
        <p:spPr>
          <a:xfrm>
            <a:off x="1979712" y="2107629"/>
            <a:ext cx="955005" cy="461665"/>
          </a:xfrm>
          <a:prstGeom prst="rect">
            <a:avLst/>
          </a:prstGeom>
          <a:noFill/>
        </p:spPr>
        <p:txBody>
          <a:bodyPr wrap="none" rtlCol="0">
            <a:spAutoFit/>
          </a:bodyPr>
          <a:lstStyle/>
          <a:p>
            <a:r>
              <a:rPr lang="en-GB" sz="2400" dirty="0" smtClean="0"/>
              <a:t>P, MR</a:t>
            </a:r>
            <a:endParaRPr lang="en-GB" sz="2400" dirty="0"/>
          </a:p>
        </p:txBody>
      </p:sp>
      <p:sp>
        <p:nvSpPr>
          <p:cNvPr id="13" name="TextBox 12"/>
          <p:cNvSpPr txBox="1"/>
          <p:nvPr/>
        </p:nvSpPr>
        <p:spPr>
          <a:xfrm>
            <a:off x="6300712" y="5301208"/>
            <a:ext cx="431528" cy="461665"/>
          </a:xfrm>
          <a:prstGeom prst="rect">
            <a:avLst/>
          </a:prstGeom>
          <a:noFill/>
        </p:spPr>
        <p:txBody>
          <a:bodyPr wrap="none" rtlCol="0">
            <a:spAutoFit/>
          </a:bodyPr>
          <a:lstStyle/>
          <a:p>
            <a:r>
              <a:rPr lang="en-GB" sz="2400" dirty="0"/>
              <a:t>Q</a:t>
            </a:r>
          </a:p>
        </p:txBody>
      </p:sp>
      <p:cxnSp>
        <p:nvCxnSpPr>
          <p:cNvPr id="16" name="Straight Connector 15"/>
          <p:cNvCxnSpPr/>
          <p:nvPr/>
        </p:nvCxnSpPr>
        <p:spPr>
          <a:xfrm>
            <a:off x="2411760" y="2815743"/>
            <a:ext cx="3024336" cy="327755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436096" y="5877272"/>
            <a:ext cx="792088" cy="461665"/>
          </a:xfrm>
          <a:prstGeom prst="rect">
            <a:avLst/>
          </a:prstGeom>
          <a:noFill/>
        </p:spPr>
        <p:txBody>
          <a:bodyPr wrap="square" rtlCol="0">
            <a:spAutoFit/>
          </a:bodyPr>
          <a:lstStyle/>
          <a:p>
            <a:r>
              <a:rPr lang="en-GB" sz="2400" b="1" dirty="0" smtClean="0">
                <a:solidFill>
                  <a:srgbClr val="C00000"/>
                </a:solidFill>
              </a:rPr>
              <a:t>MR</a:t>
            </a:r>
            <a:endParaRPr lang="en-GB" sz="2400" b="1" dirty="0">
              <a:solidFill>
                <a:srgbClr val="C00000"/>
              </a:solidFill>
            </a:endParaRPr>
          </a:p>
        </p:txBody>
      </p:sp>
      <p:sp>
        <p:nvSpPr>
          <p:cNvPr id="6" name="Rectangle 5"/>
          <p:cNvSpPr/>
          <p:nvPr/>
        </p:nvSpPr>
        <p:spPr>
          <a:xfrm>
            <a:off x="4211960" y="1988840"/>
            <a:ext cx="4392488" cy="954107"/>
          </a:xfrm>
          <a:prstGeom prst="rect">
            <a:avLst/>
          </a:prstGeom>
        </p:spPr>
        <p:txBody>
          <a:bodyPr wrap="square">
            <a:spAutoFit/>
          </a:bodyPr>
          <a:lstStyle/>
          <a:p>
            <a:pPr algn="ctr" rtl="1"/>
            <a:r>
              <a:rPr lang="ar-SA" sz="2800" dirty="0">
                <a:latin typeface="Arial" panose="020B0604020202020204" pitchFamily="34" charset="0"/>
              </a:rPr>
              <a:t>ميل الإيراد الحدي </a:t>
            </a:r>
            <a:r>
              <a:rPr lang="ar-SA" sz="2400" dirty="0"/>
              <a:t>(</a:t>
            </a:r>
            <a:r>
              <a:rPr lang="en-GB" sz="2400" dirty="0"/>
              <a:t>MR</a:t>
            </a:r>
            <a:r>
              <a:rPr lang="ar-SA" sz="2400" dirty="0"/>
              <a:t>) </a:t>
            </a:r>
            <a:r>
              <a:rPr lang="ar-SA" sz="2800" dirty="0">
                <a:latin typeface="Arial" panose="020B0604020202020204" pitchFamily="34" charset="0"/>
              </a:rPr>
              <a:t>= ضعف ميل منحنى الطلب الخطي </a:t>
            </a:r>
            <a:r>
              <a:rPr lang="ar-SA" sz="2400" dirty="0"/>
              <a:t>(</a:t>
            </a:r>
            <a:r>
              <a:rPr lang="en-GB" sz="2400" dirty="0"/>
              <a:t>D</a:t>
            </a:r>
            <a:r>
              <a:rPr lang="ar-SA" sz="2400" dirty="0"/>
              <a:t>)</a:t>
            </a:r>
            <a:endParaRPr lang="en-GB" sz="2400" dirty="0"/>
          </a:p>
        </p:txBody>
      </p:sp>
      <p:sp>
        <p:nvSpPr>
          <p:cNvPr id="15" name="Rectangle 14"/>
          <p:cNvSpPr/>
          <p:nvPr/>
        </p:nvSpPr>
        <p:spPr>
          <a:xfrm>
            <a:off x="4139952" y="1916832"/>
            <a:ext cx="4537024" cy="114374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4514064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سعر المحتكر وإنتاجه في الأجل القصير:</a:t>
            </a:r>
            <a:endParaRPr lang="en-GB" b="1" dirty="0"/>
          </a:p>
        </p:txBody>
      </p:sp>
      <p:sp>
        <p:nvSpPr>
          <p:cNvPr id="3" name="Content Placeholder 2"/>
          <p:cNvSpPr>
            <a:spLocks noGrp="1"/>
          </p:cNvSpPr>
          <p:nvPr>
            <p:ph idx="1"/>
          </p:nvPr>
        </p:nvSpPr>
        <p:spPr/>
        <p:txBody>
          <a:bodyPr/>
          <a:lstStyle/>
          <a:p>
            <a:pPr algn="r" rtl="1"/>
            <a:r>
              <a:rPr lang="ar-SA" dirty="0" smtClean="0"/>
              <a:t>في الاحتكار عندما منحنى الطلب ذو ميل سالب فإن المحتكر يختار السعر الذي يبيع عنده ويختار الكمية التي يرغب ويستطيع بيعها في ظل هذا الافتراض.</a:t>
            </a:r>
          </a:p>
          <a:p>
            <a:pPr algn="r" rtl="1"/>
            <a:r>
              <a:rPr lang="ar-SA" dirty="0" smtClean="0"/>
              <a:t>المنتج دوماً (سواء في حالة الاحتكار أو المنافسة الكاملة) يسعى لتحقيق أقصى قدر من الأرباح.</a:t>
            </a: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19</a:t>
            </a:fld>
            <a:endParaRPr lang="en-GB"/>
          </a:p>
        </p:txBody>
      </p:sp>
    </p:spTree>
    <p:extLst>
      <p:ext uri="{BB962C8B-B14F-4D97-AF65-F5344CB8AC3E}">
        <p14:creationId xmlns:p14="http://schemas.microsoft.com/office/powerpoint/2010/main" xmlns="" val="3736566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مقدمة:</a:t>
            </a:r>
            <a:endParaRPr lang="en-GB" b="1" dirty="0"/>
          </a:p>
        </p:txBody>
      </p:sp>
      <p:sp>
        <p:nvSpPr>
          <p:cNvPr id="3" name="Content Placeholder 2"/>
          <p:cNvSpPr>
            <a:spLocks noGrp="1"/>
          </p:cNvSpPr>
          <p:nvPr>
            <p:ph idx="1"/>
          </p:nvPr>
        </p:nvSpPr>
        <p:spPr>
          <a:xfrm>
            <a:off x="457200" y="1844824"/>
            <a:ext cx="8229600" cy="4517856"/>
          </a:xfrm>
        </p:spPr>
        <p:txBody>
          <a:bodyPr>
            <a:normAutofit/>
          </a:bodyPr>
          <a:lstStyle/>
          <a:p>
            <a:pPr algn="r" rtl="1"/>
            <a:r>
              <a:rPr lang="ar-SA" dirty="0" smtClean="0"/>
              <a:t>لو انتفت خواص المنافسة الكاملة واستطاعت المنشأة التأثير على السعر و الكمية المعروضة، فإن السوق في تلك الحالة توصف بأنها سوق احتكار.</a:t>
            </a:r>
          </a:p>
          <a:p>
            <a:pPr algn="r" rtl="1"/>
            <a:r>
              <a:rPr lang="ar-SA" b="1" dirty="0" smtClean="0">
                <a:solidFill>
                  <a:schemeClr val="tx2"/>
                </a:solidFill>
              </a:rPr>
              <a:t>الاحتكار </a:t>
            </a:r>
            <a:r>
              <a:rPr lang="en-GB" b="1" dirty="0" smtClean="0">
                <a:solidFill>
                  <a:schemeClr val="tx2"/>
                </a:solidFill>
              </a:rPr>
              <a:t>Monopoly</a:t>
            </a:r>
            <a:r>
              <a:rPr lang="ar-SA" b="1" dirty="0" smtClean="0">
                <a:solidFill>
                  <a:schemeClr val="tx2"/>
                </a:solidFill>
              </a:rPr>
              <a:t> :</a:t>
            </a:r>
            <a:endParaRPr lang="en-GB" b="1" dirty="0" smtClean="0">
              <a:solidFill>
                <a:schemeClr val="tx2"/>
              </a:solidFill>
            </a:endParaRPr>
          </a:p>
          <a:p>
            <a:pPr marL="0" indent="0" algn="r" rtl="1">
              <a:buNone/>
            </a:pPr>
            <a:r>
              <a:rPr lang="ar-SA" dirty="0"/>
              <a:t> </a:t>
            </a:r>
            <a:r>
              <a:rPr lang="ar-SA" dirty="0" smtClean="0"/>
              <a:t>         الوضع في السوق حيث يوجد منتج أو بائع واحد للسلعة (عكس المنافسة).</a:t>
            </a:r>
          </a:p>
          <a:p>
            <a:pPr algn="r" rtl="1"/>
            <a:r>
              <a:rPr lang="ar-SA" b="1" dirty="0" smtClean="0">
                <a:solidFill>
                  <a:schemeClr val="tx2"/>
                </a:solidFill>
              </a:rPr>
              <a:t>الاحتكار المطلق (التام) </a:t>
            </a:r>
            <a:r>
              <a:rPr lang="en-GB" b="1" dirty="0" smtClean="0">
                <a:solidFill>
                  <a:schemeClr val="tx2"/>
                </a:solidFill>
              </a:rPr>
              <a:t>Pure Monopoly</a:t>
            </a:r>
            <a:r>
              <a:rPr lang="ar-SA" b="1" dirty="0" smtClean="0">
                <a:solidFill>
                  <a:schemeClr val="tx2"/>
                </a:solidFill>
              </a:rPr>
              <a:t> </a:t>
            </a:r>
            <a:r>
              <a:rPr lang="ar-SA" b="1" dirty="0">
                <a:solidFill>
                  <a:schemeClr val="tx2"/>
                </a:solidFill>
              </a:rPr>
              <a:t>:</a:t>
            </a:r>
            <a:endParaRPr lang="en-GB" b="1" dirty="0">
              <a:solidFill>
                <a:schemeClr val="tx2"/>
              </a:solidFill>
            </a:endParaRPr>
          </a:p>
          <a:p>
            <a:pPr marL="0" indent="0" algn="r" rtl="1">
              <a:buNone/>
            </a:pPr>
            <a:r>
              <a:rPr lang="ar-SA" dirty="0"/>
              <a:t>          الوضع في السوق حيث يوجد منتج أو بائع واحد </a:t>
            </a:r>
            <a:r>
              <a:rPr lang="ar-SA" dirty="0" smtClean="0"/>
              <a:t>لسلعة لايوجد لها بدائل.</a:t>
            </a:r>
          </a:p>
        </p:txBody>
      </p:sp>
      <p:sp>
        <p:nvSpPr>
          <p:cNvPr id="4" name="Footer Placeholder 3"/>
          <p:cNvSpPr>
            <a:spLocks noGrp="1"/>
          </p:cNvSpPr>
          <p:nvPr>
            <p:ph type="ftr" sz="quarter" idx="11"/>
          </p:nvPr>
        </p:nvSpPr>
        <p:spPr/>
        <p:txBody>
          <a:bodyPr/>
          <a:lstStyle/>
          <a:p>
            <a:r>
              <a:rPr lang="ar-SA" smtClean="0"/>
              <a:t>أ.عايشة العجروش</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a:t>
            </a:fld>
            <a:endParaRPr lang="en-GB"/>
          </a:p>
        </p:txBody>
      </p:sp>
    </p:spTree>
    <p:extLst>
      <p:ext uri="{BB962C8B-B14F-4D97-AF65-F5344CB8AC3E}">
        <p14:creationId xmlns:p14="http://schemas.microsoft.com/office/powerpoint/2010/main" xmlns="" val="33402293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389120"/>
          </a:xfrm>
        </p:spPr>
        <p:txBody>
          <a:bodyPr/>
          <a:lstStyle/>
          <a:p>
            <a:pPr algn="r" rtl="1"/>
            <a:r>
              <a:rPr lang="ar-SA" b="1" dirty="0" smtClean="0">
                <a:solidFill>
                  <a:schemeClr val="tx2"/>
                </a:solidFill>
              </a:rPr>
              <a:t>مثال: </a:t>
            </a:r>
            <a:r>
              <a:rPr lang="ar-SA" dirty="0" smtClean="0"/>
              <a:t>تكاليف المحتكر وإيراداته وأرباحه.</a:t>
            </a:r>
          </a:p>
          <a:p>
            <a:pPr marL="0" indent="0" algn="r" rtl="1">
              <a:buNone/>
            </a:pP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20</a:t>
            </a:fld>
            <a:endParaRPr lang="en-GB"/>
          </a:p>
        </p:txBody>
      </p:sp>
      <mc:AlternateContent xmlns:mc="http://schemas.openxmlformats.org/markup-compatibility/2006">
        <mc:Choice xmlns:a14="http://schemas.microsoft.com/office/drawing/2010/main" xmlns="" Requires="a14">
          <p:graphicFrame>
            <p:nvGraphicFramePr>
              <p:cNvPr id="6" name="Table 5"/>
              <p:cNvGraphicFramePr>
                <a:graphicFrameLocks noGrp="1"/>
              </p:cNvGraphicFramePr>
              <p:nvPr>
                <p:extLst>
                  <p:ext uri="{D42A27DB-BD31-4B8C-83A1-F6EECF244321}">
                    <p14:modId xmlns:p14="http://schemas.microsoft.com/office/powerpoint/2010/main" val="4094408980"/>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370840">
                    <a:tc>
                      <a:txBody>
                        <a:bodyPr/>
                        <a:lstStyle/>
                        <a:p>
                          <a:pPr algn="ctr" rtl="1"/>
                          <a:r>
                            <a:rPr lang="ar-SA" dirty="0" smtClean="0"/>
                            <a:t>الأرباح الكلية</a:t>
                          </a:r>
                        </a:p>
                        <a:p>
                          <a:pPr algn="ctr" rtl="1"/>
                          <a14:m>
                            <m:oMathPara xmlns:m="http://schemas.openxmlformats.org/officeDocument/2006/math">
                              <m:oMathParaPr>
                                <m:jc m:val="centerGroup"/>
                              </m:oMathParaPr>
                              <m:oMath xmlns:m="http://schemas.openxmlformats.org/officeDocument/2006/math">
                                <m:r>
                                  <a:rPr lang="en-GB" i="1" smtClean="0">
                                    <a:latin typeface="Cambria Math"/>
                                    <a:ea typeface="Cambria Math"/>
                                  </a:rPr>
                                  <m:t>𝝅</m:t>
                                </m:r>
                              </m:oMath>
                            </m:oMathPara>
                          </a14:m>
                          <a:endParaRPr lang="en-GB" dirty="0"/>
                        </a:p>
                      </a:txBody>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50</a:t>
                          </a:r>
                          <a:endParaRPr lang="en-GB" dirty="0"/>
                        </a:p>
                      </a:txBody>
                      <a:tcPr/>
                    </a:tc>
                    <a:tc>
                      <a:txBody>
                        <a:bodyPr/>
                        <a:lstStyle/>
                        <a:p>
                          <a:pPr algn="ctr" rtl="1"/>
                          <a:r>
                            <a:rPr lang="en-GB" dirty="0" smtClean="0"/>
                            <a:t>0</a:t>
                          </a:r>
                          <a:endParaRPr lang="en-GB" dirty="0"/>
                        </a:p>
                      </a:txBody>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56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66</a:t>
                          </a:r>
                          <a:endParaRPr lang="en-GB" dirty="0"/>
                        </a:p>
                      </a:txBody>
                      <a:tcPr/>
                    </a:tc>
                    <a:tc>
                      <a:txBody>
                        <a:bodyPr/>
                        <a:lstStyle/>
                        <a:p>
                          <a:pPr algn="ctr" rtl="1"/>
                          <a:r>
                            <a:rPr lang="en-GB" dirty="0" smtClean="0"/>
                            <a:t>72</a:t>
                          </a:r>
                          <a:endParaRPr lang="en-GB" dirty="0"/>
                        </a:p>
                      </a:txBody>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80</a:t>
                          </a:r>
                          <a:endParaRPr lang="en-GB" dirty="0"/>
                        </a:p>
                      </a:txBody>
                      <a:tcPr/>
                    </a:tc>
                    <a:tc>
                      <a:txBody>
                        <a:bodyPr/>
                        <a:lstStyle/>
                        <a:p>
                          <a:pPr algn="ctr" rtl="1"/>
                          <a:r>
                            <a:rPr lang="en-GB" dirty="0" smtClean="0"/>
                            <a:t>102</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98</a:t>
                          </a:r>
                          <a:endParaRPr lang="en-GB" dirty="0"/>
                        </a:p>
                      </a:txBody>
                      <a:tcPr/>
                    </a:tc>
                    <a:tc>
                      <a:txBody>
                        <a:bodyPr/>
                        <a:lstStyle/>
                        <a:p>
                          <a:pPr algn="ctr" rtl="1"/>
                          <a:r>
                            <a:rPr lang="en-GB" dirty="0" smtClean="0"/>
                            <a:t>128</a:t>
                          </a:r>
                          <a:endParaRPr lang="en-GB" dirty="0"/>
                        </a:p>
                      </a:txBody>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dirty="0" smtClean="0"/>
                            <a:t>120</a:t>
                          </a:r>
                          <a:endParaRPr lang="en-GB" dirty="0"/>
                        </a:p>
                      </a:txBody>
                      <a:tcPr/>
                    </a:tc>
                    <a:tc>
                      <a:txBody>
                        <a:bodyPr/>
                        <a:lstStyle/>
                        <a:p>
                          <a:pPr algn="ctr" rtl="1"/>
                          <a:r>
                            <a:rPr lang="en-GB" dirty="0" smtClean="0"/>
                            <a:t>150</a:t>
                          </a:r>
                          <a:endParaRPr lang="en-GB" dirty="0"/>
                        </a:p>
                      </a:txBody>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146</a:t>
                          </a:r>
                          <a:endParaRPr lang="en-GB" dirty="0"/>
                        </a:p>
                      </a:txBody>
                      <a:tcPr/>
                    </a:tc>
                    <a:tc>
                      <a:txBody>
                        <a:bodyPr/>
                        <a:lstStyle/>
                        <a:p>
                          <a:pPr algn="ctr" rtl="1"/>
                          <a:r>
                            <a:rPr lang="en-GB" dirty="0" smtClean="0"/>
                            <a:t>168</a:t>
                          </a:r>
                          <a:endParaRPr lang="en-GB" dirty="0"/>
                        </a:p>
                      </a:txBody>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176</a:t>
                          </a:r>
                          <a:endParaRPr lang="en-GB" dirty="0"/>
                        </a:p>
                      </a:txBody>
                      <a:tcPr/>
                    </a:tc>
                    <a:tc>
                      <a:txBody>
                        <a:bodyPr/>
                        <a:lstStyle/>
                        <a:p>
                          <a:pPr algn="ctr" rtl="1"/>
                          <a:r>
                            <a:rPr lang="en-GB" dirty="0" smtClean="0"/>
                            <a:t>182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210</a:t>
                          </a:r>
                          <a:endParaRPr lang="en-GB" dirty="0"/>
                        </a:p>
                      </a:txBody>
                      <a:tcPr/>
                    </a:tc>
                    <a:tc>
                      <a:txBody>
                        <a:bodyPr/>
                        <a:lstStyle/>
                        <a:p>
                          <a:pPr algn="ctr" rtl="1"/>
                          <a:r>
                            <a:rPr lang="en-GB" dirty="0" smtClean="0"/>
                            <a:t>192</a:t>
                          </a:r>
                          <a:endParaRPr lang="en-GB" dirty="0"/>
                        </a:p>
                      </a:txBody>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248</a:t>
                          </a:r>
                          <a:endParaRPr lang="en-GB" dirty="0"/>
                        </a:p>
                      </a:txBody>
                      <a:tcPr/>
                    </a:tc>
                    <a:tc>
                      <a:txBody>
                        <a:bodyPr/>
                        <a:lstStyle/>
                        <a:p>
                          <a:pPr algn="ctr" rtl="1"/>
                          <a:r>
                            <a:rPr lang="en-GB" dirty="0" smtClean="0"/>
                            <a:t>198</a:t>
                          </a:r>
                          <a:endParaRPr lang="en-GB" dirty="0"/>
                        </a:p>
                      </a:txBody>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xmlns="" xmlns:a14="http://schemas.microsoft.com/office/drawing/2010/main" val="4094408980"/>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640080">
                    <a:tc>
                      <a:txBody>
                        <a:bodyPr/>
                        <a:lstStyle/>
                        <a:p>
                          <a:endParaRPr lang="en-US"/>
                        </a:p>
                      </a:txBody>
                      <a:tcPr>
                        <a:blipFill rotWithShape="1">
                          <a:blip r:embed="rId2"/>
                          <a:stretch>
                            <a:fillRect t="-4762" r="-599502" b="-593333"/>
                          </a:stretch>
                        </a:blipFill>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a:t>
                          </a:r>
                          <a:endParaRPr lang="en-GB" dirty="0"/>
                        </a:p>
                      </a:txBody>
                      <a:tcPr>
                        <a:solidFill>
                          <a:schemeClr val="bg1">
                            <a:lumMod val="50000"/>
                          </a:schemeClr>
                        </a:solidFill>
                      </a:tcPr>
                    </a:tc>
                    <a:tc>
                      <a:txBody>
                        <a:bodyPr/>
                        <a:lstStyle/>
                        <a:p>
                          <a:pPr algn="ctr" rtl="1"/>
                          <a:r>
                            <a:rPr lang="en-GB" dirty="0" smtClean="0"/>
                            <a:t>50</a:t>
                          </a:r>
                          <a:endParaRPr lang="en-GB" dirty="0"/>
                        </a:p>
                      </a:txBody>
                      <a:tcPr/>
                    </a:tc>
                    <a:tc>
                      <a:txBody>
                        <a:bodyPr/>
                        <a:lstStyle/>
                        <a:p>
                          <a:pPr algn="ctr" rtl="1"/>
                          <a:r>
                            <a:rPr lang="en-GB" dirty="0" smtClean="0"/>
                            <a:t>0</a:t>
                          </a:r>
                          <a:endParaRPr lang="en-GB" dirty="0"/>
                        </a:p>
                      </a:txBody>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56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66</a:t>
                          </a:r>
                          <a:endParaRPr lang="en-GB" dirty="0"/>
                        </a:p>
                      </a:txBody>
                      <a:tcPr/>
                    </a:tc>
                    <a:tc>
                      <a:txBody>
                        <a:bodyPr/>
                        <a:lstStyle/>
                        <a:p>
                          <a:pPr algn="ctr" rtl="1"/>
                          <a:r>
                            <a:rPr lang="en-GB" dirty="0" smtClean="0"/>
                            <a:t>72</a:t>
                          </a:r>
                          <a:endParaRPr lang="en-GB" dirty="0"/>
                        </a:p>
                      </a:txBody>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80</a:t>
                          </a:r>
                          <a:endParaRPr lang="en-GB" dirty="0"/>
                        </a:p>
                      </a:txBody>
                      <a:tcPr/>
                    </a:tc>
                    <a:tc>
                      <a:txBody>
                        <a:bodyPr/>
                        <a:lstStyle/>
                        <a:p>
                          <a:pPr algn="ctr" rtl="1"/>
                          <a:r>
                            <a:rPr lang="en-GB" dirty="0" smtClean="0"/>
                            <a:t>102</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98</a:t>
                          </a:r>
                          <a:endParaRPr lang="en-GB" dirty="0"/>
                        </a:p>
                      </a:txBody>
                      <a:tcPr/>
                    </a:tc>
                    <a:tc>
                      <a:txBody>
                        <a:bodyPr/>
                        <a:lstStyle/>
                        <a:p>
                          <a:pPr algn="ctr" rtl="1"/>
                          <a:r>
                            <a:rPr lang="en-GB" dirty="0" smtClean="0"/>
                            <a:t>128</a:t>
                          </a:r>
                          <a:endParaRPr lang="en-GB" dirty="0"/>
                        </a:p>
                      </a:txBody>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b="1" dirty="0" smtClean="0"/>
                            <a:t>22</a:t>
                          </a:r>
                          <a:endParaRPr lang="en-GB" b="1" dirty="0"/>
                        </a:p>
                      </a:txBody>
                      <a:tcPr>
                        <a:solidFill>
                          <a:schemeClr val="bg1">
                            <a:lumMod val="50000"/>
                          </a:schemeClr>
                        </a:solidFill>
                      </a:tcPr>
                    </a:tc>
                    <a:tc>
                      <a:txBody>
                        <a:bodyPr/>
                        <a:lstStyle/>
                        <a:p>
                          <a:pPr algn="ctr" rtl="1"/>
                          <a:r>
                            <a:rPr lang="en-GB" dirty="0" smtClean="0"/>
                            <a:t>120</a:t>
                          </a:r>
                          <a:endParaRPr lang="en-GB" dirty="0"/>
                        </a:p>
                      </a:txBody>
                      <a:tcPr/>
                    </a:tc>
                    <a:tc>
                      <a:txBody>
                        <a:bodyPr/>
                        <a:lstStyle/>
                        <a:p>
                          <a:pPr algn="ctr" rtl="1"/>
                          <a:r>
                            <a:rPr lang="en-GB" dirty="0" smtClean="0"/>
                            <a:t>150</a:t>
                          </a:r>
                          <a:endParaRPr lang="en-GB" dirty="0"/>
                        </a:p>
                      </a:txBody>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solidFill>
                          <a:schemeClr val="bg1">
                            <a:lumMod val="50000"/>
                          </a:schemeClr>
                        </a:solidFill>
                      </a:tcPr>
                    </a:tc>
                    <a:tc>
                      <a:txBody>
                        <a:bodyPr/>
                        <a:lstStyle/>
                        <a:p>
                          <a:pPr algn="ctr" rtl="1"/>
                          <a:r>
                            <a:rPr lang="en-GB" dirty="0" smtClean="0"/>
                            <a:t>18</a:t>
                          </a:r>
                          <a:endParaRPr lang="en-GB" dirty="0"/>
                        </a:p>
                      </a:txBody>
                      <a:tcPr>
                        <a:solidFill>
                          <a:schemeClr val="bg1">
                            <a:lumMod val="50000"/>
                          </a:schemeClr>
                        </a:solidFill>
                      </a:tcPr>
                    </a:tc>
                    <a:tc>
                      <a:txBody>
                        <a:bodyPr/>
                        <a:lstStyle/>
                        <a:p>
                          <a:pPr algn="ctr" rtl="1"/>
                          <a:r>
                            <a:rPr lang="en-GB" dirty="0" smtClean="0"/>
                            <a:t>146</a:t>
                          </a:r>
                          <a:endParaRPr lang="en-GB" dirty="0"/>
                        </a:p>
                      </a:txBody>
                      <a:tcPr/>
                    </a:tc>
                    <a:tc>
                      <a:txBody>
                        <a:bodyPr/>
                        <a:lstStyle/>
                        <a:p>
                          <a:pPr algn="ctr" rtl="1"/>
                          <a:r>
                            <a:rPr lang="en-GB" dirty="0" smtClean="0"/>
                            <a:t>168</a:t>
                          </a:r>
                          <a:endParaRPr lang="en-GB" dirty="0"/>
                        </a:p>
                      </a:txBody>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solidFill>
                          <a:schemeClr val="bg1">
                            <a:lumMod val="50000"/>
                          </a:schemeClr>
                        </a:solidFill>
                      </a:tcPr>
                    </a:tc>
                    <a:tc>
                      <a:txBody>
                        <a:bodyPr/>
                        <a:lstStyle/>
                        <a:p>
                          <a:pPr algn="ctr" rtl="1"/>
                          <a:r>
                            <a:rPr lang="en-GB" dirty="0" smtClean="0"/>
                            <a:t>14</a:t>
                          </a:r>
                          <a:endParaRPr lang="en-GB" dirty="0"/>
                        </a:p>
                      </a:txBody>
                      <a:tcPr>
                        <a:solidFill>
                          <a:schemeClr val="bg1">
                            <a:lumMod val="50000"/>
                          </a:schemeClr>
                        </a:solidFill>
                      </a:tcPr>
                    </a:tc>
                    <a:tc>
                      <a:txBody>
                        <a:bodyPr/>
                        <a:lstStyle/>
                        <a:p>
                          <a:pPr algn="ctr" rtl="1"/>
                          <a:r>
                            <a:rPr lang="en-GB" dirty="0" smtClean="0"/>
                            <a:t>176</a:t>
                          </a:r>
                          <a:endParaRPr lang="en-GB" dirty="0"/>
                        </a:p>
                      </a:txBody>
                      <a:tcPr/>
                    </a:tc>
                    <a:tc>
                      <a:txBody>
                        <a:bodyPr/>
                        <a:lstStyle/>
                        <a:p>
                          <a:pPr algn="ctr" rtl="1"/>
                          <a:r>
                            <a:rPr lang="en-GB" dirty="0" smtClean="0"/>
                            <a:t>182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solidFill>
                          <a:schemeClr val="bg1">
                            <a:lumMod val="50000"/>
                          </a:schemeClr>
                        </a:solidFill>
                      </a:tcPr>
                    </a:tc>
                    <a:tc>
                      <a:txBody>
                        <a:bodyPr/>
                        <a:lstStyle/>
                        <a:p>
                          <a:pPr algn="ctr" rtl="1"/>
                          <a:r>
                            <a:rPr lang="en-GB" dirty="0" smtClean="0"/>
                            <a:t>10</a:t>
                          </a:r>
                          <a:endParaRPr lang="en-GB" dirty="0"/>
                        </a:p>
                      </a:txBody>
                      <a:tcPr>
                        <a:solidFill>
                          <a:schemeClr val="bg1">
                            <a:lumMod val="50000"/>
                          </a:schemeClr>
                        </a:solidFill>
                      </a:tcPr>
                    </a:tc>
                    <a:tc>
                      <a:txBody>
                        <a:bodyPr/>
                        <a:lstStyle/>
                        <a:p>
                          <a:pPr algn="ctr" rtl="1"/>
                          <a:r>
                            <a:rPr lang="en-GB" dirty="0" smtClean="0"/>
                            <a:t>210</a:t>
                          </a:r>
                          <a:endParaRPr lang="en-GB" dirty="0"/>
                        </a:p>
                      </a:txBody>
                      <a:tcPr/>
                    </a:tc>
                    <a:tc>
                      <a:txBody>
                        <a:bodyPr/>
                        <a:lstStyle/>
                        <a:p>
                          <a:pPr algn="ctr" rtl="1"/>
                          <a:r>
                            <a:rPr lang="en-GB" dirty="0" smtClean="0"/>
                            <a:t>192</a:t>
                          </a:r>
                          <a:endParaRPr lang="en-GB" dirty="0"/>
                        </a:p>
                      </a:txBody>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6</a:t>
                          </a:r>
                          <a:endParaRPr lang="en-GB" dirty="0"/>
                        </a:p>
                      </a:txBody>
                      <a:tcPr>
                        <a:solidFill>
                          <a:schemeClr val="bg1">
                            <a:lumMod val="50000"/>
                          </a:schemeClr>
                        </a:solidFill>
                      </a:tcPr>
                    </a:tc>
                    <a:tc>
                      <a:txBody>
                        <a:bodyPr/>
                        <a:lstStyle/>
                        <a:p>
                          <a:pPr algn="ctr" rtl="1"/>
                          <a:r>
                            <a:rPr lang="en-GB" dirty="0" smtClean="0"/>
                            <a:t>248</a:t>
                          </a:r>
                          <a:endParaRPr lang="en-GB" dirty="0"/>
                        </a:p>
                      </a:txBody>
                      <a:tcPr/>
                    </a:tc>
                    <a:tc>
                      <a:txBody>
                        <a:bodyPr/>
                        <a:lstStyle/>
                        <a:p>
                          <a:pPr algn="ctr" rtl="1"/>
                          <a:r>
                            <a:rPr lang="en-GB" dirty="0" smtClean="0"/>
                            <a:t>198</a:t>
                          </a:r>
                          <a:endParaRPr lang="en-GB" dirty="0"/>
                        </a:p>
                      </a:txBody>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Fallback>
      </mc:AlternateContent>
    </p:spTree>
    <p:extLst>
      <p:ext uri="{BB962C8B-B14F-4D97-AF65-F5344CB8AC3E}">
        <p14:creationId xmlns:p14="http://schemas.microsoft.com/office/powerpoint/2010/main" xmlns="" val="4097235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t="-1250" r="-1333"/>
            </a:stretch>
          </a:blipFill>
        </p:spPr>
        <p:txBody>
          <a:bodyPr/>
          <a:lstStyle/>
          <a:p>
            <a:pPr>
              <a:buNone/>
            </a:pPr>
            <a:r>
              <a:rPr lang="en-GB">
                <a:noFill/>
              </a:rPr>
              <a:t> </a:t>
            </a: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21</a:t>
            </a:fld>
            <a:endParaRPr lang="en-GB"/>
          </a:p>
        </p:txBody>
      </p:sp>
      <p:cxnSp>
        <p:nvCxnSpPr>
          <p:cNvPr id="7" name="Straight Arrow Connector 6"/>
          <p:cNvCxnSpPr/>
          <p:nvPr/>
        </p:nvCxnSpPr>
        <p:spPr>
          <a:xfrm>
            <a:off x="4139952" y="436510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932040" y="4869160"/>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18527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3" name="Content Placeholder 2"/>
          <p:cNvSpPr>
            <a:spLocks noGrp="1"/>
          </p:cNvSpPr>
          <p:nvPr>
            <p:ph idx="1"/>
          </p:nvPr>
        </p:nvSpPr>
        <p:spPr/>
        <p:txBody>
          <a:bodyPr/>
          <a:lstStyle/>
          <a:p>
            <a:pPr marL="0" indent="0" algn="r" rtl="1">
              <a:buNone/>
            </a:pPr>
            <a:endParaRPr lang="en-GB" dirty="0">
              <a:solidFill>
                <a:schemeClr val="tx2"/>
              </a:solidFill>
            </a:endParaRPr>
          </a:p>
        </p:txBody>
      </p:sp>
      <p:sp>
        <p:nvSpPr>
          <p:cNvPr id="4" name="Footer Placeholder 3"/>
          <p:cNvSpPr>
            <a:spLocks noGrp="1"/>
          </p:cNvSpPr>
          <p:nvPr>
            <p:ph type="ftr" sz="quarter" idx="11"/>
          </p:nvPr>
        </p:nvSpPr>
        <p:spPr/>
        <p:txBody>
          <a:bodyPr/>
          <a:lstStyle/>
          <a:p>
            <a:r>
              <a:rPr lang="ar-SA" smtClean="0"/>
              <a:t>أ.عايشة العجروش</a:t>
            </a:r>
            <a:endParaRPr lang="en-GB" dirty="0"/>
          </a:p>
        </p:txBody>
      </p:sp>
      <p:sp>
        <p:nvSpPr>
          <p:cNvPr id="5" name="Slide Number Placeholder 4"/>
          <p:cNvSpPr>
            <a:spLocks noGrp="1"/>
          </p:cNvSpPr>
          <p:nvPr>
            <p:ph type="sldNum" sz="quarter" idx="12"/>
          </p:nvPr>
        </p:nvSpPr>
        <p:spPr/>
        <p:txBody>
          <a:bodyPr/>
          <a:lstStyle/>
          <a:p>
            <a:fld id="{D393C396-9737-499C-8653-384A523018D4}" type="slidenum">
              <a:rPr lang="en-GB" smtClean="0"/>
              <a:pPr/>
              <a:t>22</a:t>
            </a:fld>
            <a:endParaRPr lang="en-GB"/>
          </a:p>
        </p:txBody>
      </p:sp>
      <p:cxnSp>
        <p:nvCxnSpPr>
          <p:cNvPr id="9" name="Straight Arrow Connector 8"/>
          <p:cNvCxnSpPr/>
          <p:nvPr/>
        </p:nvCxnSpPr>
        <p:spPr>
          <a:xfrm flipV="1">
            <a:off x="3059832" y="2771636"/>
            <a:ext cx="0" cy="30243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3059832" y="5795972"/>
            <a:ext cx="295232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555776" y="2319263"/>
            <a:ext cx="1102289" cy="461665"/>
          </a:xfrm>
          <a:prstGeom prst="rect">
            <a:avLst/>
          </a:prstGeom>
          <a:noFill/>
        </p:spPr>
        <p:txBody>
          <a:bodyPr wrap="none" rtlCol="0">
            <a:spAutoFit/>
          </a:bodyPr>
          <a:lstStyle/>
          <a:p>
            <a:r>
              <a:rPr lang="en-GB" sz="2400" dirty="0" smtClean="0"/>
              <a:t>TR, TC</a:t>
            </a:r>
            <a:endParaRPr lang="en-GB" sz="2400" dirty="0"/>
          </a:p>
        </p:txBody>
      </p:sp>
      <p:sp>
        <p:nvSpPr>
          <p:cNvPr id="12" name="TextBox 11"/>
          <p:cNvSpPr txBox="1"/>
          <p:nvPr/>
        </p:nvSpPr>
        <p:spPr>
          <a:xfrm>
            <a:off x="6056452" y="5548590"/>
            <a:ext cx="431528" cy="461665"/>
          </a:xfrm>
          <a:prstGeom prst="rect">
            <a:avLst/>
          </a:prstGeom>
          <a:noFill/>
        </p:spPr>
        <p:txBody>
          <a:bodyPr wrap="none" rtlCol="0">
            <a:spAutoFit/>
          </a:bodyPr>
          <a:lstStyle/>
          <a:p>
            <a:r>
              <a:rPr lang="en-GB" sz="2400" dirty="0"/>
              <a:t>Q</a:t>
            </a:r>
          </a:p>
        </p:txBody>
      </p:sp>
      <p:cxnSp>
        <p:nvCxnSpPr>
          <p:cNvPr id="13" name="Straight Connector 12"/>
          <p:cNvCxnSpPr/>
          <p:nvPr/>
        </p:nvCxnSpPr>
        <p:spPr>
          <a:xfrm flipV="1">
            <a:off x="4644008" y="3645024"/>
            <a:ext cx="0" cy="215094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76056" y="2492896"/>
            <a:ext cx="569708" cy="461665"/>
          </a:xfrm>
          <a:prstGeom prst="rect">
            <a:avLst/>
          </a:prstGeom>
          <a:noFill/>
        </p:spPr>
        <p:txBody>
          <a:bodyPr wrap="none" rtlCol="0">
            <a:spAutoFit/>
          </a:bodyPr>
          <a:lstStyle/>
          <a:p>
            <a:r>
              <a:rPr lang="en-GB" sz="2400" b="1" dirty="0" smtClean="0">
                <a:solidFill>
                  <a:srgbClr val="00B050"/>
                </a:solidFill>
              </a:rPr>
              <a:t>TC</a:t>
            </a:r>
            <a:endParaRPr lang="en-GB" sz="2400" b="1" dirty="0">
              <a:solidFill>
                <a:srgbClr val="00B050"/>
              </a:solidFill>
            </a:endParaRPr>
          </a:p>
        </p:txBody>
      </p:sp>
      <p:sp>
        <p:nvSpPr>
          <p:cNvPr id="16" name="TextBox 15"/>
          <p:cNvSpPr txBox="1"/>
          <p:nvPr/>
        </p:nvSpPr>
        <p:spPr>
          <a:xfrm>
            <a:off x="5868144" y="3183359"/>
            <a:ext cx="591829" cy="461665"/>
          </a:xfrm>
          <a:prstGeom prst="rect">
            <a:avLst/>
          </a:prstGeom>
          <a:noFill/>
        </p:spPr>
        <p:txBody>
          <a:bodyPr wrap="none" rtlCol="0">
            <a:spAutoFit/>
          </a:bodyPr>
          <a:lstStyle/>
          <a:p>
            <a:r>
              <a:rPr lang="en-GB" sz="2400" b="1" dirty="0" smtClean="0">
                <a:solidFill>
                  <a:srgbClr val="C00000"/>
                </a:solidFill>
              </a:rPr>
              <a:t>TR</a:t>
            </a:r>
            <a:endParaRPr lang="en-GB" sz="2400" b="1" dirty="0">
              <a:solidFill>
                <a:srgbClr val="C00000"/>
              </a:solidFill>
            </a:endParaRPr>
          </a:p>
        </p:txBody>
      </p:sp>
      <p:cxnSp>
        <p:nvCxnSpPr>
          <p:cNvPr id="17" name="Straight Arrow Connector 16"/>
          <p:cNvCxnSpPr/>
          <p:nvPr/>
        </p:nvCxnSpPr>
        <p:spPr>
          <a:xfrm>
            <a:off x="4860032" y="3990256"/>
            <a:ext cx="1150284" cy="868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2195736" y="4638328"/>
            <a:ext cx="1134120" cy="8681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012160" y="3771037"/>
            <a:ext cx="1468396" cy="954107"/>
          </a:xfrm>
          <a:prstGeom prst="rect">
            <a:avLst/>
          </a:prstGeom>
          <a:noFill/>
          <a:ln>
            <a:solidFill>
              <a:schemeClr val="tx1"/>
            </a:solidFill>
          </a:ln>
        </p:spPr>
        <p:txBody>
          <a:bodyPr wrap="square" rtlCol="0">
            <a:spAutoFit/>
          </a:bodyPr>
          <a:lstStyle/>
          <a:p>
            <a:pPr algn="ctr" rtl="1"/>
            <a:r>
              <a:rPr lang="ar-SA" sz="2800" dirty="0" smtClean="0"/>
              <a:t>أرباح</a:t>
            </a:r>
            <a:endParaRPr lang="en-GB" sz="2800" dirty="0" smtClean="0"/>
          </a:p>
          <a:p>
            <a:pPr algn="ctr" rtl="1"/>
            <a:r>
              <a:rPr lang="en-GB" sz="2800" dirty="0" smtClean="0"/>
              <a:t>TR&gt;TC</a:t>
            </a:r>
            <a:endParaRPr lang="en-GB" sz="2800" dirty="0"/>
          </a:p>
        </p:txBody>
      </p:sp>
      <p:sp>
        <p:nvSpPr>
          <p:cNvPr id="20" name="TextBox 19"/>
          <p:cNvSpPr txBox="1"/>
          <p:nvPr/>
        </p:nvSpPr>
        <p:spPr>
          <a:xfrm>
            <a:off x="814535" y="4365104"/>
            <a:ext cx="1381201" cy="954107"/>
          </a:xfrm>
          <a:prstGeom prst="rect">
            <a:avLst/>
          </a:prstGeom>
          <a:noFill/>
          <a:ln>
            <a:solidFill>
              <a:schemeClr val="tx1"/>
            </a:solidFill>
          </a:ln>
        </p:spPr>
        <p:txBody>
          <a:bodyPr wrap="square" rtlCol="0">
            <a:spAutoFit/>
          </a:bodyPr>
          <a:lstStyle/>
          <a:p>
            <a:pPr algn="ctr" rtl="1"/>
            <a:r>
              <a:rPr lang="ar-SA" sz="2800" dirty="0" smtClean="0"/>
              <a:t>خسائر</a:t>
            </a:r>
          </a:p>
          <a:p>
            <a:pPr algn="ctr" rtl="1"/>
            <a:r>
              <a:rPr lang="en-GB" sz="2800" dirty="0" smtClean="0"/>
              <a:t>TC&gt;TR</a:t>
            </a:r>
            <a:endParaRPr lang="en-GB" sz="2800" dirty="0"/>
          </a:p>
        </p:txBody>
      </p:sp>
      <p:cxnSp>
        <p:nvCxnSpPr>
          <p:cNvPr id="21" name="Straight Arrow Connector 20"/>
          <p:cNvCxnSpPr/>
          <p:nvPr/>
        </p:nvCxnSpPr>
        <p:spPr>
          <a:xfrm flipH="1">
            <a:off x="3779912" y="3903943"/>
            <a:ext cx="1590610" cy="82120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Arc 5"/>
          <p:cNvSpPr/>
          <p:nvPr/>
        </p:nvSpPr>
        <p:spPr>
          <a:xfrm rot="17591576">
            <a:off x="2636834" y="3844398"/>
            <a:ext cx="5172977" cy="4200343"/>
          </a:xfrm>
          <a:prstGeom prst="arc">
            <a:avLst>
              <a:gd name="adj1" fmla="val 15122520"/>
              <a:gd name="adj2" fmla="val 21183023"/>
            </a:avLst>
          </a:pr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9" name="Freeform 28"/>
          <p:cNvSpPr/>
          <p:nvPr/>
        </p:nvSpPr>
        <p:spPr>
          <a:xfrm>
            <a:off x="3061855" y="2715491"/>
            <a:ext cx="2812472" cy="1773382"/>
          </a:xfrm>
          <a:custGeom>
            <a:avLst/>
            <a:gdLst>
              <a:gd name="connsiteX0" fmla="*/ 0 w 2812472"/>
              <a:gd name="connsiteY0" fmla="*/ 1773382 h 1773382"/>
              <a:gd name="connsiteX1" fmla="*/ 415636 w 2812472"/>
              <a:gd name="connsiteY1" fmla="*/ 1399309 h 1773382"/>
              <a:gd name="connsiteX2" fmla="*/ 1704109 w 2812472"/>
              <a:gd name="connsiteY2" fmla="*/ 1482436 h 1773382"/>
              <a:gd name="connsiteX3" fmla="*/ 2757054 w 2812472"/>
              <a:gd name="connsiteY3" fmla="*/ 69273 h 1773382"/>
              <a:gd name="connsiteX4" fmla="*/ 2757054 w 2812472"/>
              <a:gd name="connsiteY4" fmla="*/ 69273 h 1773382"/>
              <a:gd name="connsiteX5" fmla="*/ 2812472 w 2812472"/>
              <a:gd name="connsiteY5" fmla="*/ 0 h 17733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12472" h="1773382">
                <a:moveTo>
                  <a:pt x="0" y="1773382"/>
                </a:moveTo>
                <a:cubicBezTo>
                  <a:pt x="65809" y="1610591"/>
                  <a:pt x="131618" y="1447800"/>
                  <a:pt x="415636" y="1399309"/>
                </a:cubicBezTo>
                <a:cubicBezTo>
                  <a:pt x="699654" y="1350818"/>
                  <a:pt x="1313873" y="1704109"/>
                  <a:pt x="1704109" y="1482436"/>
                </a:cubicBezTo>
                <a:cubicBezTo>
                  <a:pt x="2094345" y="1260763"/>
                  <a:pt x="2757054" y="69273"/>
                  <a:pt x="2757054" y="69273"/>
                </a:cubicBezTo>
                <a:lnTo>
                  <a:pt x="2757054" y="69273"/>
                </a:lnTo>
                <a:lnTo>
                  <a:pt x="2812472" y="0"/>
                </a:ln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Arrow Connector 31"/>
          <p:cNvCxnSpPr/>
          <p:nvPr/>
        </p:nvCxnSpPr>
        <p:spPr>
          <a:xfrm flipH="1">
            <a:off x="3845486" y="3212976"/>
            <a:ext cx="1590610" cy="82120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9" idx="1"/>
          </p:cNvCxnSpPr>
          <p:nvPr/>
        </p:nvCxnSpPr>
        <p:spPr>
          <a:xfrm flipV="1">
            <a:off x="3477491" y="4114800"/>
            <a:ext cx="0" cy="168117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204368" y="5805264"/>
            <a:ext cx="527709" cy="461665"/>
          </a:xfrm>
          <a:prstGeom prst="rect">
            <a:avLst/>
          </a:prstGeom>
          <a:noFill/>
        </p:spPr>
        <p:txBody>
          <a:bodyPr wrap="none" rtlCol="0">
            <a:spAutoFit/>
          </a:bodyPr>
          <a:lstStyle/>
          <a:p>
            <a:r>
              <a:rPr lang="en-GB" sz="2400" dirty="0" smtClean="0"/>
              <a:t>Q1</a:t>
            </a:r>
            <a:endParaRPr lang="en-GB" sz="2400" dirty="0"/>
          </a:p>
        </p:txBody>
      </p:sp>
      <p:sp>
        <p:nvSpPr>
          <p:cNvPr id="37" name="TextBox 36"/>
          <p:cNvSpPr txBox="1"/>
          <p:nvPr/>
        </p:nvSpPr>
        <p:spPr>
          <a:xfrm>
            <a:off x="4427984" y="5805264"/>
            <a:ext cx="896399" cy="461665"/>
          </a:xfrm>
          <a:prstGeom prst="rect">
            <a:avLst/>
          </a:prstGeom>
          <a:noFill/>
        </p:spPr>
        <p:txBody>
          <a:bodyPr wrap="none" rtlCol="0">
            <a:spAutoFit/>
          </a:bodyPr>
          <a:lstStyle/>
          <a:p>
            <a:r>
              <a:rPr lang="en-GB" sz="2400" dirty="0" smtClean="0"/>
              <a:t>Q2=5</a:t>
            </a:r>
            <a:endParaRPr lang="en-GB" sz="2400" dirty="0"/>
          </a:p>
        </p:txBody>
      </p:sp>
      <p:sp>
        <p:nvSpPr>
          <p:cNvPr id="47" name="TextBox 46"/>
          <p:cNvSpPr txBox="1"/>
          <p:nvPr/>
        </p:nvSpPr>
        <p:spPr>
          <a:xfrm rot="19967646">
            <a:off x="3707904" y="3140968"/>
            <a:ext cx="1872208" cy="400110"/>
          </a:xfrm>
          <a:prstGeom prst="rect">
            <a:avLst/>
          </a:prstGeom>
          <a:noFill/>
        </p:spPr>
        <p:txBody>
          <a:bodyPr wrap="square" rtlCol="0">
            <a:spAutoFit/>
          </a:bodyPr>
          <a:lstStyle/>
          <a:p>
            <a:r>
              <a:rPr lang="en-GB" sz="2000" dirty="0" smtClean="0">
                <a:solidFill>
                  <a:srgbClr val="FF0000"/>
                </a:solidFill>
              </a:rPr>
              <a:t>MR = </a:t>
            </a:r>
            <a:r>
              <a:rPr lang="ar-SA" sz="2000" dirty="0" smtClean="0">
                <a:solidFill>
                  <a:srgbClr val="FF0000"/>
                </a:solidFill>
              </a:rPr>
              <a:t>ميل المماس</a:t>
            </a:r>
            <a:endParaRPr lang="en-GB" sz="2000" dirty="0">
              <a:solidFill>
                <a:srgbClr val="FF0000"/>
              </a:solidFill>
            </a:endParaRPr>
          </a:p>
        </p:txBody>
      </p:sp>
      <p:sp>
        <p:nvSpPr>
          <p:cNvPr id="48" name="TextBox 47"/>
          <p:cNvSpPr txBox="1"/>
          <p:nvPr/>
        </p:nvSpPr>
        <p:spPr>
          <a:xfrm rot="19967646">
            <a:off x="3860304" y="4351237"/>
            <a:ext cx="1872208" cy="400110"/>
          </a:xfrm>
          <a:prstGeom prst="rect">
            <a:avLst/>
          </a:prstGeom>
          <a:noFill/>
        </p:spPr>
        <p:txBody>
          <a:bodyPr wrap="square" rtlCol="0">
            <a:spAutoFit/>
          </a:bodyPr>
          <a:lstStyle/>
          <a:p>
            <a:r>
              <a:rPr lang="en-GB" sz="2000" dirty="0" smtClean="0">
                <a:solidFill>
                  <a:srgbClr val="FF0000"/>
                </a:solidFill>
              </a:rPr>
              <a:t>MC = </a:t>
            </a:r>
            <a:r>
              <a:rPr lang="ar-SA" sz="2000" dirty="0" smtClean="0">
                <a:solidFill>
                  <a:srgbClr val="FF0000"/>
                </a:solidFill>
              </a:rPr>
              <a:t>ميل المماس</a:t>
            </a:r>
            <a:endParaRPr lang="en-GB" sz="2000" dirty="0">
              <a:solidFill>
                <a:srgbClr val="FF0000"/>
              </a:solidFill>
            </a:endParaRPr>
          </a:p>
        </p:txBody>
      </p:sp>
      <p:cxnSp>
        <p:nvCxnSpPr>
          <p:cNvPr id="50" name="Straight Connector 49"/>
          <p:cNvCxnSpPr/>
          <p:nvPr/>
        </p:nvCxnSpPr>
        <p:spPr>
          <a:xfrm>
            <a:off x="4640791" y="3645024"/>
            <a:ext cx="0" cy="60306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088436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سعر المحتكر وإنتاجه في الأجل القصير:</a:t>
            </a:r>
            <a:endParaRPr lang="en-GB" b="1" dirty="0"/>
          </a:p>
        </p:txBody>
      </p:sp>
      <p:sp>
        <p:nvSpPr>
          <p:cNvPr id="3" name="Content Placeholder 2"/>
          <p:cNvSpPr>
            <a:spLocks noGrp="1"/>
          </p:cNvSpPr>
          <p:nvPr>
            <p:ph idx="1"/>
          </p:nvPr>
        </p:nvSpPr>
        <p:spPr/>
        <p:txBody>
          <a:bodyPr/>
          <a:lstStyle/>
          <a:p>
            <a:pPr marL="0" indent="0" algn="r" rtl="1">
              <a:buNone/>
            </a:pP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974927345"/>
              </p:ext>
            </p:extLst>
          </p:nvPr>
        </p:nvGraphicFramePr>
        <p:xfrm>
          <a:off x="467544" y="2050504"/>
          <a:ext cx="8208912" cy="4114800"/>
        </p:xfrm>
        <a:graphic>
          <a:graphicData uri="http://schemas.openxmlformats.org/drawingml/2006/table">
            <a:tbl>
              <a:tblPr firstRow="1" bandRow="1">
                <a:tableStyleId>{5C22544A-7EE6-4342-B048-85BDC9FD1C3A}</a:tableStyleId>
              </a:tblPr>
              <a:tblGrid>
                <a:gridCol w="4104456"/>
                <a:gridCol w="4104456"/>
              </a:tblGrid>
              <a:tr h="370840">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r>
              <a:tr h="370840">
                <a:tc gridSpan="2">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المنتج في كل من المنافسة الكاملة والاحتكار يسعى لتحقيق الأرباح عن طريق تغيير حجم الإنتاج طالما أن الأرباح متزايدة.</a:t>
                      </a:r>
                    </a:p>
                  </a:txBody>
                  <a:tcPr/>
                </a:tc>
                <a:tc hMerge="1">
                  <a:txBody>
                    <a:bodyPr/>
                    <a:lstStyle/>
                    <a:p>
                      <a:pPr algn="ctr" rtl="1"/>
                      <a:endParaRPr lang="en-GB" sz="24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المحتكر في سعيه لتحقيق أقصى الأرباح يصل</a:t>
                      </a:r>
                      <a:r>
                        <a:rPr lang="ar-SA" sz="2400" baseline="0" dirty="0" smtClean="0"/>
                        <a:t> لحجم إنتاج توازني وسعر توازني.</a:t>
                      </a:r>
                      <a:endParaRPr lang="en-GB" sz="2400" dirty="0" smtClean="0"/>
                    </a:p>
                  </a:txBody>
                  <a:tcPr/>
                </a:tc>
                <a:tc>
                  <a:txBody>
                    <a:bodyPr/>
                    <a:lstStyle/>
                    <a:p>
                      <a:pPr algn="ctr" rtl="1"/>
                      <a:r>
                        <a:rPr lang="ar-SA" sz="2400" dirty="0" smtClean="0"/>
                        <a:t>المنتج في سعيه لتحقيق أقصى الأرباح يصل لحجم إنتاج توازني لكن السعر يكون معطى له. </a:t>
                      </a:r>
                      <a:endParaRPr lang="en-GB" sz="24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أقصى</a:t>
                      </a:r>
                      <a:r>
                        <a:rPr lang="ar-SA" sz="2400" baseline="0" dirty="0" smtClean="0"/>
                        <a:t> الأرباح عندما: </a:t>
                      </a:r>
                      <a:r>
                        <a:rPr lang="en-GB" sz="2400" baseline="0" dirty="0" smtClean="0"/>
                        <a:t>MC=MR&lt;P</a:t>
                      </a:r>
                      <a:endParaRPr lang="en-GB" sz="2400" dirty="0" smtClean="0"/>
                    </a:p>
                  </a:txBody>
                  <a:tcPr/>
                </a:tc>
                <a:tc>
                  <a:txBody>
                    <a:bodyPr/>
                    <a:lstStyle/>
                    <a:p>
                      <a:pPr algn="ctr" rtl="1"/>
                      <a:r>
                        <a:rPr lang="ar-SA" sz="2400" dirty="0" smtClean="0"/>
                        <a:t>أقصى</a:t>
                      </a:r>
                      <a:r>
                        <a:rPr lang="ar-SA" sz="2400" baseline="0" dirty="0" smtClean="0"/>
                        <a:t> الأرباح عندما: </a:t>
                      </a:r>
                      <a:r>
                        <a:rPr lang="en-GB" sz="2400" baseline="0" dirty="0" smtClean="0"/>
                        <a:t>MC=MR=P</a:t>
                      </a:r>
                      <a:endParaRPr lang="en-GB" sz="2400" dirty="0"/>
                    </a:p>
                  </a:txBody>
                  <a:tcPr/>
                </a:tc>
              </a:tr>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المحتكر من الممكن أن يحقق أرباحاً في الأجل القصير والأجل الطويل.</a:t>
                      </a:r>
                      <a:endParaRPr lang="en-GB" sz="2400" dirty="0" smtClean="0"/>
                    </a:p>
                  </a:txBody>
                  <a:tcPr/>
                </a:tc>
                <a:tc>
                  <a:txBody>
                    <a:bodyPr/>
                    <a:lstStyle/>
                    <a:p>
                      <a:pPr algn="ctr" rtl="1"/>
                      <a:r>
                        <a:rPr lang="ar-SA" sz="2400" dirty="0" smtClean="0"/>
                        <a:t>تختفي</a:t>
                      </a:r>
                      <a:r>
                        <a:rPr lang="ar-SA" sz="2400" baseline="0" dirty="0" smtClean="0"/>
                        <a:t> الأرباح غير العادية في الأجل الطويل نتيجة حرية الدخول والخروج من الصناعة.</a:t>
                      </a:r>
                      <a:endParaRPr lang="en-GB" sz="2400" dirty="0"/>
                    </a:p>
                  </a:txBody>
                  <a:tcPr/>
                </a:tc>
              </a:tr>
            </a:tbl>
          </a:graphicData>
        </a:graphic>
      </p:graphicFrame>
    </p:spTree>
    <p:extLst>
      <p:ext uri="{BB962C8B-B14F-4D97-AF65-F5344CB8AC3E}">
        <p14:creationId xmlns:p14="http://schemas.microsoft.com/office/powerpoint/2010/main" xmlns="" val="2312110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4389120"/>
          </a:xfrm>
        </p:spPr>
        <p:txBody>
          <a:bodyPr/>
          <a:lstStyle/>
          <a:p>
            <a:pPr algn="r" rtl="1"/>
            <a:r>
              <a:rPr lang="ar-SA" b="1" dirty="0" smtClean="0">
                <a:solidFill>
                  <a:schemeClr val="tx2"/>
                </a:solidFill>
              </a:rPr>
              <a:t>مثال: </a:t>
            </a:r>
            <a:r>
              <a:rPr lang="ar-SA" dirty="0" smtClean="0"/>
              <a:t>تكاليف المحتكر وإيراداته وأرباحه.</a:t>
            </a:r>
          </a:p>
          <a:p>
            <a:pPr marL="0" indent="0" algn="r" rtl="1">
              <a:buNone/>
            </a:pP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24</a:t>
            </a:fld>
            <a:endParaRPr lang="en-GB"/>
          </a:p>
        </p:txBody>
      </p:sp>
      <mc:AlternateContent xmlns:mc="http://schemas.openxmlformats.org/markup-compatibility/2006">
        <mc:Choice xmlns:a14="http://schemas.microsoft.com/office/drawing/2010/main" xmlns="" Requires="a14">
          <p:graphicFrame>
            <p:nvGraphicFramePr>
              <p:cNvPr id="6" name="Table 5"/>
              <p:cNvGraphicFramePr>
                <a:graphicFrameLocks noGrp="1"/>
              </p:cNvGraphicFramePr>
              <p:nvPr>
                <p:extLst>
                  <p:ext uri="{D42A27DB-BD31-4B8C-83A1-F6EECF244321}">
                    <p14:modId xmlns:p14="http://schemas.microsoft.com/office/powerpoint/2010/main" val="463884254"/>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370840">
                    <a:tc>
                      <a:txBody>
                        <a:bodyPr/>
                        <a:lstStyle/>
                        <a:p>
                          <a:pPr algn="ctr" rtl="1"/>
                          <a:r>
                            <a:rPr lang="ar-SA" dirty="0" smtClean="0"/>
                            <a:t>الأرباح الكلية</a:t>
                          </a:r>
                        </a:p>
                        <a:p>
                          <a:pPr algn="ctr" rtl="1"/>
                          <a14:m>
                            <m:oMathPara xmlns:m="http://schemas.openxmlformats.org/officeDocument/2006/math">
                              <m:oMathParaPr>
                                <m:jc m:val="centerGroup"/>
                              </m:oMathParaPr>
                              <m:oMath xmlns:m="http://schemas.openxmlformats.org/officeDocument/2006/math">
                                <m:r>
                                  <a:rPr lang="en-GB" i="1" smtClean="0">
                                    <a:latin typeface="Cambria Math"/>
                                    <a:ea typeface="Cambria Math"/>
                                  </a:rPr>
                                  <m:t>𝝅</m:t>
                                </m:r>
                              </m:oMath>
                            </m:oMathPara>
                          </a14:m>
                          <a:endParaRPr lang="en-GB" dirty="0"/>
                        </a:p>
                      </a:txBody>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50</a:t>
                          </a:r>
                          <a:endParaRPr lang="en-GB" dirty="0"/>
                        </a:p>
                      </a:txBody>
                      <a:tcPr>
                        <a:solidFill>
                          <a:schemeClr val="bg1">
                            <a:lumMod val="50000"/>
                          </a:schemeClr>
                        </a:solidFill>
                      </a:tcPr>
                    </a:tc>
                    <a:tc>
                      <a:txBody>
                        <a:bodyPr/>
                        <a:lstStyle/>
                        <a:p>
                          <a:pPr algn="ctr" rtl="1"/>
                          <a:r>
                            <a:rPr lang="en-GB" dirty="0" smtClean="0"/>
                            <a:t>0</a:t>
                          </a:r>
                          <a:endParaRPr lang="en-GB" dirty="0"/>
                        </a:p>
                      </a:txBody>
                      <a:tcPr>
                        <a:solidFill>
                          <a:schemeClr val="bg1">
                            <a:lumMod val="50000"/>
                          </a:schemeClr>
                        </a:solidFill>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56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66</a:t>
                          </a:r>
                          <a:endParaRPr lang="en-GB" dirty="0"/>
                        </a:p>
                      </a:txBody>
                      <a:tcPr>
                        <a:solidFill>
                          <a:schemeClr val="bg1">
                            <a:lumMod val="50000"/>
                          </a:schemeClr>
                        </a:solidFill>
                      </a:tcPr>
                    </a:tc>
                    <a:tc>
                      <a:txBody>
                        <a:bodyPr/>
                        <a:lstStyle/>
                        <a:p>
                          <a:pPr algn="ctr" rtl="1"/>
                          <a:r>
                            <a:rPr lang="en-GB" dirty="0" smtClean="0"/>
                            <a:t>72</a:t>
                          </a:r>
                          <a:endParaRPr lang="en-GB" dirty="0"/>
                        </a:p>
                      </a:txBody>
                      <a:tcPr>
                        <a:solidFill>
                          <a:schemeClr val="bg1">
                            <a:lumMod val="50000"/>
                          </a:schemeClr>
                        </a:solidFill>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80</a:t>
                          </a:r>
                          <a:endParaRPr lang="en-GB" dirty="0"/>
                        </a:p>
                      </a:txBody>
                      <a:tcPr>
                        <a:solidFill>
                          <a:schemeClr val="bg1">
                            <a:lumMod val="50000"/>
                          </a:schemeClr>
                        </a:solidFill>
                      </a:tcPr>
                    </a:tc>
                    <a:tc>
                      <a:txBody>
                        <a:bodyPr/>
                        <a:lstStyle/>
                        <a:p>
                          <a:pPr algn="ctr" rtl="1"/>
                          <a:r>
                            <a:rPr lang="en-GB" dirty="0" smtClean="0"/>
                            <a:t>102</a:t>
                          </a:r>
                          <a:endParaRPr lang="en-GB" dirty="0"/>
                        </a:p>
                      </a:txBody>
                      <a:tcPr>
                        <a:solidFill>
                          <a:schemeClr val="bg1">
                            <a:lumMod val="50000"/>
                          </a:schemeClr>
                        </a:solidFill>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98</a:t>
                          </a:r>
                          <a:endParaRPr lang="en-GB" dirty="0"/>
                        </a:p>
                      </a:txBody>
                      <a:tcPr>
                        <a:solidFill>
                          <a:schemeClr val="bg1">
                            <a:lumMod val="50000"/>
                          </a:schemeClr>
                        </a:solidFill>
                      </a:tcPr>
                    </a:tc>
                    <a:tc>
                      <a:txBody>
                        <a:bodyPr/>
                        <a:lstStyle/>
                        <a:p>
                          <a:pPr algn="ctr" rtl="1"/>
                          <a:r>
                            <a:rPr lang="en-GB" dirty="0" smtClean="0"/>
                            <a:t>128</a:t>
                          </a:r>
                          <a:endParaRPr lang="en-GB" dirty="0"/>
                        </a:p>
                      </a:txBody>
                      <a:tcPr>
                        <a:solidFill>
                          <a:schemeClr val="bg1">
                            <a:lumMod val="50000"/>
                          </a:schemeClr>
                        </a:solidFill>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tc>
                    <a:tc>
                      <a:txBody>
                        <a:bodyPr/>
                        <a:lstStyle/>
                        <a:p>
                          <a:pPr algn="ctr" rtl="1"/>
                          <a:r>
                            <a:rPr lang="en-GB" b="1" dirty="0" smtClean="0"/>
                            <a:t>22</a:t>
                          </a:r>
                          <a:endParaRPr lang="en-GB" b="1" dirty="0"/>
                        </a:p>
                      </a:txBody>
                      <a:tcPr/>
                    </a:tc>
                    <a:tc>
                      <a:txBody>
                        <a:bodyPr/>
                        <a:lstStyle/>
                        <a:p>
                          <a:pPr algn="ctr" rtl="1"/>
                          <a:r>
                            <a:rPr lang="en-GB" dirty="0" smtClean="0"/>
                            <a:t>120</a:t>
                          </a:r>
                          <a:endParaRPr lang="en-GB" dirty="0"/>
                        </a:p>
                      </a:txBody>
                      <a:tcPr>
                        <a:solidFill>
                          <a:schemeClr val="bg1">
                            <a:lumMod val="50000"/>
                          </a:schemeClr>
                        </a:solidFill>
                      </a:tcPr>
                    </a:tc>
                    <a:tc>
                      <a:txBody>
                        <a:bodyPr/>
                        <a:lstStyle/>
                        <a:p>
                          <a:pPr algn="ctr" rtl="1"/>
                          <a:r>
                            <a:rPr lang="en-GB" dirty="0" smtClean="0"/>
                            <a:t>150</a:t>
                          </a:r>
                          <a:endParaRPr lang="en-GB" dirty="0"/>
                        </a:p>
                      </a:txBody>
                      <a:tcPr>
                        <a:solidFill>
                          <a:schemeClr val="bg1">
                            <a:lumMod val="50000"/>
                          </a:schemeClr>
                        </a:solidFill>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146</a:t>
                          </a:r>
                          <a:endParaRPr lang="en-GB" dirty="0"/>
                        </a:p>
                      </a:txBody>
                      <a:tcPr>
                        <a:solidFill>
                          <a:schemeClr val="bg1">
                            <a:lumMod val="50000"/>
                          </a:schemeClr>
                        </a:solidFill>
                      </a:tcPr>
                    </a:tc>
                    <a:tc>
                      <a:txBody>
                        <a:bodyPr/>
                        <a:lstStyle/>
                        <a:p>
                          <a:pPr algn="ctr" rtl="1"/>
                          <a:r>
                            <a:rPr lang="en-GB" dirty="0" smtClean="0"/>
                            <a:t>168</a:t>
                          </a:r>
                          <a:endParaRPr lang="en-GB" dirty="0"/>
                        </a:p>
                      </a:txBody>
                      <a:tcPr>
                        <a:solidFill>
                          <a:schemeClr val="bg1">
                            <a:lumMod val="50000"/>
                          </a:schemeClr>
                        </a:solidFill>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176</a:t>
                          </a:r>
                          <a:endParaRPr lang="en-GB" dirty="0"/>
                        </a:p>
                      </a:txBody>
                      <a:tcPr>
                        <a:solidFill>
                          <a:schemeClr val="bg1">
                            <a:lumMod val="50000"/>
                          </a:schemeClr>
                        </a:solidFill>
                      </a:tcPr>
                    </a:tc>
                    <a:tc>
                      <a:txBody>
                        <a:bodyPr/>
                        <a:lstStyle/>
                        <a:p>
                          <a:pPr algn="ctr" rtl="1"/>
                          <a:r>
                            <a:rPr lang="en-GB" dirty="0" smtClean="0"/>
                            <a:t>182</a:t>
                          </a:r>
                          <a:endParaRPr lang="en-GB" dirty="0"/>
                        </a:p>
                      </a:txBody>
                      <a:tcPr>
                        <a:solidFill>
                          <a:schemeClr val="bg1">
                            <a:lumMod val="50000"/>
                          </a:schemeClr>
                        </a:solidFill>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210</a:t>
                          </a:r>
                          <a:endParaRPr lang="en-GB" dirty="0"/>
                        </a:p>
                      </a:txBody>
                      <a:tcPr>
                        <a:solidFill>
                          <a:schemeClr val="bg1">
                            <a:lumMod val="50000"/>
                          </a:schemeClr>
                        </a:solidFill>
                      </a:tcPr>
                    </a:tc>
                    <a:tc>
                      <a:txBody>
                        <a:bodyPr/>
                        <a:lstStyle/>
                        <a:p>
                          <a:pPr algn="ctr" rtl="1"/>
                          <a:r>
                            <a:rPr lang="en-GB" dirty="0" smtClean="0"/>
                            <a:t>192</a:t>
                          </a:r>
                          <a:endParaRPr lang="en-GB" dirty="0"/>
                        </a:p>
                      </a:txBody>
                      <a:tcPr>
                        <a:solidFill>
                          <a:schemeClr val="bg1">
                            <a:lumMod val="50000"/>
                          </a:schemeClr>
                        </a:solidFill>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248</a:t>
                          </a:r>
                          <a:endParaRPr lang="en-GB" dirty="0"/>
                        </a:p>
                      </a:txBody>
                      <a:tcPr>
                        <a:solidFill>
                          <a:schemeClr val="bg1">
                            <a:lumMod val="50000"/>
                          </a:schemeClr>
                        </a:solidFill>
                      </a:tcPr>
                    </a:tc>
                    <a:tc>
                      <a:txBody>
                        <a:bodyPr/>
                        <a:lstStyle/>
                        <a:p>
                          <a:pPr algn="ctr" rtl="1"/>
                          <a:r>
                            <a:rPr lang="en-GB" dirty="0" smtClean="0"/>
                            <a:t>198</a:t>
                          </a:r>
                          <a:endParaRPr lang="en-GB" dirty="0"/>
                        </a:p>
                      </a:txBody>
                      <a:tcPr>
                        <a:solidFill>
                          <a:schemeClr val="bg1">
                            <a:lumMod val="50000"/>
                          </a:schemeClr>
                        </a:solidFill>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Choice>
        <mc:Fallback>
          <p:graphicFrame>
            <p:nvGraphicFramePr>
              <p:cNvPr id="6" name="Table 5"/>
              <p:cNvGraphicFramePr>
                <a:graphicFrameLocks noGrp="1"/>
              </p:cNvGraphicFramePr>
              <p:nvPr>
                <p:extLst>
                  <p:ext uri="{D42A27DB-BD31-4B8C-83A1-F6EECF244321}">
                    <p14:modId xmlns:p14="http://schemas.microsoft.com/office/powerpoint/2010/main" xmlns="" xmlns:a14="http://schemas.microsoft.com/office/drawing/2010/main" val="463884254"/>
                  </p:ext>
                </p:extLst>
              </p:nvPr>
            </p:nvGraphicFramePr>
            <p:xfrm>
              <a:off x="251522" y="1772816"/>
              <a:ext cx="8568952" cy="4348480"/>
            </p:xfrm>
            <a:graphic>
              <a:graphicData uri="http://schemas.openxmlformats.org/drawingml/2006/table">
                <a:tbl>
                  <a:tblPr firstRow="1" bandRow="1">
                    <a:tableStyleId>{5C22544A-7EE6-4342-B048-85BDC9FD1C3A}</a:tableStyleId>
                  </a:tblPr>
                  <a:tblGrid>
                    <a:gridCol w="1224136"/>
                    <a:gridCol w="1584174"/>
                    <a:gridCol w="1512168"/>
                    <a:gridCol w="1440160"/>
                    <a:gridCol w="1224136"/>
                    <a:gridCol w="792088"/>
                    <a:gridCol w="792090"/>
                  </a:tblGrid>
                  <a:tr h="640080">
                    <a:tc>
                      <a:txBody>
                        <a:bodyPr/>
                        <a:lstStyle/>
                        <a:p>
                          <a:endParaRPr lang="en-US"/>
                        </a:p>
                      </a:txBody>
                      <a:tcPr>
                        <a:blipFill rotWithShape="1">
                          <a:blip r:embed="rId2"/>
                          <a:stretch>
                            <a:fillRect t="-4762" r="-599502" b="-593333"/>
                          </a:stretch>
                        </a:blipFill>
                      </a:tcPr>
                    </a:tc>
                    <a:tc>
                      <a:txBody>
                        <a:bodyPr/>
                        <a:lstStyle/>
                        <a:p>
                          <a:pPr algn="ctr" rtl="1"/>
                          <a:r>
                            <a:rPr lang="ar-SA" dirty="0" smtClean="0"/>
                            <a:t>التكاليف الحدية</a:t>
                          </a:r>
                        </a:p>
                        <a:p>
                          <a:pPr algn="ctr" rtl="1"/>
                          <a:r>
                            <a:rPr lang="en-GB" dirty="0" smtClean="0"/>
                            <a:t>MC</a:t>
                          </a:r>
                          <a:endParaRPr lang="en-GB" dirty="0"/>
                        </a:p>
                      </a:txBody>
                      <a:tcPr/>
                    </a:tc>
                    <a:tc>
                      <a:txBody>
                        <a:bodyPr/>
                        <a:lstStyle/>
                        <a:p>
                          <a:pPr algn="ctr" rtl="1"/>
                          <a:r>
                            <a:rPr lang="ar-SA" dirty="0" smtClean="0"/>
                            <a:t>الإيراد الحدي</a:t>
                          </a:r>
                        </a:p>
                        <a:p>
                          <a:pPr algn="ctr" rtl="1"/>
                          <a:r>
                            <a:rPr lang="en-GB" dirty="0" smtClean="0"/>
                            <a:t>MR</a:t>
                          </a:r>
                          <a:endParaRPr lang="en-GB" dirty="0"/>
                        </a:p>
                      </a:txBody>
                      <a:tcPr/>
                    </a:tc>
                    <a:tc>
                      <a:txBody>
                        <a:bodyPr/>
                        <a:lstStyle/>
                        <a:p>
                          <a:pPr algn="ctr" rtl="1"/>
                          <a:r>
                            <a:rPr lang="ar-SA" dirty="0" smtClean="0"/>
                            <a:t>التكاليف الكلية</a:t>
                          </a:r>
                        </a:p>
                        <a:p>
                          <a:pPr algn="ctr" rtl="1"/>
                          <a:r>
                            <a:rPr lang="en-GB" dirty="0" smtClean="0"/>
                            <a:t>TC</a:t>
                          </a:r>
                          <a:endParaRPr lang="en-GB" dirty="0"/>
                        </a:p>
                      </a:txBody>
                      <a:tcPr/>
                    </a:tc>
                    <a:tc>
                      <a:txBody>
                        <a:bodyPr/>
                        <a:lstStyle/>
                        <a:p>
                          <a:pPr algn="ctr" rtl="1"/>
                          <a:r>
                            <a:rPr lang="ar-SA" dirty="0" smtClean="0"/>
                            <a:t>الإيراد الكلي</a:t>
                          </a:r>
                        </a:p>
                        <a:p>
                          <a:pPr algn="ctr" rtl="1"/>
                          <a:r>
                            <a:rPr lang="en-GB" dirty="0" smtClean="0"/>
                            <a:t>TR</a:t>
                          </a:r>
                          <a:endParaRPr lang="en-GB" dirty="0"/>
                        </a:p>
                      </a:txBody>
                      <a:tcPr/>
                    </a:tc>
                    <a:tc>
                      <a:txBody>
                        <a:bodyPr/>
                        <a:lstStyle/>
                        <a:p>
                          <a:pPr algn="ctr" rtl="1"/>
                          <a:r>
                            <a:rPr lang="ar-SA" dirty="0" smtClean="0"/>
                            <a:t>السعر</a:t>
                          </a:r>
                        </a:p>
                        <a:p>
                          <a:pPr algn="ctr" rtl="1"/>
                          <a:r>
                            <a:rPr lang="en-GB" dirty="0" smtClean="0"/>
                            <a:t>P</a:t>
                          </a:r>
                          <a:endParaRPr lang="en-GB" dirty="0"/>
                        </a:p>
                      </a:txBody>
                      <a:tcPr/>
                    </a:tc>
                    <a:tc>
                      <a:txBody>
                        <a:bodyPr/>
                        <a:lstStyle/>
                        <a:p>
                          <a:pPr algn="ctr" rtl="1"/>
                          <a:r>
                            <a:rPr lang="ar-SA" dirty="0" smtClean="0"/>
                            <a:t>الإنتاج</a:t>
                          </a:r>
                        </a:p>
                        <a:p>
                          <a:pPr algn="ctr" rtl="1"/>
                          <a:r>
                            <a:rPr lang="en-GB" dirty="0" smtClean="0"/>
                            <a:t>Q</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a:t>
                          </a:r>
                          <a:endParaRPr lang="en-GB" dirty="0"/>
                        </a:p>
                      </a:txBody>
                      <a:tcPr/>
                    </a:tc>
                    <a:tc>
                      <a:txBody>
                        <a:bodyPr/>
                        <a:lstStyle/>
                        <a:p>
                          <a:pPr algn="ctr" rtl="1"/>
                          <a:r>
                            <a:rPr lang="en-GB" dirty="0" smtClean="0"/>
                            <a:t>50</a:t>
                          </a:r>
                          <a:endParaRPr lang="en-GB" dirty="0"/>
                        </a:p>
                      </a:txBody>
                      <a:tcPr>
                        <a:solidFill>
                          <a:schemeClr val="bg1">
                            <a:lumMod val="50000"/>
                          </a:schemeClr>
                        </a:solidFill>
                      </a:tcPr>
                    </a:tc>
                    <a:tc>
                      <a:txBody>
                        <a:bodyPr/>
                        <a:lstStyle/>
                        <a:p>
                          <a:pPr algn="ctr" rtl="1"/>
                          <a:r>
                            <a:rPr lang="en-GB" dirty="0" smtClean="0"/>
                            <a:t>0</a:t>
                          </a:r>
                          <a:endParaRPr lang="en-GB" dirty="0"/>
                        </a:p>
                      </a:txBody>
                      <a:tcPr>
                        <a:solidFill>
                          <a:schemeClr val="bg1">
                            <a:lumMod val="50000"/>
                          </a:schemeClr>
                        </a:solidFill>
                      </a:tcPr>
                    </a:tc>
                    <a:tc>
                      <a:txBody>
                        <a:bodyPr/>
                        <a:lstStyle/>
                        <a:p>
                          <a:pPr algn="ctr" rtl="1"/>
                          <a:r>
                            <a:rPr lang="en-GB" dirty="0" smtClean="0"/>
                            <a:t>40</a:t>
                          </a:r>
                          <a:endParaRPr lang="en-GB" dirty="0"/>
                        </a:p>
                      </a:txBody>
                      <a:tcPr/>
                    </a:tc>
                    <a:tc>
                      <a:txBody>
                        <a:bodyPr/>
                        <a:lstStyle/>
                        <a:p>
                          <a:pPr algn="ctr" rtl="1"/>
                          <a:r>
                            <a:rPr lang="en-GB" dirty="0" smtClean="0"/>
                            <a:t>0</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56</a:t>
                          </a:r>
                          <a:endParaRPr lang="en-GB" dirty="0"/>
                        </a:p>
                      </a:txBody>
                      <a:tcPr>
                        <a:solidFill>
                          <a:schemeClr val="bg1">
                            <a:lumMod val="50000"/>
                          </a:schemeClr>
                        </a:solidFill>
                      </a:tcPr>
                    </a:tc>
                    <a:tc>
                      <a:txBody>
                        <a:bodyPr/>
                        <a:lstStyle/>
                        <a:p>
                          <a:pPr algn="ctr" rtl="1"/>
                          <a:r>
                            <a:rPr lang="en-GB" dirty="0" smtClean="0"/>
                            <a:t>38</a:t>
                          </a:r>
                          <a:endParaRPr lang="en-GB" dirty="0"/>
                        </a:p>
                      </a:txBody>
                      <a:tcPr>
                        <a:solidFill>
                          <a:schemeClr val="bg1">
                            <a:lumMod val="50000"/>
                          </a:schemeClr>
                        </a:solidFill>
                      </a:tcPr>
                    </a:tc>
                    <a:tc>
                      <a:txBody>
                        <a:bodyPr/>
                        <a:lstStyle/>
                        <a:p>
                          <a:pPr algn="ctr" rtl="1"/>
                          <a:r>
                            <a:rPr lang="en-GB" dirty="0" smtClean="0"/>
                            <a:t>38</a:t>
                          </a:r>
                          <a:endParaRPr lang="en-GB" dirty="0"/>
                        </a:p>
                      </a:txBody>
                      <a:tcPr/>
                    </a:tc>
                    <a:tc>
                      <a:txBody>
                        <a:bodyPr/>
                        <a:lstStyle/>
                        <a:p>
                          <a:pPr algn="ctr" rtl="1"/>
                          <a:r>
                            <a:rPr lang="en-GB" dirty="0" smtClean="0"/>
                            <a:t>1</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66</a:t>
                          </a:r>
                          <a:endParaRPr lang="en-GB" dirty="0"/>
                        </a:p>
                      </a:txBody>
                      <a:tcPr>
                        <a:solidFill>
                          <a:schemeClr val="bg1">
                            <a:lumMod val="50000"/>
                          </a:schemeClr>
                        </a:solidFill>
                      </a:tcPr>
                    </a:tc>
                    <a:tc>
                      <a:txBody>
                        <a:bodyPr/>
                        <a:lstStyle/>
                        <a:p>
                          <a:pPr algn="ctr" rtl="1"/>
                          <a:r>
                            <a:rPr lang="en-GB" dirty="0" smtClean="0"/>
                            <a:t>72</a:t>
                          </a:r>
                          <a:endParaRPr lang="en-GB" dirty="0"/>
                        </a:p>
                      </a:txBody>
                      <a:tcPr>
                        <a:solidFill>
                          <a:schemeClr val="bg1">
                            <a:lumMod val="50000"/>
                          </a:schemeClr>
                        </a:solidFill>
                      </a:tcPr>
                    </a:tc>
                    <a:tc>
                      <a:txBody>
                        <a:bodyPr/>
                        <a:lstStyle/>
                        <a:p>
                          <a:pPr algn="ctr" rtl="1"/>
                          <a:r>
                            <a:rPr lang="en-GB" dirty="0" smtClean="0"/>
                            <a:t>36</a:t>
                          </a:r>
                          <a:endParaRPr lang="en-GB" dirty="0"/>
                        </a:p>
                      </a:txBody>
                      <a:tcPr/>
                    </a:tc>
                    <a:tc>
                      <a:txBody>
                        <a:bodyPr/>
                        <a:lstStyle/>
                        <a:p>
                          <a:pPr algn="ctr" rtl="1"/>
                          <a:r>
                            <a:rPr lang="en-GB" dirty="0" smtClean="0"/>
                            <a:t>2</a:t>
                          </a:r>
                          <a:endParaRPr lang="en-GB" dirty="0"/>
                        </a:p>
                      </a:txBody>
                      <a:tcPr/>
                    </a:tc>
                  </a:tr>
                  <a:tr h="370840">
                    <a:tc>
                      <a:txBody>
                        <a:bodyPr/>
                        <a:lstStyle/>
                        <a:p>
                          <a:pPr algn="ctr" rtl="1"/>
                          <a:r>
                            <a:rPr lang="en-GB" dirty="0" smtClean="0"/>
                            <a:t>22</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80</a:t>
                          </a:r>
                          <a:endParaRPr lang="en-GB" dirty="0"/>
                        </a:p>
                      </a:txBody>
                      <a:tcPr>
                        <a:solidFill>
                          <a:schemeClr val="bg1">
                            <a:lumMod val="50000"/>
                          </a:schemeClr>
                        </a:solidFill>
                      </a:tcPr>
                    </a:tc>
                    <a:tc>
                      <a:txBody>
                        <a:bodyPr/>
                        <a:lstStyle/>
                        <a:p>
                          <a:pPr algn="ctr" rtl="1"/>
                          <a:r>
                            <a:rPr lang="en-GB" dirty="0" smtClean="0"/>
                            <a:t>102</a:t>
                          </a:r>
                          <a:endParaRPr lang="en-GB" dirty="0"/>
                        </a:p>
                      </a:txBody>
                      <a:tcPr>
                        <a:solidFill>
                          <a:schemeClr val="bg1">
                            <a:lumMod val="50000"/>
                          </a:schemeClr>
                        </a:solidFill>
                      </a:tcPr>
                    </a:tc>
                    <a:tc>
                      <a:txBody>
                        <a:bodyPr/>
                        <a:lstStyle/>
                        <a:p>
                          <a:pPr algn="ctr" rtl="1"/>
                          <a:r>
                            <a:rPr lang="en-GB" dirty="0" smtClean="0"/>
                            <a:t>34</a:t>
                          </a:r>
                          <a:endParaRPr lang="en-GB" dirty="0"/>
                        </a:p>
                      </a:txBody>
                      <a:tcPr/>
                    </a:tc>
                    <a:tc>
                      <a:txBody>
                        <a:bodyPr/>
                        <a:lstStyle/>
                        <a:p>
                          <a:pPr algn="ctr" rtl="1"/>
                          <a:r>
                            <a:rPr lang="en-GB" dirty="0" smtClean="0"/>
                            <a:t>3</a:t>
                          </a:r>
                          <a:endParaRPr lang="en-GB" dirty="0"/>
                        </a:p>
                      </a:txBody>
                      <a:tcPr/>
                    </a:tc>
                  </a:tr>
                  <a:tr h="370840">
                    <a:tc>
                      <a:txBody>
                        <a:bodyPr/>
                        <a:lstStyle/>
                        <a:p>
                          <a:pPr algn="ctr" rtl="1"/>
                          <a:r>
                            <a:rPr lang="en-GB" dirty="0" smtClean="0"/>
                            <a:t>30</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98</a:t>
                          </a:r>
                          <a:endParaRPr lang="en-GB" dirty="0"/>
                        </a:p>
                      </a:txBody>
                      <a:tcPr>
                        <a:solidFill>
                          <a:schemeClr val="bg1">
                            <a:lumMod val="50000"/>
                          </a:schemeClr>
                        </a:solidFill>
                      </a:tcPr>
                    </a:tc>
                    <a:tc>
                      <a:txBody>
                        <a:bodyPr/>
                        <a:lstStyle/>
                        <a:p>
                          <a:pPr algn="ctr" rtl="1"/>
                          <a:r>
                            <a:rPr lang="en-GB" dirty="0" smtClean="0"/>
                            <a:t>128</a:t>
                          </a:r>
                          <a:endParaRPr lang="en-GB" dirty="0"/>
                        </a:p>
                      </a:txBody>
                      <a:tcPr>
                        <a:solidFill>
                          <a:schemeClr val="bg1">
                            <a:lumMod val="50000"/>
                          </a:schemeClr>
                        </a:solidFill>
                      </a:tcPr>
                    </a:tc>
                    <a:tc>
                      <a:txBody>
                        <a:bodyPr/>
                        <a:lstStyle/>
                        <a:p>
                          <a:pPr algn="ctr" rtl="1"/>
                          <a:r>
                            <a:rPr lang="en-GB" dirty="0" smtClean="0"/>
                            <a:t>32</a:t>
                          </a:r>
                          <a:endParaRPr lang="en-GB" dirty="0"/>
                        </a:p>
                      </a:txBody>
                      <a:tcPr/>
                    </a:tc>
                    <a:tc>
                      <a:txBody>
                        <a:bodyPr/>
                        <a:lstStyle/>
                        <a:p>
                          <a:pPr algn="ctr" rtl="1"/>
                          <a:r>
                            <a:rPr lang="en-GB" dirty="0" smtClean="0"/>
                            <a:t>4</a:t>
                          </a:r>
                          <a:endParaRPr lang="en-GB" dirty="0"/>
                        </a:p>
                      </a:txBody>
                      <a:tcPr/>
                    </a:tc>
                  </a:tr>
                  <a:tr h="370840">
                    <a:tc>
                      <a:txBody>
                        <a:bodyPr/>
                        <a:lstStyle/>
                        <a:p>
                          <a:pPr algn="ctr" rtl="1"/>
                          <a:r>
                            <a:rPr lang="en-GB" b="1" dirty="0" smtClean="0"/>
                            <a:t>30</a:t>
                          </a:r>
                          <a:endParaRPr lang="en-GB" b="1" dirty="0"/>
                        </a:p>
                      </a:txBody>
                      <a:tcPr/>
                    </a:tc>
                    <a:tc>
                      <a:txBody>
                        <a:bodyPr/>
                        <a:lstStyle/>
                        <a:p>
                          <a:pPr algn="ctr" rtl="1"/>
                          <a:r>
                            <a:rPr lang="en-GB" b="1" dirty="0" smtClean="0"/>
                            <a:t>22</a:t>
                          </a:r>
                          <a:endParaRPr lang="en-GB" b="1" dirty="0"/>
                        </a:p>
                      </a:txBody>
                      <a:tcPr/>
                    </a:tc>
                    <a:tc>
                      <a:txBody>
                        <a:bodyPr/>
                        <a:lstStyle/>
                        <a:p>
                          <a:pPr algn="ctr" rtl="1"/>
                          <a:r>
                            <a:rPr lang="en-GB" b="1" dirty="0" smtClean="0"/>
                            <a:t>22</a:t>
                          </a:r>
                          <a:endParaRPr lang="en-GB" b="1" dirty="0"/>
                        </a:p>
                      </a:txBody>
                      <a:tcPr/>
                    </a:tc>
                    <a:tc>
                      <a:txBody>
                        <a:bodyPr/>
                        <a:lstStyle/>
                        <a:p>
                          <a:pPr algn="ctr" rtl="1"/>
                          <a:r>
                            <a:rPr lang="en-GB" dirty="0" smtClean="0"/>
                            <a:t>120</a:t>
                          </a:r>
                          <a:endParaRPr lang="en-GB" dirty="0"/>
                        </a:p>
                      </a:txBody>
                      <a:tcPr>
                        <a:solidFill>
                          <a:schemeClr val="bg1">
                            <a:lumMod val="50000"/>
                          </a:schemeClr>
                        </a:solidFill>
                      </a:tcPr>
                    </a:tc>
                    <a:tc>
                      <a:txBody>
                        <a:bodyPr/>
                        <a:lstStyle/>
                        <a:p>
                          <a:pPr algn="ctr" rtl="1"/>
                          <a:r>
                            <a:rPr lang="en-GB" dirty="0" smtClean="0"/>
                            <a:t>150</a:t>
                          </a:r>
                          <a:endParaRPr lang="en-GB" dirty="0"/>
                        </a:p>
                      </a:txBody>
                      <a:tcPr>
                        <a:solidFill>
                          <a:schemeClr val="bg1">
                            <a:lumMod val="50000"/>
                          </a:schemeClr>
                        </a:solidFill>
                      </a:tcPr>
                    </a:tc>
                    <a:tc>
                      <a:txBody>
                        <a:bodyPr/>
                        <a:lstStyle/>
                        <a:p>
                          <a:pPr algn="ctr" rtl="1"/>
                          <a:r>
                            <a:rPr lang="en-GB" b="1" dirty="0" smtClean="0"/>
                            <a:t>30</a:t>
                          </a:r>
                          <a:endParaRPr lang="en-GB" b="1" dirty="0"/>
                        </a:p>
                      </a:txBody>
                      <a:tcPr/>
                    </a:tc>
                    <a:tc>
                      <a:txBody>
                        <a:bodyPr/>
                        <a:lstStyle/>
                        <a:p>
                          <a:pPr algn="ctr" rtl="1"/>
                          <a:r>
                            <a:rPr lang="en-GB" b="1" dirty="0" smtClean="0"/>
                            <a:t>5</a:t>
                          </a:r>
                          <a:endParaRPr lang="en-GB" b="1" dirty="0"/>
                        </a:p>
                      </a:txBody>
                      <a:tcPr/>
                    </a:tc>
                  </a:tr>
                  <a:tr h="370840">
                    <a:tc>
                      <a:txBody>
                        <a:bodyPr/>
                        <a:lstStyle/>
                        <a:p>
                          <a:pPr algn="ctr" rtl="1"/>
                          <a:r>
                            <a:rPr lang="en-GB" dirty="0" smtClean="0"/>
                            <a:t>22</a:t>
                          </a:r>
                          <a:endParaRPr lang="en-GB" dirty="0"/>
                        </a:p>
                      </a:txBody>
                      <a:tcPr/>
                    </a:tc>
                    <a:tc>
                      <a:txBody>
                        <a:bodyPr/>
                        <a:lstStyle/>
                        <a:p>
                          <a:pPr algn="ctr" rtl="1"/>
                          <a:r>
                            <a:rPr lang="en-GB" dirty="0" smtClean="0"/>
                            <a:t>26</a:t>
                          </a:r>
                          <a:endParaRPr lang="en-GB" dirty="0"/>
                        </a:p>
                      </a:txBody>
                      <a:tcPr/>
                    </a:tc>
                    <a:tc>
                      <a:txBody>
                        <a:bodyPr/>
                        <a:lstStyle/>
                        <a:p>
                          <a:pPr algn="ctr" rtl="1"/>
                          <a:r>
                            <a:rPr lang="en-GB" dirty="0" smtClean="0"/>
                            <a:t>18</a:t>
                          </a:r>
                          <a:endParaRPr lang="en-GB" dirty="0"/>
                        </a:p>
                      </a:txBody>
                      <a:tcPr/>
                    </a:tc>
                    <a:tc>
                      <a:txBody>
                        <a:bodyPr/>
                        <a:lstStyle/>
                        <a:p>
                          <a:pPr algn="ctr" rtl="1"/>
                          <a:r>
                            <a:rPr lang="en-GB" dirty="0" smtClean="0"/>
                            <a:t>146</a:t>
                          </a:r>
                          <a:endParaRPr lang="en-GB" dirty="0"/>
                        </a:p>
                      </a:txBody>
                      <a:tcPr>
                        <a:solidFill>
                          <a:schemeClr val="bg1">
                            <a:lumMod val="50000"/>
                          </a:schemeClr>
                        </a:solidFill>
                      </a:tcPr>
                    </a:tc>
                    <a:tc>
                      <a:txBody>
                        <a:bodyPr/>
                        <a:lstStyle/>
                        <a:p>
                          <a:pPr algn="ctr" rtl="1"/>
                          <a:r>
                            <a:rPr lang="en-GB" dirty="0" smtClean="0"/>
                            <a:t>168</a:t>
                          </a:r>
                          <a:endParaRPr lang="en-GB" dirty="0"/>
                        </a:p>
                      </a:txBody>
                      <a:tcPr>
                        <a:solidFill>
                          <a:schemeClr val="bg1">
                            <a:lumMod val="50000"/>
                          </a:schemeClr>
                        </a:solidFill>
                      </a:tcPr>
                    </a:tc>
                    <a:tc>
                      <a:txBody>
                        <a:bodyPr/>
                        <a:lstStyle/>
                        <a:p>
                          <a:pPr algn="ctr" rtl="1"/>
                          <a:r>
                            <a:rPr lang="en-GB" dirty="0" smtClean="0"/>
                            <a:t>28</a:t>
                          </a:r>
                          <a:endParaRPr lang="en-GB" dirty="0"/>
                        </a:p>
                      </a:txBody>
                      <a:tcPr/>
                    </a:tc>
                    <a:tc>
                      <a:txBody>
                        <a:bodyPr/>
                        <a:lstStyle/>
                        <a:p>
                          <a:pPr algn="ctr" rtl="1"/>
                          <a:r>
                            <a:rPr lang="en-GB" dirty="0" smtClean="0"/>
                            <a:t>6</a:t>
                          </a:r>
                          <a:endParaRPr lang="en-GB" dirty="0"/>
                        </a:p>
                      </a:txBody>
                      <a:tcPr/>
                    </a:tc>
                  </a:tr>
                  <a:tr h="370840">
                    <a:tc>
                      <a:txBody>
                        <a:bodyPr/>
                        <a:lstStyle/>
                        <a:p>
                          <a:pPr algn="ctr" rtl="1"/>
                          <a:r>
                            <a:rPr lang="en-GB" dirty="0" smtClean="0"/>
                            <a:t>6</a:t>
                          </a:r>
                          <a:endParaRPr lang="en-GB" dirty="0"/>
                        </a:p>
                      </a:txBody>
                      <a:tcPr/>
                    </a:tc>
                    <a:tc>
                      <a:txBody>
                        <a:bodyPr/>
                        <a:lstStyle/>
                        <a:p>
                          <a:pPr algn="ctr" rtl="1"/>
                          <a:r>
                            <a:rPr lang="en-GB" dirty="0" smtClean="0"/>
                            <a:t>30</a:t>
                          </a:r>
                          <a:endParaRPr lang="en-GB" dirty="0"/>
                        </a:p>
                      </a:txBody>
                      <a:tcPr/>
                    </a:tc>
                    <a:tc>
                      <a:txBody>
                        <a:bodyPr/>
                        <a:lstStyle/>
                        <a:p>
                          <a:pPr algn="ctr" rtl="1"/>
                          <a:r>
                            <a:rPr lang="en-GB" dirty="0" smtClean="0"/>
                            <a:t>14</a:t>
                          </a:r>
                          <a:endParaRPr lang="en-GB" dirty="0"/>
                        </a:p>
                      </a:txBody>
                      <a:tcPr/>
                    </a:tc>
                    <a:tc>
                      <a:txBody>
                        <a:bodyPr/>
                        <a:lstStyle/>
                        <a:p>
                          <a:pPr algn="ctr" rtl="1"/>
                          <a:r>
                            <a:rPr lang="en-GB" dirty="0" smtClean="0"/>
                            <a:t>176</a:t>
                          </a:r>
                          <a:endParaRPr lang="en-GB" dirty="0"/>
                        </a:p>
                      </a:txBody>
                      <a:tcPr>
                        <a:solidFill>
                          <a:schemeClr val="bg1">
                            <a:lumMod val="50000"/>
                          </a:schemeClr>
                        </a:solidFill>
                      </a:tcPr>
                    </a:tc>
                    <a:tc>
                      <a:txBody>
                        <a:bodyPr/>
                        <a:lstStyle/>
                        <a:p>
                          <a:pPr algn="ctr" rtl="1"/>
                          <a:r>
                            <a:rPr lang="en-GB" dirty="0" smtClean="0"/>
                            <a:t>182</a:t>
                          </a:r>
                          <a:endParaRPr lang="en-GB" dirty="0"/>
                        </a:p>
                      </a:txBody>
                      <a:tcPr>
                        <a:solidFill>
                          <a:schemeClr val="bg1">
                            <a:lumMod val="50000"/>
                          </a:schemeClr>
                        </a:solidFill>
                      </a:tcPr>
                    </a:tc>
                    <a:tc>
                      <a:txBody>
                        <a:bodyPr/>
                        <a:lstStyle/>
                        <a:p>
                          <a:pPr algn="ctr" rtl="1"/>
                          <a:r>
                            <a:rPr lang="en-GB" dirty="0" smtClean="0"/>
                            <a:t>26</a:t>
                          </a:r>
                          <a:endParaRPr lang="en-GB" dirty="0"/>
                        </a:p>
                      </a:txBody>
                      <a:tcPr/>
                    </a:tc>
                    <a:tc>
                      <a:txBody>
                        <a:bodyPr/>
                        <a:lstStyle/>
                        <a:p>
                          <a:pPr algn="ctr" rtl="1"/>
                          <a:r>
                            <a:rPr lang="en-GB" dirty="0" smtClean="0"/>
                            <a:t>7</a:t>
                          </a:r>
                          <a:endParaRPr lang="en-GB" dirty="0"/>
                        </a:p>
                      </a:txBody>
                      <a:tcPr/>
                    </a:tc>
                  </a:tr>
                  <a:tr h="370840">
                    <a:tc>
                      <a:txBody>
                        <a:bodyPr/>
                        <a:lstStyle/>
                        <a:p>
                          <a:pPr algn="ctr" rtl="1"/>
                          <a:r>
                            <a:rPr lang="en-GB" dirty="0" smtClean="0"/>
                            <a:t>-18</a:t>
                          </a:r>
                          <a:endParaRPr lang="en-GB" dirty="0"/>
                        </a:p>
                      </a:txBody>
                      <a:tcPr/>
                    </a:tc>
                    <a:tc>
                      <a:txBody>
                        <a:bodyPr/>
                        <a:lstStyle/>
                        <a:p>
                          <a:pPr algn="ctr" rtl="1"/>
                          <a:r>
                            <a:rPr lang="en-GB" dirty="0" smtClean="0"/>
                            <a:t>34</a:t>
                          </a:r>
                          <a:endParaRPr lang="en-GB" dirty="0"/>
                        </a:p>
                      </a:txBody>
                      <a:tcPr/>
                    </a:tc>
                    <a:tc>
                      <a:txBody>
                        <a:bodyPr/>
                        <a:lstStyle/>
                        <a:p>
                          <a:pPr algn="ctr" rtl="1"/>
                          <a:r>
                            <a:rPr lang="en-GB" dirty="0" smtClean="0"/>
                            <a:t>10</a:t>
                          </a:r>
                          <a:endParaRPr lang="en-GB" dirty="0"/>
                        </a:p>
                      </a:txBody>
                      <a:tcPr/>
                    </a:tc>
                    <a:tc>
                      <a:txBody>
                        <a:bodyPr/>
                        <a:lstStyle/>
                        <a:p>
                          <a:pPr algn="ctr" rtl="1"/>
                          <a:r>
                            <a:rPr lang="en-GB" dirty="0" smtClean="0"/>
                            <a:t>210</a:t>
                          </a:r>
                          <a:endParaRPr lang="en-GB" dirty="0"/>
                        </a:p>
                      </a:txBody>
                      <a:tcPr>
                        <a:solidFill>
                          <a:schemeClr val="bg1">
                            <a:lumMod val="50000"/>
                          </a:schemeClr>
                        </a:solidFill>
                      </a:tcPr>
                    </a:tc>
                    <a:tc>
                      <a:txBody>
                        <a:bodyPr/>
                        <a:lstStyle/>
                        <a:p>
                          <a:pPr algn="ctr" rtl="1"/>
                          <a:r>
                            <a:rPr lang="en-GB" dirty="0" smtClean="0"/>
                            <a:t>192</a:t>
                          </a:r>
                          <a:endParaRPr lang="en-GB" dirty="0"/>
                        </a:p>
                      </a:txBody>
                      <a:tcPr>
                        <a:solidFill>
                          <a:schemeClr val="bg1">
                            <a:lumMod val="50000"/>
                          </a:schemeClr>
                        </a:solidFill>
                      </a:tcPr>
                    </a:tc>
                    <a:tc>
                      <a:txBody>
                        <a:bodyPr/>
                        <a:lstStyle/>
                        <a:p>
                          <a:pPr algn="ctr" rtl="1"/>
                          <a:r>
                            <a:rPr lang="en-GB" dirty="0" smtClean="0"/>
                            <a:t>24</a:t>
                          </a:r>
                          <a:endParaRPr lang="en-GB" dirty="0"/>
                        </a:p>
                      </a:txBody>
                      <a:tcPr/>
                    </a:tc>
                    <a:tc>
                      <a:txBody>
                        <a:bodyPr/>
                        <a:lstStyle/>
                        <a:p>
                          <a:pPr algn="ctr" rtl="1"/>
                          <a:r>
                            <a:rPr lang="en-GB" dirty="0" smtClean="0"/>
                            <a:t>8</a:t>
                          </a:r>
                          <a:endParaRPr lang="en-GB" dirty="0"/>
                        </a:p>
                      </a:txBody>
                      <a:tcPr/>
                    </a:tc>
                  </a:tr>
                  <a:tr h="370840">
                    <a:tc>
                      <a:txBody>
                        <a:bodyPr/>
                        <a:lstStyle/>
                        <a:p>
                          <a:pPr algn="ctr" rtl="1"/>
                          <a:r>
                            <a:rPr lang="en-GB" dirty="0" smtClean="0"/>
                            <a:t>-50</a:t>
                          </a:r>
                          <a:endParaRPr lang="en-GB" dirty="0"/>
                        </a:p>
                      </a:txBody>
                      <a:tcPr/>
                    </a:tc>
                    <a:tc>
                      <a:txBody>
                        <a:bodyPr/>
                        <a:lstStyle/>
                        <a:p>
                          <a:pPr algn="ctr" rtl="1"/>
                          <a:r>
                            <a:rPr lang="en-GB" dirty="0" smtClean="0"/>
                            <a:t>38</a:t>
                          </a:r>
                          <a:endParaRPr lang="en-GB" dirty="0"/>
                        </a:p>
                      </a:txBody>
                      <a:tcPr/>
                    </a:tc>
                    <a:tc>
                      <a:txBody>
                        <a:bodyPr/>
                        <a:lstStyle/>
                        <a:p>
                          <a:pPr algn="ctr" rtl="1"/>
                          <a:r>
                            <a:rPr lang="en-GB" dirty="0" smtClean="0"/>
                            <a:t>6</a:t>
                          </a:r>
                          <a:endParaRPr lang="en-GB" dirty="0"/>
                        </a:p>
                      </a:txBody>
                      <a:tcPr/>
                    </a:tc>
                    <a:tc>
                      <a:txBody>
                        <a:bodyPr/>
                        <a:lstStyle/>
                        <a:p>
                          <a:pPr algn="ctr" rtl="1"/>
                          <a:r>
                            <a:rPr lang="en-GB" dirty="0" smtClean="0"/>
                            <a:t>248</a:t>
                          </a:r>
                          <a:endParaRPr lang="en-GB" dirty="0"/>
                        </a:p>
                      </a:txBody>
                      <a:tcPr>
                        <a:solidFill>
                          <a:schemeClr val="bg1">
                            <a:lumMod val="50000"/>
                          </a:schemeClr>
                        </a:solidFill>
                      </a:tcPr>
                    </a:tc>
                    <a:tc>
                      <a:txBody>
                        <a:bodyPr/>
                        <a:lstStyle/>
                        <a:p>
                          <a:pPr algn="ctr" rtl="1"/>
                          <a:r>
                            <a:rPr lang="en-GB" dirty="0" smtClean="0"/>
                            <a:t>198</a:t>
                          </a:r>
                          <a:endParaRPr lang="en-GB" dirty="0"/>
                        </a:p>
                      </a:txBody>
                      <a:tcPr>
                        <a:solidFill>
                          <a:schemeClr val="bg1">
                            <a:lumMod val="50000"/>
                          </a:schemeClr>
                        </a:solidFill>
                      </a:tcPr>
                    </a:tc>
                    <a:tc>
                      <a:txBody>
                        <a:bodyPr/>
                        <a:lstStyle/>
                        <a:p>
                          <a:pPr algn="ctr" rtl="1"/>
                          <a:r>
                            <a:rPr lang="en-GB" dirty="0" smtClean="0"/>
                            <a:t>22</a:t>
                          </a:r>
                          <a:endParaRPr lang="en-GB" dirty="0"/>
                        </a:p>
                      </a:txBody>
                      <a:tcPr/>
                    </a:tc>
                    <a:tc>
                      <a:txBody>
                        <a:bodyPr/>
                        <a:lstStyle/>
                        <a:p>
                          <a:pPr algn="ctr" rtl="1"/>
                          <a:r>
                            <a:rPr lang="en-GB" dirty="0" smtClean="0"/>
                            <a:t>9</a:t>
                          </a:r>
                          <a:endParaRPr lang="en-GB" dirty="0"/>
                        </a:p>
                      </a:txBody>
                      <a:tcPr/>
                    </a:tc>
                  </a:tr>
                </a:tbl>
              </a:graphicData>
            </a:graphic>
          </p:graphicFrame>
        </mc:Fallback>
      </mc:AlternateContent>
    </p:spTree>
    <p:extLst>
      <p:ext uri="{BB962C8B-B14F-4D97-AF65-F5344CB8AC3E}">
        <p14:creationId xmlns:p14="http://schemas.microsoft.com/office/powerpoint/2010/main" xmlns="" val="2824311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يبين الجدول السابق أن:</a:t>
            </a:r>
          </a:p>
          <a:p>
            <a:pPr marL="514350" indent="-514350" algn="r" rtl="1">
              <a:buFont typeface="+mj-lt"/>
              <a:buAutoNum type="arabicPeriod"/>
            </a:pPr>
            <a:r>
              <a:rPr lang="ar-SA" dirty="0" smtClean="0">
                <a:solidFill>
                  <a:schemeClr val="tx1"/>
                </a:solidFill>
              </a:rPr>
              <a:t>الأرباح الكلية تتزايد من الوحدة الأولى إلى الرابعة (عندما </a:t>
            </a:r>
            <a:r>
              <a:rPr lang="en-GB" dirty="0" smtClean="0">
                <a:solidFill>
                  <a:schemeClr val="tx1"/>
                </a:solidFill>
              </a:rPr>
              <a:t>MR &gt; MC</a:t>
            </a:r>
            <a:r>
              <a:rPr lang="ar-SA" dirty="0" smtClean="0">
                <a:solidFill>
                  <a:schemeClr val="tx1"/>
                </a:solidFill>
              </a:rPr>
              <a:t>) ثم تبدأ بالتناقص بعد الوحدة </a:t>
            </a:r>
            <a:r>
              <a:rPr lang="ar-SA" dirty="0"/>
              <a:t>الخامسة (عندما </a:t>
            </a:r>
            <a:r>
              <a:rPr lang="en-GB" dirty="0"/>
              <a:t>MR </a:t>
            </a:r>
            <a:r>
              <a:rPr lang="en-GB" dirty="0" smtClean="0"/>
              <a:t>&lt; </a:t>
            </a:r>
            <a:r>
              <a:rPr lang="en-GB" dirty="0"/>
              <a:t>MC</a:t>
            </a:r>
            <a:r>
              <a:rPr lang="ar-SA" dirty="0"/>
              <a:t>).</a:t>
            </a:r>
            <a:endParaRPr lang="ar-SA" dirty="0" smtClean="0">
              <a:solidFill>
                <a:schemeClr val="tx1"/>
              </a:solidFill>
            </a:endParaRPr>
          </a:p>
          <a:p>
            <a:pPr marL="514350" indent="-514350" algn="r" rtl="1">
              <a:buFont typeface="+mj-lt"/>
              <a:buAutoNum type="arabicPeriod"/>
            </a:pPr>
            <a:r>
              <a:rPr lang="ar-SA" dirty="0" smtClean="0">
                <a:solidFill>
                  <a:schemeClr val="tx1"/>
                </a:solidFill>
              </a:rPr>
              <a:t>أقصى الأرباح (30 ألف ريال) تتحقق عند الوحدة الخامسة والسعر 30 ريال حيث التكاليف الحدية تساوي الإيراد الحدي ولكنهما أقل من السعر </a:t>
            </a:r>
            <a:r>
              <a:rPr lang="en-GB" dirty="0" smtClean="0">
                <a:solidFill>
                  <a:schemeClr val="tx1"/>
                </a:solidFill>
              </a:rPr>
              <a:t>MC=MR&lt;P</a:t>
            </a:r>
            <a:r>
              <a:rPr lang="ar-SA" dirty="0" smtClean="0"/>
              <a:t>.</a:t>
            </a:r>
          </a:p>
          <a:p>
            <a:pPr marL="514350" indent="-514350" algn="r" rtl="1">
              <a:buFont typeface="+mj-lt"/>
              <a:buAutoNum type="arabicPeriod"/>
            </a:pPr>
            <a:r>
              <a:rPr lang="ar-SA" dirty="0" smtClean="0">
                <a:solidFill>
                  <a:schemeClr val="tx1"/>
                </a:solidFill>
              </a:rPr>
              <a:t>المحتكر في سعيه لتحقيق أقصى الأرباح اختار حجم الإنتاج (5 وحدات) و اختار السعر (30 ريال).</a:t>
            </a:r>
            <a:endParaRPr lang="en-GB" dirty="0" smtClean="0">
              <a:solidFill>
                <a:schemeClr val="tx1"/>
              </a:solidFill>
            </a:endParaRP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25</a:t>
            </a:fld>
            <a:endParaRPr lang="en-GB"/>
          </a:p>
        </p:txBody>
      </p:sp>
    </p:spTree>
    <p:extLst>
      <p:ext uri="{BB962C8B-B14F-4D97-AF65-F5344CB8AC3E}">
        <p14:creationId xmlns:p14="http://schemas.microsoft.com/office/powerpoint/2010/main" xmlns="" val="2016004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4" y="4005064"/>
            <a:ext cx="2067927" cy="56677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26</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a:off x="4355976" y="4005064"/>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3" name="TextBox 12"/>
          <p:cNvSpPr txBox="1"/>
          <p:nvPr/>
        </p:nvSpPr>
        <p:spPr>
          <a:xfrm>
            <a:off x="4211960" y="5661248"/>
            <a:ext cx="432048" cy="369332"/>
          </a:xfrm>
          <a:prstGeom prst="rect">
            <a:avLst/>
          </a:prstGeom>
          <a:noFill/>
        </p:spPr>
        <p:txBody>
          <a:bodyPr wrap="square" rtlCol="0">
            <a:spAutoFit/>
          </a:bodyPr>
          <a:lstStyle/>
          <a:p>
            <a:r>
              <a:rPr lang="en-GB" dirty="0" smtClean="0"/>
              <a:t>5</a:t>
            </a:r>
            <a:endParaRPr lang="en-GB" dirty="0"/>
          </a:p>
        </p:txBody>
      </p:sp>
      <p:sp>
        <p:nvSpPr>
          <p:cNvPr id="15" name="TextBox 14"/>
          <p:cNvSpPr txBox="1"/>
          <p:nvPr/>
        </p:nvSpPr>
        <p:spPr>
          <a:xfrm>
            <a:off x="6068276" y="2708920"/>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940152" y="3543399"/>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sp>
        <p:nvSpPr>
          <p:cNvPr id="17" name="TextBox 16"/>
          <p:cNvSpPr txBox="1"/>
          <p:nvPr/>
        </p:nvSpPr>
        <p:spPr>
          <a:xfrm>
            <a:off x="1909312" y="3851756"/>
            <a:ext cx="718472" cy="369332"/>
          </a:xfrm>
          <a:prstGeom prst="rect">
            <a:avLst/>
          </a:prstGeom>
          <a:noFill/>
        </p:spPr>
        <p:txBody>
          <a:bodyPr wrap="square" rtlCol="0">
            <a:spAutoFit/>
          </a:bodyPr>
          <a:lstStyle/>
          <a:p>
            <a:r>
              <a:rPr lang="en-GB" dirty="0" smtClean="0"/>
              <a:t>30</a:t>
            </a:r>
            <a:endParaRPr lang="en-GB" dirty="0"/>
          </a:p>
        </p:txBody>
      </p:sp>
      <p:sp>
        <p:nvSpPr>
          <p:cNvPr id="18" name="TextBox 17"/>
          <p:cNvSpPr txBox="1"/>
          <p:nvPr/>
        </p:nvSpPr>
        <p:spPr>
          <a:xfrm>
            <a:off x="1837304" y="4355812"/>
            <a:ext cx="718472" cy="369332"/>
          </a:xfrm>
          <a:prstGeom prst="rect">
            <a:avLst/>
          </a:prstGeom>
          <a:noFill/>
        </p:spPr>
        <p:txBody>
          <a:bodyPr wrap="square" rtlCol="0">
            <a:spAutoFit/>
          </a:bodyPr>
          <a:lstStyle/>
          <a:p>
            <a:r>
              <a:rPr lang="en-GB" dirty="0" smtClean="0"/>
              <a:t>24</a:t>
            </a:r>
            <a:endParaRPr lang="en-GB" dirty="0"/>
          </a:p>
        </p:txBody>
      </p:sp>
      <p:sp>
        <p:nvSpPr>
          <p:cNvPr id="19" name="TextBox 18"/>
          <p:cNvSpPr txBox="1"/>
          <p:nvPr/>
        </p:nvSpPr>
        <p:spPr>
          <a:xfrm>
            <a:off x="1835696" y="4571836"/>
            <a:ext cx="718472" cy="369332"/>
          </a:xfrm>
          <a:prstGeom prst="rect">
            <a:avLst/>
          </a:prstGeom>
          <a:noFill/>
        </p:spPr>
        <p:txBody>
          <a:bodyPr wrap="square" rtlCol="0">
            <a:spAutoFit/>
          </a:bodyPr>
          <a:lstStyle/>
          <a:p>
            <a:r>
              <a:rPr lang="en-GB" dirty="0" smtClean="0"/>
              <a:t>22</a:t>
            </a:r>
            <a:endParaRPr lang="en-GB" dirty="0"/>
          </a:p>
        </p:txBody>
      </p:sp>
      <p:cxnSp>
        <p:nvCxnSpPr>
          <p:cNvPr id="20" name="Straight Connector 19"/>
          <p:cNvCxnSpPr/>
          <p:nvPr/>
        </p:nvCxnSpPr>
        <p:spPr>
          <a:xfrm flipH="1">
            <a:off x="2267744" y="4797152"/>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956652"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4581128"/>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059832" y="2766120"/>
            <a:ext cx="885195" cy="145496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smtClean="0"/>
              <a:t>حجم الأرباح</a:t>
            </a:r>
            <a:endParaRPr lang="en-GB" sz="2800" dirty="0"/>
          </a:p>
        </p:txBody>
      </p:sp>
      <p:cxnSp>
        <p:nvCxnSpPr>
          <p:cNvPr id="27" name="Straight Connector 26"/>
          <p:cNvCxnSpPr/>
          <p:nvPr/>
        </p:nvCxnSpPr>
        <p:spPr>
          <a:xfrm>
            <a:off x="2301804" y="3200925"/>
            <a:ext cx="2846260" cy="224429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32172" y="5294237"/>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301804" y="3212976"/>
            <a:ext cx="3638348" cy="13681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40152" y="440749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1268050"/>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005064"/>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1907704" y="2996952"/>
            <a:ext cx="718472" cy="369332"/>
          </a:xfrm>
          <a:prstGeom prst="rect">
            <a:avLst/>
          </a:prstGeom>
          <a:noFill/>
        </p:spPr>
        <p:txBody>
          <a:bodyPr wrap="square" rtlCol="0">
            <a:spAutoFit/>
          </a:bodyPr>
          <a:lstStyle/>
          <a:p>
            <a:r>
              <a:rPr lang="en-GB" dirty="0" smtClean="0"/>
              <a:t>40</a:t>
            </a:r>
            <a:endParaRPr lang="en-GB" dirty="0"/>
          </a:p>
        </p:txBody>
      </p:sp>
      <p:sp>
        <p:nvSpPr>
          <p:cNvPr id="55" name="Oval 54"/>
          <p:cNvSpPr/>
          <p:nvPr/>
        </p:nvSpPr>
        <p:spPr>
          <a:xfrm>
            <a:off x="4283968" y="472514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7236296" y="1988840"/>
            <a:ext cx="1296144" cy="461665"/>
          </a:xfrm>
          <a:prstGeom prst="rect">
            <a:avLst/>
          </a:prstGeom>
          <a:noFill/>
          <a:ln w="38100">
            <a:solidFill>
              <a:schemeClr val="tx2"/>
            </a:solidFill>
          </a:ln>
        </p:spPr>
        <p:txBody>
          <a:bodyPr wrap="square" rtlCol="0">
            <a:spAutoFit/>
          </a:bodyPr>
          <a:lstStyle/>
          <a:p>
            <a:r>
              <a:rPr lang="en-GB" sz="2400" dirty="0" smtClean="0"/>
              <a:t>ATC &lt; P</a:t>
            </a:r>
            <a:endParaRPr lang="en-GB" sz="2400" dirty="0"/>
          </a:p>
        </p:txBody>
      </p:sp>
    </p:spTree>
    <p:extLst>
      <p:ext uri="{BB962C8B-B14F-4D97-AF65-F5344CB8AC3E}">
        <p14:creationId xmlns:p14="http://schemas.microsoft.com/office/powerpoint/2010/main" xmlns="" val="699973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27</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a:off x="4355976" y="4005064"/>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3" name="TextBox 12"/>
          <p:cNvSpPr txBox="1"/>
          <p:nvPr/>
        </p:nvSpPr>
        <p:spPr>
          <a:xfrm>
            <a:off x="4211960" y="5661248"/>
            <a:ext cx="432048" cy="369332"/>
          </a:xfrm>
          <a:prstGeom prst="rect">
            <a:avLst/>
          </a:prstGeom>
          <a:noFill/>
        </p:spPr>
        <p:txBody>
          <a:bodyPr wrap="square" rtlCol="0">
            <a:spAutoFit/>
          </a:bodyPr>
          <a:lstStyle/>
          <a:p>
            <a:r>
              <a:rPr lang="en-GB" dirty="0" smtClean="0"/>
              <a:t>5</a:t>
            </a:r>
            <a:endParaRPr lang="en-GB" dirty="0"/>
          </a:p>
        </p:txBody>
      </p:sp>
      <p:sp>
        <p:nvSpPr>
          <p:cNvPr id="15" name="TextBox 14"/>
          <p:cNvSpPr txBox="1"/>
          <p:nvPr/>
        </p:nvSpPr>
        <p:spPr>
          <a:xfrm>
            <a:off x="6068276" y="2708920"/>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6262244" y="3111351"/>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p:nvPr/>
        </p:nvCxnSpPr>
        <p:spPr>
          <a:xfrm flipH="1">
            <a:off x="2267744" y="4797152"/>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956652"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4581128"/>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2664296" cy="523220"/>
          </a:xfrm>
          <a:prstGeom prst="rect">
            <a:avLst/>
          </a:prstGeom>
          <a:noFill/>
          <a:ln>
            <a:solidFill>
              <a:schemeClr val="tx1"/>
            </a:solidFill>
          </a:ln>
        </p:spPr>
        <p:txBody>
          <a:bodyPr wrap="square" rtlCol="0">
            <a:spAutoFit/>
          </a:bodyPr>
          <a:lstStyle/>
          <a:p>
            <a:pPr algn="ctr" rtl="1"/>
            <a:r>
              <a:rPr lang="ar-SA" sz="2800" dirty="0" smtClean="0"/>
              <a:t>لا أرباح ولا خسائر</a:t>
            </a:r>
            <a:endParaRPr lang="en-GB" sz="2800" dirty="0"/>
          </a:p>
        </p:txBody>
      </p:sp>
      <p:cxnSp>
        <p:nvCxnSpPr>
          <p:cNvPr id="27" name="Straight Connector 26"/>
          <p:cNvCxnSpPr/>
          <p:nvPr/>
        </p:nvCxnSpPr>
        <p:spPr>
          <a:xfrm>
            <a:off x="2301804" y="3200925"/>
            <a:ext cx="2846260" cy="224429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132172" y="5294237"/>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301804" y="3212976"/>
            <a:ext cx="3638348" cy="13681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40152" y="440749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3250883" y="723023"/>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005064"/>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4283968" y="472514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7236296" y="1988840"/>
            <a:ext cx="1296144" cy="461665"/>
          </a:xfrm>
          <a:prstGeom prst="rect">
            <a:avLst/>
          </a:prstGeom>
          <a:noFill/>
          <a:ln w="38100">
            <a:solidFill>
              <a:schemeClr val="tx2"/>
            </a:solidFill>
          </a:ln>
        </p:spPr>
        <p:txBody>
          <a:bodyPr wrap="square" rtlCol="0">
            <a:spAutoFit/>
          </a:bodyPr>
          <a:lstStyle/>
          <a:p>
            <a:r>
              <a:rPr lang="en-GB" sz="2400" dirty="0" smtClean="0"/>
              <a:t>ATC </a:t>
            </a:r>
            <a:r>
              <a:rPr lang="ar-SA" sz="2400" dirty="0" smtClean="0"/>
              <a:t>=</a:t>
            </a:r>
            <a:r>
              <a:rPr lang="en-GB" sz="2400" dirty="0" smtClean="0"/>
              <a:t> P</a:t>
            </a:r>
            <a:endParaRPr lang="en-GB" sz="2400" dirty="0"/>
          </a:p>
        </p:txBody>
      </p:sp>
    </p:spTree>
    <p:extLst>
      <p:ext uri="{BB962C8B-B14F-4D97-AF65-F5344CB8AC3E}">
        <p14:creationId xmlns:p14="http://schemas.microsoft.com/office/powerpoint/2010/main" xmlns="" val="33515595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5" y="3717032"/>
            <a:ext cx="1082064" cy="638780"/>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28</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flipH="1">
            <a:off x="3364894" y="3717032"/>
            <a:ext cx="18975" cy="199623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5" name="TextBox 14"/>
          <p:cNvSpPr txBox="1"/>
          <p:nvPr/>
        </p:nvSpPr>
        <p:spPr>
          <a:xfrm>
            <a:off x="5220072" y="2564904"/>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724128" y="2895327"/>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a:stCxn id="22" idx="1"/>
          </p:cNvCxnSpPr>
          <p:nvPr/>
        </p:nvCxnSpPr>
        <p:spPr>
          <a:xfrm flipH="1" flipV="1">
            <a:off x="2267744" y="5157192"/>
            <a:ext cx="1101724" cy="30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411760"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3717032"/>
            <a:ext cx="11161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01756" y="2766120"/>
            <a:ext cx="926276" cy="1085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a:t>خسائر</a:t>
            </a:r>
            <a:r>
              <a:rPr lang="en-GB" sz="2800" dirty="0" smtClean="0"/>
              <a:t>FC&gt;</a:t>
            </a:r>
            <a:endParaRPr lang="en-GB" sz="2800" dirty="0"/>
          </a:p>
        </p:txBody>
      </p:sp>
      <p:cxnSp>
        <p:nvCxnSpPr>
          <p:cNvPr id="27" name="Straight Connector 26"/>
          <p:cNvCxnSpPr>
            <a:endCxn id="28" idx="0"/>
          </p:cNvCxnSpPr>
          <p:nvPr/>
        </p:nvCxnSpPr>
        <p:spPr>
          <a:xfrm>
            <a:off x="2301804" y="3851756"/>
            <a:ext cx="1810090" cy="221192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9912" y="6063679"/>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301805" y="3851756"/>
            <a:ext cx="2342203" cy="108941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4008" y="476753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795031"/>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365104"/>
            <a:ext cx="10680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3311860" y="508518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6190236" y="1988840"/>
            <a:ext cx="2558228" cy="461665"/>
          </a:xfrm>
          <a:prstGeom prst="rect">
            <a:avLst/>
          </a:prstGeom>
          <a:noFill/>
          <a:ln w="38100">
            <a:solidFill>
              <a:schemeClr val="tx2"/>
            </a:solidFill>
          </a:ln>
        </p:spPr>
        <p:txBody>
          <a:bodyPr wrap="square" rtlCol="0">
            <a:spAutoFit/>
          </a:bodyPr>
          <a:lstStyle/>
          <a:p>
            <a:r>
              <a:rPr lang="en-GB" sz="2400" dirty="0" smtClean="0"/>
              <a:t>ATC </a:t>
            </a:r>
            <a:r>
              <a:rPr lang="en-US" sz="2400" dirty="0"/>
              <a:t>&gt;</a:t>
            </a:r>
            <a:r>
              <a:rPr lang="en-GB" sz="2400" dirty="0" smtClean="0"/>
              <a:t> P , AVC &lt; P</a:t>
            </a:r>
            <a:endParaRPr lang="en-GB" sz="2400" dirty="0"/>
          </a:p>
        </p:txBody>
      </p:sp>
      <p:sp>
        <p:nvSpPr>
          <p:cNvPr id="34" name="Arc 33"/>
          <p:cNvSpPr/>
          <p:nvPr/>
        </p:nvSpPr>
        <p:spPr>
          <a:xfrm rot="6927873">
            <a:off x="2473177" y="1516430"/>
            <a:ext cx="3190788" cy="3426767"/>
          </a:xfrm>
          <a:prstGeom prst="arc">
            <a:avLst>
              <a:gd name="adj1" fmla="val 16660961"/>
              <a:gd name="adj2" fmla="val 168486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5508104" y="3831431"/>
            <a:ext cx="758028" cy="461665"/>
          </a:xfrm>
          <a:prstGeom prst="rect">
            <a:avLst/>
          </a:prstGeom>
          <a:noFill/>
          <a:ln>
            <a:noFill/>
          </a:ln>
        </p:spPr>
        <p:txBody>
          <a:bodyPr wrap="none" rtlCol="0">
            <a:spAutoFit/>
          </a:bodyPr>
          <a:lstStyle/>
          <a:p>
            <a:r>
              <a:rPr lang="en-GB" sz="2400" dirty="0" smtClean="0">
                <a:solidFill>
                  <a:srgbClr val="FF0000"/>
                </a:solidFill>
              </a:rPr>
              <a:t>AVC</a:t>
            </a:r>
            <a:endParaRPr lang="en-GB" sz="2400" dirty="0">
              <a:solidFill>
                <a:srgbClr val="FF0000"/>
              </a:solidFill>
            </a:endParaRPr>
          </a:p>
        </p:txBody>
      </p:sp>
      <p:cxnSp>
        <p:nvCxnSpPr>
          <p:cNvPr id="10" name="Straight Connector 9"/>
          <p:cNvCxnSpPr/>
          <p:nvPr/>
        </p:nvCxnSpPr>
        <p:spPr>
          <a:xfrm flipH="1">
            <a:off x="3364894" y="3717032"/>
            <a:ext cx="18974" cy="926108"/>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347864" y="3975447"/>
            <a:ext cx="758028" cy="461665"/>
          </a:xfrm>
          <a:prstGeom prst="rect">
            <a:avLst/>
          </a:prstGeom>
          <a:noFill/>
          <a:ln>
            <a:noFill/>
          </a:ln>
        </p:spPr>
        <p:txBody>
          <a:bodyPr wrap="none" rtlCol="0">
            <a:spAutoFit/>
          </a:bodyPr>
          <a:lstStyle/>
          <a:p>
            <a:r>
              <a:rPr lang="en-GB" sz="2400" dirty="0" smtClean="0">
                <a:solidFill>
                  <a:schemeClr val="accent3"/>
                </a:solidFill>
              </a:rPr>
              <a:t>AFC</a:t>
            </a:r>
            <a:endParaRPr lang="en-GB" sz="2400" dirty="0">
              <a:solidFill>
                <a:schemeClr val="accent3"/>
              </a:solidFill>
            </a:endParaRPr>
          </a:p>
        </p:txBody>
      </p:sp>
    </p:spTree>
    <p:extLst>
      <p:ext uri="{BB962C8B-B14F-4D97-AF65-F5344CB8AC3E}">
        <p14:creationId xmlns:p14="http://schemas.microsoft.com/office/powerpoint/2010/main" xmlns="" val="1052152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5" y="3429000"/>
            <a:ext cx="1082064" cy="92681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29</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flipH="1">
            <a:off x="3364894" y="3414191"/>
            <a:ext cx="4574" cy="2299073"/>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5" name="TextBox 14"/>
          <p:cNvSpPr txBox="1"/>
          <p:nvPr/>
        </p:nvSpPr>
        <p:spPr>
          <a:xfrm>
            <a:off x="5220072" y="2564904"/>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724128" y="2535287"/>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a:stCxn id="22" idx="1"/>
          </p:cNvCxnSpPr>
          <p:nvPr/>
        </p:nvCxnSpPr>
        <p:spPr>
          <a:xfrm flipH="1" flipV="1">
            <a:off x="2267744" y="5157192"/>
            <a:ext cx="1101724" cy="30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411760"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3429000"/>
            <a:ext cx="11161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01756" y="2766120"/>
            <a:ext cx="926276" cy="1085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a:t>خسائر</a:t>
            </a:r>
            <a:r>
              <a:rPr lang="en-GB" sz="2800" dirty="0" smtClean="0"/>
              <a:t>FC=</a:t>
            </a:r>
            <a:endParaRPr lang="en-GB" sz="2800" dirty="0"/>
          </a:p>
        </p:txBody>
      </p:sp>
      <p:cxnSp>
        <p:nvCxnSpPr>
          <p:cNvPr id="27" name="Straight Connector 26"/>
          <p:cNvCxnSpPr>
            <a:stCxn id="53" idx="1"/>
            <a:endCxn id="28" idx="0"/>
          </p:cNvCxnSpPr>
          <p:nvPr/>
        </p:nvCxnSpPr>
        <p:spPr>
          <a:xfrm>
            <a:off x="2301805" y="3892406"/>
            <a:ext cx="1810089" cy="217127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9912" y="6063679"/>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a:stCxn id="53" idx="1"/>
          </p:cNvCxnSpPr>
          <p:nvPr/>
        </p:nvCxnSpPr>
        <p:spPr>
          <a:xfrm>
            <a:off x="2301805" y="3892406"/>
            <a:ext cx="2342203" cy="104876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644008" y="4767535"/>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475962"/>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365104"/>
            <a:ext cx="10680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3311860" y="508518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6190236" y="1988840"/>
            <a:ext cx="2558228" cy="461665"/>
          </a:xfrm>
          <a:prstGeom prst="rect">
            <a:avLst/>
          </a:prstGeom>
          <a:noFill/>
          <a:ln w="38100">
            <a:solidFill>
              <a:schemeClr val="tx2"/>
            </a:solidFill>
          </a:ln>
        </p:spPr>
        <p:txBody>
          <a:bodyPr wrap="square" rtlCol="0">
            <a:spAutoFit/>
          </a:bodyPr>
          <a:lstStyle/>
          <a:p>
            <a:r>
              <a:rPr lang="en-GB" sz="2400" dirty="0" smtClean="0"/>
              <a:t>ATC </a:t>
            </a:r>
            <a:r>
              <a:rPr lang="en-US" sz="2400" dirty="0"/>
              <a:t>&gt;</a:t>
            </a:r>
            <a:r>
              <a:rPr lang="en-GB" sz="2400" dirty="0" smtClean="0"/>
              <a:t> P , AVC = P</a:t>
            </a:r>
            <a:endParaRPr lang="en-GB" sz="2400" dirty="0"/>
          </a:p>
        </p:txBody>
      </p:sp>
      <p:sp>
        <p:nvSpPr>
          <p:cNvPr id="34" name="Arc 33"/>
          <p:cNvSpPr/>
          <p:nvPr/>
        </p:nvSpPr>
        <p:spPr>
          <a:xfrm rot="6927873">
            <a:off x="2545185" y="1228398"/>
            <a:ext cx="3190788" cy="3426767"/>
          </a:xfrm>
          <a:prstGeom prst="arc">
            <a:avLst>
              <a:gd name="adj1" fmla="val 16660961"/>
              <a:gd name="adj2" fmla="val 168486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5580112" y="3573016"/>
            <a:ext cx="758028" cy="461665"/>
          </a:xfrm>
          <a:prstGeom prst="rect">
            <a:avLst/>
          </a:prstGeom>
          <a:noFill/>
          <a:ln>
            <a:noFill/>
          </a:ln>
        </p:spPr>
        <p:txBody>
          <a:bodyPr wrap="none" rtlCol="0">
            <a:spAutoFit/>
          </a:bodyPr>
          <a:lstStyle/>
          <a:p>
            <a:r>
              <a:rPr lang="en-GB" sz="2400" dirty="0" smtClean="0">
                <a:solidFill>
                  <a:srgbClr val="FF0000"/>
                </a:solidFill>
              </a:rPr>
              <a:t>AVC</a:t>
            </a:r>
            <a:endParaRPr lang="en-GB" sz="2400" dirty="0">
              <a:solidFill>
                <a:srgbClr val="FF0000"/>
              </a:solidFill>
            </a:endParaRPr>
          </a:p>
        </p:txBody>
      </p:sp>
      <p:cxnSp>
        <p:nvCxnSpPr>
          <p:cNvPr id="32" name="Straight Connector 31"/>
          <p:cNvCxnSpPr/>
          <p:nvPr/>
        </p:nvCxnSpPr>
        <p:spPr>
          <a:xfrm flipH="1">
            <a:off x="3364894" y="3429000"/>
            <a:ext cx="18974" cy="926108"/>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347864" y="3687415"/>
            <a:ext cx="758028" cy="461665"/>
          </a:xfrm>
          <a:prstGeom prst="rect">
            <a:avLst/>
          </a:prstGeom>
          <a:noFill/>
          <a:ln>
            <a:noFill/>
          </a:ln>
        </p:spPr>
        <p:txBody>
          <a:bodyPr wrap="none" rtlCol="0">
            <a:spAutoFit/>
          </a:bodyPr>
          <a:lstStyle/>
          <a:p>
            <a:r>
              <a:rPr lang="en-GB" sz="2400" dirty="0" smtClean="0">
                <a:solidFill>
                  <a:schemeClr val="accent3"/>
                </a:solidFill>
              </a:rPr>
              <a:t>AFC</a:t>
            </a:r>
            <a:endParaRPr lang="en-GB" sz="2400" dirty="0">
              <a:solidFill>
                <a:schemeClr val="accent3"/>
              </a:solidFill>
            </a:endParaRPr>
          </a:p>
        </p:txBody>
      </p:sp>
    </p:spTree>
    <p:extLst>
      <p:ext uri="{BB962C8B-B14F-4D97-AF65-F5344CB8AC3E}">
        <p14:creationId xmlns:p14="http://schemas.microsoft.com/office/powerpoint/2010/main" xmlns="" val="2711797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منحنى الطلب الذي يواجهه المحتكر:</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يحدث الاحتكار المطلق (البحت)(التام)(البسيط) عند توافر شرطين:</a:t>
            </a:r>
          </a:p>
          <a:p>
            <a:pPr marL="514350" indent="-514350" algn="r" rtl="1">
              <a:buFont typeface="+mj-lt"/>
              <a:buAutoNum type="arabicPeriod"/>
            </a:pPr>
            <a:r>
              <a:rPr lang="ar-SA" dirty="0" smtClean="0"/>
              <a:t>وجود منتج واحد أو بائع واحد فقط يسيطر على سوق السلعة أو الخدمة.</a:t>
            </a:r>
          </a:p>
          <a:p>
            <a:pPr marL="514350" indent="-514350" algn="r" rtl="1">
              <a:buFont typeface="+mj-lt"/>
              <a:buAutoNum type="arabicPeriod"/>
            </a:pPr>
            <a:r>
              <a:rPr lang="ar-SA" dirty="0" smtClean="0"/>
              <a:t>عدم وجود بدائل قريبة لتلك السلعة أو الخدمة.</a:t>
            </a:r>
          </a:p>
          <a:p>
            <a:pPr marL="0" indent="0" algn="r" rtl="1">
              <a:buNone/>
            </a:pPr>
            <a:endParaRPr lang="ar-SA" dirty="0"/>
          </a:p>
          <a:p>
            <a:pPr algn="r" rtl="1"/>
            <a:r>
              <a:rPr lang="ar-SA" dirty="0"/>
              <a:t>في هذا الفصل سنتعرض لخواص الاحتكار المطلق (الوضع القائم) ومسبباته لغرض مقارنته بالمنافسة الكاملة (الوضع الأمثل).</a:t>
            </a:r>
            <a:endParaRPr lang="en-GB" dirty="0"/>
          </a:p>
          <a:p>
            <a:pPr marL="0" indent="0" algn="r" rtl="1">
              <a:buNone/>
            </a:pPr>
            <a:endParaRPr lang="ar-SA" dirty="0" smtClean="0"/>
          </a:p>
          <a:p>
            <a:pPr marL="0" indent="0" algn="r" rtl="1">
              <a:buNone/>
            </a:pPr>
            <a:endParaRPr lang="ar-SA"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a:t>
            </a:fld>
            <a:endParaRPr lang="en-GB"/>
          </a:p>
        </p:txBody>
      </p:sp>
    </p:spTree>
    <p:extLst>
      <p:ext uri="{BB962C8B-B14F-4D97-AF65-F5344CB8AC3E}">
        <p14:creationId xmlns:p14="http://schemas.microsoft.com/office/powerpoint/2010/main" xmlns="" val="26382270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p:cNvSpPr/>
          <p:nvPr/>
        </p:nvSpPr>
        <p:spPr>
          <a:xfrm>
            <a:off x="2301805" y="3429000"/>
            <a:ext cx="1082064" cy="926812"/>
          </a:xfrm>
          <a:prstGeom prst="rect">
            <a:avLst/>
          </a:prstGeom>
          <a:solidFill>
            <a:srgbClr val="FFFF00">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30</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204864"/>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flipH="1">
            <a:off x="3364894" y="3414191"/>
            <a:ext cx="4574" cy="2299073"/>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5" name="TextBox 14"/>
          <p:cNvSpPr txBox="1"/>
          <p:nvPr/>
        </p:nvSpPr>
        <p:spPr>
          <a:xfrm>
            <a:off x="5220072" y="2564904"/>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5724128" y="2535287"/>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cxnSp>
        <p:nvCxnSpPr>
          <p:cNvPr id="20" name="Straight Connector 19"/>
          <p:cNvCxnSpPr>
            <a:stCxn id="22" idx="1"/>
          </p:cNvCxnSpPr>
          <p:nvPr/>
        </p:nvCxnSpPr>
        <p:spPr>
          <a:xfrm flipH="1" flipV="1">
            <a:off x="2267744" y="5157192"/>
            <a:ext cx="1101724" cy="308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2411760"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flipH="1">
            <a:off x="2267744" y="3429000"/>
            <a:ext cx="11161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2801756" y="2766120"/>
            <a:ext cx="926276" cy="1085636"/>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059832" y="2257708"/>
            <a:ext cx="1887993" cy="523220"/>
          </a:xfrm>
          <a:prstGeom prst="rect">
            <a:avLst/>
          </a:prstGeom>
          <a:noFill/>
          <a:ln>
            <a:solidFill>
              <a:schemeClr val="tx1"/>
            </a:solidFill>
          </a:ln>
        </p:spPr>
        <p:txBody>
          <a:bodyPr wrap="square" rtlCol="0">
            <a:spAutoFit/>
          </a:bodyPr>
          <a:lstStyle/>
          <a:p>
            <a:pPr algn="ctr" rtl="1"/>
            <a:r>
              <a:rPr lang="ar-SA" sz="2800" dirty="0"/>
              <a:t>خسائر</a:t>
            </a:r>
            <a:r>
              <a:rPr lang="en-GB" sz="2800" dirty="0"/>
              <a:t>FC&lt;</a:t>
            </a:r>
          </a:p>
        </p:txBody>
      </p:sp>
      <p:cxnSp>
        <p:nvCxnSpPr>
          <p:cNvPr id="27" name="Straight Connector 26"/>
          <p:cNvCxnSpPr>
            <a:stCxn id="53" idx="1"/>
            <a:endCxn id="28" idx="0"/>
          </p:cNvCxnSpPr>
          <p:nvPr/>
        </p:nvCxnSpPr>
        <p:spPr>
          <a:xfrm>
            <a:off x="2301805" y="3892406"/>
            <a:ext cx="1810089" cy="2171273"/>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779912" y="6063679"/>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a:stCxn id="53" idx="1"/>
          </p:cNvCxnSpPr>
          <p:nvPr/>
        </p:nvCxnSpPr>
        <p:spPr>
          <a:xfrm>
            <a:off x="2301805" y="3892406"/>
            <a:ext cx="2067926" cy="864096"/>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311103" y="4551511"/>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2774337" y="475962"/>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267744" y="4365104"/>
            <a:ext cx="1068024"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3311860" y="5085184"/>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TextBox 55"/>
          <p:cNvSpPr txBox="1"/>
          <p:nvPr/>
        </p:nvSpPr>
        <p:spPr>
          <a:xfrm>
            <a:off x="6190236" y="1988840"/>
            <a:ext cx="2558228" cy="461665"/>
          </a:xfrm>
          <a:prstGeom prst="rect">
            <a:avLst/>
          </a:prstGeom>
          <a:noFill/>
          <a:ln w="38100">
            <a:solidFill>
              <a:schemeClr val="tx2"/>
            </a:solidFill>
          </a:ln>
        </p:spPr>
        <p:txBody>
          <a:bodyPr wrap="square" rtlCol="0">
            <a:spAutoFit/>
          </a:bodyPr>
          <a:lstStyle/>
          <a:p>
            <a:r>
              <a:rPr lang="en-GB" sz="2400" dirty="0" smtClean="0"/>
              <a:t>ATC </a:t>
            </a:r>
            <a:r>
              <a:rPr lang="en-US" sz="2400" dirty="0"/>
              <a:t>&gt;</a:t>
            </a:r>
            <a:r>
              <a:rPr lang="en-GB" sz="2400" dirty="0" smtClean="0"/>
              <a:t> P , AVC &gt; P</a:t>
            </a:r>
            <a:endParaRPr lang="en-GB" sz="2400" dirty="0"/>
          </a:p>
        </p:txBody>
      </p:sp>
      <p:sp>
        <p:nvSpPr>
          <p:cNvPr id="34" name="Arc 33"/>
          <p:cNvSpPr/>
          <p:nvPr/>
        </p:nvSpPr>
        <p:spPr>
          <a:xfrm rot="7493764">
            <a:off x="2702329" y="980018"/>
            <a:ext cx="3190788" cy="3426767"/>
          </a:xfrm>
          <a:prstGeom prst="arc">
            <a:avLst>
              <a:gd name="adj1" fmla="val 15687880"/>
              <a:gd name="adj2" fmla="val 1684869"/>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TextBox 34"/>
          <p:cNvSpPr txBox="1"/>
          <p:nvPr/>
        </p:nvSpPr>
        <p:spPr>
          <a:xfrm>
            <a:off x="5796136" y="3183359"/>
            <a:ext cx="758028" cy="461665"/>
          </a:xfrm>
          <a:prstGeom prst="rect">
            <a:avLst/>
          </a:prstGeom>
          <a:noFill/>
          <a:ln>
            <a:noFill/>
          </a:ln>
        </p:spPr>
        <p:txBody>
          <a:bodyPr wrap="none" rtlCol="0">
            <a:spAutoFit/>
          </a:bodyPr>
          <a:lstStyle/>
          <a:p>
            <a:r>
              <a:rPr lang="en-GB" sz="2400" dirty="0" smtClean="0">
                <a:solidFill>
                  <a:srgbClr val="FF0000"/>
                </a:solidFill>
              </a:rPr>
              <a:t>AVC</a:t>
            </a:r>
            <a:endParaRPr lang="en-GB" sz="2400" dirty="0">
              <a:solidFill>
                <a:srgbClr val="FF0000"/>
              </a:solidFill>
            </a:endParaRPr>
          </a:p>
        </p:txBody>
      </p:sp>
      <p:cxnSp>
        <p:nvCxnSpPr>
          <p:cNvPr id="32" name="Straight Connector 31"/>
          <p:cNvCxnSpPr/>
          <p:nvPr/>
        </p:nvCxnSpPr>
        <p:spPr>
          <a:xfrm flipH="1">
            <a:off x="3383868" y="3429000"/>
            <a:ext cx="2" cy="895454"/>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347864" y="3687415"/>
            <a:ext cx="758028" cy="461665"/>
          </a:xfrm>
          <a:prstGeom prst="rect">
            <a:avLst/>
          </a:prstGeom>
          <a:noFill/>
          <a:ln>
            <a:noFill/>
          </a:ln>
        </p:spPr>
        <p:txBody>
          <a:bodyPr wrap="none" rtlCol="0">
            <a:spAutoFit/>
          </a:bodyPr>
          <a:lstStyle/>
          <a:p>
            <a:r>
              <a:rPr lang="en-GB" sz="2400" dirty="0" smtClean="0">
                <a:solidFill>
                  <a:schemeClr val="accent3"/>
                </a:solidFill>
              </a:rPr>
              <a:t>AFC</a:t>
            </a:r>
            <a:endParaRPr lang="en-GB" sz="2400" dirty="0">
              <a:solidFill>
                <a:schemeClr val="accent3"/>
              </a:solidFill>
            </a:endParaRPr>
          </a:p>
        </p:txBody>
      </p:sp>
    </p:spTree>
    <p:extLst>
      <p:ext uri="{BB962C8B-B14F-4D97-AF65-F5344CB8AC3E}">
        <p14:creationId xmlns:p14="http://schemas.microsoft.com/office/powerpoint/2010/main" xmlns="" val="2993052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حقائق أساسية عن الاحتكار: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الحقائق الأساسية عن الاحتكار:</a:t>
            </a:r>
          </a:p>
          <a:p>
            <a:pPr marL="514350" indent="-514350" algn="r" rtl="1">
              <a:buFont typeface="+mj-lt"/>
              <a:buAutoNum type="arabicPeriod"/>
            </a:pPr>
            <a:r>
              <a:rPr lang="ar-SA" dirty="0" smtClean="0"/>
              <a:t>شرط توازن المحتكر: </a:t>
            </a:r>
            <a:r>
              <a:rPr lang="en-GB" dirty="0" smtClean="0"/>
              <a:t>MR = MC &lt; P</a:t>
            </a:r>
            <a:r>
              <a:rPr lang="ar-SA" dirty="0" smtClean="0"/>
              <a:t>.</a:t>
            </a:r>
          </a:p>
          <a:p>
            <a:pPr marL="514350" indent="-514350" algn="r" rtl="1">
              <a:buFont typeface="+mj-lt"/>
              <a:buAutoNum type="arabicPeriod"/>
            </a:pPr>
            <a:r>
              <a:rPr lang="ar-SA" dirty="0" smtClean="0"/>
              <a:t>يحقق المحتكر أرباح أو خسائر بناء على موقع منحنى الطلب ومنحنيات التكاليف. إذا حقق المحتكر أرباحاً في الأجل القصير فإنها لن تختفي في الأجل الطويل لانتفاء خاصية حرية الدخول والخروج من الصناعة.</a:t>
            </a:r>
          </a:p>
          <a:p>
            <a:pPr marL="514350" indent="-514350" algn="r" rtl="1">
              <a:buFont typeface="+mj-lt"/>
              <a:buAutoNum type="arabicPeriod"/>
            </a:pPr>
            <a:r>
              <a:rPr lang="ar-SA" dirty="0" smtClean="0"/>
              <a:t>بالرغم من أن المحتكر يمثل الصناعة (المنتج الوحيد في الصناعة) إلا أنه يخضع لقانون الطلب الذي يحدد السعر التوازني الذي يمكن أن تباع به الكمية التوازنية التي يحددها المحتكر.</a:t>
            </a:r>
          </a:p>
          <a:p>
            <a:pPr marL="0" indent="0" algn="r" rtl="1">
              <a:buNone/>
            </a:pP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31</a:t>
            </a:fld>
            <a:endParaRPr lang="en-GB"/>
          </a:p>
        </p:txBody>
      </p:sp>
    </p:spTree>
    <p:extLst>
      <p:ext uri="{BB962C8B-B14F-4D97-AF65-F5344CB8AC3E}">
        <p14:creationId xmlns:p14="http://schemas.microsoft.com/office/powerpoint/2010/main" xmlns="" val="21678709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حقائق أساسية عن الاحتكار:</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cstate="print"/>
            <a:stretch>
              <a:fillRect t="-1250" r="-1333"/>
            </a:stretch>
          </a:blipFill>
        </p:spPr>
        <p:txBody>
          <a:bodyPr/>
          <a:lstStyle/>
          <a:p>
            <a:pPr>
              <a:buNone/>
            </a:pPr>
            <a:r>
              <a:rPr lang="en-GB">
                <a:noFill/>
              </a:rPr>
              <a:t> </a:t>
            </a:r>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32</a:t>
            </a:fld>
            <a:endParaRPr lang="en-GB"/>
          </a:p>
        </p:txBody>
      </p:sp>
    </p:spTree>
    <p:extLst>
      <p:ext uri="{BB962C8B-B14F-4D97-AF65-F5344CB8AC3E}">
        <p14:creationId xmlns:p14="http://schemas.microsoft.com/office/powerpoint/2010/main" xmlns="" val="3042138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43000"/>
          </a:xfrm>
        </p:spPr>
        <p:txBody>
          <a:bodyPr/>
          <a:lstStyle/>
          <a:p>
            <a:pPr algn="r" rtl="1"/>
            <a:r>
              <a:rPr lang="ar-SA" b="1" dirty="0" smtClean="0"/>
              <a:t>مقارنة بين الاحتكار والمنافسة الكاملة:</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3898049692"/>
              </p:ext>
            </p:extLst>
          </p:nvPr>
        </p:nvGraphicFramePr>
        <p:xfrm>
          <a:off x="251519" y="1556792"/>
          <a:ext cx="8640960" cy="5120640"/>
        </p:xfrm>
        <a:graphic>
          <a:graphicData uri="http://schemas.openxmlformats.org/drawingml/2006/table">
            <a:tbl>
              <a:tblPr firstRow="1" bandRow="1">
                <a:tableStyleId>{5C22544A-7EE6-4342-B048-85BDC9FD1C3A}</a:tableStyleId>
              </a:tblPr>
              <a:tblGrid>
                <a:gridCol w="3240361"/>
                <a:gridCol w="4104456"/>
                <a:gridCol w="1296143"/>
              </a:tblGrid>
              <a:tr h="708079">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c>
                  <a:txBody>
                    <a:bodyPr/>
                    <a:lstStyle/>
                    <a:p>
                      <a:pPr algn="ctr" rtl="1"/>
                      <a:r>
                        <a:rPr lang="ar-SA" sz="2400" b="1" dirty="0" smtClean="0"/>
                        <a:t>وجه المقارنة</a:t>
                      </a:r>
                      <a:endParaRPr lang="en-GB" sz="2400" b="1" dirty="0"/>
                    </a:p>
                  </a:txBody>
                  <a:tcPr/>
                </a:tc>
              </a:tr>
              <a:tr h="708079">
                <a:tc>
                  <a:txBody>
                    <a:bodyPr/>
                    <a:lstStyle/>
                    <a:p>
                      <a:pPr algn="ctr" rtl="1"/>
                      <a:r>
                        <a:rPr lang="ar-SA" sz="2400" dirty="0" smtClean="0"/>
                        <a:t>منحنى طلب المنشأة هو منحنى طلب الصناعة وهو ذو ميل سالب.</a:t>
                      </a:r>
                      <a:endParaRPr lang="en-GB" sz="2400" dirty="0"/>
                    </a:p>
                  </a:txBody>
                  <a:tcPr/>
                </a:tc>
                <a:tc>
                  <a:txBody>
                    <a:bodyPr/>
                    <a:lstStyle/>
                    <a:p>
                      <a:pPr algn="ctr" rtl="1"/>
                      <a:r>
                        <a:rPr lang="ar-SA" sz="2400" dirty="0" smtClean="0"/>
                        <a:t>منحنى طلب المنشأة أفقي تام</a:t>
                      </a:r>
                      <a:r>
                        <a:rPr lang="ar-SA" sz="2400" baseline="0" dirty="0" smtClean="0"/>
                        <a:t> المرونة بينما منحنى طلب الصناعة ذو ميل سالب.</a:t>
                      </a:r>
                      <a:endParaRPr lang="en-GB" sz="2400" dirty="0"/>
                    </a:p>
                  </a:txBody>
                  <a:tcPr/>
                </a:tc>
                <a:tc>
                  <a:txBody>
                    <a:bodyPr/>
                    <a:lstStyle/>
                    <a:p>
                      <a:pPr algn="ctr" rtl="1"/>
                      <a:r>
                        <a:rPr lang="ar-SA" sz="2400" b="1" dirty="0" smtClean="0"/>
                        <a:t>1) منحنى الطلب</a:t>
                      </a:r>
                      <a:endParaRPr lang="en-GB" sz="2400" b="1" dirty="0"/>
                    </a:p>
                  </a:txBody>
                  <a:tcPr/>
                </a:tc>
              </a:tr>
              <a:tr h="708079">
                <a:tc>
                  <a:txBody>
                    <a:bodyPr/>
                    <a:lstStyle/>
                    <a:p>
                      <a:pPr algn="ctr" rtl="1"/>
                      <a:r>
                        <a:rPr lang="ar-SA" sz="2400" dirty="0" smtClean="0"/>
                        <a:t>لا يوجد منحنى عرض في الأجل القصير</a:t>
                      </a:r>
                      <a:r>
                        <a:rPr lang="ar-SA" sz="2400" baseline="0" dirty="0" smtClean="0"/>
                        <a:t> بل يعتمد ما يعرضه على شكل وموقع منحنى الطلب.</a:t>
                      </a:r>
                      <a:endParaRPr lang="en-GB" sz="2400" dirty="0"/>
                    </a:p>
                  </a:txBody>
                  <a:tcPr/>
                </a:tc>
                <a:tc>
                  <a:txBody>
                    <a:bodyPr/>
                    <a:lstStyle/>
                    <a:p>
                      <a:pPr algn="ctr" rtl="1"/>
                      <a:r>
                        <a:rPr lang="ar-SA" sz="2400" dirty="0" smtClean="0"/>
                        <a:t>منحنى عرض المنشأة هو منحنى التكاليف الحدية فوق نقطة الإغلاق في الأجل القصير</a:t>
                      </a:r>
                      <a:r>
                        <a:rPr lang="ar-SA" sz="2400" baseline="0" dirty="0" smtClean="0"/>
                        <a:t> بينما منحنى عرض الصناعة هو تجميع لمنحنيات عرض المنشآت.</a:t>
                      </a:r>
                      <a:endParaRPr lang="en-GB" sz="2400" dirty="0"/>
                    </a:p>
                  </a:txBody>
                  <a:tcPr/>
                </a:tc>
                <a:tc>
                  <a:txBody>
                    <a:bodyPr/>
                    <a:lstStyle/>
                    <a:p>
                      <a:pPr algn="ctr" rtl="1"/>
                      <a:r>
                        <a:rPr lang="ar-SA" sz="2400" b="1" dirty="0" smtClean="0"/>
                        <a:t>2) منحنى العرض</a:t>
                      </a:r>
                      <a:endParaRPr lang="en-GB" sz="2400" b="1" dirty="0"/>
                    </a:p>
                  </a:txBody>
                  <a:tcPr/>
                </a:tc>
              </a:tr>
              <a:tr h="708079">
                <a:tc>
                  <a:txBody>
                    <a:bodyPr/>
                    <a:lstStyle/>
                    <a:p>
                      <a:pPr algn="ctr" rtl="1"/>
                      <a:r>
                        <a:rPr lang="ar-SA" sz="2400" dirty="0" smtClean="0"/>
                        <a:t>تستمر أرباح</a:t>
                      </a:r>
                      <a:r>
                        <a:rPr lang="ar-SA" sz="2400" baseline="0" dirty="0" smtClean="0"/>
                        <a:t> الأجل القصير للأجل الطويل لعدم وجود حرية دخول وخروج من الصناعة.</a:t>
                      </a:r>
                      <a:endParaRPr lang="en-GB" sz="2400" dirty="0"/>
                    </a:p>
                  </a:txBody>
                  <a:tcPr/>
                </a:tc>
                <a:tc>
                  <a:txBody>
                    <a:bodyPr/>
                    <a:lstStyle/>
                    <a:p>
                      <a:pPr algn="ctr" rtl="1"/>
                      <a:r>
                        <a:rPr lang="ar-SA" sz="2400" dirty="0" smtClean="0"/>
                        <a:t>تختفي</a:t>
                      </a:r>
                      <a:r>
                        <a:rPr lang="ar-SA" sz="2400" baseline="0" dirty="0" smtClean="0"/>
                        <a:t> الأرباح في الأجل الطويل بسبب حرية الدخول والخروج من الصناعة.</a:t>
                      </a:r>
                      <a:endParaRPr lang="en-GB" sz="2400" dirty="0"/>
                    </a:p>
                  </a:txBody>
                  <a:tcPr/>
                </a:tc>
                <a:tc>
                  <a:txBody>
                    <a:bodyPr/>
                    <a:lstStyle/>
                    <a:p>
                      <a:pPr algn="ctr" rtl="1"/>
                      <a:r>
                        <a:rPr lang="ar-SA" sz="2400" b="1" dirty="0" smtClean="0"/>
                        <a:t>3)</a:t>
                      </a:r>
                      <a:r>
                        <a:rPr lang="ar-SA" sz="2400" b="1" baseline="0" dirty="0" smtClean="0"/>
                        <a:t> </a:t>
                      </a:r>
                      <a:r>
                        <a:rPr lang="ar-SA" sz="2400" b="1" dirty="0" smtClean="0"/>
                        <a:t>الأرباح</a:t>
                      </a:r>
                      <a:endParaRPr lang="en-GB" sz="2400" b="1" dirty="0"/>
                    </a:p>
                  </a:txBody>
                  <a:tcPr/>
                </a:tc>
              </a:tr>
            </a:tbl>
          </a:graphicData>
        </a:graphic>
      </p:graphicFrame>
    </p:spTree>
    <p:extLst>
      <p:ext uri="{BB962C8B-B14F-4D97-AF65-F5344CB8AC3E}">
        <p14:creationId xmlns:p14="http://schemas.microsoft.com/office/powerpoint/2010/main" xmlns="" val="18324642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5840"/>
            <a:ext cx="8229600" cy="1143000"/>
          </a:xfrm>
        </p:spPr>
        <p:txBody>
          <a:bodyPr/>
          <a:lstStyle/>
          <a:p>
            <a:pPr algn="r" rtl="1"/>
            <a:r>
              <a:rPr lang="ar-SA" b="1" dirty="0" smtClean="0"/>
              <a:t>مقارنة بين الاحتكار والمنافسة الكاملة:</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1189654851"/>
              </p:ext>
            </p:extLst>
          </p:nvPr>
        </p:nvGraphicFramePr>
        <p:xfrm>
          <a:off x="251519" y="2204864"/>
          <a:ext cx="8640961" cy="3657600"/>
        </p:xfrm>
        <a:graphic>
          <a:graphicData uri="http://schemas.openxmlformats.org/drawingml/2006/table">
            <a:tbl>
              <a:tblPr firstRow="1" bandRow="1">
                <a:tableStyleId>{5C22544A-7EE6-4342-B048-85BDC9FD1C3A}</a:tableStyleId>
              </a:tblPr>
              <a:tblGrid>
                <a:gridCol w="3672409"/>
                <a:gridCol w="3672409"/>
                <a:gridCol w="1296143"/>
              </a:tblGrid>
              <a:tr h="708079">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c>
                  <a:txBody>
                    <a:bodyPr/>
                    <a:lstStyle/>
                    <a:p>
                      <a:pPr algn="ctr" rtl="1"/>
                      <a:r>
                        <a:rPr lang="ar-SA" sz="2400" b="1" dirty="0" smtClean="0"/>
                        <a:t>وجه المقارنة</a:t>
                      </a:r>
                      <a:endParaRPr lang="en-GB" sz="2400" b="1" dirty="0"/>
                    </a:p>
                  </a:txBody>
                  <a:tcPr/>
                </a:tc>
              </a:tr>
              <a:tr h="708079">
                <a:tc>
                  <a:txBody>
                    <a:bodyPr/>
                    <a:lstStyle/>
                    <a:p>
                      <a:pPr algn="ctr" rtl="1"/>
                      <a:r>
                        <a:rPr lang="ar-SA" sz="2400" dirty="0" smtClean="0"/>
                        <a:t>السعر متناقص (زيادة الإنتاج تؤدي لتخفيض السعر)</a:t>
                      </a:r>
                      <a:r>
                        <a:rPr lang="ar-SA" sz="2400" baseline="0" dirty="0" smtClean="0"/>
                        <a:t> وأعلى من سعر المنافسة.</a:t>
                      </a:r>
                      <a:endParaRPr lang="en-GB" sz="2400" dirty="0"/>
                    </a:p>
                  </a:txBody>
                  <a:tcPr/>
                </a:tc>
                <a:tc>
                  <a:txBody>
                    <a:bodyPr/>
                    <a:lstStyle/>
                    <a:p>
                      <a:pPr algn="ctr" rtl="1"/>
                      <a:r>
                        <a:rPr lang="ar-SA" sz="2400" dirty="0" smtClean="0"/>
                        <a:t>السعر ثابت وأقل من سعر الاحتكار.</a:t>
                      </a:r>
                      <a:endParaRPr lang="en-GB" sz="2400" dirty="0"/>
                    </a:p>
                  </a:txBody>
                  <a:tcPr/>
                </a:tc>
                <a:tc>
                  <a:txBody>
                    <a:bodyPr/>
                    <a:lstStyle/>
                    <a:p>
                      <a:pPr algn="ctr" rtl="1"/>
                      <a:r>
                        <a:rPr lang="ar-SA" sz="2400" b="1" dirty="0" smtClean="0"/>
                        <a:t>4) التسعير</a:t>
                      </a:r>
                      <a:endParaRPr lang="en-GB" sz="2400" b="1" dirty="0"/>
                    </a:p>
                  </a:txBody>
                  <a:tcPr/>
                </a:tc>
              </a:tr>
              <a:tr h="708079">
                <a:tc gridSpan="2">
                  <a:txBody>
                    <a:bodyPr/>
                    <a:lstStyle/>
                    <a:p>
                      <a:pPr algn="ctr" rtl="1"/>
                      <a:r>
                        <a:rPr lang="ar-SA" sz="2400" dirty="0" smtClean="0"/>
                        <a:t>الكمية المعروضة في</a:t>
                      </a:r>
                      <a:r>
                        <a:rPr lang="ar-SA" sz="2400" baseline="0" dirty="0" smtClean="0"/>
                        <a:t> المنافسة &gt; الكمية المعروضة في الاحتكار</a:t>
                      </a:r>
                      <a:endParaRPr lang="en-GB" sz="2400" dirty="0"/>
                    </a:p>
                  </a:txBody>
                  <a:tcPr/>
                </a:tc>
                <a:tc hMerge="1">
                  <a:txBody>
                    <a:bodyPr/>
                    <a:lstStyle/>
                    <a:p>
                      <a:endParaRPr lang="en-GB"/>
                    </a:p>
                  </a:txBody>
                  <a:tcPr/>
                </a:tc>
                <a:tc>
                  <a:txBody>
                    <a:bodyPr/>
                    <a:lstStyle/>
                    <a:p>
                      <a:pPr algn="ctr" rtl="1"/>
                      <a:r>
                        <a:rPr lang="ar-SA" sz="2400" b="1" dirty="0" smtClean="0"/>
                        <a:t>5) الكمية المعروضة</a:t>
                      </a:r>
                      <a:endParaRPr lang="en-GB" sz="2400" b="1" dirty="0"/>
                    </a:p>
                  </a:txBody>
                  <a:tcPr/>
                </a:tc>
              </a:tr>
              <a:tr h="708079">
                <a:tc>
                  <a:txBody>
                    <a:bodyPr/>
                    <a:lstStyle/>
                    <a:p>
                      <a:pPr algn="ctr" rtl="1"/>
                      <a:r>
                        <a:rPr lang="en-GB" sz="2400" dirty="0" smtClean="0"/>
                        <a:t>MC = MR &lt; P</a:t>
                      </a:r>
                      <a:endParaRPr lang="en-GB" sz="2400" dirty="0"/>
                    </a:p>
                  </a:txBody>
                  <a:tcPr/>
                </a:tc>
                <a:tc>
                  <a:txBody>
                    <a:bodyPr/>
                    <a:lstStyle/>
                    <a:p>
                      <a:pPr algn="ctr" rtl="1"/>
                      <a:r>
                        <a:rPr lang="en-GB" sz="2400" dirty="0" smtClean="0"/>
                        <a:t>MC = MR = P</a:t>
                      </a:r>
                      <a:endParaRPr lang="en-GB" sz="2400" dirty="0"/>
                    </a:p>
                  </a:txBody>
                  <a:tcPr/>
                </a:tc>
                <a:tc>
                  <a:txBody>
                    <a:bodyPr/>
                    <a:lstStyle/>
                    <a:p>
                      <a:pPr algn="ctr" rtl="1"/>
                      <a:r>
                        <a:rPr lang="ar-SA" sz="2400" b="1" dirty="0" smtClean="0"/>
                        <a:t>6) شرط التوازن</a:t>
                      </a:r>
                      <a:endParaRPr lang="en-GB" sz="2400" b="1" dirty="0"/>
                    </a:p>
                  </a:txBody>
                  <a:tcPr/>
                </a:tc>
              </a:tr>
            </a:tbl>
          </a:graphicData>
        </a:graphic>
      </p:graphicFrame>
    </p:spTree>
    <p:extLst>
      <p:ext uri="{BB962C8B-B14F-4D97-AF65-F5344CB8AC3E}">
        <p14:creationId xmlns:p14="http://schemas.microsoft.com/office/powerpoint/2010/main" xmlns="" val="34957415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45840"/>
            <a:ext cx="8229600" cy="1143000"/>
          </a:xfrm>
        </p:spPr>
        <p:txBody>
          <a:bodyPr/>
          <a:lstStyle/>
          <a:p>
            <a:pPr algn="r" rtl="1"/>
            <a:r>
              <a:rPr lang="ar-SA" b="1" dirty="0" smtClean="0"/>
              <a:t>مقارنة بين الاحتكار والمنافسة الكاملة:</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937449099"/>
              </p:ext>
            </p:extLst>
          </p:nvPr>
        </p:nvGraphicFramePr>
        <p:xfrm>
          <a:off x="251519" y="2204864"/>
          <a:ext cx="8640961" cy="3931920"/>
        </p:xfrm>
        <a:graphic>
          <a:graphicData uri="http://schemas.openxmlformats.org/drawingml/2006/table">
            <a:tbl>
              <a:tblPr firstRow="1" bandRow="1">
                <a:tableStyleId>{5C22544A-7EE6-4342-B048-85BDC9FD1C3A}</a:tableStyleId>
              </a:tblPr>
              <a:tblGrid>
                <a:gridCol w="3672409"/>
                <a:gridCol w="3672409"/>
                <a:gridCol w="1296143"/>
              </a:tblGrid>
              <a:tr h="708079">
                <a:tc>
                  <a:txBody>
                    <a:bodyPr/>
                    <a:lstStyle/>
                    <a:p>
                      <a:pPr algn="ctr" rtl="1"/>
                      <a:r>
                        <a:rPr lang="ar-SA" sz="2400" dirty="0" smtClean="0"/>
                        <a:t>الاحتكار</a:t>
                      </a:r>
                      <a:endParaRPr lang="en-GB" sz="2400" dirty="0"/>
                    </a:p>
                  </a:txBody>
                  <a:tcPr/>
                </a:tc>
                <a:tc>
                  <a:txBody>
                    <a:bodyPr/>
                    <a:lstStyle/>
                    <a:p>
                      <a:pPr algn="ctr" rtl="1"/>
                      <a:r>
                        <a:rPr lang="ar-SA" sz="2400" dirty="0" smtClean="0"/>
                        <a:t>المنافسة الكاملة</a:t>
                      </a:r>
                      <a:endParaRPr lang="en-GB" sz="2400" dirty="0"/>
                    </a:p>
                  </a:txBody>
                  <a:tcPr/>
                </a:tc>
                <a:tc>
                  <a:txBody>
                    <a:bodyPr/>
                    <a:lstStyle/>
                    <a:p>
                      <a:pPr algn="ctr" rtl="1"/>
                      <a:r>
                        <a:rPr lang="ar-SA" sz="2400" b="1" dirty="0" smtClean="0"/>
                        <a:t>وجه المقارنة</a:t>
                      </a:r>
                      <a:endParaRPr lang="en-GB" sz="2400" b="1" dirty="0"/>
                    </a:p>
                  </a:txBody>
                  <a:tcPr/>
                </a:tc>
              </a:tr>
              <a:tr h="708079">
                <a:tc>
                  <a:txBody>
                    <a:bodyPr/>
                    <a:lstStyle/>
                    <a:p>
                      <a:pPr algn="ctr" rtl="1"/>
                      <a:r>
                        <a:rPr lang="ar-SA" sz="2400" dirty="0" smtClean="0"/>
                        <a:t>تنتج</a:t>
                      </a:r>
                      <a:r>
                        <a:rPr lang="ar-SA" sz="2400" baseline="0" dirty="0" smtClean="0"/>
                        <a:t> المنشأة عند (</a:t>
                      </a:r>
                      <a:r>
                        <a:rPr lang="en-GB" sz="2400" baseline="0" dirty="0" smtClean="0"/>
                        <a:t>P&gt;MC</a:t>
                      </a:r>
                      <a:r>
                        <a:rPr lang="ar-SA" sz="2400" baseline="0" dirty="0" smtClean="0"/>
                        <a:t>) ولايمثل الإنتاج الاستخدام الأمثل للموارد.</a:t>
                      </a:r>
                      <a:endParaRPr lang="en-GB" sz="2400" dirty="0"/>
                    </a:p>
                  </a:txBody>
                  <a:tcPr/>
                </a:tc>
                <a:tc>
                  <a:txBody>
                    <a:bodyPr/>
                    <a:lstStyle/>
                    <a:p>
                      <a:pPr algn="ctr" rtl="1"/>
                      <a:r>
                        <a:rPr lang="ar-SA" sz="2400" dirty="0" smtClean="0"/>
                        <a:t>تنتج</a:t>
                      </a:r>
                      <a:r>
                        <a:rPr lang="ar-SA" sz="2400" baseline="0" dirty="0" smtClean="0"/>
                        <a:t> المنشأة عند (</a:t>
                      </a:r>
                      <a:r>
                        <a:rPr lang="en-GB" sz="2400" baseline="0" dirty="0" smtClean="0"/>
                        <a:t>P=MC</a:t>
                      </a:r>
                      <a:r>
                        <a:rPr lang="ar-SA" sz="2400" baseline="0" dirty="0" smtClean="0"/>
                        <a:t>) ويمثل الإنتاج الاستخدام الأمثل للموارد لأن المستهلكين يدفعون ثمناً للإنتاج يساوي ما يكلفه المنتج.</a:t>
                      </a:r>
                      <a:endParaRPr lang="en-GB" sz="2400" dirty="0"/>
                    </a:p>
                  </a:txBody>
                  <a:tcPr/>
                </a:tc>
                <a:tc>
                  <a:txBody>
                    <a:bodyPr/>
                    <a:lstStyle/>
                    <a:p>
                      <a:pPr algn="ctr" rtl="1"/>
                      <a:r>
                        <a:rPr lang="ar-SA" sz="2400" b="1" dirty="0" smtClean="0"/>
                        <a:t>7) تخصيص الموارد (الاستخدام الأمثل)</a:t>
                      </a:r>
                      <a:endParaRPr lang="en-GB" sz="2400" b="1" dirty="0"/>
                    </a:p>
                  </a:txBody>
                  <a:tcPr/>
                </a:tc>
              </a:tr>
              <a:tr h="708079">
                <a:tc>
                  <a:txBody>
                    <a:bodyPr/>
                    <a:lstStyle/>
                    <a:p>
                      <a:pPr algn="ctr" rtl="1"/>
                      <a:r>
                        <a:rPr lang="ar-SA" sz="2400" dirty="0" smtClean="0"/>
                        <a:t>لايهتم</a:t>
                      </a:r>
                      <a:r>
                        <a:rPr lang="ar-SA" sz="2400" baseline="0" dirty="0" smtClean="0"/>
                        <a:t> المحتكر بتحسين استخدام الموارد ورفع الكفاءة لعدم تعرضه لأي منافسة.</a:t>
                      </a:r>
                      <a:endParaRPr lang="en-GB" sz="2400" dirty="0"/>
                    </a:p>
                  </a:txBody>
                  <a:tcPr/>
                </a:tc>
                <a:tc>
                  <a:txBody>
                    <a:bodyPr/>
                    <a:lstStyle/>
                    <a:p>
                      <a:pPr algn="ctr" rtl="1"/>
                      <a:r>
                        <a:rPr lang="ar-SA" sz="2400" dirty="0" smtClean="0"/>
                        <a:t>الكفاءة الإنتاجية في</a:t>
                      </a:r>
                      <a:r>
                        <a:rPr lang="ar-SA" sz="2400" baseline="0" dirty="0" smtClean="0"/>
                        <a:t> المنافسة الكاملة أكبر لوجود عدد كبير من المنافسين.</a:t>
                      </a:r>
                      <a:endParaRPr lang="en-GB" sz="2400" dirty="0"/>
                    </a:p>
                  </a:txBody>
                  <a:tcPr/>
                </a:tc>
                <a:tc>
                  <a:txBody>
                    <a:bodyPr/>
                    <a:lstStyle/>
                    <a:p>
                      <a:pPr algn="ctr" rtl="1"/>
                      <a:r>
                        <a:rPr lang="ar-SA" sz="2400" b="1" dirty="0" smtClean="0"/>
                        <a:t>8) الكفاءة والتقدم الفني</a:t>
                      </a:r>
                      <a:endParaRPr lang="en-GB" sz="2400" b="1" dirty="0"/>
                    </a:p>
                  </a:txBody>
                  <a:tcPr/>
                </a:tc>
              </a:tr>
            </a:tbl>
          </a:graphicData>
        </a:graphic>
      </p:graphicFrame>
    </p:spTree>
    <p:extLst>
      <p:ext uri="{BB962C8B-B14F-4D97-AF65-F5344CB8AC3E}">
        <p14:creationId xmlns:p14="http://schemas.microsoft.com/office/powerpoint/2010/main" xmlns="" val="542876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Connector 49"/>
          <p:cNvCxnSpPr>
            <a:stCxn id="32" idx="4"/>
            <a:endCxn id="55" idx="0"/>
          </p:cNvCxnSpPr>
          <p:nvPr/>
        </p:nvCxnSpPr>
        <p:spPr>
          <a:xfrm>
            <a:off x="4966904" y="3856402"/>
            <a:ext cx="0" cy="652718"/>
          </a:xfrm>
          <a:prstGeom prst="line">
            <a:avLst/>
          </a:prstGeom>
          <a:ln w="76200">
            <a:solidFill>
              <a:srgbClr val="FF0000">
                <a:alpha val="26000"/>
              </a:srgb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pPr algn="r" rtl="1"/>
            <a:r>
              <a:rPr lang="ar-SA" b="1" dirty="0"/>
              <a:t>سعر المحتكر وإنتاجه في الأجل القصير:</a:t>
            </a:r>
            <a:endParaRPr lang="en-GB" dirty="0"/>
          </a:p>
        </p:txBody>
      </p:sp>
      <p:sp>
        <p:nvSpPr>
          <p:cNvPr id="4" name="Footer Placeholder 3"/>
          <p:cNvSpPr>
            <a:spLocks noGrp="1"/>
          </p:cNvSpPr>
          <p:nvPr>
            <p:ph type="ftr" sz="quarter" idx="11"/>
          </p:nvPr>
        </p:nvSpPr>
        <p:spPr>
          <a:xfrm>
            <a:off x="2728664" y="6356350"/>
            <a:ext cx="3352800" cy="365125"/>
          </a:xfrm>
        </p:spPr>
        <p:txBody>
          <a:bodyPr/>
          <a:lstStyle/>
          <a:p>
            <a:r>
              <a:rPr lang="ar-SA" smtClean="0"/>
              <a:t>أ.عايشة العجروش</a:t>
            </a:r>
            <a:endParaRPr lang="en-GB" dirty="0"/>
          </a:p>
        </p:txBody>
      </p:sp>
      <p:sp>
        <p:nvSpPr>
          <p:cNvPr id="5" name="Slide Number Placeholder 4"/>
          <p:cNvSpPr>
            <a:spLocks noGrp="1"/>
          </p:cNvSpPr>
          <p:nvPr>
            <p:ph type="sldNum" sz="quarter" idx="12"/>
          </p:nvPr>
        </p:nvSpPr>
        <p:spPr>
          <a:xfrm>
            <a:off x="7986464" y="6356350"/>
            <a:ext cx="762000" cy="365125"/>
          </a:xfrm>
        </p:spPr>
        <p:txBody>
          <a:bodyPr/>
          <a:lstStyle/>
          <a:p>
            <a:fld id="{D393C396-9737-499C-8653-384A523018D4}" type="slidenum">
              <a:rPr lang="en-GB" smtClean="0"/>
              <a:pPr/>
              <a:t>36</a:t>
            </a:fld>
            <a:endParaRPr lang="en-GB"/>
          </a:p>
        </p:txBody>
      </p:sp>
      <p:cxnSp>
        <p:nvCxnSpPr>
          <p:cNvPr id="6" name="Straight Arrow Connector 5"/>
          <p:cNvCxnSpPr/>
          <p:nvPr/>
        </p:nvCxnSpPr>
        <p:spPr>
          <a:xfrm flipV="1">
            <a:off x="2912732" y="2648525"/>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912732" y="5528845"/>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230600" y="1988840"/>
            <a:ext cx="1503028" cy="707886"/>
          </a:xfrm>
          <a:prstGeom prst="rect">
            <a:avLst/>
          </a:prstGeom>
          <a:noFill/>
        </p:spPr>
        <p:txBody>
          <a:bodyPr wrap="square" rtlCol="0">
            <a:spAutoFit/>
          </a:bodyPr>
          <a:lstStyle/>
          <a:p>
            <a:pPr algn="ctr"/>
            <a:r>
              <a:rPr lang="en-US" sz="2000" dirty="0" smtClean="0"/>
              <a:t>AVC</a:t>
            </a:r>
            <a:r>
              <a:rPr lang="en-GB" sz="2000" dirty="0" smtClean="0"/>
              <a:t>, ATC, MC</a:t>
            </a:r>
            <a:endParaRPr lang="en-GB" sz="2000" dirty="0"/>
          </a:p>
        </p:txBody>
      </p:sp>
      <p:sp>
        <p:nvSpPr>
          <p:cNvPr id="9" name="TextBox 8"/>
          <p:cNvSpPr txBox="1"/>
          <p:nvPr/>
        </p:nvSpPr>
        <p:spPr>
          <a:xfrm>
            <a:off x="6695096" y="5333146"/>
            <a:ext cx="576064" cy="400110"/>
          </a:xfrm>
          <a:prstGeom prst="rect">
            <a:avLst/>
          </a:prstGeom>
          <a:noFill/>
        </p:spPr>
        <p:txBody>
          <a:bodyPr wrap="square" rtlCol="0">
            <a:spAutoFit/>
          </a:bodyPr>
          <a:lstStyle/>
          <a:p>
            <a:pPr algn="ctr"/>
            <a:r>
              <a:rPr lang="en-US" sz="2000" dirty="0" smtClean="0"/>
              <a:t>Q</a:t>
            </a:r>
            <a:endParaRPr lang="en-GB" sz="2000" dirty="0"/>
          </a:p>
        </p:txBody>
      </p:sp>
      <p:cxnSp>
        <p:nvCxnSpPr>
          <p:cNvPr id="11" name="Straight Connector 10"/>
          <p:cNvCxnSpPr/>
          <p:nvPr/>
        </p:nvCxnSpPr>
        <p:spPr>
          <a:xfrm>
            <a:off x="4966904" y="3789040"/>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96708" y="5539878"/>
            <a:ext cx="432048" cy="369332"/>
          </a:xfrm>
          <a:prstGeom prst="rect">
            <a:avLst/>
          </a:prstGeom>
          <a:noFill/>
        </p:spPr>
        <p:txBody>
          <a:bodyPr wrap="square" rtlCol="0">
            <a:spAutoFit/>
          </a:bodyPr>
          <a:lstStyle/>
          <a:p>
            <a:r>
              <a:rPr lang="en-GB" dirty="0" smtClean="0"/>
              <a:t>0</a:t>
            </a:r>
            <a:endParaRPr lang="en-GB" dirty="0"/>
          </a:p>
        </p:txBody>
      </p:sp>
      <p:sp>
        <p:nvSpPr>
          <p:cNvPr id="13" name="TextBox 12"/>
          <p:cNvSpPr txBox="1"/>
          <p:nvPr/>
        </p:nvSpPr>
        <p:spPr>
          <a:xfrm>
            <a:off x="4750880" y="5507940"/>
            <a:ext cx="576064" cy="338554"/>
          </a:xfrm>
          <a:prstGeom prst="rect">
            <a:avLst/>
          </a:prstGeom>
          <a:noFill/>
        </p:spPr>
        <p:txBody>
          <a:bodyPr wrap="square" rtlCol="0">
            <a:spAutoFit/>
          </a:bodyPr>
          <a:lstStyle/>
          <a:p>
            <a:r>
              <a:rPr lang="en-GB" sz="1600" dirty="0" smtClean="0"/>
              <a:t>Q1</a:t>
            </a:r>
            <a:endParaRPr lang="en-GB" sz="1600" dirty="0"/>
          </a:p>
        </p:txBody>
      </p:sp>
      <p:sp>
        <p:nvSpPr>
          <p:cNvPr id="15" name="TextBox 14"/>
          <p:cNvSpPr txBox="1"/>
          <p:nvPr/>
        </p:nvSpPr>
        <p:spPr>
          <a:xfrm>
            <a:off x="6679204" y="2492896"/>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6" name="TextBox 15"/>
          <p:cNvSpPr txBox="1"/>
          <p:nvPr/>
        </p:nvSpPr>
        <p:spPr>
          <a:xfrm>
            <a:off x="6551080" y="3327375"/>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sp>
        <p:nvSpPr>
          <p:cNvPr id="17" name="TextBox 16"/>
          <p:cNvSpPr txBox="1"/>
          <p:nvPr/>
        </p:nvSpPr>
        <p:spPr>
          <a:xfrm>
            <a:off x="2520240" y="3635732"/>
            <a:ext cx="718472" cy="338554"/>
          </a:xfrm>
          <a:prstGeom prst="rect">
            <a:avLst/>
          </a:prstGeom>
          <a:noFill/>
        </p:spPr>
        <p:txBody>
          <a:bodyPr wrap="square" rtlCol="0">
            <a:spAutoFit/>
          </a:bodyPr>
          <a:lstStyle/>
          <a:p>
            <a:r>
              <a:rPr lang="en-GB" sz="1600" dirty="0" smtClean="0"/>
              <a:t>P1</a:t>
            </a:r>
            <a:endParaRPr lang="en-GB" sz="1600" dirty="0"/>
          </a:p>
        </p:txBody>
      </p:sp>
      <p:sp>
        <p:nvSpPr>
          <p:cNvPr id="18" name="TextBox 17"/>
          <p:cNvSpPr txBox="1"/>
          <p:nvPr/>
        </p:nvSpPr>
        <p:spPr>
          <a:xfrm>
            <a:off x="2520240" y="3861048"/>
            <a:ext cx="718472" cy="338554"/>
          </a:xfrm>
          <a:prstGeom prst="rect">
            <a:avLst/>
          </a:prstGeom>
          <a:noFill/>
        </p:spPr>
        <p:txBody>
          <a:bodyPr wrap="square" rtlCol="0">
            <a:spAutoFit/>
          </a:bodyPr>
          <a:lstStyle/>
          <a:p>
            <a:r>
              <a:rPr lang="en-GB" sz="1600" dirty="0" smtClean="0"/>
              <a:t>P3</a:t>
            </a:r>
            <a:endParaRPr lang="en-GB" sz="1600" dirty="0"/>
          </a:p>
        </p:txBody>
      </p:sp>
      <p:sp>
        <p:nvSpPr>
          <p:cNvPr id="19" name="TextBox 18"/>
          <p:cNvSpPr txBox="1"/>
          <p:nvPr/>
        </p:nvSpPr>
        <p:spPr>
          <a:xfrm>
            <a:off x="2520240" y="4355812"/>
            <a:ext cx="718472" cy="338554"/>
          </a:xfrm>
          <a:prstGeom prst="rect">
            <a:avLst/>
          </a:prstGeom>
          <a:noFill/>
        </p:spPr>
        <p:txBody>
          <a:bodyPr wrap="square" rtlCol="0">
            <a:spAutoFit/>
          </a:bodyPr>
          <a:lstStyle/>
          <a:p>
            <a:r>
              <a:rPr lang="en-GB" sz="1600" dirty="0" smtClean="0"/>
              <a:t>P2</a:t>
            </a:r>
            <a:endParaRPr lang="en-GB" sz="1600" dirty="0"/>
          </a:p>
        </p:txBody>
      </p:sp>
      <p:cxnSp>
        <p:nvCxnSpPr>
          <p:cNvPr id="20" name="Straight Connector 19"/>
          <p:cNvCxnSpPr/>
          <p:nvPr/>
        </p:nvCxnSpPr>
        <p:spPr>
          <a:xfrm flipH="1">
            <a:off x="2878672" y="4581128"/>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3567580" y="2801294"/>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7" name="Straight Connector 26"/>
          <p:cNvCxnSpPr/>
          <p:nvPr/>
        </p:nvCxnSpPr>
        <p:spPr>
          <a:xfrm>
            <a:off x="2912732" y="2984901"/>
            <a:ext cx="2846260" cy="2244299"/>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743100" y="5078213"/>
            <a:ext cx="663964" cy="461665"/>
          </a:xfrm>
          <a:prstGeom prst="rect">
            <a:avLst/>
          </a:prstGeom>
          <a:noFill/>
          <a:ln>
            <a:noFill/>
          </a:ln>
        </p:spPr>
        <p:txBody>
          <a:bodyPr wrap="none" rtlCol="0">
            <a:spAutoFit/>
          </a:bodyPr>
          <a:lstStyle/>
          <a:p>
            <a:r>
              <a:rPr lang="en-GB" sz="2400" dirty="0" smtClean="0">
                <a:solidFill>
                  <a:srgbClr val="C00000"/>
                </a:solidFill>
              </a:rPr>
              <a:t>MR</a:t>
            </a:r>
            <a:endParaRPr lang="en-GB" sz="2400" dirty="0">
              <a:solidFill>
                <a:srgbClr val="C00000"/>
              </a:solidFill>
            </a:endParaRPr>
          </a:p>
        </p:txBody>
      </p:sp>
      <p:cxnSp>
        <p:nvCxnSpPr>
          <p:cNvPr id="30" name="Straight Connector 29"/>
          <p:cNvCxnSpPr/>
          <p:nvPr/>
        </p:nvCxnSpPr>
        <p:spPr>
          <a:xfrm>
            <a:off x="2912732" y="2996952"/>
            <a:ext cx="3638348" cy="13681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084168" y="4293096"/>
            <a:ext cx="764953" cy="461665"/>
          </a:xfrm>
          <a:prstGeom prst="rect">
            <a:avLst/>
          </a:prstGeom>
          <a:noFill/>
          <a:ln>
            <a:noFill/>
          </a:ln>
        </p:spPr>
        <p:txBody>
          <a:bodyPr wrap="none" rtlCol="0">
            <a:spAutoFit/>
          </a:bodyPr>
          <a:lstStyle/>
          <a:p>
            <a:r>
              <a:rPr lang="en-GB" sz="2400" dirty="0" smtClean="0">
                <a:solidFill>
                  <a:schemeClr val="tx2"/>
                </a:solidFill>
              </a:rPr>
              <a:t>D=P</a:t>
            </a:r>
            <a:endParaRPr lang="en-GB" sz="2400" dirty="0">
              <a:solidFill>
                <a:schemeClr val="tx2"/>
              </a:solidFill>
            </a:endParaRPr>
          </a:p>
        </p:txBody>
      </p:sp>
      <p:sp>
        <p:nvSpPr>
          <p:cNvPr id="39" name="Arc 38"/>
          <p:cNvSpPr/>
          <p:nvPr/>
        </p:nvSpPr>
        <p:spPr>
          <a:xfrm rot="7493764">
            <a:off x="3385265" y="1052026"/>
            <a:ext cx="3190788" cy="3426767"/>
          </a:xfrm>
          <a:prstGeom prst="arc">
            <a:avLst>
              <a:gd name="adj1" fmla="val 15687880"/>
              <a:gd name="adj2" fmla="val 1684869"/>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3" name="Straight Connector 42"/>
          <p:cNvCxnSpPr/>
          <p:nvPr/>
        </p:nvCxnSpPr>
        <p:spPr>
          <a:xfrm flipH="1">
            <a:off x="2878672" y="3789040"/>
            <a:ext cx="208823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4894896" y="4509120"/>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p:cNvSpPr/>
          <p:nvPr/>
        </p:nvSpPr>
        <p:spPr>
          <a:xfrm>
            <a:off x="4894896" y="3717032"/>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3" name="Straight Connector 32"/>
          <p:cNvCxnSpPr/>
          <p:nvPr/>
        </p:nvCxnSpPr>
        <p:spPr>
          <a:xfrm>
            <a:off x="5182928" y="3809032"/>
            <a:ext cx="0" cy="1708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598208" y="4005064"/>
            <a:ext cx="0" cy="153481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950680" y="4005064"/>
            <a:ext cx="264752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326944" y="5517232"/>
            <a:ext cx="576064" cy="338554"/>
          </a:xfrm>
          <a:prstGeom prst="rect">
            <a:avLst/>
          </a:prstGeom>
          <a:noFill/>
        </p:spPr>
        <p:txBody>
          <a:bodyPr wrap="square" rtlCol="0">
            <a:spAutoFit/>
          </a:bodyPr>
          <a:lstStyle/>
          <a:p>
            <a:r>
              <a:rPr lang="en-GB" sz="1600" dirty="0" smtClean="0"/>
              <a:t>Q3</a:t>
            </a:r>
            <a:endParaRPr lang="en-GB" sz="1600" dirty="0"/>
          </a:p>
        </p:txBody>
      </p:sp>
      <p:sp>
        <p:nvSpPr>
          <p:cNvPr id="40" name="Oval 39"/>
          <p:cNvSpPr/>
          <p:nvPr/>
        </p:nvSpPr>
        <p:spPr>
          <a:xfrm>
            <a:off x="5542968" y="3937702"/>
            <a:ext cx="144016" cy="13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p:cNvSpPr txBox="1"/>
          <p:nvPr/>
        </p:nvSpPr>
        <p:spPr>
          <a:xfrm>
            <a:off x="5038912" y="5517232"/>
            <a:ext cx="576064" cy="338554"/>
          </a:xfrm>
          <a:prstGeom prst="rect">
            <a:avLst/>
          </a:prstGeom>
          <a:noFill/>
        </p:spPr>
        <p:txBody>
          <a:bodyPr wrap="square" rtlCol="0">
            <a:spAutoFit/>
          </a:bodyPr>
          <a:lstStyle/>
          <a:p>
            <a:r>
              <a:rPr lang="en-GB" sz="1600" dirty="0" smtClean="0"/>
              <a:t>Q2</a:t>
            </a:r>
            <a:endParaRPr lang="en-GB" sz="1600" dirty="0"/>
          </a:p>
        </p:txBody>
      </p:sp>
      <p:cxnSp>
        <p:nvCxnSpPr>
          <p:cNvPr id="21" name="Straight Arrow Connector 20"/>
          <p:cNvCxnSpPr>
            <a:stCxn id="17" idx="1"/>
            <a:endCxn id="29" idx="3"/>
          </p:cNvCxnSpPr>
          <p:nvPr/>
        </p:nvCxnSpPr>
        <p:spPr>
          <a:xfrm flipH="1" flipV="1">
            <a:off x="2159396" y="3789040"/>
            <a:ext cx="360844" cy="1596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46424" y="3558207"/>
            <a:ext cx="1512972" cy="461665"/>
          </a:xfrm>
          <a:prstGeom prst="rect">
            <a:avLst/>
          </a:prstGeom>
          <a:noFill/>
          <a:ln>
            <a:solidFill>
              <a:schemeClr val="tx1"/>
            </a:solidFill>
          </a:ln>
        </p:spPr>
        <p:txBody>
          <a:bodyPr wrap="square" rtlCol="0">
            <a:spAutoFit/>
          </a:bodyPr>
          <a:lstStyle/>
          <a:p>
            <a:r>
              <a:rPr lang="ar-SA" sz="2400" b="1" dirty="0" smtClean="0">
                <a:solidFill>
                  <a:srgbClr val="FF0000"/>
                </a:solidFill>
              </a:rPr>
              <a:t>سعر الاحتكار</a:t>
            </a:r>
            <a:endParaRPr lang="en-GB" sz="2400" b="1" dirty="0">
              <a:solidFill>
                <a:srgbClr val="FF0000"/>
              </a:solidFill>
            </a:endParaRPr>
          </a:p>
        </p:txBody>
      </p:sp>
      <p:cxnSp>
        <p:nvCxnSpPr>
          <p:cNvPr id="46" name="Straight Arrow Connector 45"/>
          <p:cNvCxnSpPr>
            <a:stCxn id="18" idx="1"/>
            <a:endCxn id="47" idx="3"/>
          </p:cNvCxnSpPr>
          <p:nvPr/>
        </p:nvCxnSpPr>
        <p:spPr>
          <a:xfrm flipH="1">
            <a:off x="2159396" y="4030325"/>
            <a:ext cx="360844" cy="2479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539552" y="4047455"/>
            <a:ext cx="1619844" cy="461665"/>
          </a:xfrm>
          <a:prstGeom prst="rect">
            <a:avLst/>
          </a:prstGeom>
          <a:noFill/>
          <a:ln>
            <a:solidFill>
              <a:schemeClr val="tx1"/>
            </a:solidFill>
          </a:ln>
        </p:spPr>
        <p:txBody>
          <a:bodyPr wrap="square" rtlCol="0">
            <a:spAutoFit/>
          </a:bodyPr>
          <a:lstStyle/>
          <a:p>
            <a:pPr algn="ctr"/>
            <a:r>
              <a:rPr lang="ar-SA" sz="2400" b="1" dirty="0" smtClean="0">
                <a:solidFill>
                  <a:schemeClr val="accent6">
                    <a:lumMod val="75000"/>
                  </a:schemeClr>
                </a:solidFill>
              </a:rPr>
              <a:t>سعر المنافسة</a:t>
            </a:r>
            <a:endParaRPr lang="en-GB" sz="2400" b="1" dirty="0">
              <a:solidFill>
                <a:schemeClr val="accent6">
                  <a:lumMod val="75000"/>
                </a:schemeClr>
              </a:solidFill>
            </a:endParaRPr>
          </a:p>
        </p:txBody>
      </p:sp>
      <p:cxnSp>
        <p:nvCxnSpPr>
          <p:cNvPr id="51" name="Straight Arrow Connector 50"/>
          <p:cNvCxnSpPr>
            <a:endCxn id="52" idx="3"/>
          </p:cNvCxnSpPr>
          <p:nvPr/>
        </p:nvCxnSpPr>
        <p:spPr>
          <a:xfrm flipH="1">
            <a:off x="4534052" y="5775647"/>
            <a:ext cx="322896" cy="23083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3021080" y="5775647"/>
            <a:ext cx="1512972" cy="461665"/>
          </a:xfrm>
          <a:prstGeom prst="rect">
            <a:avLst/>
          </a:prstGeom>
          <a:noFill/>
          <a:ln>
            <a:solidFill>
              <a:schemeClr val="tx1"/>
            </a:solidFill>
          </a:ln>
        </p:spPr>
        <p:txBody>
          <a:bodyPr wrap="square" rtlCol="0">
            <a:spAutoFit/>
          </a:bodyPr>
          <a:lstStyle/>
          <a:p>
            <a:r>
              <a:rPr lang="ar-SA" sz="2400" b="1" dirty="0" smtClean="0">
                <a:solidFill>
                  <a:srgbClr val="FF0000"/>
                </a:solidFill>
              </a:rPr>
              <a:t>كمية الاحتكار</a:t>
            </a:r>
            <a:endParaRPr lang="en-GB" sz="2400" b="1" dirty="0">
              <a:solidFill>
                <a:srgbClr val="FF0000"/>
              </a:solidFill>
            </a:endParaRPr>
          </a:p>
        </p:txBody>
      </p:sp>
      <p:cxnSp>
        <p:nvCxnSpPr>
          <p:cNvPr id="57" name="Straight Arrow Connector 56"/>
          <p:cNvCxnSpPr/>
          <p:nvPr/>
        </p:nvCxnSpPr>
        <p:spPr>
          <a:xfrm>
            <a:off x="5686984" y="5805264"/>
            <a:ext cx="313411" cy="23083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011356" y="5775647"/>
            <a:ext cx="1656988" cy="461665"/>
          </a:xfrm>
          <a:prstGeom prst="rect">
            <a:avLst/>
          </a:prstGeom>
          <a:noFill/>
          <a:ln>
            <a:solidFill>
              <a:schemeClr val="tx1"/>
            </a:solidFill>
          </a:ln>
        </p:spPr>
        <p:txBody>
          <a:bodyPr wrap="square" rtlCol="0">
            <a:spAutoFit/>
          </a:bodyPr>
          <a:lstStyle/>
          <a:p>
            <a:r>
              <a:rPr lang="ar-SA" sz="2400" b="1" dirty="0" smtClean="0">
                <a:solidFill>
                  <a:schemeClr val="accent6">
                    <a:lumMod val="75000"/>
                  </a:schemeClr>
                </a:solidFill>
              </a:rPr>
              <a:t>كمية المنافسة</a:t>
            </a:r>
            <a:endParaRPr lang="en-GB" sz="2400" b="1" dirty="0">
              <a:solidFill>
                <a:schemeClr val="accent6">
                  <a:lumMod val="75000"/>
                </a:schemeClr>
              </a:solidFill>
            </a:endParaRPr>
          </a:p>
        </p:txBody>
      </p:sp>
      <p:cxnSp>
        <p:nvCxnSpPr>
          <p:cNvPr id="42" name="Straight Arrow Connector 41"/>
          <p:cNvCxnSpPr>
            <a:stCxn id="55" idx="2"/>
            <a:endCxn id="44" idx="3"/>
          </p:cNvCxnSpPr>
          <p:nvPr/>
        </p:nvCxnSpPr>
        <p:spPr>
          <a:xfrm flipH="1">
            <a:off x="2311796" y="4578805"/>
            <a:ext cx="2583100" cy="4491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179512" y="4797152"/>
            <a:ext cx="2132284" cy="461665"/>
          </a:xfrm>
          <a:prstGeom prst="rect">
            <a:avLst/>
          </a:prstGeom>
          <a:noFill/>
          <a:ln>
            <a:solidFill>
              <a:schemeClr val="tx1"/>
            </a:solidFill>
          </a:ln>
        </p:spPr>
        <p:txBody>
          <a:bodyPr wrap="square" rtlCol="0">
            <a:spAutoFit/>
          </a:bodyPr>
          <a:lstStyle/>
          <a:p>
            <a:pPr algn="ctr"/>
            <a:r>
              <a:rPr lang="en-GB" sz="2400" b="1" dirty="0" smtClean="0">
                <a:solidFill>
                  <a:srgbClr val="FF0000"/>
                </a:solidFill>
              </a:rPr>
              <a:t>MC = MR &lt;P</a:t>
            </a:r>
            <a:endParaRPr lang="en-GB" sz="2400" b="1" dirty="0">
              <a:solidFill>
                <a:srgbClr val="FF0000"/>
              </a:solidFill>
            </a:endParaRPr>
          </a:p>
        </p:txBody>
      </p:sp>
      <p:cxnSp>
        <p:nvCxnSpPr>
          <p:cNvPr id="48" name="Straight Arrow Connector 47"/>
          <p:cNvCxnSpPr>
            <a:stCxn id="40" idx="6"/>
            <a:endCxn id="49" idx="1"/>
          </p:cNvCxnSpPr>
          <p:nvPr/>
        </p:nvCxnSpPr>
        <p:spPr>
          <a:xfrm>
            <a:off x="5686984" y="4007387"/>
            <a:ext cx="1324202" cy="118719"/>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7011186" y="3710607"/>
            <a:ext cx="2096514" cy="830997"/>
          </a:xfrm>
          <a:prstGeom prst="rect">
            <a:avLst/>
          </a:prstGeom>
          <a:noFill/>
          <a:ln>
            <a:solidFill>
              <a:schemeClr val="tx1"/>
            </a:solidFill>
          </a:ln>
        </p:spPr>
        <p:txBody>
          <a:bodyPr wrap="square" rtlCol="0">
            <a:spAutoFit/>
          </a:bodyPr>
          <a:lstStyle/>
          <a:p>
            <a:pPr algn="ctr"/>
            <a:r>
              <a:rPr lang="en-GB" sz="2400" b="1" dirty="0" smtClean="0">
                <a:solidFill>
                  <a:schemeClr val="accent6">
                    <a:lumMod val="75000"/>
                  </a:schemeClr>
                </a:solidFill>
              </a:rPr>
              <a:t>MC = MR = P</a:t>
            </a:r>
          </a:p>
          <a:p>
            <a:pPr algn="ctr"/>
            <a:r>
              <a:rPr lang="ar-SA" sz="2400" b="1" dirty="0" smtClean="0">
                <a:solidFill>
                  <a:schemeClr val="accent6">
                    <a:lumMod val="75000"/>
                  </a:schemeClr>
                </a:solidFill>
              </a:rPr>
              <a:t>تسعير المنافسة</a:t>
            </a:r>
            <a:endParaRPr lang="en-GB" sz="2400" b="1" dirty="0">
              <a:solidFill>
                <a:schemeClr val="accent6">
                  <a:lumMod val="75000"/>
                </a:schemeClr>
              </a:solidFill>
            </a:endParaRPr>
          </a:p>
        </p:txBody>
      </p:sp>
    </p:spTree>
    <p:extLst>
      <p:ext uri="{BB962C8B-B14F-4D97-AF65-F5344CB8AC3E}">
        <p14:creationId xmlns:p14="http://schemas.microsoft.com/office/powerpoint/2010/main" xmlns="" val="36743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الخلاصة:</a:t>
            </a:r>
            <a:endParaRPr lang="en-GB" b="1" dirty="0"/>
          </a:p>
        </p:txBody>
      </p:sp>
      <p:sp>
        <p:nvSpPr>
          <p:cNvPr id="3" name="Content Placeholder 2"/>
          <p:cNvSpPr>
            <a:spLocks noGrp="1"/>
          </p:cNvSpPr>
          <p:nvPr>
            <p:ph idx="1"/>
          </p:nvPr>
        </p:nvSpPr>
        <p:spPr/>
        <p:txBody>
          <a:bodyPr>
            <a:normAutofit/>
          </a:bodyPr>
          <a:lstStyle/>
          <a:p>
            <a:pPr algn="r" rtl="1"/>
            <a:r>
              <a:rPr lang="ar-SA" dirty="0" smtClean="0"/>
              <a:t>في الاحتكار المنشأة هي الصناعة وهي المحددة للكميات المباعة والأسعار عندما الطلب على السلعة مرن وتوزانه هو توازن الصناعة.</a:t>
            </a:r>
          </a:p>
          <a:p>
            <a:pPr algn="r" rtl="1"/>
            <a:r>
              <a:rPr lang="ar-SA" dirty="0" smtClean="0"/>
              <a:t>ينشأ الاحتكار نتيجة العلامات المميزة أو نظام الوكالات التجارية أو ملكية المنشأة لإحدى المواد الخام أو حقوق الامتياز أو انخفاض التكاليف المتوسطة عند زيادة الإنتاج.</a:t>
            </a:r>
          </a:p>
          <a:p>
            <a:pPr algn="r" rtl="1"/>
            <a:r>
              <a:rPr lang="ar-SA" dirty="0" smtClean="0"/>
              <a:t>يحقق المحتكر أقصى الأرباح عندما: </a:t>
            </a:r>
            <a:r>
              <a:rPr lang="en-GB" dirty="0" smtClean="0"/>
              <a:t>MC = MR &lt; P</a:t>
            </a:r>
            <a:r>
              <a:rPr lang="ar-SA" dirty="0" smtClean="0"/>
              <a:t> والأرباح في الأجلين الطويل والقصير نفسها.</a:t>
            </a:r>
          </a:p>
          <a:p>
            <a:pPr algn="r" rtl="1"/>
            <a:r>
              <a:rPr lang="ar-SA" dirty="0" smtClean="0"/>
              <a:t>سعرالاحتكار &gt; سعر المنافسة لكن كمية الاحتكار &lt; كمية المنافسة.</a:t>
            </a:r>
          </a:p>
          <a:p>
            <a:pPr algn="r" rtl="1"/>
            <a:r>
              <a:rPr lang="ar-SA" dirty="0" smtClean="0"/>
              <a:t>الاحتكار يؤدي لعدم الكفاءة في استخدام الموارد لذلك تلجأ الحكومات لتقييد الاحتكار.</a:t>
            </a:r>
          </a:p>
          <a:p>
            <a:pPr algn="r" rtl="1"/>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37</a:t>
            </a:fld>
            <a:endParaRPr lang="en-GB"/>
          </a:p>
        </p:txBody>
      </p:sp>
    </p:spTree>
    <p:extLst>
      <p:ext uri="{BB962C8B-B14F-4D97-AF65-F5344CB8AC3E}">
        <p14:creationId xmlns:p14="http://schemas.microsoft.com/office/powerpoint/2010/main" xmlns="" val="1484976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مسببات الاحتكار المطلق:</a:t>
            </a:r>
          </a:p>
          <a:p>
            <a:pPr marL="514350" indent="-514350" algn="r" rtl="1">
              <a:buFont typeface="+mj-lt"/>
              <a:buAutoNum type="arabicPeriod"/>
            </a:pPr>
            <a:r>
              <a:rPr lang="ar-SA" b="1" dirty="0" smtClean="0">
                <a:solidFill>
                  <a:schemeClr val="tx2"/>
                </a:solidFill>
              </a:rPr>
              <a:t>العلامات المميزة أو براءات الاختراع </a:t>
            </a:r>
            <a:r>
              <a:rPr lang="en-GB" b="1" dirty="0" smtClean="0">
                <a:solidFill>
                  <a:schemeClr val="tx2"/>
                </a:solidFill>
              </a:rPr>
              <a:t>Patents</a:t>
            </a:r>
            <a:r>
              <a:rPr lang="ar-SA" b="1" dirty="0" smtClean="0">
                <a:solidFill>
                  <a:schemeClr val="tx2"/>
                </a:solidFill>
              </a:rPr>
              <a:t> :</a:t>
            </a:r>
            <a:endParaRPr lang="en-GB" b="1" dirty="0" smtClean="0">
              <a:solidFill>
                <a:schemeClr val="tx2"/>
              </a:solidFill>
            </a:endParaRPr>
          </a:p>
          <a:p>
            <a:pPr marL="0" indent="0" algn="r" rtl="1">
              <a:buNone/>
            </a:pPr>
            <a:r>
              <a:rPr lang="ar-SA" dirty="0"/>
              <a:t> </a:t>
            </a:r>
            <a:r>
              <a:rPr lang="ar-SA" dirty="0" smtClean="0"/>
              <a:t>         إذا أعطيت المنشأة براءة اختراع أي أعطيت الحق المطلق في إنتاج السلعة التي عملت على تطويرها (اختراعها) بشكل أو بآخر، فإن هذه المنشأة صاحبة الاختراع يصبح لها قوة احتكارية في السوق وتتحول لمنشأة محتكرة.</a:t>
            </a:r>
          </a:p>
          <a:p>
            <a:pPr marL="0" indent="0" algn="r" rtl="1">
              <a:buNone/>
            </a:pPr>
            <a:r>
              <a:rPr lang="ar-SA" b="1" dirty="0" smtClean="0">
                <a:solidFill>
                  <a:schemeClr val="tx2"/>
                </a:solidFill>
              </a:rPr>
              <a:t>الهدف من براءات الاختراع: </a:t>
            </a:r>
            <a:r>
              <a:rPr lang="ar-SA" dirty="0" smtClean="0"/>
              <a:t>تصدر كثير من الحكومات قوانين ولوائح تحمي العلامات الفارقة أو براءات الاختراع وذلك بهدف تشجيع البحث والتطور التقني.</a:t>
            </a:r>
          </a:p>
          <a:p>
            <a:pPr marL="0" indent="0" algn="r" rtl="1">
              <a:buNone/>
            </a:pPr>
            <a:r>
              <a:rPr lang="ar-SA" b="1" dirty="0" smtClean="0">
                <a:solidFill>
                  <a:schemeClr val="tx2"/>
                </a:solidFill>
              </a:rPr>
              <a:t>مثال: </a:t>
            </a:r>
            <a:r>
              <a:rPr lang="ar-SA" dirty="0" smtClean="0"/>
              <a:t>شركة مايكروسوفت (</a:t>
            </a:r>
            <a:r>
              <a:rPr lang="en-GB" dirty="0" smtClean="0"/>
              <a:t>Microsoft</a:t>
            </a:r>
            <a:r>
              <a:rPr lang="ar-SA" dirty="0" smtClean="0"/>
              <a:t>) لها قوة احتكارية في سوق الحاسب الآلي بسبب ملكيتها حقوق اختراع ويندوز (</a:t>
            </a:r>
            <a:r>
              <a:rPr lang="en-GB" dirty="0" smtClean="0"/>
              <a:t>Windows</a:t>
            </a:r>
            <a:r>
              <a:rPr lang="ar-SA" dirty="0" smtClean="0"/>
              <a:t>).</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4</a:t>
            </a:fld>
            <a:endParaRPr lang="en-GB"/>
          </a:p>
        </p:txBody>
      </p:sp>
    </p:spTree>
    <p:extLst>
      <p:ext uri="{BB962C8B-B14F-4D97-AF65-F5344CB8AC3E}">
        <p14:creationId xmlns:p14="http://schemas.microsoft.com/office/powerpoint/2010/main" xmlns="" val="2292782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2"/>
            </a:pPr>
            <a:r>
              <a:rPr lang="ar-SA" b="1" dirty="0" smtClean="0">
                <a:solidFill>
                  <a:schemeClr val="tx2"/>
                </a:solidFill>
              </a:rPr>
              <a:t>الملكية التامة لإحدى المواد الخام:</a:t>
            </a:r>
          </a:p>
          <a:p>
            <a:pPr marL="0" indent="0" algn="r" rtl="1">
              <a:buNone/>
            </a:pPr>
            <a:r>
              <a:rPr lang="ar-SA" dirty="0"/>
              <a:t> </a:t>
            </a:r>
            <a:r>
              <a:rPr lang="ar-SA" dirty="0" smtClean="0"/>
              <a:t>         إذا سيطرت المنشأة (أو عدد من المنشآت) على إجمالي المعروض من إحدى المواد الخام اللازمة لإنتاج سلعة معينة، فإن ذلك يضع قيوداً في مواجهة الشركات الأخرى التي ترغب في الدخول في الصناعة كما يجعل هذه المنشأة (المنشآت) تصبح منشأة محتكرة (منشآت محتكرة).</a:t>
            </a:r>
          </a:p>
          <a:p>
            <a:pPr marL="0" indent="0" algn="r" rtl="1">
              <a:buNone/>
            </a:pPr>
            <a:r>
              <a:rPr lang="ar-SA" b="1" dirty="0" smtClean="0">
                <a:solidFill>
                  <a:schemeClr val="tx2"/>
                </a:solidFill>
              </a:rPr>
              <a:t>مثال:</a:t>
            </a:r>
            <a:r>
              <a:rPr lang="ar-SA" dirty="0" smtClean="0">
                <a:solidFill>
                  <a:schemeClr val="tx2"/>
                </a:solidFill>
              </a:rPr>
              <a:t> </a:t>
            </a:r>
            <a:r>
              <a:rPr lang="ar-SA" dirty="0" smtClean="0"/>
              <a:t>لشركة دي بيرز (</a:t>
            </a:r>
            <a:r>
              <a:rPr lang="en-GB" dirty="0" smtClean="0"/>
              <a:t>De Beers</a:t>
            </a:r>
            <a:r>
              <a:rPr lang="ar-SA" dirty="0" smtClean="0"/>
              <a:t>) مركز احتكاري في إنتاج الماس لأنها تسيطر على 80% من احتياطي الماس في العالم.</a:t>
            </a:r>
          </a:p>
          <a:p>
            <a:pPr marL="0" indent="0" algn="r" rtl="1">
              <a:buNone/>
            </a:pPr>
            <a:r>
              <a:rPr lang="ar-SA" b="1" dirty="0" smtClean="0">
                <a:solidFill>
                  <a:schemeClr val="tx2"/>
                </a:solidFill>
              </a:rPr>
              <a:t>مثال: </a:t>
            </a:r>
            <a:r>
              <a:rPr lang="ar-SA" dirty="0" smtClean="0"/>
              <a:t>لمنظمة أوبك (</a:t>
            </a:r>
            <a:r>
              <a:rPr lang="en-GB" dirty="0" smtClean="0"/>
              <a:t>OPEC</a:t>
            </a:r>
            <a:r>
              <a:rPr lang="ar-SA" dirty="0" smtClean="0"/>
              <a:t>) مركز احتكاري في سوق البترول العالمي لأن دولها تمتلك ثلثي الاحتياطي العالمي من البترول.</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5</a:t>
            </a:fld>
            <a:endParaRPr lang="en-GB"/>
          </a:p>
        </p:txBody>
      </p:sp>
    </p:spTree>
    <p:extLst>
      <p:ext uri="{BB962C8B-B14F-4D97-AF65-F5344CB8AC3E}">
        <p14:creationId xmlns:p14="http://schemas.microsoft.com/office/powerpoint/2010/main" xmlns="" val="4175162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3"/>
            </a:pPr>
            <a:r>
              <a:rPr lang="ar-SA" b="1" dirty="0" smtClean="0">
                <a:solidFill>
                  <a:schemeClr val="tx2"/>
                </a:solidFill>
              </a:rPr>
              <a:t>حق الامتياز:</a:t>
            </a:r>
          </a:p>
          <a:p>
            <a:pPr marL="0" indent="0" algn="r" rtl="1">
              <a:buNone/>
            </a:pPr>
            <a:r>
              <a:rPr lang="ar-SA" dirty="0"/>
              <a:t> </a:t>
            </a:r>
            <a:r>
              <a:rPr lang="ar-SA" dirty="0" smtClean="0"/>
              <a:t>         إذا إعطيت إحدى المنشآت امتيازاً من قبل الحكومة لتقديم سلعة أو خدمة، فإن أي منافسة يمكن أن تخضع لها هذه المنشأة لا يُسمح بها مما يجعل هذه المنشأة تصبح منشأة محتكرة وتستمد قوتها الاحتكارية من الحكومة حيث تخضع لرقابة الحكومة بشكل أو بآخر.</a:t>
            </a:r>
          </a:p>
          <a:p>
            <a:pPr marL="0" indent="0" algn="r" rtl="1">
              <a:buNone/>
            </a:pPr>
            <a:r>
              <a:rPr lang="ar-SA" b="1" dirty="0" smtClean="0">
                <a:solidFill>
                  <a:schemeClr val="tx2"/>
                </a:solidFill>
              </a:rPr>
              <a:t>مثال:</a:t>
            </a:r>
            <a:r>
              <a:rPr lang="ar-SA" dirty="0" smtClean="0">
                <a:solidFill>
                  <a:schemeClr val="tx2"/>
                </a:solidFill>
              </a:rPr>
              <a:t> </a:t>
            </a:r>
            <a:r>
              <a:rPr lang="ar-SA" dirty="0" smtClean="0"/>
              <a:t>شركات الكهرباء، شركات النقل الجماعي، شركات الطيران.</a:t>
            </a:r>
          </a:p>
          <a:p>
            <a:pPr marL="0" indent="0" algn="r" rtl="1">
              <a:buNone/>
            </a:pPr>
            <a:r>
              <a:rPr lang="ar-SA" b="1" dirty="0" smtClean="0">
                <a:solidFill>
                  <a:schemeClr val="tx2"/>
                </a:solidFill>
              </a:rPr>
              <a:t>مثال للقوة الاحتكارية النابعة من الامتياز:</a:t>
            </a:r>
            <a:r>
              <a:rPr lang="ar-SA" dirty="0" smtClean="0">
                <a:solidFill>
                  <a:schemeClr val="tx2"/>
                </a:solidFill>
              </a:rPr>
              <a:t> </a:t>
            </a:r>
            <a:r>
              <a:rPr lang="ar-SA" dirty="0" smtClean="0"/>
              <a:t>ما تمتعت به الشركات النفطية الغربية التي عملت في البلاد العربية إلى أواسط السبعينات الميلادية في ظل عقود امتياز إنتاج النفط الخام من تلك الدول.</a:t>
            </a: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6</a:t>
            </a:fld>
            <a:endParaRPr lang="en-GB"/>
          </a:p>
        </p:txBody>
      </p:sp>
    </p:spTree>
    <p:extLst>
      <p:ext uri="{BB962C8B-B14F-4D97-AF65-F5344CB8AC3E}">
        <p14:creationId xmlns:p14="http://schemas.microsoft.com/office/powerpoint/2010/main" xmlns="" val="2441829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4"/>
            </a:pPr>
            <a:r>
              <a:rPr lang="ar-SA" b="1" dirty="0" smtClean="0">
                <a:solidFill>
                  <a:schemeClr val="tx2"/>
                </a:solidFill>
              </a:rPr>
              <a:t>اقتصاديات الحجم الكبير </a:t>
            </a:r>
            <a:r>
              <a:rPr lang="en-US" b="1" dirty="0" smtClean="0">
                <a:solidFill>
                  <a:schemeClr val="tx2"/>
                </a:solidFill>
              </a:rPr>
              <a:t>Economies of Scale</a:t>
            </a:r>
            <a:r>
              <a:rPr lang="ar-SA" b="1" dirty="0" smtClean="0">
                <a:solidFill>
                  <a:schemeClr val="tx2"/>
                </a:solidFill>
              </a:rPr>
              <a:t> :</a:t>
            </a:r>
            <a:endParaRPr lang="en-US" b="1" dirty="0" smtClean="0">
              <a:solidFill>
                <a:schemeClr val="tx2"/>
              </a:solidFill>
            </a:endParaRPr>
          </a:p>
          <a:p>
            <a:pPr marL="0" indent="0" algn="r" rtl="1">
              <a:buNone/>
            </a:pPr>
            <a:r>
              <a:rPr lang="ar-SA" dirty="0"/>
              <a:t> </a:t>
            </a:r>
            <a:r>
              <a:rPr lang="ar-SA" dirty="0" smtClean="0"/>
              <a:t>         إذا وصلت التكاليف المتوسطة (تكلفة إنتاج الوحدة الواحدة) للمنشأة إلى أدنى قيمة لها عند حجم إنتاج مرتفع يلبي جميع احتياجات السوق، فإن المنشأة تصبح منشأة محتكرة (احتكار طبيعي).</a:t>
            </a:r>
          </a:p>
          <a:p>
            <a:pPr marL="0" indent="0" algn="r" rtl="1">
              <a:buNone/>
            </a:pPr>
            <a:r>
              <a:rPr lang="ar-SA" dirty="0"/>
              <a:t> </a:t>
            </a:r>
            <a:r>
              <a:rPr lang="ar-SA" dirty="0" smtClean="0"/>
              <a:t>         في هذه الحالة يكون لدى المنشأة الحافز لزيادة إنتاجها إلى أن تلبي حاجة السوق لأنه بزيادة الإنتاج فإن تكاليفها المتوسطة تتناقص وأرباحها تزداد وسيطرتها على السوق تزداد أيضاً مما يبعد المنافسين الآخرين ويجعل ذلك المنتج محتكراً لأنه يغطي حاجة السوق بأسعار منخفضة.</a:t>
            </a:r>
          </a:p>
          <a:p>
            <a:pPr marL="0" indent="0" algn="r" rtl="1">
              <a:buNone/>
            </a:pPr>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7</a:t>
            </a:fld>
            <a:endParaRPr lang="en-GB"/>
          </a:p>
        </p:txBody>
      </p:sp>
    </p:spTree>
    <p:extLst>
      <p:ext uri="{BB962C8B-B14F-4D97-AF65-F5344CB8AC3E}">
        <p14:creationId xmlns:p14="http://schemas.microsoft.com/office/powerpoint/2010/main" xmlns="" val="9684354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الاحتكار الطبيعي </a:t>
            </a:r>
            <a:r>
              <a:rPr lang="en-GB" b="1" dirty="0" smtClean="0">
                <a:solidFill>
                  <a:schemeClr val="tx2"/>
                </a:solidFill>
              </a:rPr>
              <a:t>Natural Monopoly</a:t>
            </a:r>
            <a:r>
              <a:rPr lang="ar-SA" b="1" dirty="0" smtClean="0">
                <a:solidFill>
                  <a:schemeClr val="tx2"/>
                </a:solidFill>
              </a:rPr>
              <a:t> :</a:t>
            </a:r>
            <a:endParaRPr lang="en-GB" b="1" dirty="0" smtClean="0">
              <a:solidFill>
                <a:schemeClr val="tx2"/>
              </a:solidFill>
            </a:endParaRPr>
          </a:p>
          <a:p>
            <a:pPr marL="0" indent="0" algn="r" rtl="1">
              <a:buNone/>
            </a:pPr>
            <a:r>
              <a:rPr lang="ar-SA" dirty="0"/>
              <a:t> </a:t>
            </a:r>
            <a:r>
              <a:rPr lang="ar-SA" dirty="0" smtClean="0"/>
              <a:t>         الاحتكار العائد لتناقص التكاليف المتوسطة. ويُسمى بالاحتكار الطبيعي لأن الاحتكار يوجد بسبب طبيعة دالة الإنتاج لتلك المنشأة.</a:t>
            </a:r>
          </a:p>
          <a:p>
            <a:pPr marL="0" indent="0" algn="r" rtl="1">
              <a:buNone/>
            </a:pPr>
            <a:r>
              <a:rPr lang="ar-SA" b="1" dirty="0" smtClean="0">
                <a:solidFill>
                  <a:schemeClr val="tx2"/>
                </a:solidFill>
              </a:rPr>
              <a:t>مثال: </a:t>
            </a:r>
            <a:r>
              <a:rPr lang="ar-SA" dirty="0" smtClean="0"/>
              <a:t>شركات الكهرباء والهواتف التي تتمتع باقتصاديات الحجم الكبير حيث أنه طالما التمديدات والمحطات مقامة فإن زيادة الإنتاج تكلفتها متناقصة.</a:t>
            </a:r>
          </a:p>
          <a:p>
            <a:pPr algn="r" rtl="1"/>
            <a:r>
              <a:rPr lang="ar-SA" b="1" dirty="0" smtClean="0">
                <a:solidFill>
                  <a:schemeClr val="tx2"/>
                </a:solidFill>
              </a:rPr>
              <a:t>يعتمد انخفاض التكاليف المتوسطة في الأجل الطويل على حجم السوق:</a:t>
            </a:r>
          </a:p>
          <a:p>
            <a:pPr marL="0" indent="0" algn="r" rtl="1">
              <a:buNone/>
            </a:pPr>
            <a:endParaRPr lang="en-GB" b="1"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xmlns="" val="1359692294"/>
              </p:ext>
            </p:extLst>
          </p:nvPr>
        </p:nvGraphicFramePr>
        <p:xfrm>
          <a:off x="395536" y="4797152"/>
          <a:ext cx="8280920" cy="961256"/>
        </p:xfrm>
        <a:graphic>
          <a:graphicData uri="http://schemas.openxmlformats.org/drawingml/2006/table">
            <a:tbl>
              <a:tblPr firstRow="1" bandRow="1">
                <a:tableStyleId>{5C22544A-7EE6-4342-B048-85BDC9FD1C3A}</a:tableStyleId>
              </a:tblPr>
              <a:tblGrid>
                <a:gridCol w="4030536"/>
                <a:gridCol w="4250384"/>
              </a:tblGrid>
              <a:tr h="504056">
                <a:tc>
                  <a:txBody>
                    <a:bodyPr/>
                    <a:lstStyle/>
                    <a:p>
                      <a:pPr algn="ctr" rtl="1"/>
                      <a:r>
                        <a:rPr lang="ar-SA" sz="2400" dirty="0" smtClean="0"/>
                        <a:t>إذا كان حجم السوق صغيراً (</a:t>
                      </a:r>
                      <a:r>
                        <a:rPr lang="en-GB" sz="2400" dirty="0" smtClean="0"/>
                        <a:t>D1</a:t>
                      </a:r>
                      <a:r>
                        <a:rPr lang="ar-SA" sz="2400" dirty="0" smtClean="0"/>
                        <a:t>)</a:t>
                      </a:r>
                      <a:endParaRPr lang="en-GB" sz="2400" dirty="0"/>
                    </a:p>
                  </a:txBody>
                  <a:tcPr/>
                </a:tc>
                <a:tc>
                  <a:txBody>
                    <a:bodyPr/>
                    <a:lstStyle/>
                    <a:p>
                      <a:pPr algn="ctr" rtl="1"/>
                      <a:r>
                        <a:rPr lang="ar-SA" sz="2400" dirty="0" smtClean="0"/>
                        <a:t>إذا كان حجم السوق كبيراً (</a:t>
                      </a:r>
                      <a:r>
                        <a:rPr lang="en-GB" sz="2400" dirty="0" smtClean="0"/>
                        <a:t>D2</a:t>
                      </a:r>
                      <a:r>
                        <a:rPr lang="ar-SA" sz="2400" dirty="0" smtClean="0"/>
                        <a:t>)</a:t>
                      </a:r>
                      <a:endParaRPr lang="en-GB" sz="2400" dirty="0"/>
                    </a:p>
                  </a:txBody>
                  <a:tcPr/>
                </a:tc>
              </a:tr>
              <a:tr h="370840">
                <a:tc>
                  <a:txBody>
                    <a:bodyPr/>
                    <a:lstStyle/>
                    <a:p>
                      <a:pPr algn="ctr" rtl="1"/>
                      <a:r>
                        <a:rPr lang="ar-SA" sz="2400" dirty="0" smtClean="0"/>
                        <a:t>احتمال وجود احتكار طبيعي يكون قوياً</a:t>
                      </a:r>
                      <a:endParaRPr lang="en-GB" sz="2400"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2400" dirty="0" smtClean="0"/>
                        <a:t>احتمال وجود احتكار طبيعي يكون ضعيفاً</a:t>
                      </a:r>
                      <a:endParaRPr lang="en-GB" sz="2400" dirty="0" smtClean="0"/>
                    </a:p>
                  </a:txBody>
                  <a:tcPr/>
                </a:tc>
              </a:tr>
            </a:tbl>
          </a:graphicData>
        </a:graphic>
      </p:graphicFrame>
    </p:spTree>
    <p:extLst>
      <p:ext uri="{BB962C8B-B14F-4D97-AF65-F5344CB8AC3E}">
        <p14:creationId xmlns:p14="http://schemas.microsoft.com/office/powerpoint/2010/main" xmlns="" val="3668119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لماذا الاحتكار؟</a:t>
            </a:r>
            <a:endParaRPr lang="en-GB" b="1" dirty="0"/>
          </a:p>
        </p:txBody>
      </p:sp>
      <p:sp>
        <p:nvSpPr>
          <p:cNvPr id="3" name="Content Placeholder 2"/>
          <p:cNvSpPr>
            <a:spLocks noGrp="1"/>
          </p:cNvSpPr>
          <p:nvPr>
            <p:ph idx="1"/>
          </p:nvPr>
        </p:nvSpPr>
        <p:spPr/>
        <p:txBody>
          <a:bodyPr/>
          <a:lstStyle/>
          <a:p>
            <a:pPr algn="r" rtl="1"/>
            <a:endParaRPr lang="en-GB" dirty="0"/>
          </a:p>
        </p:txBody>
      </p:sp>
      <p:sp>
        <p:nvSpPr>
          <p:cNvPr id="4" name="Footer Placeholder 3"/>
          <p:cNvSpPr>
            <a:spLocks noGrp="1"/>
          </p:cNvSpPr>
          <p:nvPr>
            <p:ph type="ftr" sz="quarter" idx="11"/>
          </p:nvPr>
        </p:nvSpPr>
        <p:spPr/>
        <p:txBody>
          <a:bodyPr/>
          <a:lstStyle/>
          <a:p>
            <a:r>
              <a:rPr lang="ar-SA" smtClean="0"/>
              <a:t>أ.عايشة العجروش</a:t>
            </a:r>
            <a:endParaRPr lang="en-GB"/>
          </a:p>
        </p:txBody>
      </p:sp>
      <p:sp>
        <p:nvSpPr>
          <p:cNvPr id="5" name="Slide Number Placeholder 4"/>
          <p:cNvSpPr>
            <a:spLocks noGrp="1"/>
          </p:cNvSpPr>
          <p:nvPr>
            <p:ph type="sldNum" sz="quarter" idx="12"/>
          </p:nvPr>
        </p:nvSpPr>
        <p:spPr/>
        <p:txBody>
          <a:bodyPr/>
          <a:lstStyle/>
          <a:p>
            <a:fld id="{D393C396-9737-499C-8653-384A523018D4}" type="slidenum">
              <a:rPr lang="en-GB" smtClean="0"/>
              <a:pPr/>
              <a:t>9</a:t>
            </a:fld>
            <a:endParaRPr lang="en-GB"/>
          </a:p>
        </p:txBody>
      </p:sp>
      <p:cxnSp>
        <p:nvCxnSpPr>
          <p:cNvPr id="6" name="Straight Arrow Connector 5"/>
          <p:cNvCxnSpPr/>
          <p:nvPr/>
        </p:nvCxnSpPr>
        <p:spPr>
          <a:xfrm flipV="1">
            <a:off x="2301804" y="2864549"/>
            <a:ext cx="0" cy="2880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301804" y="5744869"/>
            <a:ext cx="3888432"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619672" y="2452826"/>
            <a:ext cx="1503028" cy="400110"/>
          </a:xfrm>
          <a:prstGeom prst="rect">
            <a:avLst/>
          </a:prstGeom>
          <a:noFill/>
        </p:spPr>
        <p:txBody>
          <a:bodyPr wrap="square" rtlCol="0">
            <a:spAutoFit/>
          </a:bodyPr>
          <a:lstStyle/>
          <a:p>
            <a:pPr algn="ctr"/>
            <a:r>
              <a:rPr lang="en-US" sz="2000" dirty="0" smtClean="0"/>
              <a:t>P</a:t>
            </a:r>
            <a:r>
              <a:rPr lang="en-GB" sz="2000" dirty="0" smtClean="0"/>
              <a:t>, ATC, MC</a:t>
            </a:r>
            <a:endParaRPr lang="en-GB" sz="2000" dirty="0"/>
          </a:p>
        </p:txBody>
      </p:sp>
      <p:sp>
        <p:nvSpPr>
          <p:cNvPr id="9" name="TextBox 8"/>
          <p:cNvSpPr txBox="1"/>
          <p:nvPr/>
        </p:nvSpPr>
        <p:spPr>
          <a:xfrm>
            <a:off x="6084168" y="5549170"/>
            <a:ext cx="576064" cy="400110"/>
          </a:xfrm>
          <a:prstGeom prst="rect">
            <a:avLst/>
          </a:prstGeom>
          <a:noFill/>
        </p:spPr>
        <p:txBody>
          <a:bodyPr wrap="square" rtlCol="0">
            <a:spAutoFit/>
          </a:bodyPr>
          <a:lstStyle/>
          <a:p>
            <a:pPr algn="ctr"/>
            <a:r>
              <a:rPr lang="en-US" sz="2000" dirty="0" smtClean="0"/>
              <a:t>Q</a:t>
            </a:r>
            <a:endParaRPr lang="en-GB" sz="2000" dirty="0"/>
          </a:p>
        </p:txBody>
      </p:sp>
      <p:sp>
        <p:nvSpPr>
          <p:cNvPr id="10" name="TextBox 9"/>
          <p:cNvSpPr txBox="1"/>
          <p:nvPr/>
        </p:nvSpPr>
        <p:spPr>
          <a:xfrm>
            <a:off x="2373812" y="3111351"/>
            <a:ext cx="758028" cy="461665"/>
          </a:xfrm>
          <a:prstGeom prst="rect">
            <a:avLst/>
          </a:prstGeom>
          <a:noFill/>
          <a:ln>
            <a:noFill/>
          </a:ln>
        </p:spPr>
        <p:txBody>
          <a:bodyPr wrap="none" rtlCol="0">
            <a:spAutoFit/>
          </a:bodyPr>
          <a:lstStyle/>
          <a:p>
            <a:r>
              <a:rPr lang="en-GB" sz="2400" dirty="0" smtClean="0">
                <a:solidFill>
                  <a:srgbClr val="00B050"/>
                </a:solidFill>
              </a:rPr>
              <a:t>ATC</a:t>
            </a:r>
            <a:endParaRPr lang="en-GB" sz="2400" dirty="0">
              <a:solidFill>
                <a:srgbClr val="00B050"/>
              </a:solidFill>
            </a:endParaRPr>
          </a:p>
        </p:txBody>
      </p:sp>
      <p:sp>
        <p:nvSpPr>
          <p:cNvPr id="11" name="TextBox 10"/>
          <p:cNvSpPr txBox="1"/>
          <p:nvPr/>
        </p:nvSpPr>
        <p:spPr>
          <a:xfrm>
            <a:off x="2085780" y="5755902"/>
            <a:ext cx="432048" cy="369332"/>
          </a:xfrm>
          <a:prstGeom prst="rect">
            <a:avLst/>
          </a:prstGeom>
          <a:noFill/>
        </p:spPr>
        <p:txBody>
          <a:bodyPr wrap="square" rtlCol="0">
            <a:spAutoFit/>
          </a:bodyPr>
          <a:lstStyle/>
          <a:p>
            <a:r>
              <a:rPr lang="en-GB" dirty="0" smtClean="0"/>
              <a:t>0</a:t>
            </a:r>
            <a:endParaRPr lang="en-GB" dirty="0"/>
          </a:p>
        </p:txBody>
      </p:sp>
      <p:sp>
        <p:nvSpPr>
          <p:cNvPr id="12" name="Freeform 11"/>
          <p:cNvSpPr/>
          <p:nvPr/>
        </p:nvSpPr>
        <p:spPr>
          <a:xfrm rot="21275806">
            <a:off x="2887525" y="3449402"/>
            <a:ext cx="2784115" cy="1246186"/>
          </a:xfrm>
          <a:custGeom>
            <a:avLst/>
            <a:gdLst>
              <a:gd name="connsiteX0" fmla="*/ 0 w 1773382"/>
              <a:gd name="connsiteY0" fmla="*/ 0 h 1394996"/>
              <a:gd name="connsiteX1" fmla="*/ 928254 w 1773382"/>
              <a:gd name="connsiteY1" fmla="*/ 1371600 h 1394996"/>
              <a:gd name="connsiteX2" fmla="*/ 1773382 w 1773382"/>
              <a:gd name="connsiteY2" fmla="*/ 900546 h 1394996"/>
              <a:gd name="connsiteX3" fmla="*/ 1773382 w 1773382"/>
              <a:gd name="connsiteY3" fmla="*/ 900546 h 1394996"/>
            </a:gdLst>
            <a:ahLst/>
            <a:cxnLst>
              <a:cxn ang="0">
                <a:pos x="connsiteX0" y="connsiteY0"/>
              </a:cxn>
              <a:cxn ang="0">
                <a:pos x="connsiteX1" y="connsiteY1"/>
              </a:cxn>
              <a:cxn ang="0">
                <a:pos x="connsiteX2" y="connsiteY2"/>
              </a:cxn>
              <a:cxn ang="0">
                <a:pos x="connsiteX3" y="connsiteY3"/>
              </a:cxn>
            </a:cxnLst>
            <a:rect l="l" t="t" r="r" b="b"/>
            <a:pathLst>
              <a:path w="1773382" h="1394996">
                <a:moveTo>
                  <a:pt x="0" y="0"/>
                </a:moveTo>
                <a:cubicBezTo>
                  <a:pt x="316345" y="610754"/>
                  <a:pt x="632690" y="1221509"/>
                  <a:pt x="928254" y="1371600"/>
                </a:cubicBezTo>
                <a:cubicBezTo>
                  <a:pt x="1223818" y="1521691"/>
                  <a:pt x="1773382" y="900546"/>
                  <a:pt x="1773382" y="900546"/>
                </a:cubicBezTo>
                <a:lnTo>
                  <a:pt x="1773382" y="900546"/>
                </a:ln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5564220" y="2535287"/>
            <a:ext cx="663964" cy="461665"/>
          </a:xfrm>
          <a:prstGeom prst="rect">
            <a:avLst/>
          </a:prstGeom>
          <a:noFill/>
          <a:ln>
            <a:noFill/>
          </a:ln>
        </p:spPr>
        <p:txBody>
          <a:bodyPr wrap="none" rtlCol="0">
            <a:spAutoFit/>
          </a:bodyPr>
          <a:lstStyle/>
          <a:p>
            <a:r>
              <a:rPr lang="en-GB" sz="2400" dirty="0" smtClean="0">
                <a:solidFill>
                  <a:srgbClr val="7030A0"/>
                </a:solidFill>
              </a:rPr>
              <a:t>MC</a:t>
            </a:r>
            <a:endParaRPr lang="en-GB" sz="2400" dirty="0">
              <a:solidFill>
                <a:srgbClr val="7030A0"/>
              </a:solidFill>
            </a:endParaRPr>
          </a:p>
        </p:txBody>
      </p:sp>
      <p:sp>
        <p:nvSpPr>
          <p:cNvPr id="14" name="Freeform 13"/>
          <p:cNvSpPr/>
          <p:nvPr/>
        </p:nvSpPr>
        <p:spPr>
          <a:xfrm>
            <a:off x="2956652" y="3017318"/>
            <a:ext cx="3127516" cy="2223540"/>
          </a:xfrm>
          <a:custGeom>
            <a:avLst/>
            <a:gdLst>
              <a:gd name="connsiteX0" fmla="*/ 0 w 2895600"/>
              <a:gd name="connsiteY0" fmla="*/ 1011382 h 1437549"/>
              <a:gd name="connsiteX1" fmla="*/ 886691 w 2895600"/>
              <a:gd name="connsiteY1" fmla="*/ 1385455 h 1437549"/>
              <a:gd name="connsiteX2" fmla="*/ 2895600 w 2895600"/>
              <a:gd name="connsiteY2" fmla="*/ 0 h 1437549"/>
              <a:gd name="connsiteX3" fmla="*/ 2895600 w 2895600"/>
              <a:gd name="connsiteY3" fmla="*/ 0 h 1437549"/>
            </a:gdLst>
            <a:ahLst/>
            <a:cxnLst>
              <a:cxn ang="0">
                <a:pos x="connsiteX0" y="connsiteY0"/>
              </a:cxn>
              <a:cxn ang="0">
                <a:pos x="connsiteX1" y="connsiteY1"/>
              </a:cxn>
              <a:cxn ang="0">
                <a:pos x="connsiteX2" y="connsiteY2"/>
              </a:cxn>
              <a:cxn ang="0">
                <a:pos x="connsiteX3" y="connsiteY3"/>
              </a:cxn>
            </a:cxnLst>
            <a:rect l="l" t="t" r="r" b="b"/>
            <a:pathLst>
              <a:path w="2895600" h="1437549">
                <a:moveTo>
                  <a:pt x="0" y="1011382"/>
                </a:moveTo>
                <a:cubicBezTo>
                  <a:pt x="202045" y="1282700"/>
                  <a:pt x="404091" y="1554019"/>
                  <a:pt x="886691" y="1385455"/>
                </a:cubicBezTo>
                <a:cubicBezTo>
                  <a:pt x="1369291" y="1216891"/>
                  <a:pt x="2895600" y="0"/>
                  <a:pt x="2895600" y="0"/>
                </a:cubicBezTo>
                <a:lnTo>
                  <a:pt x="2895600" y="0"/>
                </a:ln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6" name="Straight Connector 15"/>
          <p:cNvCxnSpPr/>
          <p:nvPr/>
        </p:nvCxnSpPr>
        <p:spPr>
          <a:xfrm>
            <a:off x="3347864" y="3017318"/>
            <a:ext cx="1728192" cy="253185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572000" y="2492896"/>
            <a:ext cx="1728192" cy="253185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283968" y="2060848"/>
            <a:ext cx="587020" cy="461665"/>
          </a:xfrm>
          <a:prstGeom prst="rect">
            <a:avLst/>
          </a:prstGeom>
          <a:noFill/>
          <a:ln>
            <a:noFill/>
          </a:ln>
        </p:spPr>
        <p:txBody>
          <a:bodyPr wrap="none" rtlCol="0">
            <a:spAutoFit/>
          </a:bodyPr>
          <a:lstStyle/>
          <a:p>
            <a:r>
              <a:rPr lang="en-GB" sz="2400" dirty="0" smtClean="0">
                <a:solidFill>
                  <a:schemeClr val="tx2"/>
                </a:solidFill>
              </a:rPr>
              <a:t>D2</a:t>
            </a:r>
            <a:endParaRPr lang="en-GB" sz="2400" dirty="0">
              <a:solidFill>
                <a:schemeClr val="tx2"/>
              </a:solidFill>
            </a:endParaRPr>
          </a:p>
        </p:txBody>
      </p:sp>
      <p:sp>
        <p:nvSpPr>
          <p:cNvPr id="19" name="TextBox 18"/>
          <p:cNvSpPr txBox="1"/>
          <p:nvPr/>
        </p:nvSpPr>
        <p:spPr>
          <a:xfrm>
            <a:off x="3131840" y="2607295"/>
            <a:ext cx="511679" cy="461665"/>
          </a:xfrm>
          <a:prstGeom prst="rect">
            <a:avLst/>
          </a:prstGeom>
          <a:noFill/>
          <a:ln>
            <a:noFill/>
          </a:ln>
        </p:spPr>
        <p:txBody>
          <a:bodyPr wrap="none" rtlCol="0">
            <a:spAutoFit/>
          </a:bodyPr>
          <a:lstStyle/>
          <a:p>
            <a:r>
              <a:rPr lang="en-GB" sz="2400" dirty="0" smtClean="0">
                <a:solidFill>
                  <a:schemeClr val="tx2"/>
                </a:solidFill>
              </a:rPr>
              <a:t>D1</a:t>
            </a:r>
            <a:endParaRPr lang="en-GB" sz="2400" dirty="0">
              <a:solidFill>
                <a:schemeClr val="tx2"/>
              </a:solidFill>
            </a:endParaRPr>
          </a:p>
        </p:txBody>
      </p:sp>
      <p:sp>
        <p:nvSpPr>
          <p:cNvPr id="15" name="Oval 14"/>
          <p:cNvSpPr/>
          <p:nvPr/>
        </p:nvSpPr>
        <p:spPr>
          <a:xfrm>
            <a:off x="4427984" y="4581128"/>
            <a:ext cx="144016" cy="1742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5364088" y="3645024"/>
            <a:ext cx="144016" cy="17423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15198648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570</TotalTime>
  <Words>2082</Words>
  <Application>Microsoft Office PowerPoint</Application>
  <PresentationFormat>On-screen Show (4:3)</PresentationFormat>
  <Paragraphs>551</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الفصل الحادي عشر: سوق الاحتكار</vt:lpstr>
      <vt:lpstr>مقدمة:</vt:lpstr>
      <vt:lpstr>منحنى الطلب الذي يواجهه المحتكر:</vt:lpstr>
      <vt:lpstr>لماذا الاحتكار؟</vt:lpstr>
      <vt:lpstr>لماذا الاحتكار؟</vt:lpstr>
      <vt:lpstr>لماذا الاحتكار؟</vt:lpstr>
      <vt:lpstr>لماذا الاحتكار؟</vt:lpstr>
      <vt:lpstr>لماذا الاحتكار؟</vt:lpstr>
      <vt:lpstr>لماذا الاحتكار؟</vt:lpstr>
      <vt:lpstr>منحنى الطلب الذي يواجهه المحتكر:</vt:lpstr>
      <vt:lpstr>منحنى الطلب الذي يواجهه المحتكر:</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السعر والإيراد المتوسط والإيراد الحدي:</vt:lpstr>
      <vt:lpstr>سعر المحتكر وإنتاجه في الأجل القصير:</vt:lpstr>
      <vt:lpstr>Slide 20</vt:lpstr>
      <vt:lpstr>سعر المحتكر وإنتاجه في الأجل القصير:</vt:lpstr>
      <vt:lpstr>سعر المحتكر وإنتاجه في الأجل القصير:</vt:lpstr>
      <vt:lpstr>سعر المحتكر وإنتاجه في الأجل القصير:</vt:lpstr>
      <vt:lpstr>Slide 24</vt:lpstr>
      <vt:lpstr>سعر المحتكر وإنتاجه في الأجل القصير:</vt:lpstr>
      <vt:lpstr>سعر المحتكر وإنتاجه في الأجل القصير:</vt:lpstr>
      <vt:lpstr>سعر المحتكر وإنتاجه في الأجل القصير:</vt:lpstr>
      <vt:lpstr>سعر المحتكر وإنتاجه في الأجل القصير:</vt:lpstr>
      <vt:lpstr>سعر المحتكر وإنتاجه في الأجل القصير:</vt:lpstr>
      <vt:lpstr>سعر المحتكر وإنتاجه في الأجل القصير:</vt:lpstr>
      <vt:lpstr>حقائق أساسية عن الاحتكار:</vt:lpstr>
      <vt:lpstr>حقائق أساسية عن الاحتكار:</vt:lpstr>
      <vt:lpstr>مقارنة بين الاحتكار والمنافسة الكاملة:</vt:lpstr>
      <vt:lpstr>مقارنة بين الاحتكار والمنافسة الكاملة:</vt:lpstr>
      <vt:lpstr>مقارنة بين الاحتكار والمنافسة الكاملة:</vt:lpstr>
      <vt:lpstr>سعر المحتكر وإنتاجه في الأجل القصير:</vt:lpstr>
      <vt:lpstr>الخلاصة: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الحادي عشر: سوق الاحتكار</dc:title>
  <dc:creator>Bodour</dc:creator>
  <cp:lastModifiedBy>ksu</cp:lastModifiedBy>
  <cp:revision>68</cp:revision>
  <dcterms:created xsi:type="dcterms:W3CDTF">2013-04-02T13:26:23Z</dcterms:created>
  <dcterms:modified xsi:type="dcterms:W3CDTF">2019-01-15T08:38:48Z</dcterms:modified>
</cp:coreProperties>
</file>