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5" r:id="rId32"/>
    <p:sldId id="287" r:id="rId3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603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45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4597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524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3966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4468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267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782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692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016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496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CC61-6336-4F95-9EB4-164CC1D44C3D}" type="datetimeFigureOut">
              <a:rPr lang="ar-SA" smtClean="0"/>
              <a:t>07/06/38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861C0-F6E9-400C-A29E-7B193FC708E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866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الحادي عشر 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محددات عرض النقود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18961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نتيجة مهمة للمحصلة النهائية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ان شراء البنك المركزي لسند حكومي من النظام المصرفي بمقدار ( 100 ريال )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او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شراء البنك المركزي لسند حكومي من الافراد او المؤسسات بمقدار (100) ريال و التي تقوم </a:t>
            </a:r>
            <a:r>
              <a:rPr lang="ar-SA" dirty="0" err="1" smtClean="0">
                <a:solidFill>
                  <a:srgbClr val="7030A0"/>
                </a:solidFill>
              </a:rPr>
              <a:t>بايداع</a:t>
            </a:r>
            <a:r>
              <a:rPr lang="ar-SA" dirty="0" smtClean="0">
                <a:solidFill>
                  <a:srgbClr val="7030A0"/>
                </a:solidFill>
              </a:rPr>
              <a:t> الشيك في البنك التجاري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فان كلا الامرين سيؤدي الى زيادة الاحتياطيات الاجمالية بنفس المقدار (100) ريال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زيادة الاحتياطيات الاجمالية بمقدار (100) &gt;&gt;&gt;&gt;&gt;&gt;زيادة القاعدة النقدية بنفس المقدار دون تغير في العملات المتداولة  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11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7030A0"/>
                </a:solidFill>
              </a:rPr>
              <a:t>ب – شراء البنك المركزي سندا حكوميا من خارج النظام المصرفي من افراد او مؤسسات</a:t>
            </a: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الحالة الثانية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بقيمة 100ريال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قام الافراد او المؤسسة البائعة للسند بصرف الشيك نقدا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515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372791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الافراد او المؤسسات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– سندات حكومية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سندات حكومية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+ عملات متداولة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+ عملات متداولة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200864" y="4660900"/>
            <a:ext cx="11699036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solidFill>
                  <a:srgbClr val="7030A0"/>
                </a:solidFill>
              </a:rPr>
              <a:t>صرف الشيك نقدا &gt;&gt;&gt;&gt; زيادة النقد المتداول &gt;&gt;&gt;&gt;زيادة القاعدة النقدية بنفس المقدار مع ثبات الاحتياطيات الاجمالية </a:t>
            </a:r>
            <a:endParaRPr lang="ar-SA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459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rgbClr val="7030A0"/>
                </a:solidFill>
              </a:rPr>
              <a:t>ملاحظات مهمة في تأثير عمليات  السوق المفتوحة على الاحتياطيات الاجمالية و القاعدة النقدية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احتفاظ الافراد او المؤسسات بحصيلة بيع السند الحكومي نقدا </a:t>
            </a:r>
            <a:r>
              <a:rPr lang="ar-SA" b="1" u="sng" dirty="0" smtClean="0">
                <a:solidFill>
                  <a:srgbClr val="7030A0"/>
                </a:solidFill>
              </a:rPr>
              <a:t>لن يؤثر </a:t>
            </a:r>
            <a:r>
              <a:rPr lang="ar-SA" dirty="0" smtClean="0">
                <a:solidFill>
                  <a:srgbClr val="7030A0"/>
                </a:solidFill>
              </a:rPr>
              <a:t>في الاحتياطيات الاجمالية للنظام المصرفي (يؤثر على ......؟)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إيداع الشيك لدى  النظام المصرفي  </a:t>
            </a:r>
            <a:r>
              <a:rPr lang="ar-SA" b="1" u="sng" dirty="0" smtClean="0">
                <a:solidFill>
                  <a:srgbClr val="7030A0"/>
                </a:solidFill>
              </a:rPr>
              <a:t>يؤثر</a:t>
            </a:r>
            <a:r>
              <a:rPr lang="ar-SA" dirty="0" smtClean="0">
                <a:solidFill>
                  <a:srgbClr val="7030A0"/>
                </a:solidFill>
              </a:rPr>
              <a:t> على الاحتياطيات الاجمالية بالزيادة بمقدار بيع السند الحكومي ( و لن يؤثر على ......؟)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التغير في القاعدة النقدية سيكون  بالحجم نفسه في الحالتين سواء اودع الشيك في النظام المصرفي او صرف نقدا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يمكن القول ان تأثير  عمليات السوق المفتوحة في الاحتياطيات الاجمالية اقل وضوحا من تأثيرها على القاعدة النقدية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94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ج – بيع سند حكومي من قبل البنك المركزي لاحد الافراد 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قيمته 100 ريال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سدد قيمته نقدا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82158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952223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الافراد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سندات حكومية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 – سندات حكومية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100- عملات متداولة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100- عملات متداولة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781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دفع الافراد قيمة( 100 ريال)  السند نقدا &gt;&gt;&gt;&gt;انخفاض القاعدة النقدية و لن تتأثر الاحتياطيات الاجمالية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دفع الافراد قيمة السند ( 100ريال ) بشيك مسحوب على البنك التجاري &gt;&gt;&gt;&gt; انخفاض القاعدة النقدية و ستنخفض الاحتياطيات الاجمالية بنفس المقدار </a:t>
            </a:r>
          </a:p>
          <a:p>
            <a:r>
              <a:rPr lang="ar-SA" dirty="0" smtClean="0"/>
              <a:t>انعكاس لقدرة البنك المركزي على التحكم بالقاعدة النقدية و الاحتياطيات الاجمالية التي تم التحدث عنها سابقا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02585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2 – تحويل الودائع الى نقود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فالح قرر سحب و </a:t>
            </a:r>
            <a:r>
              <a:rPr lang="ar-SA" dirty="0" err="1" smtClean="0">
                <a:solidFill>
                  <a:srgbClr val="7030A0"/>
                </a:solidFill>
              </a:rPr>
              <a:t>ديعته</a:t>
            </a:r>
            <a:r>
              <a:rPr lang="ar-SA" dirty="0" smtClean="0">
                <a:solidFill>
                  <a:srgbClr val="7030A0"/>
                </a:solidFill>
              </a:rPr>
              <a:t> البالغة 100 ريال  من البنك التجاري لسبب ما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714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536987"/>
              </p:ext>
            </p:extLst>
          </p:nvPr>
        </p:nvGraphicFramePr>
        <p:xfrm>
          <a:off x="838200" y="1825625"/>
          <a:ext cx="10515600" cy="2021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النظام المصرفي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فالح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خصوم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100- احتياطيات اجمالية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100- ودائع جارية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100-ودائع جارية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عملات متداولة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عملات متداولة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100- احتياطيات اجمالية 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928413" y="4762500"/>
            <a:ext cx="9857187" cy="132343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000" dirty="0" smtClean="0">
                <a:solidFill>
                  <a:srgbClr val="7030A0"/>
                </a:solidFill>
              </a:rPr>
              <a:t>تحويل الودائع الى عملات متداولة او (العكس ) </a:t>
            </a:r>
          </a:p>
          <a:p>
            <a:r>
              <a:rPr lang="ar-SA" sz="2000" dirty="0">
                <a:solidFill>
                  <a:srgbClr val="7030A0"/>
                </a:solidFill>
              </a:rPr>
              <a:t>_</a:t>
            </a:r>
            <a:r>
              <a:rPr lang="ar-SA" sz="2000" dirty="0" smtClean="0">
                <a:solidFill>
                  <a:srgbClr val="7030A0"/>
                </a:solidFill>
              </a:rPr>
              <a:t>يؤثر على الاحتياطيات الاجمالية لدى النظام المصرفي </a:t>
            </a:r>
          </a:p>
          <a:p>
            <a:r>
              <a:rPr lang="ar-SA" sz="2000" dirty="0" smtClean="0">
                <a:solidFill>
                  <a:srgbClr val="7030A0"/>
                </a:solidFill>
              </a:rPr>
              <a:t>_ لا يؤثر في القاعدة النقدية ( لا يوجد فرق سواء التغير في النقد المتداول او الاحتياطيات الاجمالية </a:t>
            </a:r>
            <a:r>
              <a:rPr lang="ar-SA" sz="2000" dirty="0" err="1" smtClean="0">
                <a:solidFill>
                  <a:srgbClr val="7030A0"/>
                </a:solidFill>
              </a:rPr>
              <a:t>لانه</a:t>
            </a:r>
            <a:r>
              <a:rPr lang="ar-SA" sz="2000" dirty="0" smtClean="0">
                <a:solidFill>
                  <a:srgbClr val="7030A0"/>
                </a:solidFill>
              </a:rPr>
              <a:t> متساوي للاثنين)</a:t>
            </a:r>
          </a:p>
          <a:p>
            <a:r>
              <a:rPr lang="ar-SA" sz="2000" dirty="0" smtClean="0">
                <a:solidFill>
                  <a:srgbClr val="7030A0"/>
                </a:solidFill>
              </a:rPr>
              <a:t>- هذا يجعل القاعدة النقدية اكثر استقرارا </a:t>
            </a:r>
            <a:endParaRPr lang="ar-SA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752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التحكم بالقاعدة النقدية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00B050"/>
                </a:solidFill>
              </a:rPr>
              <a:t>3 - </a:t>
            </a:r>
            <a:r>
              <a:rPr lang="ar-SA" dirty="0" smtClean="0">
                <a:solidFill>
                  <a:srgbClr val="7030A0"/>
                </a:solidFill>
              </a:rPr>
              <a:t>القروض المخصومة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قدم البنك المركزي قرض مخصوم للبنك الأهلي قيمته 100 ريال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519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مقدمة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 </a:t>
            </a:r>
            <a:r>
              <a:rPr lang="ar-SA" dirty="0" smtClean="0">
                <a:solidFill>
                  <a:srgbClr val="7030A0"/>
                </a:solidFill>
              </a:rPr>
              <a:t>القاعدة النقدية =العملات المتداولة  + الاحتياطي الإجمالي للنظام المصرفي </a:t>
            </a:r>
          </a:p>
          <a:p>
            <a:r>
              <a:rPr lang="ar-SA" dirty="0" smtClean="0"/>
              <a:t>دراسة عرض النقود ستكون على خطوتين</a:t>
            </a:r>
          </a:p>
          <a:p>
            <a:r>
              <a:rPr lang="ar-SA" b="1" u="sng" dirty="0" smtClean="0"/>
              <a:t>الخطوة الأولى </a:t>
            </a:r>
            <a:r>
              <a:rPr lang="ar-SA" dirty="0" smtClean="0"/>
              <a:t>تهدف الى إيضاح ان البنك المركزي لديه مقدرة على التحكم بالقاعدة النقدية  اكبر من قدرته في التحكم بالاحتياطي الإجمالي </a:t>
            </a:r>
          </a:p>
          <a:p>
            <a:r>
              <a:rPr lang="ar-SA" dirty="0" smtClean="0"/>
              <a:t>لماذا </a:t>
            </a:r>
          </a:p>
          <a:p>
            <a:r>
              <a:rPr lang="ar-SA" dirty="0" smtClean="0"/>
              <a:t>لان شراء السندات او إعطاء قروض مخصومة من قبل البنك المركزي تعتبر زيادة في الاحتياطيات و لكن اثرها غير واضح لذلك سيكون التركيز على  دور البنك المركزي في التأثير على القاعدة النقدية و ليس الاحتياطيات الاجمالية </a:t>
            </a:r>
          </a:p>
          <a:p>
            <a:r>
              <a:rPr lang="ar-SA" dirty="0" smtClean="0"/>
              <a:t>لذلك عرض النقود يشتق من خلال المضاعف النقدي = التغير في عرض النقود مقسوما على التغير في القاعدة النقدية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79756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214704"/>
              </p:ext>
            </p:extLst>
          </p:nvPr>
        </p:nvGraphicFramePr>
        <p:xfrm>
          <a:off x="838200" y="1825625"/>
          <a:ext cx="1051560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الأهلي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قرض مخصوم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احتياطيات اختيارية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احتياطيات</a:t>
                      </a:r>
                      <a:r>
                        <a:rPr lang="en-US" dirty="0" smtClean="0"/>
                        <a:t> </a:t>
                      </a:r>
                      <a:r>
                        <a:rPr lang="ar-SA" dirty="0" smtClean="0"/>
                        <a:t> اختيارية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100+ قروض مخصومة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مربع نص 4"/>
          <p:cNvSpPr txBox="1"/>
          <p:nvPr/>
        </p:nvSpPr>
        <p:spPr>
          <a:xfrm>
            <a:off x="5081195" y="4019107"/>
            <a:ext cx="7082452" cy="175432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dirty="0" smtClean="0">
                <a:solidFill>
                  <a:srgbClr val="7030A0"/>
                </a:solidFill>
              </a:rPr>
              <a:t> زادت الخصوم لدى البنك المركزي&gt;&gt;&gt;&gt;&gt;زادت القاعدة النقدية بمقدار 100 </a:t>
            </a:r>
          </a:p>
          <a:p>
            <a:endParaRPr lang="ar-SA" dirty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في حال العكس عند سداد البنك التجاري لديونه( القيود الكتاب ص 162)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تنخفض الخصوم لدى البنك المركزي &gt;&gt;&gt;&gt;&gt;&gt;&gt;  و تنخفض القاعدة النقدية بمقدار 100 ريا ل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يمكن القول ان القاعدة النقدية تتغير بشكل مطابق للتغير في الاقتراض من البنك المركزي 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540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مقدرة البنك المركزي على السيطرة على القاعدة النقدية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>
                <a:solidFill>
                  <a:srgbClr val="7030A0"/>
                </a:solidFill>
              </a:rPr>
              <a:t>القاعدة النقدية من حيث مكوناتها هي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MB = C + R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لكن من حيث قدرة البنك المركزي على التحكم  بها ينقسم الى قسمين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1 – قدرة تامة ويكون على الجزء غير المقترض من القاعدة النقدية و يرمز له </a:t>
            </a:r>
            <a:r>
              <a:rPr lang="en-US" dirty="0" smtClean="0">
                <a:solidFill>
                  <a:srgbClr val="7030A0"/>
                </a:solidFill>
              </a:rPr>
              <a:t>NMB</a:t>
            </a:r>
            <a:r>
              <a:rPr lang="ar-SA" dirty="0" smtClean="0">
                <a:solidFill>
                  <a:srgbClr val="7030A0"/>
                </a:solidFill>
              </a:rPr>
              <a:t> من خلال التحكم بعمليات السوق المفتوحة من حيث التحكم بالكميات من السندات المباعة و </a:t>
            </a:r>
            <a:r>
              <a:rPr lang="ar-SA" dirty="0" err="1" smtClean="0">
                <a:solidFill>
                  <a:srgbClr val="7030A0"/>
                </a:solidFill>
              </a:rPr>
              <a:t>المشتراه</a:t>
            </a:r>
            <a:r>
              <a:rPr lang="ar-SA" dirty="0" smtClean="0">
                <a:solidFill>
                  <a:srgbClr val="7030A0"/>
                </a:solidFill>
              </a:rPr>
              <a:t> 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2 – قدرة جزئية غير تامة وهي القروض المخصومة لان البنك المركزي يحدد </a:t>
            </a:r>
            <a:r>
              <a:rPr lang="ar-SA" dirty="0" err="1" smtClean="0">
                <a:solidFill>
                  <a:srgbClr val="7030A0"/>
                </a:solidFill>
              </a:rPr>
              <a:t>سعرالخصم</a:t>
            </a:r>
            <a:r>
              <a:rPr lang="ar-SA" dirty="0" smtClean="0">
                <a:solidFill>
                  <a:srgbClr val="7030A0"/>
                </a:solidFill>
              </a:rPr>
              <a:t> (الفائدة) على القرض ولكن قرار الاقتراض من عدمه يكون للبنوك التجارية </a:t>
            </a:r>
          </a:p>
          <a:p>
            <a:r>
              <a:rPr lang="ar-SA" dirty="0" smtClean="0"/>
              <a:t>لذلك يمكن تعريف الجزء غير المقترض من القاعدة النقدية </a:t>
            </a:r>
            <a:r>
              <a:rPr lang="en-US" dirty="0" smtClean="0"/>
              <a:t>NMB </a:t>
            </a:r>
            <a:r>
              <a:rPr lang="ar-SA" dirty="0" smtClean="0"/>
              <a:t>  بانها اجمالي القاعدة النقدية مطروحا منه القروض المخصومة</a:t>
            </a:r>
          </a:p>
          <a:p>
            <a:r>
              <a:rPr lang="en-US" dirty="0" smtClean="0"/>
              <a:t>NMB =MB- DL</a:t>
            </a:r>
            <a:r>
              <a:rPr lang="ar-SA" dirty="0" smtClean="0"/>
              <a:t>  </a:t>
            </a:r>
            <a:endParaRPr lang="en-US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56009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المضاعف النقدي و عرض النقود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r>
              <a:rPr lang="ar-SA" dirty="0" smtClean="0">
                <a:solidFill>
                  <a:srgbClr val="7030A0"/>
                </a:solidFill>
              </a:rPr>
              <a:t>العلاقة بين عرض النقود و القاعدة النقدية من خلال العلاقة التالية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 = m*∆MB</a:t>
            </a:r>
            <a:r>
              <a:rPr lang="ar-SA" dirty="0" smtClean="0">
                <a:solidFill>
                  <a:srgbClr val="7030A0"/>
                </a:solidFill>
              </a:rPr>
              <a:t>∆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M</a:t>
            </a:r>
            <a:r>
              <a:rPr lang="ar-SA" dirty="0" smtClean="0">
                <a:solidFill>
                  <a:srgbClr val="7030A0"/>
                </a:solidFill>
              </a:rPr>
              <a:t> ∆  </a:t>
            </a:r>
            <a:r>
              <a:rPr lang="ar-SA" dirty="0" err="1" smtClean="0">
                <a:solidFill>
                  <a:srgbClr val="7030A0"/>
                </a:solidFill>
              </a:rPr>
              <a:t>التغيرالعرض</a:t>
            </a:r>
            <a:r>
              <a:rPr lang="ar-SA" dirty="0" smtClean="0">
                <a:solidFill>
                  <a:srgbClr val="7030A0"/>
                </a:solidFill>
              </a:rPr>
              <a:t> من النقود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 </a:t>
            </a:r>
            <a:r>
              <a:rPr lang="ar-SA" dirty="0" smtClean="0">
                <a:solidFill>
                  <a:srgbClr val="7030A0"/>
                </a:solidFill>
              </a:rPr>
              <a:t> المضاعف النقدي &gt;&gt;&gt;&gt; </a:t>
            </a:r>
            <a:r>
              <a:rPr lang="en-US" dirty="0" smtClean="0">
                <a:solidFill>
                  <a:srgbClr val="7030A0"/>
                </a:solidFill>
              </a:rPr>
              <a:t>m =∆M/∆MB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MB</a:t>
            </a:r>
            <a:r>
              <a:rPr lang="ar-SA" dirty="0" smtClean="0">
                <a:solidFill>
                  <a:srgbClr val="7030A0"/>
                </a:solidFill>
              </a:rPr>
              <a:t> ∆ التغير القاعدة النقدية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722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المضاعف النقدي رياضيا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rgbClr val="7030A0"/>
                </a:solidFill>
              </a:rPr>
              <a:t>بافتراض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ان الافراد يحتفظون بنقود سائلة (</a:t>
            </a:r>
            <a:r>
              <a:rPr lang="en-US" dirty="0" smtClean="0">
                <a:solidFill>
                  <a:srgbClr val="7030A0"/>
                </a:solidFill>
              </a:rPr>
              <a:t>C</a:t>
            </a:r>
            <a:r>
              <a:rPr lang="ar-SA" dirty="0" smtClean="0">
                <a:solidFill>
                  <a:srgbClr val="7030A0"/>
                </a:solidFill>
              </a:rPr>
              <a:t> )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ان البنوك تحتفظ باحتياطيات تزيد عن الاحتياطي القانوني  ( إضافية اختيارية)( </a:t>
            </a:r>
            <a:r>
              <a:rPr lang="en-US" dirty="0" smtClean="0">
                <a:solidFill>
                  <a:srgbClr val="7030A0"/>
                </a:solidFill>
              </a:rPr>
              <a:t>ER </a:t>
            </a:r>
            <a:r>
              <a:rPr lang="ar-SA" dirty="0" smtClean="0">
                <a:solidFill>
                  <a:srgbClr val="7030A0"/>
                </a:solidFill>
              </a:rPr>
              <a:t> )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فان المضاعف النقدي يكون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 m ={1+( C/D)}  /    {</a:t>
            </a:r>
            <a:r>
              <a:rPr lang="en-US" dirty="0" err="1" smtClean="0">
                <a:solidFill>
                  <a:srgbClr val="7030A0"/>
                </a:solidFill>
              </a:rPr>
              <a:t>rD</a:t>
            </a:r>
            <a:r>
              <a:rPr lang="en-US" dirty="0" smtClean="0">
                <a:solidFill>
                  <a:srgbClr val="7030A0"/>
                </a:solidFill>
              </a:rPr>
              <a:t> +( ER/D) +(C/D)}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حيث نسبة العملات المتداولة الى الودائع الجارية=( تصرفات المودعين) = </a:t>
            </a:r>
            <a:r>
              <a:rPr lang="en-US" dirty="0" smtClean="0">
                <a:solidFill>
                  <a:srgbClr val="7030A0"/>
                </a:solidFill>
              </a:rPr>
              <a:t>C/D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نسبة الاحتياطيات الإضافية ( الاختيارية ) الى الودائع تحت الطلب =(تصرفات البنوك التجارية) = </a:t>
            </a:r>
            <a:r>
              <a:rPr lang="en-US" dirty="0" smtClean="0">
                <a:solidFill>
                  <a:srgbClr val="7030A0"/>
                </a:solidFill>
              </a:rPr>
              <a:t>ER/D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نسبة الاحتياطي القانوني  =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rD</a:t>
            </a:r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14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التفسير الاقتصادي للمضاعف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مثال ما هو المضاعف النقدي </a:t>
            </a:r>
            <a:r>
              <a:rPr lang="ar-SA" dirty="0" smtClean="0">
                <a:solidFill>
                  <a:srgbClr val="7030A0"/>
                </a:solidFill>
              </a:rPr>
              <a:t>وفسريه </a:t>
            </a:r>
            <a:r>
              <a:rPr lang="ar-SA" dirty="0" smtClean="0">
                <a:solidFill>
                  <a:srgbClr val="7030A0"/>
                </a:solidFill>
              </a:rPr>
              <a:t>اقتصاديا اذا توفرت لك المعلومات التاليه في اقتصاد م بمليارات الريالات </a:t>
            </a:r>
          </a:p>
          <a:p>
            <a:r>
              <a:rPr lang="en-US" dirty="0" err="1" smtClean="0">
                <a:solidFill>
                  <a:srgbClr val="7030A0"/>
                </a:solidFill>
              </a:rPr>
              <a:t>rD</a:t>
            </a:r>
            <a:r>
              <a:rPr lang="en-US" dirty="0" smtClean="0">
                <a:solidFill>
                  <a:srgbClr val="7030A0"/>
                </a:solidFill>
              </a:rPr>
              <a:t> =0.10 </a:t>
            </a:r>
            <a:r>
              <a:rPr lang="ar-SA" dirty="0" smtClean="0">
                <a:solidFill>
                  <a:srgbClr val="7030A0"/>
                </a:solidFill>
              </a:rPr>
              <a:t>   </a:t>
            </a:r>
            <a:r>
              <a:rPr lang="ar-SA" dirty="0" err="1" smtClean="0">
                <a:solidFill>
                  <a:srgbClr val="7030A0"/>
                </a:solidFill>
              </a:rPr>
              <a:t>نسبةالاحتياطي</a:t>
            </a:r>
            <a:r>
              <a:rPr lang="ar-SA" dirty="0" smtClean="0">
                <a:solidFill>
                  <a:srgbClr val="7030A0"/>
                </a:solidFill>
              </a:rPr>
              <a:t> القانوني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 = 100 </a:t>
            </a:r>
            <a:r>
              <a:rPr lang="ar-SA" dirty="0" smtClean="0">
                <a:solidFill>
                  <a:srgbClr val="7030A0"/>
                </a:solidFill>
              </a:rPr>
              <a:t>  العملات المتداولة 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D = 200 </a:t>
            </a:r>
            <a:r>
              <a:rPr lang="ar-SA" dirty="0" smtClean="0">
                <a:solidFill>
                  <a:srgbClr val="7030A0"/>
                </a:solidFill>
              </a:rPr>
              <a:t>  الحسابات الجارية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ER = 0.2 </a:t>
            </a:r>
            <a:r>
              <a:rPr lang="ar-SA" dirty="0" smtClean="0">
                <a:solidFill>
                  <a:srgbClr val="7030A0"/>
                </a:solidFill>
              </a:rPr>
              <a:t> الاحتياطيات الإضافية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M1 = 300 </a:t>
            </a:r>
            <a:r>
              <a:rPr lang="ar-SA" dirty="0" smtClean="0">
                <a:solidFill>
                  <a:srgbClr val="7030A0"/>
                </a:solidFill>
              </a:rPr>
              <a:t> عرض النقود ( التعريف الضيق) </a:t>
            </a:r>
          </a:p>
          <a:p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862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التفسير الاقتصادي للمضاعف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C/D =100/200 = </a:t>
            </a:r>
            <a:r>
              <a:rPr lang="en-US" dirty="0" smtClean="0">
                <a:solidFill>
                  <a:srgbClr val="7030A0"/>
                </a:solidFill>
              </a:rPr>
              <a:t>0.5</a:t>
            </a:r>
            <a:r>
              <a:rPr lang="ar-SA" dirty="0" smtClean="0">
                <a:solidFill>
                  <a:srgbClr val="7030A0"/>
                </a:solidFill>
              </a:rPr>
              <a:t> نسبة العملات المتداولة الى الودائع تحت الطلب 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ER /D= 0.2/200 = 0.001</a:t>
            </a:r>
            <a:r>
              <a:rPr lang="ar-SA" dirty="0" smtClean="0">
                <a:solidFill>
                  <a:srgbClr val="7030A0"/>
                </a:solidFill>
              </a:rPr>
              <a:t> نسبة الاحتياطيات الإضافية الى الودائع تحت الطلب </a:t>
            </a:r>
          </a:p>
          <a:p>
            <a:r>
              <a:rPr lang="nn-NO" dirty="0">
                <a:solidFill>
                  <a:srgbClr val="7030A0"/>
                </a:solidFill>
              </a:rPr>
              <a:t>m ={1+( C/D)}  /    {rD +( ER/D) +(C/D</a:t>
            </a:r>
            <a:r>
              <a:rPr lang="nn-NO" dirty="0" smtClean="0">
                <a:solidFill>
                  <a:srgbClr val="7030A0"/>
                </a:solidFill>
              </a:rPr>
              <a:t>)}=2.5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اذا كانت نسبة الاحتياطي القانوني على الحسابات الجارية = </a:t>
            </a:r>
            <a:r>
              <a:rPr lang="en-US" dirty="0" smtClean="0">
                <a:solidFill>
                  <a:srgbClr val="7030A0"/>
                </a:solidFill>
              </a:rPr>
              <a:t>0.10 </a:t>
            </a:r>
            <a:r>
              <a:rPr lang="ar-SA" dirty="0" smtClean="0">
                <a:solidFill>
                  <a:srgbClr val="7030A0"/>
                </a:solidFill>
              </a:rPr>
              <a:t> و تصرفات المودعين = </a:t>
            </a:r>
            <a:r>
              <a:rPr lang="en-US" dirty="0" smtClean="0">
                <a:solidFill>
                  <a:srgbClr val="7030A0"/>
                </a:solidFill>
              </a:rPr>
              <a:t>0.5  </a:t>
            </a:r>
            <a:r>
              <a:rPr lang="ar-SA" dirty="0" smtClean="0">
                <a:solidFill>
                  <a:srgbClr val="7030A0"/>
                </a:solidFill>
              </a:rPr>
              <a:t> وتصرفات البنوك= </a:t>
            </a:r>
            <a:r>
              <a:rPr lang="en-US" dirty="0" smtClean="0">
                <a:solidFill>
                  <a:srgbClr val="7030A0"/>
                </a:solidFill>
              </a:rPr>
              <a:t>0.001 </a:t>
            </a:r>
            <a:r>
              <a:rPr lang="ar-SA" dirty="0" smtClean="0">
                <a:solidFill>
                  <a:srgbClr val="7030A0"/>
                </a:solidFill>
              </a:rPr>
              <a:t> فان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 القاعدة النقدية بمقدار ريال تؤدي الى زيادة عرض النقود بمقدار </a:t>
            </a:r>
            <a:r>
              <a:rPr lang="en-US" dirty="0" smtClean="0">
                <a:solidFill>
                  <a:srgbClr val="7030A0"/>
                </a:solidFill>
              </a:rPr>
              <a:t> 2.5  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قارني المضاعف النقدي بمضاعف الائتمان (خلق الودائع)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149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أسباب التغير في المضاعف النقدي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dirty="0" smtClean="0"/>
              <a:t>m </a:t>
            </a:r>
            <a:r>
              <a:rPr lang="nn-NO" dirty="0"/>
              <a:t>={1+( C/D)}  /    {rD +( ER/D) +(C/D)}=2.5</a:t>
            </a:r>
            <a:endParaRPr lang="nn-NO" dirty="0">
              <a:solidFill>
                <a:srgbClr val="7030A0"/>
              </a:solidFill>
            </a:endParaRPr>
          </a:p>
          <a:p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1 – التغير في نسبة الاحتياطي القانوني </a:t>
            </a:r>
            <a:r>
              <a:rPr lang="en-US" dirty="0" err="1">
                <a:solidFill>
                  <a:srgbClr val="7030A0"/>
                </a:solidFill>
              </a:rPr>
              <a:t>rD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( سلوك البنك المركزي)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 الاحتياطي القانوني 10% الى 15%( مع ثبات المكونات  الأخرى) &gt;&gt;&gt;انخفاض  قيمة المضاعف النقدي = 2.3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انخفاض نسبة الاحتياطي القانوني من 10% الى 5% &gt;&gt;&gt;&gt; زيادة قيمة المضاعف الى ؟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عكسية بين قيمة المضاعف و نسبة الاحتياطي القانوني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وعلاقة عكسية بين عرض النقود و نسبة الاحتياطي القانوني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 </a:t>
            </a:r>
            <a:r>
              <a:rPr lang="en-US" dirty="0" err="1" smtClean="0">
                <a:solidFill>
                  <a:srgbClr val="7030A0"/>
                </a:solidFill>
              </a:rPr>
              <a:t>rD</a:t>
            </a:r>
            <a:r>
              <a:rPr lang="ar-SA" dirty="0" smtClean="0">
                <a:solidFill>
                  <a:srgbClr val="7030A0"/>
                </a:solidFill>
              </a:rPr>
              <a:t> &gt;&gt;&gt; انخفاض قيمة المضاعف النقدي </a:t>
            </a:r>
            <a:r>
              <a:rPr lang="en-US" dirty="0" smtClean="0">
                <a:solidFill>
                  <a:srgbClr val="7030A0"/>
                </a:solidFill>
              </a:rPr>
              <a:t> m </a:t>
            </a:r>
            <a:r>
              <a:rPr lang="ar-SA" dirty="0" smtClean="0">
                <a:solidFill>
                  <a:srgbClr val="7030A0"/>
                </a:solidFill>
              </a:rPr>
              <a:t> &gt;&gt;&gt;انخفاض  </a:t>
            </a:r>
            <a:r>
              <a:rPr lang="en-US" dirty="0" smtClean="0">
                <a:solidFill>
                  <a:srgbClr val="7030A0"/>
                </a:solidFill>
              </a:rPr>
              <a:t> ∆M</a:t>
            </a:r>
            <a:r>
              <a:rPr lang="ar-SA" dirty="0" smtClean="0">
                <a:solidFill>
                  <a:srgbClr val="7030A0"/>
                </a:solidFill>
              </a:rPr>
              <a:t> &gt;&gt;انخفاض</a:t>
            </a:r>
            <a:r>
              <a:rPr lang="en-US" dirty="0" smtClean="0">
                <a:solidFill>
                  <a:srgbClr val="7030A0"/>
                </a:solidFill>
              </a:rPr>
              <a:t>  M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M = </a:t>
            </a:r>
            <a:r>
              <a:rPr lang="en-US" dirty="0" smtClean="0">
                <a:solidFill>
                  <a:srgbClr val="7030A0"/>
                </a:solidFill>
              </a:rPr>
              <a:t>m*∆MB</a:t>
            </a:r>
            <a:r>
              <a:rPr lang="ar-SA" dirty="0" smtClean="0">
                <a:solidFill>
                  <a:srgbClr val="7030A0"/>
                </a:solidFill>
              </a:rPr>
              <a:t>∆</a:t>
            </a:r>
            <a:endParaRPr lang="en-US" dirty="0">
              <a:solidFill>
                <a:srgbClr val="7030A0"/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89660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أسباب التغير في المضاعف النقدي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m ={1+( C/D)}  /    {rD +( ER/D) +(C/D)}=2.5</a:t>
            </a:r>
            <a:endParaRPr lang="nn-NO" dirty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التغير في نسبة العملات المتداولة الى الودائع الجارية </a:t>
            </a:r>
            <a:r>
              <a:rPr lang="en-US" dirty="0" smtClean="0">
                <a:solidFill>
                  <a:srgbClr val="7030A0"/>
                </a:solidFill>
              </a:rPr>
              <a:t> C/ D</a:t>
            </a:r>
            <a:r>
              <a:rPr lang="ar-SA" dirty="0" smtClean="0">
                <a:solidFill>
                  <a:srgbClr val="7030A0"/>
                </a:solidFill>
              </a:rPr>
              <a:t>( سلوك الافراد)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زيادتها تعني احتفاظ الافراد بسيولة اكبر &gt;&gt;&gt;تقل قدرة ا لبنوك على خلق الودائع &gt;&gt;&gt;انخفاض المضاعف 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بافتراض ان</a:t>
            </a:r>
            <a:r>
              <a:rPr lang="en-US" dirty="0" smtClean="0">
                <a:solidFill>
                  <a:srgbClr val="7030A0"/>
                </a:solidFill>
              </a:rPr>
              <a:t> C /D = 0.75 </a:t>
            </a:r>
            <a:r>
              <a:rPr lang="ar-SA" dirty="0" smtClean="0">
                <a:solidFill>
                  <a:srgbClr val="7030A0"/>
                </a:solidFill>
              </a:rPr>
              <a:t> &gt;&gt;&gt;&gt;&gt;&gt; </a:t>
            </a:r>
            <a:r>
              <a:rPr lang="en-US" dirty="0" smtClean="0">
                <a:solidFill>
                  <a:srgbClr val="7030A0"/>
                </a:solidFill>
              </a:rPr>
              <a:t>m = 2.06 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عكسية بين المضاعف النقدي  و من </a:t>
            </a:r>
            <a:r>
              <a:rPr lang="ar-SA" u="sng" dirty="0" smtClean="0">
                <a:solidFill>
                  <a:srgbClr val="7030A0"/>
                </a:solidFill>
              </a:rPr>
              <a:t>ثم</a:t>
            </a:r>
            <a:r>
              <a:rPr lang="ar-SA" dirty="0" smtClean="0">
                <a:solidFill>
                  <a:srgbClr val="7030A0"/>
                </a:solidFill>
              </a:rPr>
              <a:t> عرض  النقود  من جهة وبين نسبة العملات المتداولة الى الحسابات الجارية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 </a:t>
            </a:r>
            <a:r>
              <a:rPr lang="en-US" dirty="0">
                <a:solidFill>
                  <a:srgbClr val="7030A0"/>
                </a:solidFill>
              </a:rPr>
              <a:t>C /</a:t>
            </a:r>
            <a:r>
              <a:rPr lang="en-US" dirty="0" smtClean="0">
                <a:solidFill>
                  <a:srgbClr val="7030A0"/>
                </a:solidFill>
              </a:rPr>
              <a:t>D</a:t>
            </a:r>
            <a:r>
              <a:rPr lang="ar-SA" dirty="0" smtClean="0">
                <a:solidFill>
                  <a:srgbClr val="7030A0"/>
                </a:solidFill>
              </a:rPr>
              <a:t> &gt;&gt; انخفاض </a:t>
            </a:r>
            <a:r>
              <a:rPr lang="en-US" dirty="0" smtClean="0">
                <a:solidFill>
                  <a:srgbClr val="7030A0"/>
                </a:solidFill>
              </a:rPr>
              <a:t> m </a:t>
            </a:r>
            <a:r>
              <a:rPr lang="ar-SA" dirty="0" smtClean="0">
                <a:solidFill>
                  <a:srgbClr val="7030A0"/>
                </a:solidFill>
              </a:rPr>
              <a:t> &gt;&gt;&gt;انخفاض </a:t>
            </a:r>
            <a:r>
              <a:rPr lang="en-US" dirty="0" smtClean="0">
                <a:solidFill>
                  <a:srgbClr val="7030A0"/>
                </a:solidFill>
              </a:rPr>
              <a:t> M∆</a:t>
            </a:r>
            <a:r>
              <a:rPr lang="ar-SA" dirty="0" smtClean="0">
                <a:solidFill>
                  <a:srgbClr val="7030A0"/>
                </a:solidFill>
              </a:rPr>
              <a:t> &gt;&gt; انخفاض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M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79040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أسباب التغير في المضاعف النقدي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dirty="0"/>
              <a:t>m ={1+( C/D)}  /    {rD +( ER/D) +(C/D)}=2.5</a:t>
            </a:r>
            <a:endParaRPr lang="nn-NO" dirty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3 – </a:t>
            </a:r>
            <a:r>
              <a:rPr lang="ar-SA" dirty="0" err="1" smtClean="0">
                <a:solidFill>
                  <a:srgbClr val="7030A0"/>
                </a:solidFill>
              </a:rPr>
              <a:t>التغيرفي</a:t>
            </a:r>
            <a:r>
              <a:rPr lang="ar-SA" dirty="0" smtClean="0">
                <a:solidFill>
                  <a:srgbClr val="7030A0"/>
                </a:solidFill>
              </a:rPr>
              <a:t> نسبة الاحتياطي الإضافي الى الودائع الجارية </a:t>
            </a:r>
            <a:r>
              <a:rPr lang="en-US" dirty="0" smtClean="0">
                <a:solidFill>
                  <a:srgbClr val="7030A0"/>
                </a:solidFill>
              </a:rPr>
              <a:t> ER/D</a:t>
            </a:r>
            <a:r>
              <a:rPr lang="ar-SA" dirty="0" smtClean="0">
                <a:solidFill>
                  <a:srgbClr val="7030A0"/>
                </a:solidFill>
              </a:rPr>
              <a:t>( سلوك البنوك)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بافتراض ان    </a:t>
            </a:r>
            <a:r>
              <a:rPr lang="en-US" dirty="0" smtClean="0">
                <a:solidFill>
                  <a:srgbClr val="7030A0"/>
                </a:solidFill>
              </a:rPr>
              <a:t>ER/D = 0.005 </a:t>
            </a:r>
            <a:r>
              <a:rPr lang="ar-SA" dirty="0" smtClean="0">
                <a:solidFill>
                  <a:srgbClr val="7030A0"/>
                </a:solidFill>
              </a:rPr>
              <a:t>&gt;&gt;&gt;&gt;&gt; </a:t>
            </a:r>
            <a:r>
              <a:rPr lang="en-US" dirty="0" smtClean="0">
                <a:solidFill>
                  <a:srgbClr val="7030A0"/>
                </a:solidFill>
              </a:rPr>
              <a:t>m = 2.48 </a:t>
            </a:r>
            <a:r>
              <a:rPr lang="ar-SA" dirty="0" smtClean="0">
                <a:solidFill>
                  <a:srgbClr val="7030A0"/>
                </a:solidFill>
              </a:rPr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 عكسية  بين المضاعف النقدي و من</a:t>
            </a:r>
            <a:r>
              <a:rPr lang="ar-SA" u="sng" dirty="0" smtClean="0">
                <a:solidFill>
                  <a:srgbClr val="7030A0"/>
                </a:solidFill>
              </a:rPr>
              <a:t> ثم </a:t>
            </a:r>
            <a:r>
              <a:rPr lang="ar-SA" dirty="0" smtClean="0">
                <a:solidFill>
                  <a:srgbClr val="7030A0"/>
                </a:solidFill>
              </a:rPr>
              <a:t>عرض النقود  من جهة و نسبة الاحتياطي الاضافي الى الودائع الجارية 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 </a:t>
            </a:r>
            <a:r>
              <a:rPr lang="en-US" dirty="0" smtClean="0">
                <a:solidFill>
                  <a:srgbClr val="7030A0"/>
                </a:solidFill>
              </a:rPr>
              <a:t>ER/D</a:t>
            </a:r>
            <a:r>
              <a:rPr lang="ar-SA" dirty="0" smtClean="0">
                <a:solidFill>
                  <a:srgbClr val="7030A0"/>
                </a:solidFill>
              </a:rPr>
              <a:t> &gt;&gt;&gt; انخفاض </a:t>
            </a:r>
            <a:r>
              <a:rPr lang="en-US" dirty="0" smtClean="0">
                <a:solidFill>
                  <a:srgbClr val="7030A0"/>
                </a:solidFill>
              </a:rPr>
              <a:t> m </a:t>
            </a:r>
            <a:r>
              <a:rPr lang="ar-SA" dirty="0" smtClean="0">
                <a:solidFill>
                  <a:srgbClr val="7030A0"/>
                </a:solidFill>
              </a:rPr>
              <a:t> &gt;&gt;&gt; انخفاض </a:t>
            </a:r>
            <a:r>
              <a:rPr lang="en-US" dirty="0" smtClean="0">
                <a:solidFill>
                  <a:srgbClr val="7030A0"/>
                </a:solidFill>
              </a:rPr>
              <a:t> ∆M </a:t>
            </a:r>
            <a:r>
              <a:rPr lang="ar-SA" dirty="0" smtClean="0">
                <a:solidFill>
                  <a:srgbClr val="7030A0"/>
                </a:solidFill>
              </a:rPr>
              <a:t> &gt;&gt;&gt; انخفاض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M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25485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العوامل الأخرى المحددة لعرض النقود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SA" dirty="0" smtClean="0"/>
              <a:t>أ – </a:t>
            </a:r>
            <a:r>
              <a:rPr lang="ar-SA" dirty="0" smtClean="0">
                <a:solidFill>
                  <a:srgbClr val="7030A0"/>
                </a:solidFill>
              </a:rPr>
              <a:t>التغير في القاعدة النقدية غير المقترضة (</a:t>
            </a:r>
            <a:r>
              <a:rPr lang="en-US" dirty="0" smtClean="0">
                <a:solidFill>
                  <a:srgbClr val="7030A0"/>
                </a:solidFill>
              </a:rPr>
              <a:t>NMB </a:t>
            </a:r>
            <a:r>
              <a:rPr lang="ar-SA" dirty="0" smtClean="0">
                <a:solidFill>
                  <a:srgbClr val="7030A0"/>
                </a:solidFill>
              </a:rPr>
              <a:t> 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تحكم تم من البنك المركزي عن طريق عمليات السوق المفتوحة ( بيع و شراء السندات) بافتراض ثبات العوامل الأخرى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هناك علاقة طردية بين  التغير في عرض النقود والتغير القاعدة النقدية غير المقترضة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شراء السندات  من البنك المركزي&gt;&gt;&gt;زيادة (∆)</a:t>
            </a:r>
            <a:r>
              <a:rPr lang="en-US" dirty="0" smtClean="0">
                <a:solidFill>
                  <a:srgbClr val="7030A0"/>
                </a:solidFill>
              </a:rPr>
              <a:t>NMB </a:t>
            </a:r>
            <a:r>
              <a:rPr lang="ar-SA" dirty="0" smtClean="0">
                <a:solidFill>
                  <a:srgbClr val="7030A0"/>
                </a:solidFill>
              </a:rPr>
              <a:t> &gt;&gt;&gt;&gt; زيادة (∆)</a:t>
            </a:r>
            <a:r>
              <a:rPr lang="en-US" dirty="0" smtClean="0">
                <a:solidFill>
                  <a:srgbClr val="7030A0"/>
                </a:solidFill>
              </a:rPr>
              <a:t> MB </a:t>
            </a:r>
            <a:r>
              <a:rPr lang="ar-SA" dirty="0" smtClean="0">
                <a:solidFill>
                  <a:srgbClr val="7030A0"/>
                </a:solidFill>
              </a:rPr>
              <a:t> &gt;&gt;&gt;زيادة (∆) </a:t>
            </a:r>
            <a:r>
              <a:rPr lang="en-US" dirty="0" smtClean="0">
                <a:solidFill>
                  <a:srgbClr val="7030A0"/>
                </a:solidFill>
              </a:rPr>
              <a:t> M</a:t>
            </a:r>
            <a:endParaRPr lang="ar-SA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ماذا يحدث في حال بيع السندات  من البنك المركزي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التغير في حجم القروض المخصومة ( </a:t>
            </a:r>
            <a:r>
              <a:rPr lang="en-US" dirty="0" smtClean="0">
                <a:solidFill>
                  <a:srgbClr val="7030A0"/>
                </a:solidFill>
              </a:rPr>
              <a:t>DL </a:t>
            </a:r>
            <a:r>
              <a:rPr lang="ar-SA" dirty="0" smtClean="0">
                <a:solidFill>
                  <a:srgbClr val="7030A0"/>
                </a:solidFill>
              </a:rPr>
              <a:t>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تحكم جزئي من البنك المركزي عن طريق سعر الفائدة (الخصم) الذي يضعه للقروض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تحكم جزئي من قبل البنوك التجارية في انها هي من يتخذ قرار الحصول على القرض منعدمة بناء على سعر الخصم  </a:t>
            </a:r>
          </a:p>
          <a:p>
            <a:r>
              <a:rPr lang="ar-SA" dirty="0" smtClean="0"/>
              <a:t>و ذلك بافتراض ثبات العوامل الأخرى 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0874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مقدمة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u="sng" dirty="0" smtClean="0"/>
              <a:t>الخطوة الثانية </a:t>
            </a:r>
            <a:r>
              <a:rPr lang="ar-SA" dirty="0" smtClean="0"/>
              <a:t>تهدف الى مناقشة مكونات المضاعف النقدي</a:t>
            </a:r>
          </a:p>
          <a:p>
            <a:r>
              <a:rPr lang="ar-SA" dirty="0" smtClean="0"/>
              <a:t>والذي يعتمد على التعريف الضيق للنقود ( </a:t>
            </a:r>
            <a:r>
              <a:rPr lang="en-US" dirty="0" smtClean="0"/>
              <a:t>M1 </a:t>
            </a:r>
            <a:r>
              <a:rPr lang="ar-SA" dirty="0" smtClean="0"/>
              <a:t> )  فقط تفاديا للتعقيد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446773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هناك علاقة طردية بين  التغير القروض المخصومة و  التغير في العرض من النقود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زيادة( ∆) </a:t>
            </a:r>
            <a:r>
              <a:rPr lang="en-US" dirty="0" smtClean="0">
                <a:solidFill>
                  <a:srgbClr val="7030A0"/>
                </a:solidFill>
              </a:rPr>
              <a:t> DL</a:t>
            </a:r>
            <a:r>
              <a:rPr lang="ar-SA" dirty="0" smtClean="0">
                <a:solidFill>
                  <a:srgbClr val="7030A0"/>
                </a:solidFill>
              </a:rPr>
              <a:t> &gt;&gt;زيادة (∆) </a:t>
            </a:r>
            <a:r>
              <a:rPr lang="en-US" dirty="0" smtClean="0">
                <a:solidFill>
                  <a:srgbClr val="7030A0"/>
                </a:solidFill>
              </a:rPr>
              <a:t> R</a:t>
            </a:r>
            <a:r>
              <a:rPr lang="ar-SA" dirty="0" smtClean="0">
                <a:solidFill>
                  <a:srgbClr val="7030A0"/>
                </a:solidFill>
              </a:rPr>
              <a:t> &gt;&gt; زيادة (∆)</a:t>
            </a:r>
            <a:r>
              <a:rPr lang="en-US" dirty="0" smtClean="0">
                <a:solidFill>
                  <a:srgbClr val="7030A0"/>
                </a:solidFill>
              </a:rPr>
              <a:t> MB</a:t>
            </a:r>
            <a:r>
              <a:rPr lang="ar-SA" dirty="0" smtClean="0">
                <a:solidFill>
                  <a:srgbClr val="7030A0"/>
                </a:solidFill>
              </a:rPr>
              <a:t> &gt;&gt; زيادة (∆) </a:t>
            </a:r>
            <a:r>
              <a:rPr lang="en-US" dirty="0" smtClean="0">
                <a:solidFill>
                  <a:srgbClr val="7030A0"/>
                </a:solidFill>
              </a:rPr>
              <a:t> M</a:t>
            </a:r>
            <a:endParaRPr lang="ar-SA" dirty="0" smtClean="0">
              <a:solidFill>
                <a:srgbClr val="7030A0"/>
              </a:solidFill>
            </a:endParaRPr>
          </a:p>
          <a:p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411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الخلاصة </a:t>
            </a:r>
          </a:p>
          <a:p>
            <a:r>
              <a:rPr lang="ar-SA" dirty="0" smtClean="0"/>
              <a:t>نعلم ان </a:t>
            </a:r>
          </a:p>
          <a:p>
            <a:r>
              <a:rPr lang="en-US" dirty="0" smtClean="0"/>
              <a:t> NMB =MB- DL</a:t>
            </a:r>
          </a:p>
          <a:p>
            <a:r>
              <a:rPr lang="en-US" dirty="0" smtClean="0"/>
              <a:t>MB =∆ NMB +∆ DL</a:t>
            </a:r>
            <a:r>
              <a:rPr lang="ar-SA" dirty="0" smtClean="0"/>
              <a:t>∆</a:t>
            </a:r>
          </a:p>
          <a:p>
            <a:r>
              <a:rPr lang="en-US" dirty="0" smtClean="0"/>
              <a:t>M = m* ∆MB</a:t>
            </a:r>
            <a:r>
              <a:rPr lang="ar-SA" dirty="0" smtClean="0"/>
              <a:t>∆</a:t>
            </a:r>
          </a:p>
          <a:p>
            <a:r>
              <a:rPr lang="en-US" dirty="0" smtClean="0"/>
              <a:t> ∆M = m * (∆MB + ∆NMB + ∆DL ) </a:t>
            </a: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635121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تقويم مقدرة البنك المركزي في  السيطرة على عرض النقود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∆M = m * ∆MB</a:t>
            </a:r>
            <a:endParaRPr lang="en-US" dirty="0" smtClean="0">
              <a:solidFill>
                <a:srgbClr val="7030A0"/>
              </a:solidFill>
            </a:endParaRPr>
          </a:p>
          <a:p>
            <a:r>
              <a:rPr lang="ar-SA" dirty="0" smtClean="0">
                <a:solidFill>
                  <a:srgbClr val="7030A0"/>
                </a:solidFill>
              </a:rPr>
              <a:t>التغير في عرض النقود يعود الى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1 –تغير في القاعدة النقدية  </a:t>
            </a:r>
            <a:r>
              <a:rPr lang="ar-SA" dirty="0" smtClean="0"/>
              <a:t>و يسيطر عليها البنك المركزي كلما كانت </a:t>
            </a:r>
            <a:r>
              <a:rPr lang="en-US" dirty="0" smtClean="0"/>
              <a:t> m </a:t>
            </a:r>
            <a:r>
              <a:rPr lang="ar-SA" dirty="0" smtClean="0"/>
              <a:t> مستقرة </a:t>
            </a:r>
            <a:r>
              <a:rPr lang="en-US" dirty="0" smtClean="0"/>
              <a:t>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 2 – تغير كبير  في المضاعف النقدي( بسبب تغير مكوناته) و عدم استقراره  وهذا يجعل من الصعب على البنك المركزي السيطرة على عرض النقود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3 – تغير في كل من المضاعف النقدي و القاعدة النقدية  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684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التحكم بالقاعدة النقدية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7030A0"/>
                </a:solidFill>
              </a:rPr>
              <a:t>القاعدة النقدية ( </a:t>
            </a:r>
            <a:r>
              <a:rPr lang="en-US" dirty="0" smtClean="0">
                <a:solidFill>
                  <a:srgbClr val="7030A0"/>
                </a:solidFill>
              </a:rPr>
              <a:t>MB </a:t>
            </a:r>
            <a:r>
              <a:rPr lang="ar-SA" dirty="0" smtClean="0">
                <a:solidFill>
                  <a:srgbClr val="7030A0"/>
                </a:solidFill>
              </a:rPr>
              <a:t> ) هي :                                                                         العملات المتداولة ( </a:t>
            </a:r>
            <a:r>
              <a:rPr lang="en-US" dirty="0" smtClean="0">
                <a:solidFill>
                  <a:srgbClr val="7030A0"/>
                </a:solidFill>
              </a:rPr>
              <a:t>C  </a:t>
            </a:r>
            <a:r>
              <a:rPr lang="ar-SA" dirty="0" smtClean="0">
                <a:solidFill>
                  <a:srgbClr val="7030A0"/>
                </a:solidFill>
              </a:rPr>
              <a:t> ) خارج البنوك + الاحتياطي الإجمالي لدى النظام المصرفي( </a:t>
            </a:r>
            <a:r>
              <a:rPr lang="en-US" dirty="0" smtClean="0">
                <a:solidFill>
                  <a:srgbClr val="7030A0"/>
                </a:solidFill>
              </a:rPr>
              <a:t>R </a:t>
            </a:r>
            <a:r>
              <a:rPr lang="ar-SA" dirty="0" smtClean="0">
                <a:solidFill>
                  <a:srgbClr val="7030A0"/>
                </a:solidFill>
              </a:rPr>
              <a:t> )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MB= C + R </a:t>
            </a:r>
            <a:endParaRPr lang="ar-SA" dirty="0" smtClean="0">
              <a:solidFill>
                <a:srgbClr val="7030A0"/>
              </a:solidFill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0380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87186" y="536575"/>
            <a:ext cx="10515600" cy="1325563"/>
          </a:xfrm>
        </p:spPr>
        <p:txBody>
          <a:bodyPr/>
          <a:lstStyle/>
          <a:p>
            <a:r>
              <a:rPr lang="ar-SA" dirty="0" smtClean="0"/>
              <a:t>التحكم بالقاعدة النقدية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dirty="0" smtClean="0">
                <a:solidFill>
                  <a:srgbClr val="7030A0"/>
                </a:solidFill>
              </a:rPr>
              <a:t>1 -عمليات السوق المفتوح للبنك المركزي واثرها على القاعدة النقدية و الاحتياطات الاختيارية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أ - شراء البنك المركزي سندا حكوميا من بنك تجاري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قيمته 100 ريال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يؤدي الى زيادة الاحتياطيات الاختيارية للبنك التجاري وزيادة حسابات البنك التجاري بالنقود الحاضرة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وهذا يعني عند ثبات نسبة الاحتياطي النظامي فان زيادة الاحتياطيات الاختيارية ( بمقدار 100 ريال ) &gt;&gt;&gt;&gt;&gt; الى زيادة الاحتياطيات الاجمالية لدى النظام المصرفي بنفس المقدار ( 100 ريال )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واذا لم تتغير حجم النقد المتداول  ( </a:t>
            </a:r>
            <a:r>
              <a:rPr lang="en-US" dirty="0" smtClean="0">
                <a:solidFill>
                  <a:srgbClr val="7030A0"/>
                </a:solidFill>
              </a:rPr>
              <a:t> C </a:t>
            </a:r>
            <a:r>
              <a:rPr lang="ar-SA" dirty="0" smtClean="0">
                <a:solidFill>
                  <a:srgbClr val="7030A0"/>
                </a:solidFill>
              </a:rPr>
              <a:t> )                                                             فان الزيادة في القاعدة النقدية </a:t>
            </a:r>
            <a:r>
              <a:rPr lang="en-US" dirty="0" smtClean="0">
                <a:solidFill>
                  <a:srgbClr val="7030A0"/>
                </a:solidFill>
              </a:rPr>
              <a:t> MB </a:t>
            </a:r>
            <a:r>
              <a:rPr lang="ar-SA" dirty="0" smtClean="0">
                <a:solidFill>
                  <a:srgbClr val="7030A0"/>
                </a:solidFill>
              </a:rPr>
              <a:t> = الزيادة في الاحتياطيات الاجمالية 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9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التحكم بالقاعدة النقدية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661485"/>
              </p:ext>
            </p:extLst>
          </p:nvPr>
        </p:nvGraphicFramePr>
        <p:xfrm>
          <a:off x="838200" y="1825625"/>
          <a:ext cx="10515600" cy="2026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التجاري (النظام المصرفي)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البنك المركزي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-100 سندات حكومية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+100 سندات حكومية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+ 100 احتياطيات اختيارية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 احتياطيات اختيارية ( نقود حاضرة بالخزينة)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مربع نص 6"/>
          <p:cNvSpPr txBox="1"/>
          <p:nvPr/>
        </p:nvSpPr>
        <p:spPr>
          <a:xfrm>
            <a:off x="838200" y="4572000"/>
            <a:ext cx="1027430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rgbClr val="7030A0"/>
                </a:solidFill>
              </a:rPr>
              <a:t>اذا كانت نسبة الاحتياطي القانوني ثابتة ( لم تتغير ) فان زيادة الاحتياطيات الاختيارية بمقدار ما (بمقدار100 ) &gt;&gt;&gt; زيادة الاحتياطيات الاجمالية في النظام المصرفي ( البنوك التجارية) بنفس المقدار (100) </a:t>
            </a:r>
            <a:endParaRPr lang="ar-SA" sz="2400" dirty="0">
              <a:solidFill>
                <a:srgbClr val="7030A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699621" y="5765800"/>
            <a:ext cx="8412880" cy="1200329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SA" sz="2400" dirty="0" smtClean="0">
                <a:solidFill>
                  <a:srgbClr val="FF0000"/>
                </a:solidFill>
              </a:rPr>
              <a:t>ما اثر ذلك على القاعدة النقدية </a:t>
            </a:r>
          </a:p>
          <a:p>
            <a:r>
              <a:rPr lang="ar-SA" sz="2400" dirty="0" smtClean="0">
                <a:solidFill>
                  <a:srgbClr val="7030A0"/>
                </a:solidFill>
              </a:rPr>
              <a:t>التغير بالكامل كان في الاحتياطيات الاجمالية اما النقد المتداول لم يحصل له أي تغيير </a:t>
            </a:r>
          </a:p>
          <a:p>
            <a:r>
              <a:rPr lang="ar-SA" sz="2400" dirty="0" smtClean="0">
                <a:solidFill>
                  <a:srgbClr val="7030A0"/>
                </a:solidFill>
              </a:rPr>
              <a:t>أي </a:t>
            </a:r>
            <a:r>
              <a:rPr lang="en-US" sz="2400" dirty="0" smtClean="0">
                <a:solidFill>
                  <a:srgbClr val="7030A0"/>
                </a:solidFill>
              </a:rPr>
              <a:t> ∆MB = ∆R</a:t>
            </a:r>
            <a:endParaRPr lang="ar-SA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0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التحكم بالقاعدة النقدية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ب – </a:t>
            </a:r>
            <a:r>
              <a:rPr lang="ar-SA" dirty="0" smtClean="0">
                <a:solidFill>
                  <a:srgbClr val="7030A0"/>
                </a:solidFill>
              </a:rPr>
              <a:t>شراء البنك المركزي سندا حكوميا من خارج النظام المصرفي من </a:t>
            </a:r>
            <a:r>
              <a:rPr lang="ar-SA" u="sng" dirty="0" smtClean="0">
                <a:solidFill>
                  <a:srgbClr val="7030A0"/>
                </a:solidFill>
              </a:rPr>
              <a:t>افراد او مؤسسات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الحالة الأولى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بقيمة 100 </a:t>
            </a:r>
          </a:p>
          <a:p>
            <a:r>
              <a:rPr lang="ar-SA" dirty="0" smtClean="0">
                <a:solidFill>
                  <a:srgbClr val="7030A0"/>
                </a:solidFill>
              </a:rPr>
              <a:t>حصل الافراد او المؤسسات على قيمة السند بشيك من البنك المركزي </a:t>
            </a:r>
            <a:r>
              <a:rPr lang="ar-SA" u="sng" dirty="0" smtClean="0">
                <a:solidFill>
                  <a:srgbClr val="7030A0"/>
                </a:solidFill>
              </a:rPr>
              <a:t>اودعته في حسابها في بنك تجاري محلي </a:t>
            </a:r>
            <a:endParaRPr lang="ar-SA" u="sng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47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التحكم بالقاعدة النقدية</a:t>
            </a: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674225"/>
              </p:ext>
            </p:extLst>
          </p:nvPr>
        </p:nvGraphicFramePr>
        <p:xfrm>
          <a:off x="838200" y="1825625"/>
          <a:ext cx="10515600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حساب الافراد في البنك التجاري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النظام المصرفي (البنك التجاري)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الاصول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- 100 سندات حكومية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+100 احتياطيات اجمالية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+100 حسابات جارية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+ 100 حسابات جارية (ودائع تحت الطلب </a:t>
                      </a:r>
                      <a:r>
                        <a:rPr lang="en-US" dirty="0" smtClean="0"/>
                        <a:t>D </a:t>
                      </a:r>
                      <a:r>
                        <a:rPr lang="ar-SA" dirty="0" smtClean="0"/>
                        <a:t> )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1277257" y="4816929"/>
            <a:ext cx="107623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>
                <a:solidFill>
                  <a:srgbClr val="7030A0"/>
                </a:solidFill>
              </a:rPr>
              <a:t>إيداع الشيك في البنك التجاري  &gt;&gt;&gt;&gt; يزيد الحسابات الجارية و الاحتياطيات  بقيمة الشيك (100)</a:t>
            </a:r>
            <a:endParaRPr lang="ar-SA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872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التحكم بالقاعدة النقدية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090109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البك المركزي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الأصول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الخصوم 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+100 سندات حكومية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+100 احتياطيات اجمالية 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51243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1939</Words>
  <Application>Microsoft Office PowerPoint</Application>
  <PresentationFormat>Custom</PresentationFormat>
  <Paragraphs>237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نسق Office</vt:lpstr>
      <vt:lpstr>الفصل الحادي عشر </vt:lpstr>
      <vt:lpstr>مقدمة</vt:lpstr>
      <vt:lpstr>مقدمة </vt:lpstr>
      <vt:lpstr>التحكم بالقاعدة النقدية </vt:lpstr>
      <vt:lpstr>التحكم بالقاعدة النقدية </vt:lpstr>
      <vt:lpstr>التحكم بالقاعدة النقدية </vt:lpstr>
      <vt:lpstr>التحكم بالقاعدة النقدية </vt:lpstr>
      <vt:lpstr>التحكم بالقاعدة النقدية</vt:lpstr>
      <vt:lpstr>التحكم بالقاعدة النقدية 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التحكم بالقاعدة النقدية</vt:lpstr>
      <vt:lpstr>تقويم مقدرة البنك المركزي على السيطرة على القاعدة النقدية</vt:lpstr>
      <vt:lpstr>المضاعف النقدي و عرض النقود </vt:lpstr>
      <vt:lpstr>المضاعف النقدي رياضيا </vt:lpstr>
      <vt:lpstr>التفسير الاقتصادي للمضاعف </vt:lpstr>
      <vt:lpstr>التفسير الاقتصادي للمضاعف </vt:lpstr>
      <vt:lpstr>أسباب التغير في المضاعف النقدي</vt:lpstr>
      <vt:lpstr>أسباب التغير في المضاعف النقدي</vt:lpstr>
      <vt:lpstr>أسباب التغير في المضاعف النقدي</vt:lpstr>
      <vt:lpstr>العوامل الأخرى المحددة لعرض النقود </vt:lpstr>
      <vt:lpstr>PowerPoint Presentation</vt:lpstr>
      <vt:lpstr>PowerPoint Presentation</vt:lpstr>
      <vt:lpstr>تقويم مقدرة البنك المركزي في  السيطرة على عرض النقود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الحادي عشر</dc:title>
  <dc:creator>n</dc:creator>
  <cp:lastModifiedBy>nada</cp:lastModifiedBy>
  <cp:revision>57</cp:revision>
  <dcterms:created xsi:type="dcterms:W3CDTF">2016-10-22T12:33:18Z</dcterms:created>
  <dcterms:modified xsi:type="dcterms:W3CDTF">2017-03-05T04:52:26Z</dcterms:modified>
</cp:coreProperties>
</file>