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5"/>
  </p:notesMasterIdLst>
  <p:sldIdLst>
    <p:sldId id="256" r:id="rId2"/>
    <p:sldId id="257" r:id="rId3"/>
    <p:sldId id="265" r:id="rId4"/>
    <p:sldId id="264" r:id="rId5"/>
    <p:sldId id="263" r:id="rId6"/>
    <p:sldId id="262" r:id="rId7"/>
    <p:sldId id="261" r:id="rId8"/>
    <p:sldId id="260" r:id="rId9"/>
    <p:sldId id="259" r:id="rId10"/>
    <p:sldId id="258" r:id="rId11"/>
    <p:sldId id="266" r:id="rId12"/>
    <p:sldId id="267" r:id="rId13"/>
    <p:sldId id="268" r:id="rId14"/>
    <p:sldId id="269" r:id="rId15"/>
    <p:sldId id="270" r:id="rId16"/>
    <p:sldId id="271" r:id="rId17"/>
    <p:sldId id="272" r:id="rId18"/>
    <p:sldId id="273" r:id="rId19"/>
    <p:sldId id="274" r:id="rId20"/>
    <p:sldId id="276" r:id="rId21"/>
    <p:sldId id="277" r:id="rId22"/>
    <p:sldId id="275" r:id="rId23"/>
    <p:sldId id="27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4" d="100"/>
          <a:sy n="94" d="100"/>
        </p:scale>
        <p:origin x="-882" y="-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14B1BB4-E6E7-4AA9-87A7-0B2135B8DC97}" type="datetimeFigureOut">
              <a:rPr lang="en-GB" smtClean="0"/>
              <a:pPr/>
              <a:t>13/02/2017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D2356EA-8623-456F-AB4A-A5CD6143343D}" type="slidenum">
              <a:rPr lang="en-GB" smtClean="0"/>
              <a:pPr/>
              <a:t>‹#›</a:t>
            </a:fld>
            <a:endParaRPr lang="en-GB"/>
          </a:p>
        </p:txBody>
      </p:sp>
    </p:spTree>
    <p:extLst>
      <p:ext uri="{BB962C8B-B14F-4D97-AF65-F5344CB8AC3E}">
        <p14:creationId xmlns:p14="http://schemas.microsoft.com/office/powerpoint/2010/main" val="8112082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5E1735D5-BD3B-4EC6-981B-8B1AAF7900AF}" type="datetime1">
              <a:rPr lang="en-GB" smtClean="0"/>
              <a:t>13/02/2017</a:t>
            </a:fld>
            <a:endParaRPr lang="en-GB"/>
          </a:p>
        </p:txBody>
      </p:sp>
      <p:sp>
        <p:nvSpPr>
          <p:cNvPr id="19" name="Footer Placeholder 18"/>
          <p:cNvSpPr>
            <a:spLocks noGrp="1"/>
          </p:cNvSpPr>
          <p:nvPr>
            <p:ph type="ftr" sz="quarter" idx="11"/>
          </p:nvPr>
        </p:nvSpPr>
        <p:spPr/>
        <p:txBody>
          <a:bodyPr/>
          <a:lstStyle/>
          <a:p>
            <a:endParaRPr lang="en-GB"/>
          </a:p>
        </p:txBody>
      </p:sp>
      <p:sp>
        <p:nvSpPr>
          <p:cNvPr id="27" name="Slide Number Placeholder 26"/>
          <p:cNvSpPr>
            <a:spLocks noGrp="1"/>
          </p:cNvSpPr>
          <p:nvPr>
            <p:ph type="sldNum" sz="quarter" idx="12"/>
          </p:nvPr>
        </p:nvSpPr>
        <p:spPr/>
        <p:txBody>
          <a:bodyPr/>
          <a:lstStyle/>
          <a:p>
            <a:fld id="{2BEA63EE-A8AD-474D-9FA5-EF52D7DB14FC}"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4A2FB95-E9E0-4716-9652-BE75F5414F81}" type="datetime1">
              <a:rPr lang="en-GB" smtClean="0"/>
              <a:t>13/02/2017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EA63EE-A8AD-474D-9FA5-EF52D7DB14FC}"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E4BEAFD-841A-4BA8-969B-B8F8794715E2}" type="datetime1">
              <a:rPr lang="en-GB" smtClean="0"/>
              <a:t>13/02/2017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EA63EE-A8AD-474D-9FA5-EF52D7DB14FC}"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E20EF57-AAA8-40C3-A009-B95ECC44E3A2}" type="datetime1">
              <a:rPr lang="en-GB" smtClean="0"/>
              <a:t>13/02/2017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EA63EE-A8AD-474D-9FA5-EF52D7DB14FC}"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0DE8938-944E-4E4B-9627-8A8C00BECAE7}" type="datetime1">
              <a:rPr lang="en-GB" smtClean="0"/>
              <a:t>13/02/2017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BEA63EE-A8AD-474D-9FA5-EF52D7DB14FC}"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88549AC-6AC2-4FD8-868D-99D668D2C34D}" type="datetime1">
              <a:rPr lang="en-GB" smtClean="0"/>
              <a:t>13/02/2017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BEA63EE-A8AD-474D-9FA5-EF52D7DB14FC}"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EFECDCB7-08FC-433B-AD89-62A6D79EFEDD}" type="datetime1">
              <a:rPr lang="en-GB" smtClean="0"/>
              <a:t>13/02/2017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BEA63EE-A8AD-474D-9FA5-EF52D7DB14FC}"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D6323B2-2A1F-437B-9BD9-DC73DCFEDF9B}" type="datetime1">
              <a:rPr lang="en-GB" smtClean="0"/>
              <a:t>13/02/2017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BEA63EE-A8AD-474D-9FA5-EF52D7DB14FC}"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933337-4F6C-4E66-A08A-15233B4226B5}" type="datetime1">
              <a:rPr lang="en-GB" smtClean="0"/>
              <a:t>13/02/2017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BEA63EE-A8AD-474D-9FA5-EF52D7DB14FC}"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EEDF2D8-A64F-4016-ADDE-8B0B61F5C99C}" type="datetime1">
              <a:rPr lang="en-GB" smtClean="0"/>
              <a:t>13/02/2017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BEA63EE-A8AD-474D-9FA5-EF52D7DB14FC}"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DFE1EDA-C821-4F53-8826-19B33EF095A6}" type="datetime1">
              <a:rPr lang="en-GB" smtClean="0"/>
              <a:t>13/02/2017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8077200" y="6356350"/>
            <a:ext cx="609600" cy="365125"/>
          </a:xfrm>
        </p:spPr>
        <p:txBody>
          <a:bodyPr/>
          <a:lstStyle/>
          <a:p>
            <a:fld id="{2BEA63EE-A8AD-474D-9FA5-EF52D7DB14FC}" type="slidenum">
              <a:rPr lang="en-GB" smtClean="0"/>
              <a:pPr/>
              <a:t>‹#›</a:t>
            </a:fld>
            <a:endParaRPr lang="en-GB"/>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560AF66-D56D-41CE-8C85-6CD620F60A61}" type="datetime1">
              <a:rPr lang="en-GB" smtClean="0"/>
              <a:t>13/02/2017</a:t>
            </a:fld>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BEA63EE-A8AD-474D-9FA5-EF52D7DB14FC}" type="slidenum">
              <a:rPr lang="en-GB" smtClean="0"/>
              <a:pPr/>
              <a:t>‹#›</a:t>
            </a:fld>
            <a:endParaRPr lang="en-GB"/>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071678"/>
            <a:ext cx="7851648" cy="1828800"/>
          </a:xfrm>
        </p:spPr>
        <p:txBody>
          <a:bodyPr/>
          <a:lstStyle/>
          <a:p>
            <a:pPr algn="ctr" rtl="1"/>
            <a:r>
              <a:rPr lang="ar-SA" dirty="0" smtClean="0">
                <a:solidFill>
                  <a:schemeClr val="tx1"/>
                </a:solidFill>
              </a:rPr>
              <a:t>الفصل الحادي عشر: التنمية الاقتصادية</a:t>
            </a:r>
            <a:endParaRPr lang="en-GB" dirty="0">
              <a:solidFill>
                <a:schemeClr val="tx1"/>
              </a:solidFill>
            </a:endParaRPr>
          </a:p>
        </p:txBody>
      </p:sp>
    </p:spTree>
    <p:extLst>
      <p:ext uri="{BB962C8B-B14F-4D97-AF65-F5344CB8AC3E}">
        <p14:creationId xmlns:p14="http://schemas.microsoft.com/office/powerpoint/2010/main" val="12814515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خصائص الاقتصاديات النامية:</a:t>
            </a:r>
            <a:endParaRPr lang="en-GB" b="1" dirty="0"/>
          </a:p>
        </p:txBody>
      </p:sp>
      <p:sp>
        <p:nvSpPr>
          <p:cNvPr id="3" name="Content Placeholder 2"/>
          <p:cNvSpPr>
            <a:spLocks noGrp="1"/>
          </p:cNvSpPr>
          <p:nvPr>
            <p:ph idx="1"/>
          </p:nvPr>
        </p:nvSpPr>
        <p:spPr/>
        <p:txBody>
          <a:bodyPr/>
          <a:lstStyle/>
          <a:p>
            <a:pPr algn="r" rtl="1"/>
            <a:r>
              <a:rPr lang="ar-SA" b="1" u="sng" dirty="0" smtClean="0">
                <a:solidFill>
                  <a:schemeClr val="tx2"/>
                </a:solidFill>
              </a:rPr>
              <a:t>ثالثاً: </a:t>
            </a:r>
            <a:r>
              <a:rPr lang="ar-SA" b="1" dirty="0" smtClean="0">
                <a:solidFill>
                  <a:schemeClr val="tx2"/>
                </a:solidFill>
              </a:rPr>
              <a:t>اختلال الهياكل الاقتصادية:</a:t>
            </a:r>
          </a:p>
          <a:p>
            <a:pPr algn="r" rtl="1">
              <a:buNone/>
            </a:pPr>
            <a:r>
              <a:rPr lang="ar-SA" dirty="0" smtClean="0"/>
              <a:t>          تعاني اقتصاديات الدول النامية من عدم التداخل بين قطاعاتها الاقتصادية (أو تداخل بدرجة ضعيفة) بالإضافة لتشوه تقني في الاقتصاديات (قطاعات متطورة و قطاعات متخلفة).</a:t>
            </a:r>
          </a:p>
          <a:p>
            <a:pPr algn="r" rtl="1"/>
            <a:r>
              <a:rPr lang="ar-SA" dirty="0" smtClean="0"/>
              <a:t>النمو غير المتوازن لا يخدم عملية التنمية الاقتصادية.</a:t>
            </a:r>
          </a:p>
          <a:p>
            <a:pPr algn="r" rtl="1">
              <a:buNone/>
            </a:pPr>
            <a:endParaRPr lang="en-GB" dirty="0"/>
          </a:p>
        </p:txBody>
      </p:sp>
      <p:sp>
        <p:nvSpPr>
          <p:cNvPr id="4" name="Footer Placeholder 3"/>
          <p:cNvSpPr>
            <a:spLocks noGrp="1"/>
          </p:cNvSpPr>
          <p:nvPr>
            <p:ph type="ftr" sz="quarter" idx="11"/>
          </p:nvPr>
        </p:nvSpPr>
        <p:spPr/>
        <p:txBody>
          <a:bodyPr/>
          <a:lstStyle/>
          <a:p>
            <a:endParaRPr lang="en-GB"/>
          </a:p>
        </p:txBody>
      </p:sp>
      <p:graphicFrame>
        <p:nvGraphicFramePr>
          <p:cNvPr id="6" name="Table 5"/>
          <p:cNvGraphicFramePr>
            <a:graphicFrameLocks noGrp="1"/>
          </p:cNvGraphicFramePr>
          <p:nvPr/>
        </p:nvGraphicFramePr>
        <p:xfrm>
          <a:off x="428596" y="4224876"/>
          <a:ext cx="8215370" cy="2275958"/>
        </p:xfrm>
        <a:graphic>
          <a:graphicData uri="http://schemas.openxmlformats.org/drawingml/2006/table">
            <a:tbl>
              <a:tblPr firstRow="1" bandRow="1">
                <a:tableStyleId>{5C22544A-7EE6-4342-B048-85BDC9FD1C3A}</a:tableStyleId>
              </a:tblPr>
              <a:tblGrid>
                <a:gridCol w="1643074"/>
                <a:gridCol w="1785950"/>
                <a:gridCol w="4786346"/>
              </a:tblGrid>
              <a:tr h="382999">
                <a:tc>
                  <a:txBody>
                    <a:bodyPr/>
                    <a:lstStyle/>
                    <a:p>
                      <a:pPr algn="ctr" rtl="1"/>
                      <a:r>
                        <a:rPr lang="ar-SA" sz="2400" dirty="0" smtClean="0"/>
                        <a:t>الدول المتقدمة</a:t>
                      </a:r>
                      <a:endParaRPr lang="en-US" sz="2400" dirty="0"/>
                    </a:p>
                  </a:txBody>
                  <a:tcPr/>
                </a:tc>
                <a:tc>
                  <a:txBody>
                    <a:bodyPr/>
                    <a:lstStyle/>
                    <a:p>
                      <a:pPr algn="ctr" rtl="1"/>
                      <a:r>
                        <a:rPr lang="ar-SA" sz="2400" dirty="0" smtClean="0"/>
                        <a:t>الدول النامية</a:t>
                      </a:r>
                      <a:endParaRPr lang="en-US" sz="2400" dirty="0"/>
                    </a:p>
                  </a:txBody>
                  <a:tcPr/>
                </a:tc>
                <a:tc>
                  <a:txBody>
                    <a:bodyPr/>
                    <a:lstStyle/>
                    <a:p>
                      <a:pPr algn="ctr" rtl="1"/>
                      <a:r>
                        <a:rPr lang="ar-SA" sz="2400" dirty="0" smtClean="0"/>
                        <a:t>وجه المقارنة</a:t>
                      </a:r>
                      <a:endParaRPr lang="en-US" sz="2400" dirty="0"/>
                    </a:p>
                  </a:txBody>
                  <a:tcPr/>
                </a:tc>
              </a:tr>
              <a:tr h="689399">
                <a:tc>
                  <a:txBody>
                    <a:bodyPr/>
                    <a:lstStyle/>
                    <a:p>
                      <a:pPr algn="ctr" rtl="1"/>
                      <a:r>
                        <a:rPr lang="ar-SA" sz="2400" dirty="0" smtClean="0"/>
                        <a:t>10%</a:t>
                      </a:r>
                      <a:endParaRPr lang="en-US" sz="2400" dirty="0"/>
                    </a:p>
                  </a:txBody>
                  <a:tcPr/>
                </a:tc>
                <a:tc>
                  <a:txBody>
                    <a:bodyPr/>
                    <a:lstStyle/>
                    <a:p>
                      <a:pPr algn="ctr" rtl="1"/>
                      <a:r>
                        <a:rPr lang="ar-SA" sz="2400" dirty="0" smtClean="0"/>
                        <a:t>أكثر</a:t>
                      </a:r>
                      <a:r>
                        <a:rPr lang="ar-SA" sz="2400" baseline="0" dirty="0" smtClean="0"/>
                        <a:t> من 40%</a:t>
                      </a:r>
                      <a:endParaRPr lang="en-US" sz="2400" dirty="0"/>
                    </a:p>
                  </a:txBody>
                  <a:tcPr/>
                </a:tc>
                <a:tc>
                  <a:txBody>
                    <a:bodyPr/>
                    <a:lstStyle/>
                    <a:p>
                      <a:pPr algn="ctr" rtl="1"/>
                      <a:r>
                        <a:rPr lang="ar-SA" sz="2400" dirty="0" smtClean="0"/>
                        <a:t>نسبة العاملين في القطاع الزراعي من مجموع القوة العاملة</a:t>
                      </a:r>
                      <a:endParaRPr lang="en-US" sz="2400" dirty="0"/>
                    </a:p>
                  </a:txBody>
                  <a:tcPr/>
                </a:tc>
              </a:tr>
              <a:tr h="995798">
                <a:tc>
                  <a:txBody>
                    <a:bodyPr/>
                    <a:lstStyle/>
                    <a:p>
                      <a:pPr algn="ctr" rtl="1"/>
                      <a:r>
                        <a:rPr lang="ar-SA" sz="2400" dirty="0" smtClean="0"/>
                        <a:t>حوالي 40%</a:t>
                      </a:r>
                      <a:endParaRPr lang="en-US" sz="2400" dirty="0"/>
                    </a:p>
                  </a:txBody>
                  <a:tcPr/>
                </a:tc>
                <a:tc>
                  <a:txBody>
                    <a:bodyPr/>
                    <a:lstStyle/>
                    <a:p>
                      <a:pPr algn="ctr" rtl="1"/>
                      <a:r>
                        <a:rPr lang="ar-SA" sz="2400" dirty="0" smtClean="0"/>
                        <a:t>لا يتجاوز 10%</a:t>
                      </a:r>
                      <a:endParaRPr lang="en-US" sz="2400" dirty="0"/>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SA" sz="2400" dirty="0" smtClean="0"/>
                        <a:t>نسبة العاملين في القطاع الصناعي من مجموع القوة العاملة</a:t>
                      </a:r>
                      <a:endParaRPr lang="en-US" sz="2400" dirty="0" smtClean="0"/>
                    </a:p>
                  </a:txBody>
                  <a:tcPr/>
                </a:tc>
              </a:tr>
            </a:tbl>
          </a:graphicData>
        </a:graphic>
      </p:graphicFrame>
    </p:spTree>
    <p:extLst>
      <p:ext uri="{BB962C8B-B14F-4D97-AF65-F5344CB8AC3E}">
        <p14:creationId xmlns:p14="http://schemas.microsoft.com/office/powerpoint/2010/main" val="10470568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خصائص الاقتصاديات النامية:</a:t>
            </a:r>
            <a:endParaRPr lang="en-GB" b="1" dirty="0"/>
          </a:p>
        </p:txBody>
      </p:sp>
      <p:sp>
        <p:nvSpPr>
          <p:cNvPr id="3" name="Content Placeholder 2"/>
          <p:cNvSpPr>
            <a:spLocks noGrp="1"/>
          </p:cNvSpPr>
          <p:nvPr>
            <p:ph idx="1"/>
          </p:nvPr>
        </p:nvSpPr>
        <p:spPr/>
        <p:txBody>
          <a:bodyPr>
            <a:normAutofit lnSpcReduction="10000"/>
          </a:bodyPr>
          <a:lstStyle/>
          <a:p>
            <a:pPr algn="r" rtl="1"/>
            <a:r>
              <a:rPr lang="ar-SA" b="1" u="sng" dirty="0" smtClean="0">
                <a:solidFill>
                  <a:schemeClr val="tx2"/>
                </a:solidFill>
              </a:rPr>
              <a:t>رابعاً:</a:t>
            </a:r>
            <a:r>
              <a:rPr lang="ar-SA" b="1" dirty="0" smtClean="0">
                <a:solidFill>
                  <a:schemeClr val="tx2"/>
                </a:solidFill>
              </a:rPr>
              <a:t> انخفاض مستوى الإنتاجية:</a:t>
            </a:r>
          </a:p>
          <a:p>
            <a:pPr algn="r" rtl="1">
              <a:buNone/>
            </a:pPr>
            <a:r>
              <a:rPr lang="ar-SA" dirty="0" smtClean="0"/>
              <a:t>          تعاني معظم الاقتصاديات النامية من انخفاض في مستوى الإنتاجية مقارنة بالدول المتقدمة.</a:t>
            </a:r>
          </a:p>
          <a:p>
            <a:pPr algn="r" rtl="1"/>
            <a:r>
              <a:rPr lang="ar-SA" b="1" dirty="0" smtClean="0">
                <a:solidFill>
                  <a:schemeClr val="tx2"/>
                </a:solidFill>
              </a:rPr>
              <a:t>سبب الانخفاض في الإنتاجية:</a:t>
            </a:r>
          </a:p>
          <a:p>
            <a:pPr marL="514350" indent="-514350" algn="r" rtl="1">
              <a:buFont typeface="+mj-lt"/>
              <a:buAutoNum type="arabicPeriod"/>
            </a:pPr>
            <a:r>
              <a:rPr lang="ar-SA" dirty="0" smtClean="0"/>
              <a:t>الاعتماد على طرق إنتاج بسيطة و تقليدية.</a:t>
            </a:r>
          </a:p>
          <a:p>
            <a:pPr marL="514350" indent="-514350" algn="r" rtl="1">
              <a:buFont typeface="+mj-lt"/>
              <a:buAutoNum type="arabicPeriod"/>
            </a:pPr>
            <a:r>
              <a:rPr lang="ar-SA" dirty="0" smtClean="0"/>
              <a:t>ضعف الخبرات الفنية بسبب ضعف برامج التعليم والتدريب.</a:t>
            </a:r>
          </a:p>
          <a:p>
            <a:pPr marL="514350" indent="-514350" algn="r" rtl="1">
              <a:buFont typeface="+mj-lt"/>
              <a:buAutoNum type="arabicPeriod"/>
            </a:pPr>
            <a:r>
              <a:rPr lang="ar-SA" dirty="0" smtClean="0"/>
              <a:t>عدم توافر كوادر فنية ذات كفاءة عالية.</a:t>
            </a:r>
          </a:p>
          <a:p>
            <a:pPr marL="514350" indent="-514350" algn="r" rtl="1">
              <a:buFont typeface="+mj-lt"/>
              <a:buAutoNum type="arabicPeriod"/>
            </a:pPr>
            <a:r>
              <a:rPr lang="ar-SA" dirty="0" smtClean="0"/>
              <a:t>عدم الاستغلال والتوزيع الأمثل للموارد الاقتصادية المتاحة.</a:t>
            </a:r>
          </a:p>
          <a:p>
            <a:pPr marL="514350" indent="-514350" algn="r" rtl="1"/>
            <a:r>
              <a:rPr lang="ar-SA" dirty="0" smtClean="0"/>
              <a:t>إنتاج العامل الزراعي (</a:t>
            </a:r>
            <a:r>
              <a:rPr lang="ar-SA" dirty="0" smtClean="0">
                <a:solidFill>
                  <a:schemeClr val="tx2"/>
                </a:solidFill>
              </a:rPr>
              <a:t>الصناعي</a:t>
            </a:r>
            <a:r>
              <a:rPr lang="ar-SA" dirty="0" smtClean="0"/>
              <a:t>) في الدول </a:t>
            </a:r>
            <a:r>
              <a:rPr lang="ar-SA" dirty="0" smtClean="0">
                <a:solidFill>
                  <a:schemeClr val="tx2"/>
                </a:solidFill>
              </a:rPr>
              <a:t>المتقدمة </a:t>
            </a:r>
            <a:r>
              <a:rPr lang="ar-SA" dirty="0" smtClean="0"/>
              <a:t>= إنتاج 10 عمال زراعيين (</a:t>
            </a:r>
            <a:r>
              <a:rPr lang="ar-SA" dirty="0" smtClean="0">
                <a:solidFill>
                  <a:schemeClr val="tx2"/>
                </a:solidFill>
              </a:rPr>
              <a:t>5 عمال صناعيين</a:t>
            </a:r>
            <a:r>
              <a:rPr lang="ar-SA" dirty="0" smtClean="0"/>
              <a:t>) في الدول </a:t>
            </a:r>
            <a:r>
              <a:rPr lang="ar-SA" dirty="0" smtClean="0">
                <a:solidFill>
                  <a:schemeClr val="tx2"/>
                </a:solidFill>
              </a:rPr>
              <a:t>النامية</a:t>
            </a:r>
            <a:r>
              <a:rPr lang="ar-SA" dirty="0" smtClean="0"/>
              <a:t>.</a:t>
            </a:r>
          </a:p>
          <a:p>
            <a:pPr algn="r" rtl="1">
              <a:buNone/>
            </a:pPr>
            <a:endParaRPr lang="en-GB" dirty="0"/>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10470568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خصائص الاقتصاديات النامية:</a:t>
            </a:r>
            <a:endParaRPr lang="en-GB" b="1" dirty="0"/>
          </a:p>
        </p:txBody>
      </p:sp>
      <p:sp>
        <p:nvSpPr>
          <p:cNvPr id="3" name="Content Placeholder 2"/>
          <p:cNvSpPr>
            <a:spLocks noGrp="1"/>
          </p:cNvSpPr>
          <p:nvPr>
            <p:ph idx="1"/>
          </p:nvPr>
        </p:nvSpPr>
        <p:spPr/>
        <p:txBody>
          <a:bodyPr/>
          <a:lstStyle/>
          <a:p>
            <a:pPr algn="r" rtl="1"/>
            <a:r>
              <a:rPr lang="ar-SA" b="1" u="sng" dirty="0" smtClean="0">
                <a:solidFill>
                  <a:schemeClr val="tx2"/>
                </a:solidFill>
              </a:rPr>
              <a:t>خامساً:</a:t>
            </a:r>
            <a:r>
              <a:rPr lang="ar-SA" b="1" dirty="0" smtClean="0">
                <a:solidFill>
                  <a:schemeClr val="tx2"/>
                </a:solidFill>
              </a:rPr>
              <a:t> محدودية السوق المحلية:</a:t>
            </a:r>
          </a:p>
          <a:p>
            <a:pPr algn="r" rtl="1">
              <a:buNone/>
            </a:pPr>
            <a:r>
              <a:rPr lang="ar-SA" dirty="0" smtClean="0"/>
              <a:t>          على الرغم من ارتفاع أعداد السكان في الدول النامية إلا أن مستوى الدخول الفردية منخفضة  و السوق المحلية ضيقة مما يؤدي لضعف القوة الشرائية و انخفاض الطلب.</a:t>
            </a:r>
          </a:p>
          <a:p>
            <a:pPr algn="r" rtl="1">
              <a:buNone/>
            </a:pPr>
            <a:endParaRPr lang="ar-SA" dirty="0" smtClean="0"/>
          </a:p>
          <a:p>
            <a:pPr algn="r" rtl="1"/>
            <a:r>
              <a:rPr lang="ar-SA" dirty="0" smtClean="0"/>
              <a:t>ضيق السوق المحلية قد يؤدي لتقليص الاستثمار المحلي و الأجنبي و من ثم انخفاض مساهمة الأسواق في التنمية الاقتصادية.</a:t>
            </a:r>
            <a:endParaRPr lang="en-GB" dirty="0"/>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10470568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خصائص الاقتصاديات النامية:</a:t>
            </a:r>
            <a:endParaRPr lang="en-GB" b="1" dirty="0"/>
          </a:p>
        </p:txBody>
      </p:sp>
      <p:sp>
        <p:nvSpPr>
          <p:cNvPr id="3" name="Content Placeholder 2"/>
          <p:cNvSpPr>
            <a:spLocks noGrp="1"/>
          </p:cNvSpPr>
          <p:nvPr>
            <p:ph idx="1"/>
          </p:nvPr>
        </p:nvSpPr>
        <p:spPr/>
        <p:txBody>
          <a:bodyPr>
            <a:normAutofit lnSpcReduction="10000"/>
          </a:bodyPr>
          <a:lstStyle/>
          <a:p>
            <a:pPr algn="r" rtl="1"/>
            <a:r>
              <a:rPr lang="ar-SA" b="1" u="sng" dirty="0" smtClean="0">
                <a:solidFill>
                  <a:schemeClr val="tx2"/>
                </a:solidFill>
              </a:rPr>
              <a:t>سادساً:</a:t>
            </a:r>
            <a:r>
              <a:rPr lang="ar-SA" b="1" dirty="0" smtClean="0">
                <a:solidFill>
                  <a:schemeClr val="tx2"/>
                </a:solidFill>
              </a:rPr>
              <a:t> ارتفاع معدل البطالة المقنعة:</a:t>
            </a:r>
          </a:p>
          <a:p>
            <a:pPr algn="r" rtl="1">
              <a:buNone/>
            </a:pPr>
            <a:r>
              <a:rPr lang="ar-SA" dirty="0" smtClean="0"/>
              <a:t>          البطالة المقنعة تعني وجود العديد من العمال و الموظفين في أنشطة إنتاجية ولكنهم لا يضيفون شيئاً يذكر إلى الإنتاج مما يؤدي لانخفاض الإنتاجية الحدية للعمل (قد تصل للصفر أو تصبح سالبة)، هذا يجعل الاستغناء عنهم لا يؤثر على مستوى الإنتاج.</a:t>
            </a:r>
          </a:p>
          <a:p>
            <a:pPr algn="r" rtl="1"/>
            <a:r>
              <a:rPr lang="ar-SA" b="1" dirty="0" smtClean="0">
                <a:solidFill>
                  <a:schemeClr val="tx2"/>
                </a:solidFill>
              </a:rPr>
              <a:t>تتركز البطالة المقنعة في الدول النامية في القطاع الزراعي وذلك بسبب:</a:t>
            </a:r>
          </a:p>
          <a:p>
            <a:pPr marL="514350" indent="-514350" algn="r" rtl="1">
              <a:buFont typeface="+mj-lt"/>
              <a:buAutoNum type="arabicPeriod"/>
            </a:pPr>
            <a:r>
              <a:rPr lang="ar-SA" dirty="0" smtClean="0"/>
              <a:t>اختلال هيكل الإنتاج و ضعف القطاع الصناعي.</a:t>
            </a:r>
          </a:p>
          <a:p>
            <a:pPr marL="514350" indent="-514350" algn="r" rtl="1">
              <a:buFont typeface="+mj-lt"/>
              <a:buAutoNum type="arabicPeriod"/>
            </a:pPr>
            <a:r>
              <a:rPr lang="ar-SA" dirty="0" smtClean="0"/>
              <a:t>استخدام أساليب الإنتاج البدائية.</a:t>
            </a:r>
          </a:p>
          <a:p>
            <a:pPr marL="514350" indent="-514350" algn="r" rtl="1">
              <a:buFont typeface="+mj-lt"/>
              <a:buAutoNum type="arabicPeriod"/>
            </a:pPr>
            <a:r>
              <a:rPr lang="ar-SA" dirty="0" smtClean="0"/>
              <a:t>نظام العائلة الممتدة.</a:t>
            </a:r>
          </a:p>
          <a:p>
            <a:pPr marL="514350" indent="-514350" algn="r" rtl="1">
              <a:buFont typeface="+mj-lt"/>
              <a:buAutoNum type="arabicPeriod"/>
            </a:pPr>
            <a:r>
              <a:rPr lang="ar-SA" dirty="0" smtClean="0"/>
              <a:t>القيم و التقاليد المهنية.</a:t>
            </a:r>
            <a:endParaRPr lang="en-GB" dirty="0"/>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10470568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خصائص الاقتصاديات النامية:</a:t>
            </a:r>
            <a:endParaRPr lang="en-GB" b="1" dirty="0"/>
          </a:p>
        </p:txBody>
      </p:sp>
      <p:sp>
        <p:nvSpPr>
          <p:cNvPr id="3" name="Content Placeholder 2"/>
          <p:cNvSpPr>
            <a:spLocks noGrp="1"/>
          </p:cNvSpPr>
          <p:nvPr>
            <p:ph idx="1"/>
          </p:nvPr>
        </p:nvSpPr>
        <p:spPr/>
        <p:txBody>
          <a:bodyPr>
            <a:normAutofit/>
          </a:bodyPr>
          <a:lstStyle/>
          <a:p>
            <a:pPr algn="r" rtl="1"/>
            <a:r>
              <a:rPr lang="ar-SA" b="1" u="sng" dirty="0" smtClean="0">
                <a:solidFill>
                  <a:schemeClr val="tx2"/>
                </a:solidFill>
              </a:rPr>
              <a:t>سابعاً:</a:t>
            </a:r>
            <a:r>
              <a:rPr lang="ar-SA" b="1" dirty="0" smtClean="0">
                <a:solidFill>
                  <a:schemeClr val="tx2"/>
                </a:solidFill>
              </a:rPr>
              <a:t> النقص الشديد في فئة المنظمين و الإداريين الأكفاء:</a:t>
            </a:r>
          </a:p>
          <a:p>
            <a:pPr algn="r" rtl="1">
              <a:buNone/>
            </a:pPr>
            <a:r>
              <a:rPr lang="ar-SA" dirty="0" smtClean="0"/>
              <a:t>          الإدارة الكفء و التنظيم من أهم عناصر نجاح عملية التنمية الاقتصادية. فالمنظم (أحد عناصر الإنتاج) هو المحرك الرئيس لعملية التنمية الاقتصادية ككل.</a:t>
            </a:r>
          </a:p>
          <a:p>
            <a:pPr algn="r" rtl="1"/>
            <a:r>
              <a:rPr lang="ar-SA" dirty="0" smtClean="0"/>
              <a:t>تواجد المنظم تحدي كبير في الدول النامية التي تعاني من الجهل و الفقر و انتشار القيم الاجتماعية القديمة.</a:t>
            </a:r>
          </a:p>
          <a:p>
            <a:pPr algn="r" rtl="1"/>
            <a:r>
              <a:rPr lang="ar-SA" b="1" dirty="0" smtClean="0">
                <a:solidFill>
                  <a:schemeClr val="tx2"/>
                </a:solidFill>
              </a:rPr>
              <a:t>دور المنظم:</a:t>
            </a:r>
          </a:p>
          <a:p>
            <a:pPr marL="514350" indent="-514350" algn="r" rtl="1">
              <a:buNone/>
            </a:pPr>
            <a:r>
              <a:rPr lang="ar-SA" dirty="0" smtClean="0"/>
              <a:t>          ابتكار أساليب جديدة للإنتاج تسمح بإنتاج سلع جديدة، تخفيض أسعار السلع الموجودة و فتح الأسواق الجديدة للسلع المنتجة.</a:t>
            </a:r>
            <a:endParaRPr lang="en-GB" dirty="0"/>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10470568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خصائص الاقتصاديات النامية:</a:t>
            </a:r>
            <a:endParaRPr lang="en-GB" b="1" dirty="0"/>
          </a:p>
        </p:txBody>
      </p:sp>
      <p:sp>
        <p:nvSpPr>
          <p:cNvPr id="3" name="Content Placeholder 2"/>
          <p:cNvSpPr>
            <a:spLocks noGrp="1"/>
          </p:cNvSpPr>
          <p:nvPr>
            <p:ph idx="1"/>
          </p:nvPr>
        </p:nvSpPr>
        <p:spPr/>
        <p:txBody>
          <a:bodyPr/>
          <a:lstStyle/>
          <a:p>
            <a:pPr algn="r" rtl="1"/>
            <a:r>
              <a:rPr lang="ar-SA" b="1" u="sng" dirty="0" smtClean="0">
                <a:solidFill>
                  <a:schemeClr val="tx2"/>
                </a:solidFill>
              </a:rPr>
              <a:t>ثامناً:</a:t>
            </a:r>
            <a:r>
              <a:rPr lang="ar-SA" b="1" dirty="0" smtClean="0">
                <a:solidFill>
                  <a:schemeClr val="tx2"/>
                </a:solidFill>
              </a:rPr>
              <a:t> تدني مستوى التعليم:</a:t>
            </a:r>
          </a:p>
          <a:p>
            <a:pPr algn="r" rtl="1">
              <a:buNone/>
            </a:pPr>
            <a:r>
              <a:rPr lang="ar-SA" dirty="0" smtClean="0"/>
              <a:t>          حيث تنخفض نسبة المتعلمين و المقيدين في كل من التعليم الابتدائي و الثانوي مقارنة بالدول المتقدمة مما أدى لانتشار الجهل و الأمية.</a:t>
            </a:r>
          </a:p>
          <a:p>
            <a:pPr algn="r" rtl="1">
              <a:buNone/>
            </a:pPr>
            <a:endParaRPr lang="ar-SA" dirty="0" smtClean="0"/>
          </a:p>
          <a:p>
            <a:pPr algn="r" rtl="1"/>
            <a:r>
              <a:rPr lang="ar-SA" dirty="0" smtClean="0"/>
              <a:t>ارتفاع نسبة الأمية من المشاكل الاجتماعية التي تعاني منها الدول النامية خاصة في طبقة الفلاحين و فئة النساء.</a:t>
            </a:r>
            <a:endParaRPr lang="en-GB" dirty="0"/>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10470568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خصائص الاقتصاديات النامية:</a:t>
            </a:r>
            <a:endParaRPr lang="en-GB" b="1" dirty="0"/>
          </a:p>
        </p:txBody>
      </p:sp>
      <p:sp>
        <p:nvSpPr>
          <p:cNvPr id="3" name="Content Placeholder 2"/>
          <p:cNvSpPr>
            <a:spLocks noGrp="1"/>
          </p:cNvSpPr>
          <p:nvPr>
            <p:ph idx="1"/>
          </p:nvPr>
        </p:nvSpPr>
        <p:spPr/>
        <p:txBody>
          <a:bodyPr>
            <a:normAutofit/>
          </a:bodyPr>
          <a:lstStyle/>
          <a:p>
            <a:pPr algn="r" rtl="1"/>
            <a:r>
              <a:rPr lang="ar-SA" b="1" u="sng" dirty="0" smtClean="0">
                <a:solidFill>
                  <a:schemeClr val="tx2"/>
                </a:solidFill>
              </a:rPr>
              <a:t>تاسعاً:</a:t>
            </a:r>
            <a:r>
              <a:rPr lang="ar-SA" b="1" dirty="0" smtClean="0">
                <a:solidFill>
                  <a:schemeClr val="tx2"/>
                </a:solidFill>
              </a:rPr>
              <a:t> انخفاض مستوى الخدمات الصحية:</a:t>
            </a:r>
          </a:p>
          <a:p>
            <a:pPr algn="r" rtl="1">
              <a:buNone/>
            </a:pPr>
            <a:r>
              <a:rPr lang="ar-SA" dirty="0" smtClean="0"/>
              <a:t>          تعاني معظم الدول الفقيرة من انتشار الأوبئة والأمراض و ضعف مستوى الصحة العامة مما يؤدي لارتفاع معدل الوفيات و انخفاض متوسط العمر المتوقع للمولود.</a:t>
            </a:r>
          </a:p>
          <a:p>
            <a:pPr algn="r" rtl="1"/>
            <a:r>
              <a:rPr lang="ar-SA" b="1" dirty="0" smtClean="0">
                <a:solidFill>
                  <a:schemeClr val="tx2"/>
                </a:solidFill>
              </a:rPr>
              <a:t>مؤشرات قياس مستوى الصحة:</a:t>
            </a:r>
          </a:p>
          <a:p>
            <a:pPr marL="514350" indent="-514350" algn="r" rtl="1">
              <a:buFont typeface="+mj-lt"/>
              <a:buAutoNum type="arabicPeriod"/>
            </a:pPr>
            <a:r>
              <a:rPr lang="ar-SA" dirty="0" smtClean="0"/>
              <a:t>معدل الوفيات دون 5 سنوات لكل 1000 مولود حي       </a:t>
            </a:r>
            <a:r>
              <a:rPr lang="ar-SA" dirty="0" smtClean="0">
                <a:solidFill>
                  <a:srgbClr val="FF0000"/>
                </a:solidFill>
              </a:rPr>
              <a:t>87% </a:t>
            </a:r>
            <a:r>
              <a:rPr lang="ar-SA" dirty="0" smtClean="0"/>
              <a:t>- </a:t>
            </a:r>
            <a:r>
              <a:rPr lang="ar-SA" dirty="0" smtClean="0">
                <a:solidFill>
                  <a:srgbClr val="00B050"/>
                </a:solidFill>
              </a:rPr>
              <a:t>9%</a:t>
            </a:r>
          </a:p>
          <a:p>
            <a:pPr marL="514350" indent="-514350" algn="r" rtl="1">
              <a:buFont typeface="+mj-lt"/>
              <a:buAutoNum type="arabicPeriod"/>
            </a:pPr>
            <a:r>
              <a:rPr lang="ar-SA" dirty="0" smtClean="0"/>
              <a:t>معدل الوفيات للأطفال الرضع لكل 1000 مولود حي       </a:t>
            </a:r>
            <a:r>
              <a:rPr lang="ar-SA" dirty="0" smtClean="0">
                <a:solidFill>
                  <a:srgbClr val="FF0000"/>
                </a:solidFill>
              </a:rPr>
              <a:t>55% </a:t>
            </a:r>
            <a:r>
              <a:rPr lang="ar-SA" dirty="0" smtClean="0"/>
              <a:t>- </a:t>
            </a:r>
            <a:r>
              <a:rPr lang="ar-SA" dirty="0" smtClean="0">
                <a:solidFill>
                  <a:srgbClr val="00B050"/>
                </a:solidFill>
              </a:rPr>
              <a:t>7%</a:t>
            </a:r>
          </a:p>
          <a:p>
            <a:pPr marL="514350" indent="-514350" algn="r" rtl="1">
              <a:buFont typeface="+mj-lt"/>
              <a:buAutoNum type="arabicPeriod"/>
            </a:pPr>
            <a:r>
              <a:rPr lang="ar-SA" dirty="0" smtClean="0"/>
              <a:t>العمر المتوقع عند الولادة        </a:t>
            </a:r>
            <a:r>
              <a:rPr lang="ar-SA" dirty="0" smtClean="0">
                <a:solidFill>
                  <a:srgbClr val="FF0000"/>
                </a:solidFill>
              </a:rPr>
              <a:t>64 سنة </a:t>
            </a:r>
            <a:r>
              <a:rPr lang="ar-SA" dirty="0" smtClean="0"/>
              <a:t>– </a:t>
            </a:r>
            <a:r>
              <a:rPr lang="ar-SA" dirty="0" smtClean="0">
                <a:solidFill>
                  <a:srgbClr val="00B050"/>
                </a:solidFill>
              </a:rPr>
              <a:t>77 سنة</a:t>
            </a:r>
          </a:p>
          <a:p>
            <a:pPr marL="514350" indent="-514350" algn="r" rtl="1">
              <a:buFont typeface="+mj-lt"/>
              <a:buAutoNum type="arabicPeriod"/>
            </a:pPr>
            <a:r>
              <a:rPr lang="ar-SA" dirty="0" smtClean="0"/>
              <a:t>مؤشرات أخرى كعدد الأفراد لكل طبيب (ممرض).</a:t>
            </a:r>
            <a:endParaRPr lang="en-GB" dirty="0"/>
          </a:p>
        </p:txBody>
      </p:sp>
      <p:sp>
        <p:nvSpPr>
          <p:cNvPr id="4" name="Footer Placeholder 3"/>
          <p:cNvSpPr>
            <a:spLocks noGrp="1"/>
          </p:cNvSpPr>
          <p:nvPr>
            <p:ph type="ftr" sz="quarter" idx="11"/>
          </p:nvPr>
        </p:nvSpPr>
        <p:spPr/>
        <p:txBody>
          <a:bodyPr/>
          <a:lstStyle/>
          <a:p>
            <a:endParaRPr lang="en-GB"/>
          </a:p>
        </p:txBody>
      </p:sp>
      <p:cxnSp>
        <p:nvCxnSpPr>
          <p:cNvPr id="7" name="Straight Arrow Connector 6"/>
          <p:cNvCxnSpPr/>
          <p:nvPr/>
        </p:nvCxnSpPr>
        <p:spPr>
          <a:xfrm rot="10800000">
            <a:off x="2143108" y="4429132"/>
            <a:ext cx="571504"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10800000">
            <a:off x="2000232" y="4929198"/>
            <a:ext cx="571504"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10800000">
            <a:off x="4786315" y="5357826"/>
            <a:ext cx="571504"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1214414" y="1000108"/>
            <a:ext cx="1327608" cy="830997"/>
          </a:xfrm>
          <a:prstGeom prst="rect">
            <a:avLst/>
          </a:prstGeom>
          <a:noFill/>
        </p:spPr>
        <p:txBody>
          <a:bodyPr wrap="none" rtlCol="0">
            <a:spAutoFit/>
          </a:bodyPr>
          <a:lstStyle/>
          <a:p>
            <a:pPr algn="ctr" rtl="1"/>
            <a:r>
              <a:rPr lang="ar-SA" sz="2400" dirty="0" smtClean="0">
                <a:solidFill>
                  <a:srgbClr val="FF0000"/>
                </a:solidFill>
              </a:rPr>
              <a:t>دول نامية</a:t>
            </a:r>
          </a:p>
          <a:p>
            <a:pPr algn="ctr" rtl="1"/>
            <a:r>
              <a:rPr lang="ar-SA" sz="2400" dirty="0" smtClean="0">
                <a:solidFill>
                  <a:srgbClr val="00B050"/>
                </a:solidFill>
              </a:rPr>
              <a:t>دول متقدمة</a:t>
            </a:r>
            <a:endParaRPr lang="en-US" sz="2400" dirty="0">
              <a:solidFill>
                <a:srgbClr val="00B050"/>
              </a:solidFill>
            </a:endParaRPr>
          </a:p>
        </p:txBody>
      </p:sp>
      <p:sp>
        <p:nvSpPr>
          <p:cNvPr id="11" name="Cloud 10"/>
          <p:cNvSpPr/>
          <p:nvPr/>
        </p:nvSpPr>
        <p:spPr>
          <a:xfrm>
            <a:off x="1071538" y="857232"/>
            <a:ext cx="1785950" cy="1285884"/>
          </a:xfrm>
          <a:prstGeom prst="cloud">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470568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خصائص الاقتصاديات النامية:</a:t>
            </a:r>
            <a:endParaRPr lang="en-GB" b="1" dirty="0"/>
          </a:p>
        </p:txBody>
      </p:sp>
      <p:sp>
        <p:nvSpPr>
          <p:cNvPr id="3" name="Content Placeholder 2"/>
          <p:cNvSpPr>
            <a:spLocks noGrp="1"/>
          </p:cNvSpPr>
          <p:nvPr>
            <p:ph idx="1"/>
          </p:nvPr>
        </p:nvSpPr>
        <p:spPr>
          <a:xfrm>
            <a:off x="142844" y="1935480"/>
            <a:ext cx="8543956" cy="4389120"/>
          </a:xfrm>
        </p:spPr>
        <p:txBody>
          <a:bodyPr>
            <a:normAutofit/>
          </a:bodyPr>
          <a:lstStyle/>
          <a:p>
            <a:pPr algn="r" rtl="1"/>
            <a:r>
              <a:rPr lang="ar-SA" b="1" u="sng" dirty="0" smtClean="0">
                <a:solidFill>
                  <a:schemeClr val="tx2"/>
                </a:solidFill>
              </a:rPr>
              <a:t>عاشراً:</a:t>
            </a:r>
            <a:r>
              <a:rPr lang="ar-SA" b="1" dirty="0" smtClean="0">
                <a:solidFill>
                  <a:schemeClr val="tx2"/>
                </a:solidFill>
              </a:rPr>
              <a:t> ضعف مساهمة القطاع الصناعي في عملية التنمية الاقتصادية:</a:t>
            </a:r>
          </a:p>
          <a:p>
            <a:pPr algn="r" rtl="1">
              <a:buNone/>
            </a:pPr>
            <a:r>
              <a:rPr lang="ar-SA" dirty="0" smtClean="0"/>
              <a:t>            نسبة المساهمة في تكوين الناتج و الدخل القومي </a:t>
            </a:r>
            <a:r>
              <a:rPr lang="ar-SA" dirty="0" smtClean="0">
                <a:solidFill>
                  <a:srgbClr val="FF0000"/>
                </a:solidFill>
              </a:rPr>
              <a:t>10% </a:t>
            </a:r>
            <a:r>
              <a:rPr lang="ar-SA" dirty="0" smtClean="0"/>
              <a:t>- </a:t>
            </a:r>
            <a:r>
              <a:rPr lang="ar-SA" dirty="0" smtClean="0">
                <a:solidFill>
                  <a:srgbClr val="00B050"/>
                </a:solidFill>
              </a:rPr>
              <a:t>40%</a:t>
            </a:r>
            <a:r>
              <a:rPr lang="ar-SA" dirty="0" smtClean="0"/>
              <a:t>.</a:t>
            </a:r>
          </a:p>
          <a:p>
            <a:pPr algn="r" rtl="1"/>
            <a:r>
              <a:rPr lang="ar-SA" b="1" dirty="0" smtClean="0">
                <a:solidFill>
                  <a:schemeClr val="tx2"/>
                </a:solidFill>
              </a:rPr>
              <a:t>سمات القطاع الصناعي في الدول النامية</a:t>
            </a:r>
            <a:r>
              <a:rPr lang="ar-SA" dirty="0" smtClean="0"/>
              <a:t>:</a:t>
            </a:r>
          </a:p>
          <a:p>
            <a:pPr marL="514350" indent="-514350" algn="r" rtl="1">
              <a:buFont typeface="+mj-lt"/>
              <a:buAutoNum type="arabicPeriod"/>
            </a:pPr>
            <a:r>
              <a:rPr lang="ar-SA" dirty="0" smtClean="0"/>
              <a:t>أغلب الصناعات هي صناعات استهلاكية صغيرة و خفيفة أو صناعات كثيفة العمل.</a:t>
            </a:r>
          </a:p>
          <a:p>
            <a:pPr marL="514350" indent="-514350" algn="r" rtl="1">
              <a:buFont typeface="+mj-lt"/>
              <a:buAutoNum type="arabicPeriod"/>
            </a:pPr>
            <a:r>
              <a:rPr lang="ar-SA" dirty="0" smtClean="0"/>
              <a:t>ضعف إنتاجية العمل نتيجة لعدم الاستخدام الأمثل للموارد المتاحة.</a:t>
            </a:r>
          </a:p>
          <a:p>
            <a:pPr marL="514350" indent="-514350" algn="r" rtl="1">
              <a:buFont typeface="+mj-lt"/>
              <a:buAutoNum type="arabicPeriod"/>
            </a:pPr>
            <a:r>
              <a:rPr lang="ar-SA" dirty="0" smtClean="0"/>
              <a:t>اعتماد الفنون الإنتاجية التقليدية البسيطة.</a:t>
            </a:r>
          </a:p>
          <a:p>
            <a:pPr marL="514350" indent="-514350" algn="r" rtl="1">
              <a:buFont typeface="+mj-lt"/>
              <a:buAutoNum type="arabicPeriod"/>
            </a:pPr>
            <a:r>
              <a:rPr lang="ar-SA" dirty="0" smtClean="0"/>
              <a:t>انخفاض معدل معامل رأس المال إلى العمل.</a:t>
            </a:r>
          </a:p>
          <a:p>
            <a:pPr marL="514350" indent="-514350" algn="r" rtl="1">
              <a:buFont typeface="+mj-lt"/>
              <a:buAutoNum type="arabicPeriod"/>
            </a:pPr>
            <a:r>
              <a:rPr lang="ar-SA" dirty="0" smtClean="0"/>
              <a:t>الاعتماد على المواد الأولية و المواد النصف مصنعة المستوردة من الخارج.</a:t>
            </a:r>
          </a:p>
          <a:p>
            <a:pPr algn="r" rtl="1"/>
            <a:endParaRPr lang="en-GB" dirty="0"/>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10470568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خصائص الاقتصاديات النامية:</a:t>
            </a:r>
            <a:endParaRPr lang="en-GB" b="1" dirty="0"/>
          </a:p>
        </p:txBody>
      </p:sp>
      <p:sp>
        <p:nvSpPr>
          <p:cNvPr id="3" name="Content Placeholder 2"/>
          <p:cNvSpPr>
            <a:spLocks noGrp="1"/>
          </p:cNvSpPr>
          <p:nvPr>
            <p:ph idx="1"/>
          </p:nvPr>
        </p:nvSpPr>
        <p:spPr/>
        <p:txBody>
          <a:bodyPr/>
          <a:lstStyle/>
          <a:p>
            <a:pPr algn="r" rtl="1"/>
            <a:r>
              <a:rPr lang="ar-SA" b="1" u="sng" dirty="0" smtClean="0">
                <a:solidFill>
                  <a:schemeClr val="tx2"/>
                </a:solidFill>
              </a:rPr>
              <a:t>إحدى عشر: </a:t>
            </a:r>
            <a:r>
              <a:rPr lang="ar-SA" b="1" dirty="0" smtClean="0">
                <a:solidFill>
                  <a:schemeClr val="tx2"/>
                </a:solidFill>
              </a:rPr>
              <a:t>التبعية الاقتصادية:</a:t>
            </a:r>
          </a:p>
          <a:p>
            <a:pPr algn="r" rtl="1">
              <a:buNone/>
            </a:pPr>
            <a:r>
              <a:rPr lang="ar-SA" dirty="0" smtClean="0"/>
              <a:t>          تبعية الدول النامية للاقتصاديات المتقدمة أدى إلى خدمة مصالح الدول المتقدمة على حساب مصالح الدول النامية، كما أدى لانتقال الأزمات الاقتصادية في الاقتصاديات المتقدمة للدول النامية و بالتالي إعاقة تحقيق عملية التنمية الاقتصادية.</a:t>
            </a:r>
          </a:p>
          <a:p>
            <a:pPr algn="r" rtl="1">
              <a:buNone/>
            </a:pPr>
            <a:r>
              <a:rPr lang="ar-SA" b="1" dirty="0" smtClean="0">
                <a:solidFill>
                  <a:schemeClr val="tx2"/>
                </a:solidFill>
              </a:rPr>
              <a:t>مثال: </a:t>
            </a:r>
            <a:r>
              <a:rPr lang="ar-SA" dirty="0" smtClean="0"/>
              <a:t>انخفاض سعر صرف الدولار يؤدي لخسارة الدول المصدرة للنفط.</a:t>
            </a:r>
          </a:p>
          <a:p>
            <a:pPr algn="r" rtl="1"/>
            <a:r>
              <a:rPr lang="ar-SA" dirty="0" smtClean="0"/>
              <a:t>التبعية المالية للاقتصاديات المتقدمة أو للمؤسسات المالية الدولية جعلت الدول النامية تقع في فخ المديونية، وعجزها عن تسديد أصل الدين و الفوائد المترتبة عليه جعل المشكلة تتفاقم حيث أصبحت تهدد النظام المالي العالمي.</a:t>
            </a:r>
            <a:endParaRPr lang="en-GB" dirty="0"/>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10470568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استراتيجيات التنمية:</a:t>
            </a:r>
            <a:endParaRPr lang="en-US" b="1" dirty="0"/>
          </a:p>
        </p:txBody>
      </p:sp>
      <p:sp>
        <p:nvSpPr>
          <p:cNvPr id="3" name="Content Placeholder 2"/>
          <p:cNvSpPr>
            <a:spLocks noGrp="1"/>
          </p:cNvSpPr>
          <p:nvPr>
            <p:ph idx="1"/>
          </p:nvPr>
        </p:nvSpPr>
        <p:spPr/>
        <p:txBody>
          <a:bodyPr>
            <a:normAutofit/>
          </a:bodyPr>
          <a:lstStyle/>
          <a:p>
            <a:pPr algn="r" rtl="1"/>
            <a:r>
              <a:rPr lang="ar-SA" dirty="0" smtClean="0"/>
              <a:t>تعاني الدول النامية من مشكلة التبادلية التي تتضمن الاختيار بين الزراعة والصناعة، التصدير و الاستيراد أو بين التخطيط المركزي و نظام السوق.</a:t>
            </a:r>
          </a:p>
          <a:p>
            <a:pPr algn="r" rtl="1"/>
            <a:r>
              <a:rPr lang="ar-SA" b="1" u="sng" dirty="0" smtClean="0">
                <a:solidFill>
                  <a:schemeClr val="tx2"/>
                </a:solidFill>
              </a:rPr>
              <a:t>أولاً:</a:t>
            </a:r>
            <a:r>
              <a:rPr lang="ar-SA" b="1" dirty="0" smtClean="0">
                <a:solidFill>
                  <a:schemeClr val="tx2"/>
                </a:solidFill>
              </a:rPr>
              <a:t> الزراعة أم الصناعة:</a:t>
            </a:r>
          </a:p>
          <a:p>
            <a:pPr algn="r" rtl="1">
              <a:buNone/>
            </a:pPr>
            <a:r>
              <a:rPr lang="ar-SA" dirty="0" smtClean="0"/>
              <a:t>          بعد أن استقلت دول العالم الثالث بدأت في دعم التصنيع لحل مشكلة التنمية. من أوائل تلك الدول هي الهند، لحقتها بقية الدول.</a:t>
            </a:r>
          </a:p>
          <a:p>
            <a:pPr algn="r" rtl="1"/>
            <a:r>
              <a:rPr lang="ar-SA" b="1" dirty="0" smtClean="0">
                <a:solidFill>
                  <a:schemeClr val="tx2"/>
                </a:solidFill>
              </a:rPr>
              <a:t>العوامل التي تجعل خيار التصنيع أكثر إغراءاً من الزراعة:</a:t>
            </a:r>
          </a:p>
          <a:p>
            <a:pPr marL="514350" indent="-514350" algn="r" rtl="1">
              <a:buFont typeface="+mj-lt"/>
              <a:buAutoNum type="arabicPeriod"/>
            </a:pPr>
            <a:r>
              <a:rPr lang="ar-SA" dirty="0" smtClean="0"/>
              <a:t>الخيار الأنسب لخلق رأس المال المادي.</a:t>
            </a:r>
          </a:p>
          <a:p>
            <a:pPr marL="514350" indent="-514350" algn="r" rtl="1">
              <a:buFont typeface="+mj-lt"/>
              <a:buAutoNum type="arabicPeriod"/>
            </a:pPr>
            <a:r>
              <a:rPr lang="ar-SA" dirty="0" smtClean="0"/>
              <a:t>تجارب الدول المتقدمة توضح أن التحول من الزراعة إلى الصناعة سبباً في الوصول لدرجة متقدمة من التنمية الاقتصادية.</a:t>
            </a:r>
          </a:p>
          <a:p>
            <a:pPr marL="514350" indent="-514350" algn="r" rtl="1">
              <a:buFont typeface="+mj-lt"/>
              <a:buAutoNum type="arabicPeriod"/>
            </a:pPr>
            <a:endParaRPr lang="en-US" dirty="0"/>
          </a:p>
        </p:txBody>
      </p:sp>
      <p:sp>
        <p:nvSpPr>
          <p:cNvPr id="4" name="Footer Placeholder 3"/>
          <p:cNvSpPr>
            <a:spLocks noGrp="1"/>
          </p:cNvSpPr>
          <p:nvPr>
            <p:ph type="ftr" sz="quarter" idx="11"/>
          </p:nvPr>
        </p:nvSpPr>
        <p:spPr/>
        <p:txBody>
          <a:bodyPr/>
          <a:lstStyle/>
          <a:p>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مقدمة:</a:t>
            </a:r>
            <a:endParaRPr lang="en-GB" b="1" dirty="0"/>
          </a:p>
        </p:txBody>
      </p:sp>
      <p:sp>
        <p:nvSpPr>
          <p:cNvPr id="3" name="Content Placeholder 2"/>
          <p:cNvSpPr>
            <a:spLocks noGrp="1"/>
          </p:cNvSpPr>
          <p:nvPr>
            <p:ph idx="1"/>
          </p:nvPr>
        </p:nvSpPr>
        <p:spPr/>
        <p:txBody>
          <a:bodyPr/>
          <a:lstStyle/>
          <a:p>
            <a:pPr algn="r" rtl="1"/>
            <a:r>
              <a:rPr lang="ar-SA" dirty="0" smtClean="0"/>
              <a:t>ظهرت أهمية اقتصاديات النمو و التنمية بعد الحرب العالمية الثانية حيث بدأت البلدان النامية (المتخلفة عن النمو) تضع خطط تنموية لرفع مستوى التنمية فيها.</a:t>
            </a:r>
          </a:p>
          <a:p>
            <a:pPr algn="r" rtl="1"/>
            <a:r>
              <a:rPr lang="ar-SA" dirty="0" smtClean="0"/>
              <a:t>تحقيق تنمية في الاقتصاديات المتخلفة تزيد من قوتها الشرائية و تؤدي للتوسع في أسواقها مما ينعكس على ازدهار البلدان المتقدمة.</a:t>
            </a:r>
          </a:p>
          <a:p>
            <a:pPr algn="r" rtl="1">
              <a:buNone/>
            </a:pPr>
            <a:endParaRPr lang="ar-SA" dirty="0" smtClean="0"/>
          </a:p>
          <a:p>
            <a:pPr algn="r" rtl="1"/>
            <a:r>
              <a:rPr lang="ar-SA" b="1" dirty="0" smtClean="0">
                <a:solidFill>
                  <a:schemeClr val="tx2"/>
                </a:solidFill>
              </a:rPr>
              <a:t>الهدف من دراسة التنمية الاقتصادية:</a:t>
            </a:r>
          </a:p>
          <a:p>
            <a:pPr algn="r" rtl="1">
              <a:buNone/>
            </a:pPr>
            <a:r>
              <a:rPr lang="ar-SA" dirty="0" smtClean="0">
                <a:solidFill>
                  <a:schemeClr val="tx2"/>
                </a:solidFill>
              </a:rPr>
              <a:t>          </a:t>
            </a:r>
            <a:r>
              <a:rPr lang="ar-SA" dirty="0" smtClean="0"/>
              <a:t>الاسهام في حل مشكلة التخلف الاقتصادي.</a:t>
            </a:r>
            <a:endParaRPr lang="en-GB" dirty="0">
              <a:solidFill>
                <a:schemeClr val="tx2"/>
              </a:solidFill>
            </a:endParaRPr>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18864349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استراتيجيات التنمية:</a:t>
            </a:r>
            <a:endParaRPr lang="en-US" b="1" dirty="0"/>
          </a:p>
        </p:txBody>
      </p:sp>
      <p:sp>
        <p:nvSpPr>
          <p:cNvPr id="3" name="Content Placeholder 2"/>
          <p:cNvSpPr>
            <a:spLocks noGrp="1"/>
          </p:cNvSpPr>
          <p:nvPr>
            <p:ph idx="1"/>
          </p:nvPr>
        </p:nvSpPr>
        <p:spPr/>
        <p:txBody>
          <a:bodyPr/>
          <a:lstStyle/>
          <a:p>
            <a:pPr algn="r" rtl="1"/>
            <a:r>
              <a:rPr lang="ar-SA" b="1" u="sng" dirty="0" smtClean="0">
                <a:solidFill>
                  <a:schemeClr val="tx2"/>
                </a:solidFill>
              </a:rPr>
              <a:t>ثانياً: </a:t>
            </a:r>
            <a:r>
              <a:rPr lang="ar-SA" b="1" dirty="0" smtClean="0">
                <a:solidFill>
                  <a:schemeClr val="tx2"/>
                </a:solidFill>
              </a:rPr>
              <a:t>التصدير أم إحلال الواردات:</a:t>
            </a:r>
          </a:p>
          <a:p>
            <a:pPr algn="r" rtl="1">
              <a:buNone/>
            </a:pPr>
            <a:r>
              <a:rPr lang="ar-SA" dirty="0" smtClean="0"/>
              <a:t>          عند توسع الدولة النامية في النشاط الصناعي فإن عليها أن تختار بين استراتيجيتين تجاريتين دوليتين، هما:</a:t>
            </a:r>
          </a:p>
          <a:p>
            <a:pPr marL="514350" indent="-514350" algn="r" rtl="1">
              <a:buFont typeface="+mj-lt"/>
              <a:buAutoNum type="arabicPeriod"/>
            </a:pPr>
            <a:r>
              <a:rPr lang="ar-SA" b="1" dirty="0" smtClean="0">
                <a:solidFill>
                  <a:schemeClr val="tx2"/>
                </a:solidFill>
              </a:rPr>
              <a:t>إحلال الواردات: </a:t>
            </a:r>
            <a:r>
              <a:rPr lang="ar-SA" dirty="0" smtClean="0"/>
              <a:t>يعني تفضيل تنمية و تطوير الصناعات المحلية لإنتاج سلع تحل محل الواردات. انتشرت في أمريكا الجنوبية في الخمسينات.</a:t>
            </a:r>
          </a:p>
          <a:p>
            <a:pPr marL="514350" indent="-514350" algn="r" rtl="1">
              <a:buNone/>
            </a:pPr>
            <a:r>
              <a:rPr lang="ar-SA" b="1" dirty="0" smtClean="0">
                <a:solidFill>
                  <a:schemeClr val="tx2"/>
                </a:solidFill>
              </a:rPr>
              <a:t>مثل: </a:t>
            </a:r>
            <a:r>
              <a:rPr lang="ar-SA" dirty="0" smtClean="0"/>
              <a:t>البويات يتم استيرادها من الخارج، سياسة إحلال الواردات تدعو لإنشاء صناعة بويات محلية لإنتاج بدائل لهذه الواردات.</a:t>
            </a:r>
          </a:p>
          <a:p>
            <a:pPr marL="514350" indent="-514350" algn="r" rtl="1">
              <a:buFont typeface="+mj-lt"/>
              <a:buAutoNum type="arabicPeriod" startAt="2"/>
            </a:pPr>
            <a:r>
              <a:rPr lang="ar-SA" b="1" dirty="0" smtClean="0">
                <a:solidFill>
                  <a:schemeClr val="tx2"/>
                </a:solidFill>
              </a:rPr>
              <a:t>دعم التصدير: </a:t>
            </a:r>
            <a:r>
              <a:rPr lang="ar-SA" dirty="0" smtClean="0"/>
              <a:t>يعني إنشاء الصناعات هدفها الأول تصدير إنتاجها للأسواق العالمية. لاقت نجاحات في الدول التي تبنتها كاليابان و كوريا.</a:t>
            </a:r>
            <a:endParaRPr lang="en-US" dirty="0"/>
          </a:p>
        </p:txBody>
      </p:sp>
      <p:sp>
        <p:nvSpPr>
          <p:cNvPr id="4" name="Footer Placeholder 3"/>
          <p:cNvSpPr>
            <a:spLocks noGrp="1"/>
          </p:cNvSpPr>
          <p:nvPr>
            <p:ph type="ftr" sz="quarter" idx="11"/>
          </p:nvPr>
        </p:nvSpPr>
        <p:spPr/>
        <p:txBody>
          <a:bodyPr/>
          <a:lstStyle/>
          <a:p>
            <a:endParaRPr lang="en-GB"/>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استراتيجيات التنمية:</a:t>
            </a:r>
            <a:endParaRPr lang="en-US" b="1" dirty="0"/>
          </a:p>
        </p:txBody>
      </p:sp>
      <p:sp>
        <p:nvSpPr>
          <p:cNvPr id="3" name="Content Placeholder 2"/>
          <p:cNvSpPr>
            <a:spLocks noGrp="1"/>
          </p:cNvSpPr>
          <p:nvPr>
            <p:ph idx="1"/>
          </p:nvPr>
        </p:nvSpPr>
        <p:spPr/>
        <p:txBody>
          <a:bodyPr/>
          <a:lstStyle/>
          <a:p>
            <a:pPr algn="r" rtl="1"/>
            <a:r>
              <a:rPr lang="ar-SA" b="1" u="sng" dirty="0" smtClean="0">
                <a:solidFill>
                  <a:schemeClr val="tx2"/>
                </a:solidFill>
              </a:rPr>
              <a:t>ثالثاً: </a:t>
            </a:r>
            <a:r>
              <a:rPr lang="ar-SA" b="1" dirty="0" smtClean="0">
                <a:solidFill>
                  <a:schemeClr val="tx2"/>
                </a:solidFill>
              </a:rPr>
              <a:t>التخطيط المركزي أم نظام السوق:</a:t>
            </a:r>
          </a:p>
          <a:p>
            <a:pPr algn="r" rtl="1">
              <a:buNone/>
            </a:pPr>
            <a:r>
              <a:rPr lang="ar-SA" dirty="0" smtClean="0"/>
              <a:t>          يجب على الدول كجزء من استراتيجية التنمية الاقتصادية أن تختار كيف تدير اقتصادها، فهي تتبني أحد النظامين:</a:t>
            </a:r>
          </a:p>
          <a:p>
            <a:pPr marL="514350" indent="-514350" algn="r" rtl="1">
              <a:buFont typeface="+mj-lt"/>
              <a:buAutoNum type="arabicPeriod"/>
            </a:pPr>
            <a:r>
              <a:rPr lang="ar-SA" b="1" dirty="0" smtClean="0">
                <a:solidFill>
                  <a:schemeClr val="tx2"/>
                </a:solidFill>
              </a:rPr>
              <a:t>نظام السوق: </a:t>
            </a:r>
            <a:r>
              <a:rPr lang="ar-SA" dirty="0" smtClean="0"/>
              <a:t>تقليص دور الحكومة في النشاط الاقتصادي</a:t>
            </a:r>
          </a:p>
          <a:p>
            <a:pPr marL="514350" indent="-514350" algn="r" rtl="1">
              <a:buFont typeface="+mj-lt"/>
              <a:buAutoNum type="arabicPeriod"/>
            </a:pPr>
            <a:r>
              <a:rPr lang="ar-SA" b="1" dirty="0" smtClean="0">
                <a:solidFill>
                  <a:schemeClr val="tx2"/>
                </a:solidFill>
              </a:rPr>
              <a:t>نظام التخطيط المركزي: </a:t>
            </a:r>
            <a:r>
              <a:rPr lang="ar-SA" dirty="0" smtClean="0"/>
              <a:t>الاعتماد على الحكومة في إدارة الشأن الاقتصادي.</a:t>
            </a:r>
            <a:endParaRPr lang="en-US" dirty="0"/>
          </a:p>
        </p:txBody>
      </p:sp>
      <p:sp>
        <p:nvSpPr>
          <p:cNvPr id="4" name="Footer Placeholder 3"/>
          <p:cNvSpPr>
            <a:spLocks noGrp="1"/>
          </p:cNvSpPr>
          <p:nvPr>
            <p:ph type="ftr" sz="quarter" idx="11"/>
          </p:nvPr>
        </p:nvSpPr>
        <p:spPr/>
        <p:txBody>
          <a:bodyPr/>
          <a:lstStyle/>
          <a:p>
            <a:endParaRPr lang="en-GB"/>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النمو الاقتصادي و السياسات الحكومية:</a:t>
            </a:r>
            <a:endParaRPr lang="en-US" b="1" dirty="0"/>
          </a:p>
        </p:txBody>
      </p:sp>
      <p:sp>
        <p:nvSpPr>
          <p:cNvPr id="3" name="Content Placeholder 2"/>
          <p:cNvSpPr>
            <a:spLocks noGrp="1"/>
          </p:cNvSpPr>
          <p:nvPr>
            <p:ph idx="1"/>
          </p:nvPr>
        </p:nvSpPr>
        <p:spPr/>
        <p:txBody>
          <a:bodyPr/>
          <a:lstStyle/>
          <a:p>
            <a:pPr algn="r" rtl="1"/>
            <a:r>
              <a:rPr lang="ar-SA" dirty="0" smtClean="0"/>
              <a:t>تجارب الدول المتقدمة توضح أن الحكومة تلعب دوراً نشيطاً في إدارة الشأن الاقتصادي و في دفع معدلات النمو.</a:t>
            </a:r>
          </a:p>
          <a:p>
            <a:pPr algn="r" rtl="1"/>
            <a:r>
              <a:rPr lang="ar-SA" b="1" dirty="0" smtClean="0">
                <a:solidFill>
                  <a:schemeClr val="tx2"/>
                </a:solidFill>
              </a:rPr>
              <a:t>السياسات التي تتبناها الدولة لتحقيق النمو الاقتصادي:</a:t>
            </a:r>
          </a:p>
          <a:p>
            <a:pPr marL="514350" indent="-514350" algn="r" rtl="1">
              <a:buFont typeface="+mj-lt"/>
              <a:buAutoNum type="arabicPeriod"/>
            </a:pPr>
            <a:r>
              <a:rPr lang="ar-SA" dirty="0" smtClean="0"/>
              <a:t>تحسين نوعية التعليم.</a:t>
            </a:r>
          </a:p>
          <a:p>
            <a:pPr marL="514350" indent="-514350" algn="r" rtl="1">
              <a:buFont typeface="+mj-lt"/>
              <a:buAutoNum type="arabicPeriod"/>
            </a:pPr>
            <a:r>
              <a:rPr lang="ar-SA" dirty="0" smtClean="0"/>
              <a:t>استخدام السياسات النقدية والمالية لزيادة معدلات الادخار.</a:t>
            </a:r>
          </a:p>
          <a:p>
            <a:pPr marL="514350" indent="-514350" algn="r" rtl="1">
              <a:buFont typeface="+mj-lt"/>
              <a:buAutoNum type="arabicPeriod"/>
            </a:pPr>
            <a:r>
              <a:rPr lang="ar-SA" dirty="0" smtClean="0"/>
              <a:t>تشجيع و دعم البحث والتنمية.</a:t>
            </a:r>
          </a:p>
          <a:p>
            <a:pPr marL="514350" indent="-514350" algn="r" rtl="1">
              <a:buFont typeface="+mj-lt"/>
              <a:buAutoNum type="arabicPeriod"/>
            </a:pPr>
            <a:r>
              <a:rPr lang="ar-SA" dirty="0" smtClean="0"/>
              <a:t>الحد من الإجراءات التنظيمية المشجعة على الاحتكار وتقليل المنافسة.</a:t>
            </a:r>
            <a:endParaRPr lang="en-US" dirty="0"/>
          </a:p>
        </p:txBody>
      </p:sp>
      <p:sp>
        <p:nvSpPr>
          <p:cNvPr id="4" name="Footer Placeholder 3"/>
          <p:cNvSpPr>
            <a:spLocks noGrp="1"/>
          </p:cNvSpPr>
          <p:nvPr>
            <p:ph type="ftr" sz="quarter" idx="11"/>
          </p:nvPr>
        </p:nvSpPr>
        <p:spPr/>
        <p:txBody>
          <a:bodyPr/>
          <a:lstStyle/>
          <a:p>
            <a:endParaRPr lang="en-GB"/>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الخلاصة:</a:t>
            </a:r>
            <a:endParaRPr lang="en-US" b="1" dirty="0"/>
          </a:p>
        </p:txBody>
      </p:sp>
      <p:sp>
        <p:nvSpPr>
          <p:cNvPr id="3" name="Content Placeholder 2"/>
          <p:cNvSpPr>
            <a:spLocks noGrp="1"/>
          </p:cNvSpPr>
          <p:nvPr>
            <p:ph idx="1"/>
          </p:nvPr>
        </p:nvSpPr>
        <p:spPr/>
        <p:txBody>
          <a:bodyPr>
            <a:normAutofit lnSpcReduction="10000"/>
          </a:bodyPr>
          <a:lstStyle/>
          <a:p>
            <a:pPr algn="r" rtl="1"/>
            <a:r>
              <a:rPr lang="ar-SA" dirty="0" smtClean="0"/>
              <a:t>يختلف النمو الاقتصادي عن التنمية الاقتصادية و التنمية أكثر شمولاً.</a:t>
            </a:r>
          </a:p>
          <a:p>
            <a:pPr algn="r" rtl="1"/>
            <a:r>
              <a:rPr lang="ar-SA" dirty="0" smtClean="0"/>
              <a:t>من الممكن حدوث نمو اقتصادي بالرغم من عدم حدوث تنمية اقتصادية.</a:t>
            </a:r>
            <a:endParaRPr lang="en-GB" dirty="0" smtClean="0"/>
          </a:p>
          <a:p>
            <a:pPr algn="r" rtl="1"/>
            <a:r>
              <a:rPr lang="ar-SA" dirty="0" smtClean="0"/>
              <a:t>للتنمية الاقتصادية عدة أهداف تنصب في معالجة التخلف الاقتصادي.</a:t>
            </a:r>
          </a:p>
          <a:p>
            <a:pPr algn="r" rtl="1"/>
            <a:r>
              <a:rPr lang="ar-SA" dirty="0" smtClean="0"/>
              <a:t>زيادة عرض العمل أو رأس المال المادي أو البشري أو إنتاجية العامل كلها تؤدي لحدوث نمو اقتصادي.</a:t>
            </a:r>
          </a:p>
          <a:p>
            <a:pPr algn="r" rtl="1"/>
            <a:r>
              <a:rPr lang="ar-SA" dirty="0" smtClean="0"/>
              <a:t>للاقتصاديات النامية عدة خصائص منها الزيادة السكانية السريعة، انخفاض مستوى دخل الفرد، تدني مستوى التعليم، التبعية الاقتصادية...الخ</a:t>
            </a:r>
          </a:p>
          <a:p>
            <a:pPr algn="r" rtl="1"/>
            <a:r>
              <a:rPr lang="ar-SA" dirty="0" smtClean="0"/>
              <a:t>تعاني الدول النامية من مشكلة التبادلية التي تتضمن الاختيار بين الزراعة والصناعة، التصدير و الاستيراد أو بين التخطيط المركزي و نظام السوق.</a:t>
            </a:r>
          </a:p>
          <a:p>
            <a:pPr algn="r" rtl="1"/>
            <a:r>
              <a:rPr lang="ar-SA" dirty="0" smtClean="0"/>
              <a:t>تلعب السياسات الحكومية دوراً هاماً في تحقيقي النمو الاقتصادي.</a:t>
            </a:r>
          </a:p>
          <a:p>
            <a:pPr algn="r" rtl="1"/>
            <a:endParaRPr lang="en-US" dirty="0"/>
          </a:p>
        </p:txBody>
      </p:sp>
      <p:sp>
        <p:nvSpPr>
          <p:cNvPr id="4" name="Footer Placeholder 3"/>
          <p:cNvSpPr>
            <a:spLocks noGrp="1"/>
          </p:cNvSpPr>
          <p:nvPr>
            <p:ph type="ftr" sz="quarter" idx="11"/>
          </p:nvPr>
        </p:nvSpPr>
        <p:spPr/>
        <p:txBody>
          <a:bodyPr/>
          <a:lstStyle/>
          <a:p>
            <a:endParaRPr lang="en-GB"/>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rtl="1"/>
            <a:r>
              <a:rPr lang="ar-SA" b="1" dirty="0" smtClean="0"/>
              <a:t>النمو (</a:t>
            </a:r>
            <a:r>
              <a:rPr lang="en-US" sz="4900" b="1" dirty="0" smtClean="0"/>
              <a:t>Growth</a:t>
            </a:r>
            <a:r>
              <a:rPr lang="ar-SA" b="1" dirty="0" smtClean="0"/>
              <a:t>) و التنمية (</a:t>
            </a:r>
            <a:r>
              <a:rPr lang="en-US" sz="4900" b="1" dirty="0" smtClean="0"/>
              <a:t>Development</a:t>
            </a:r>
            <a:r>
              <a:rPr lang="ar-SA" b="1" dirty="0" smtClean="0"/>
              <a:t>):</a:t>
            </a:r>
            <a:endParaRPr lang="en-GB" b="1" dirty="0"/>
          </a:p>
        </p:txBody>
      </p:sp>
      <p:sp>
        <p:nvSpPr>
          <p:cNvPr id="3" name="Content Placeholder 2"/>
          <p:cNvSpPr>
            <a:spLocks noGrp="1"/>
          </p:cNvSpPr>
          <p:nvPr>
            <p:ph idx="1"/>
          </p:nvPr>
        </p:nvSpPr>
        <p:spPr/>
        <p:txBody>
          <a:bodyPr>
            <a:normAutofit/>
          </a:bodyPr>
          <a:lstStyle/>
          <a:p>
            <a:pPr algn="r" rtl="1"/>
            <a:r>
              <a:rPr lang="ar-SA" b="1" dirty="0" smtClean="0">
                <a:solidFill>
                  <a:schemeClr val="tx2"/>
                </a:solidFill>
              </a:rPr>
              <a:t>النمو الاقتصادي </a:t>
            </a:r>
            <a:r>
              <a:rPr lang="en-US" b="1" dirty="0" smtClean="0">
                <a:solidFill>
                  <a:schemeClr val="tx2"/>
                </a:solidFill>
              </a:rPr>
              <a:t>Economic Growth</a:t>
            </a:r>
            <a:r>
              <a:rPr lang="ar-SA" b="1" dirty="0" smtClean="0">
                <a:solidFill>
                  <a:schemeClr val="tx2"/>
                </a:solidFill>
              </a:rPr>
              <a:t> :</a:t>
            </a:r>
            <a:endParaRPr lang="en-US" b="1" dirty="0" smtClean="0">
              <a:solidFill>
                <a:schemeClr val="tx2"/>
              </a:solidFill>
            </a:endParaRPr>
          </a:p>
          <a:p>
            <a:pPr algn="r" rtl="1">
              <a:buNone/>
            </a:pPr>
            <a:r>
              <a:rPr lang="ar-SA" dirty="0" smtClean="0"/>
              <a:t>          هو الزيادة في الدخل القومي الحقيقي (أو في نصيب الفرد من الدخل القومي) خلال سنة ما مقارنة بالسنة السابقة لها وذلك عن طريق زيادة الكميات المستخدمة من عناصر الإنتاج و زيادة الكفاءة الإنتاجية لهذه العناصر.</a:t>
            </a:r>
          </a:p>
          <a:p>
            <a:pPr algn="r" rtl="1">
              <a:buNone/>
            </a:pPr>
            <a:r>
              <a:rPr lang="ar-SA" b="1" dirty="0" smtClean="0">
                <a:solidFill>
                  <a:schemeClr val="tx2"/>
                </a:solidFill>
              </a:rPr>
              <a:t>مثال: </a:t>
            </a:r>
            <a:r>
              <a:rPr lang="ar-SA" dirty="0" smtClean="0"/>
              <a:t>زيادة إنتاج السلع و الخدمات يعني أن هناك نمو اقتصادي.</a:t>
            </a:r>
          </a:p>
          <a:p>
            <a:pPr algn="r" rtl="1"/>
            <a:r>
              <a:rPr lang="ar-SA" dirty="0" smtClean="0"/>
              <a:t>معدل النمو الاقتصادي &gt; معدل النمو السكاني        نمو الناتج يحقق تحسن في مستوى المعيشة.</a:t>
            </a:r>
          </a:p>
        </p:txBody>
      </p:sp>
      <p:sp>
        <p:nvSpPr>
          <p:cNvPr id="4" name="Footer Placeholder 3"/>
          <p:cNvSpPr>
            <a:spLocks noGrp="1"/>
          </p:cNvSpPr>
          <p:nvPr>
            <p:ph type="ftr" sz="quarter" idx="11"/>
          </p:nvPr>
        </p:nvSpPr>
        <p:spPr/>
        <p:txBody>
          <a:bodyPr/>
          <a:lstStyle/>
          <a:p>
            <a:endParaRPr lang="en-GB"/>
          </a:p>
        </p:txBody>
      </p:sp>
      <p:cxnSp>
        <p:nvCxnSpPr>
          <p:cNvPr id="7" name="Straight Arrow Connector 6"/>
          <p:cNvCxnSpPr/>
          <p:nvPr/>
        </p:nvCxnSpPr>
        <p:spPr>
          <a:xfrm rot="10800000">
            <a:off x="3000364" y="4857760"/>
            <a:ext cx="571504"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143408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rtl="1"/>
            <a:r>
              <a:rPr lang="ar-SA" b="1" dirty="0" smtClean="0"/>
              <a:t>النمو (</a:t>
            </a:r>
            <a:r>
              <a:rPr lang="en-US" sz="4900" b="1" dirty="0" smtClean="0"/>
              <a:t>Growth</a:t>
            </a:r>
            <a:r>
              <a:rPr lang="ar-SA" b="1" dirty="0" smtClean="0"/>
              <a:t>) و التنمية (</a:t>
            </a:r>
            <a:r>
              <a:rPr lang="en-US" sz="4900" b="1" dirty="0" smtClean="0"/>
              <a:t>Development</a:t>
            </a:r>
            <a:r>
              <a:rPr lang="ar-SA" b="1" dirty="0" smtClean="0"/>
              <a:t>):</a:t>
            </a:r>
            <a:endParaRPr lang="en-GB" b="1" dirty="0"/>
          </a:p>
        </p:txBody>
      </p:sp>
      <p:sp>
        <p:nvSpPr>
          <p:cNvPr id="3" name="Content Placeholder 2"/>
          <p:cNvSpPr>
            <a:spLocks noGrp="1"/>
          </p:cNvSpPr>
          <p:nvPr>
            <p:ph idx="1"/>
          </p:nvPr>
        </p:nvSpPr>
        <p:spPr/>
        <p:txBody>
          <a:bodyPr/>
          <a:lstStyle/>
          <a:p>
            <a:pPr algn="r" rtl="1"/>
            <a:r>
              <a:rPr lang="ar-SA" b="1" dirty="0" smtClean="0">
                <a:solidFill>
                  <a:schemeClr val="tx2"/>
                </a:solidFill>
              </a:rPr>
              <a:t>التنمية الاقتصادية </a:t>
            </a:r>
            <a:r>
              <a:rPr lang="en-US" b="1" dirty="0" smtClean="0">
                <a:solidFill>
                  <a:schemeClr val="tx2"/>
                </a:solidFill>
              </a:rPr>
              <a:t>Economic Development</a:t>
            </a:r>
            <a:r>
              <a:rPr lang="ar-SA" b="1" dirty="0" smtClean="0">
                <a:solidFill>
                  <a:schemeClr val="tx2"/>
                </a:solidFill>
              </a:rPr>
              <a:t> : </a:t>
            </a:r>
            <a:r>
              <a:rPr lang="ar-SA" sz="1800" dirty="0" smtClean="0"/>
              <a:t>أكثر شمولاً</a:t>
            </a:r>
            <a:endParaRPr lang="ar-SA" dirty="0" smtClean="0"/>
          </a:p>
          <a:p>
            <a:pPr algn="r" rtl="1">
              <a:buNone/>
            </a:pPr>
            <a:r>
              <a:rPr lang="ar-SA" dirty="0" smtClean="0"/>
              <a:t>          هي الزيادة في نصيب الفرد من الدخل القومي بالإضافة لإجراء تغيرات جذرية في هيكل الاقتصاد (الإنتاج) و في طريقة استخدام و توزيع عناصر الإنتاج بين القطاعات الاقتصادية المختلفة بما يضمن الاستمرار التراكمي للنمو.</a:t>
            </a:r>
          </a:p>
          <a:p>
            <a:pPr algn="r" rtl="1">
              <a:buNone/>
            </a:pPr>
            <a:r>
              <a:rPr lang="ar-SA" b="1" dirty="0" smtClean="0">
                <a:solidFill>
                  <a:schemeClr val="tx2"/>
                </a:solidFill>
              </a:rPr>
              <a:t>مثال: </a:t>
            </a:r>
            <a:r>
              <a:rPr lang="ar-SA" dirty="0" smtClean="0"/>
              <a:t>زيادة نصيب القطاع الصناعي و تخفيض نصيب القطاع الزراعي في الناتج القومي / زيادة عدد سكان المدن و تخفيض عدد سكان الأرياف.</a:t>
            </a:r>
          </a:p>
          <a:p>
            <a:pPr algn="r" rtl="1"/>
            <a:r>
              <a:rPr lang="ar-SA" dirty="0" smtClean="0"/>
              <a:t>المشاركة الفعالة لمواطني الدولة في العملية التنموية تعني المشاركة في منافع التنمية، فالتنمية الحقيقية تفيد جميع الفئات مواطنين كانوا أو أجانب.</a:t>
            </a:r>
          </a:p>
          <a:p>
            <a:pPr algn="ctr" rtl="1">
              <a:buNone/>
            </a:pPr>
            <a:r>
              <a:rPr lang="ar-SA" dirty="0" smtClean="0"/>
              <a:t>من الممكن حدوث نمو اقتصادي بالرغم من عدم حدوث تنمية اقتصادية</a:t>
            </a:r>
            <a:endParaRPr lang="en-GB" dirty="0" smtClean="0"/>
          </a:p>
          <a:p>
            <a:pPr algn="r" rtl="1"/>
            <a:endParaRPr lang="en-GB" dirty="0"/>
          </a:p>
        </p:txBody>
      </p:sp>
      <p:sp>
        <p:nvSpPr>
          <p:cNvPr id="4" name="Footer Placeholder 3"/>
          <p:cNvSpPr>
            <a:spLocks noGrp="1"/>
          </p:cNvSpPr>
          <p:nvPr>
            <p:ph type="ftr" sz="quarter" idx="11"/>
          </p:nvPr>
        </p:nvSpPr>
        <p:spPr/>
        <p:txBody>
          <a:bodyPr/>
          <a:lstStyle/>
          <a:p>
            <a:endParaRPr lang="en-GB" dirty="0"/>
          </a:p>
        </p:txBody>
      </p:sp>
      <p:sp>
        <p:nvSpPr>
          <p:cNvPr id="6" name="Rectangle 5"/>
          <p:cNvSpPr/>
          <p:nvPr/>
        </p:nvSpPr>
        <p:spPr>
          <a:xfrm>
            <a:off x="714348" y="5857892"/>
            <a:ext cx="7786742" cy="50006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151953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أهداف التنمية الاقتصادية:</a:t>
            </a:r>
            <a:endParaRPr lang="en-GB" b="1" dirty="0"/>
          </a:p>
        </p:txBody>
      </p:sp>
      <p:sp>
        <p:nvSpPr>
          <p:cNvPr id="3" name="Content Placeholder 2"/>
          <p:cNvSpPr>
            <a:spLocks noGrp="1"/>
          </p:cNvSpPr>
          <p:nvPr>
            <p:ph idx="1"/>
          </p:nvPr>
        </p:nvSpPr>
        <p:spPr/>
        <p:txBody>
          <a:bodyPr/>
          <a:lstStyle/>
          <a:p>
            <a:pPr algn="r" rtl="1"/>
            <a:r>
              <a:rPr lang="ar-SA" b="1" dirty="0" smtClean="0">
                <a:solidFill>
                  <a:schemeClr val="tx2"/>
                </a:solidFill>
              </a:rPr>
              <a:t>بعض الأهداف الأساسية للتنمية الاقتصادية في الدول النامية:</a:t>
            </a:r>
          </a:p>
          <a:p>
            <a:pPr marL="514350" indent="-514350" algn="r" rtl="1">
              <a:buFont typeface="+mj-lt"/>
              <a:buAutoNum type="arabicPeriod"/>
            </a:pPr>
            <a:r>
              <a:rPr lang="ar-SA" dirty="0" smtClean="0"/>
              <a:t>زيادة الدخل القومي الحقيقي.</a:t>
            </a:r>
          </a:p>
          <a:p>
            <a:pPr marL="514350" indent="-514350" algn="r" rtl="1">
              <a:buFont typeface="+mj-lt"/>
              <a:buAutoNum type="arabicPeriod"/>
            </a:pPr>
            <a:r>
              <a:rPr lang="ar-SA" dirty="0" smtClean="0"/>
              <a:t>رفع مستوى معيشة المواطنين.</a:t>
            </a:r>
          </a:p>
          <a:p>
            <a:pPr marL="514350" indent="-514350" algn="r" rtl="1">
              <a:buFont typeface="+mj-lt"/>
              <a:buAutoNum type="arabicPeriod"/>
            </a:pPr>
            <a:r>
              <a:rPr lang="ar-SA" dirty="0" smtClean="0"/>
              <a:t>تقليل التفاوت في الدخول والثروات بين أفراد المجتمع.</a:t>
            </a:r>
          </a:p>
          <a:p>
            <a:pPr marL="514350" indent="-514350" algn="r" rtl="1">
              <a:buFont typeface="+mj-lt"/>
              <a:buAutoNum type="arabicPeriod"/>
            </a:pPr>
            <a:r>
              <a:rPr lang="ar-SA" dirty="0" smtClean="0"/>
              <a:t>تعديل التركيب الهيكلي للاقتصاد القومي لصالح قطاعي الصناعة و الخدمات على حساب القطاع الزراعي.</a:t>
            </a:r>
            <a:endParaRPr lang="en-GB" dirty="0"/>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874037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عوامل النمو الاقتصادي:</a:t>
            </a:r>
            <a:endParaRPr lang="en-GB" b="1" dirty="0"/>
          </a:p>
        </p:txBody>
      </p:sp>
      <p:sp>
        <p:nvSpPr>
          <p:cNvPr id="3" name="Content Placeholder 2"/>
          <p:cNvSpPr>
            <a:spLocks noGrp="1"/>
          </p:cNvSpPr>
          <p:nvPr>
            <p:ph idx="1"/>
          </p:nvPr>
        </p:nvSpPr>
        <p:spPr/>
        <p:txBody>
          <a:bodyPr/>
          <a:lstStyle/>
          <a:p>
            <a:pPr algn="r" rtl="1"/>
            <a:r>
              <a:rPr lang="ar-SA" b="1" dirty="0" smtClean="0">
                <a:solidFill>
                  <a:schemeClr val="tx2"/>
                </a:solidFill>
              </a:rPr>
              <a:t>هناك عدة عوامل تسهم في رفع معدلات النمو الاقتصادي، منها:</a:t>
            </a:r>
          </a:p>
          <a:p>
            <a:pPr marL="514350" indent="-514350" algn="r" rtl="1">
              <a:buFont typeface="+mj-lt"/>
              <a:buAutoNum type="arabicPeriod"/>
            </a:pPr>
            <a:r>
              <a:rPr lang="ar-SA" dirty="0" smtClean="0"/>
              <a:t>الزيادة في عرض العمل        يمكن أن يولد إنتاجاً أكبر.</a:t>
            </a:r>
          </a:p>
          <a:p>
            <a:pPr marL="514350" indent="-514350" algn="r" rtl="1">
              <a:buFont typeface="+mj-lt"/>
              <a:buAutoNum type="arabicPeriod"/>
            </a:pPr>
            <a:r>
              <a:rPr lang="ar-SA" dirty="0" smtClean="0"/>
              <a:t>الزيادة في رأس المال المادي (آلات، معدات)        تحفز إنتاجية العامل وبالتالي تزيد الإنتاج.</a:t>
            </a:r>
          </a:p>
          <a:p>
            <a:pPr marL="514350" indent="-514350" algn="r" rtl="1">
              <a:buFont typeface="+mj-lt"/>
              <a:buAutoNum type="arabicPeriod"/>
            </a:pPr>
            <a:r>
              <a:rPr lang="ar-SA" dirty="0" smtClean="0"/>
              <a:t>الزيادة في رأس المال البشري        الاستثمار في الأفراد من أهم عوامل النمو الاقتصادي، فالشعب الأكثر صحة أكثر إنتاجية و الأفراد الأكثر تأهيلاً و تدريباً أكثر إنتاجية.</a:t>
            </a:r>
          </a:p>
          <a:p>
            <a:pPr marL="514350" indent="-514350" algn="r" rtl="1">
              <a:buFont typeface="+mj-lt"/>
              <a:buAutoNum type="arabicPeriod"/>
            </a:pPr>
            <a:r>
              <a:rPr lang="ar-SA" dirty="0" smtClean="0"/>
              <a:t>الزيادة في إنتاجية عناصر الإنتاج        عن طريق التغير التقني و التقدم في مجالات المعرفة الأخرى كالإدارة.</a:t>
            </a:r>
            <a:endParaRPr lang="en-GB" dirty="0"/>
          </a:p>
        </p:txBody>
      </p:sp>
      <p:sp>
        <p:nvSpPr>
          <p:cNvPr id="4" name="Footer Placeholder 3"/>
          <p:cNvSpPr>
            <a:spLocks noGrp="1"/>
          </p:cNvSpPr>
          <p:nvPr>
            <p:ph type="ftr" sz="quarter" idx="11"/>
          </p:nvPr>
        </p:nvSpPr>
        <p:spPr/>
        <p:txBody>
          <a:bodyPr/>
          <a:lstStyle/>
          <a:p>
            <a:endParaRPr lang="en-GB"/>
          </a:p>
        </p:txBody>
      </p:sp>
      <p:cxnSp>
        <p:nvCxnSpPr>
          <p:cNvPr id="6" name="Straight Arrow Connector 5"/>
          <p:cNvCxnSpPr/>
          <p:nvPr/>
        </p:nvCxnSpPr>
        <p:spPr>
          <a:xfrm rot="10800000">
            <a:off x="4929190" y="2714620"/>
            <a:ext cx="571504"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rot="10800000">
            <a:off x="2786050" y="3143248"/>
            <a:ext cx="571504"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10800000">
            <a:off x="4357686" y="4071942"/>
            <a:ext cx="571504"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10800000">
            <a:off x="3929058" y="5357826"/>
            <a:ext cx="571504"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750761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خصائص الاقتصاديات النامية:</a:t>
            </a:r>
            <a:endParaRPr lang="en-GB" b="1" dirty="0"/>
          </a:p>
        </p:txBody>
      </p:sp>
      <p:sp>
        <p:nvSpPr>
          <p:cNvPr id="3" name="Content Placeholder 2"/>
          <p:cNvSpPr>
            <a:spLocks noGrp="1"/>
          </p:cNvSpPr>
          <p:nvPr>
            <p:ph idx="1"/>
          </p:nvPr>
        </p:nvSpPr>
        <p:spPr/>
        <p:txBody>
          <a:bodyPr>
            <a:noAutofit/>
          </a:bodyPr>
          <a:lstStyle/>
          <a:p>
            <a:pPr marL="514350" indent="-514350" algn="r" rtl="1">
              <a:buFont typeface="+mj-lt"/>
              <a:buAutoNum type="arabicPeriod"/>
            </a:pPr>
            <a:r>
              <a:rPr lang="ar-SA" dirty="0" smtClean="0"/>
              <a:t>الزيادة السكانية السريعة.                  </a:t>
            </a:r>
            <a:r>
              <a:rPr lang="ar-SA" dirty="0" smtClean="0">
                <a:solidFill>
                  <a:schemeClr val="accent3"/>
                </a:solidFill>
              </a:rPr>
              <a:t>2.</a:t>
            </a:r>
            <a:r>
              <a:rPr lang="ar-SA" dirty="0" smtClean="0"/>
              <a:t> انخفاض مستوى دخل الفرد.</a:t>
            </a:r>
          </a:p>
          <a:p>
            <a:pPr marL="514350" indent="-514350" algn="r" rtl="1">
              <a:buFont typeface="+mj-lt"/>
              <a:buAutoNum type="arabicPeriod" startAt="3"/>
            </a:pPr>
            <a:r>
              <a:rPr lang="ar-SA" dirty="0" smtClean="0"/>
              <a:t>اختلال الهياكل الاقتصادية.               </a:t>
            </a:r>
            <a:r>
              <a:rPr lang="ar-SA" dirty="0" smtClean="0">
                <a:solidFill>
                  <a:schemeClr val="accent3"/>
                </a:solidFill>
              </a:rPr>
              <a:t>4. </a:t>
            </a:r>
            <a:r>
              <a:rPr lang="ar-SA" dirty="0" smtClean="0"/>
              <a:t>انخفاض مستوى الإنتاجية.</a:t>
            </a:r>
          </a:p>
          <a:p>
            <a:pPr marL="514350" indent="-514350" algn="r" rtl="1">
              <a:buFont typeface="+mj-lt"/>
              <a:buAutoNum type="arabicPeriod" startAt="5"/>
            </a:pPr>
            <a:r>
              <a:rPr lang="ar-SA" dirty="0" smtClean="0"/>
              <a:t>محدودية السوق المحلية.                 </a:t>
            </a:r>
            <a:r>
              <a:rPr lang="ar-SA" dirty="0" smtClean="0">
                <a:solidFill>
                  <a:schemeClr val="accent3"/>
                </a:solidFill>
              </a:rPr>
              <a:t> 6. </a:t>
            </a:r>
            <a:r>
              <a:rPr lang="ar-SA" dirty="0" smtClean="0"/>
              <a:t>ارتفاع معدل البطالة المقنعة.</a:t>
            </a:r>
          </a:p>
          <a:p>
            <a:pPr marL="514350" indent="-514350" algn="r" rtl="1">
              <a:buFont typeface="+mj-lt"/>
              <a:buAutoNum type="arabicPeriod" startAt="7"/>
            </a:pPr>
            <a:r>
              <a:rPr lang="ar-SA" dirty="0" smtClean="0"/>
              <a:t>النقص الشديد في فئة المنظمين والإداريين الأكفاء.</a:t>
            </a:r>
          </a:p>
          <a:p>
            <a:pPr marL="514350" indent="-514350" algn="r" rtl="1">
              <a:buFont typeface="+mj-lt"/>
              <a:buAutoNum type="arabicPeriod" startAt="7"/>
            </a:pPr>
            <a:r>
              <a:rPr lang="ar-SA" dirty="0" smtClean="0"/>
              <a:t>تدني مستوى التعليم.</a:t>
            </a:r>
          </a:p>
          <a:p>
            <a:pPr marL="514350" indent="-514350" algn="r" rtl="1">
              <a:buFont typeface="+mj-lt"/>
              <a:buAutoNum type="arabicPeriod" startAt="7"/>
            </a:pPr>
            <a:r>
              <a:rPr lang="ar-SA" dirty="0" smtClean="0"/>
              <a:t>انخفاض مستوى الخدمات الصحية.</a:t>
            </a:r>
          </a:p>
          <a:p>
            <a:pPr marL="514350" indent="-514350" algn="r" rtl="1">
              <a:buFont typeface="+mj-lt"/>
              <a:buAutoNum type="arabicPeriod" startAt="7"/>
            </a:pPr>
            <a:r>
              <a:rPr lang="ar-SA" dirty="0" smtClean="0"/>
              <a:t>ضعف مساهمة القطاع الصناعي في عملية التنمية الاقتصادية.</a:t>
            </a:r>
          </a:p>
          <a:p>
            <a:pPr marL="514350" indent="-514350" algn="r" rtl="1">
              <a:buFont typeface="+mj-lt"/>
              <a:buAutoNum type="arabicPeriod" startAt="7"/>
            </a:pPr>
            <a:r>
              <a:rPr lang="ar-SA" dirty="0" smtClean="0"/>
              <a:t>التبعية الاقتصادية.</a:t>
            </a:r>
            <a:endParaRPr lang="en-GB" dirty="0"/>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37848286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خصائص الاقتصاديات النامية:</a:t>
            </a:r>
            <a:endParaRPr lang="en-GB" b="1" dirty="0"/>
          </a:p>
        </p:txBody>
      </p:sp>
      <p:sp>
        <p:nvSpPr>
          <p:cNvPr id="3" name="Content Placeholder 2"/>
          <p:cNvSpPr>
            <a:spLocks noGrp="1"/>
          </p:cNvSpPr>
          <p:nvPr>
            <p:ph idx="1"/>
          </p:nvPr>
        </p:nvSpPr>
        <p:spPr/>
        <p:txBody>
          <a:bodyPr>
            <a:normAutofit fontScale="92500"/>
          </a:bodyPr>
          <a:lstStyle/>
          <a:p>
            <a:pPr algn="r" rtl="1"/>
            <a:r>
              <a:rPr lang="ar-SA" b="1" u="sng" dirty="0" smtClean="0">
                <a:solidFill>
                  <a:schemeClr val="tx2"/>
                </a:solidFill>
              </a:rPr>
              <a:t>أولاً: </a:t>
            </a:r>
            <a:r>
              <a:rPr lang="ar-SA" b="1" dirty="0" smtClean="0">
                <a:solidFill>
                  <a:schemeClr val="tx2"/>
                </a:solidFill>
              </a:rPr>
              <a:t>الزيادة السكانية السريعة:</a:t>
            </a:r>
          </a:p>
          <a:p>
            <a:pPr algn="r" rtl="1">
              <a:buNone/>
            </a:pPr>
            <a:r>
              <a:rPr lang="ar-SA" dirty="0" smtClean="0"/>
              <a:t>          تعاني معظم الدول النامية من ارتفاع كبير في معدلات نمو السكان حيث تبلغ الزيادة السنوية فيها 3% على الأقل (1% في الدول المتقدمة).</a:t>
            </a:r>
          </a:p>
          <a:p>
            <a:pPr algn="r" rtl="1"/>
            <a:r>
              <a:rPr lang="ar-SA" b="1" dirty="0" smtClean="0">
                <a:solidFill>
                  <a:schemeClr val="tx2"/>
                </a:solidFill>
              </a:rPr>
              <a:t>أسباب الزيادة في أعداد السكان:</a:t>
            </a:r>
          </a:p>
          <a:p>
            <a:pPr algn="r" rtl="1">
              <a:buNone/>
            </a:pPr>
            <a:r>
              <a:rPr lang="ar-SA" dirty="0" smtClean="0"/>
              <a:t>          زيادة الوعي الصحي و انتشار المؤسسات الصحية و اعتماد عدد كبير من اللقاحات للقضاء على الكثير من الأمراض المستوطنة أدت جميعاها إلى انخفاض نسبة الوفيات و زيادة عدد المواليد.</a:t>
            </a:r>
          </a:p>
          <a:p>
            <a:pPr algn="r" rtl="1"/>
            <a:r>
              <a:rPr lang="ar-SA" b="1" dirty="0" smtClean="0">
                <a:solidFill>
                  <a:schemeClr val="tx2"/>
                </a:solidFill>
              </a:rPr>
              <a:t>سلبيات الزيادة في أعداد السكان:</a:t>
            </a:r>
          </a:p>
          <a:p>
            <a:pPr algn="r" rtl="1">
              <a:buNone/>
            </a:pPr>
            <a:r>
              <a:rPr lang="ar-SA" dirty="0" smtClean="0">
                <a:solidFill>
                  <a:schemeClr val="accent3"/>
                </a:solidFill>
              </a:rPr>
              <a:t>     1.</a:t>
            </a:r>
            <a:r>
              <a:rPr lang="ar-SA" dirty="0" smtClean="0"/>
              <a:t> عدم الاستغلال الأمثل لرأس المال البشري.     </a:t>
            </a:r>
            <a:r>
              <a:rPr lang="ar-SA" dirty="0" smtClean="0">
                <a:solidFill>
                  <a:schemeClr val="accent3"/>
                </a:solidFill>
              </a:rPr>
              <a:t>2.</a:t>
            </a:r>
            <a:r>
              <a:rPr lang="ar-SA" dirty="0" smtClean="0"/>
              <a:t> تدهور مستوى المعيشة.</a:t>
            </a:r>
          </a:p>
          <a:p>
            <a:pPr algn="r" rtl="1">
              <a:buNone/>
            </a:pPr>
            <a:r>
              <a:rPr lang="ar-SA" dirty="0" smtClean="0"/>
              <a:t>     </a:t>
            </a:r>
            <a:r>
              <a:rPr lang="ar-SA" dirty="0" smtClean="0">
                <a:solidFill>
                  <a:schemeClr val="accent3"/>
                </a:solidFill>
              </a:rPr>
              <a:t>3.</a:t>
            </a:r>
            <a:r>
              <a:rPr lang="ar-SA" dirty="0" smtClean="0"/>
              <a:t> انخفاض نصيب الفرد من الدخل القومي.</a:t>
            </a:r>
            <a:endParaRPr lang="en-GB" dirty="0"/>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1857750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smtClean="0"/>
              <a:t>خصائص الاقتصاديات النامية:</a:t>
            </a:r>
            <a:endParaRPr lang="en-GB" b="1" dirty="0"/>
          </a:p>
        </p:txBody>
      </p:sp>
      <p:sp>
        <p:nvSpPr>
          <p:cNvPr id="3" name="Content Placeholder 2"/>
          <p:cNvSpPr>
            <a:spLocks noGrp="1"/>
          </p:cNvSpPr>
          <p:nvPr>
            <p:ph idx="1"/>
          </p:nvPr>
        </p:nvSpPr>
        <p:spPr/>
        <p:txBody>
          <a:bodyPr/>
          <a:lstStyle/>
          <a:p>
            <a:pPr algn="r" rtl="1"/>
            <a:r>
              <a:rPr lang="ar-SA" b="1" u="sng" dirty="0" smtClean="0">
                <a:solidFill>
                  <a:schemeClr val="tx2"/>
                </a:solidFill>
              </a:rPr>
              <a:t>ثانياً:</a:t>
            </a:r>
            <a:r>
              <a:rPr lang="ar-SA" dirty="0" smtClean="0">
                <a:solidFill>
                  <a:schemeClr val="tx2"/>
                </a:solidFill>
              </a:rPr>
              <a:t> </a:t>
            </a:r>
            <a:r>
              <a:rPr lang="ar-SA" b="1" dirty="0" smtClean="0">
                <a:solidFill>
                  <a:schemeClr val="tx2"/>
                </a:solidFill>
              </a:rPr>
              <a:t>انخفاض مستوى دخل الفرد:</a:t>
            </a:r>
          </a:p>
          <a:p>
            <a:pPr algn="r" rtl="1">
              <a:buNone/>
            </a:pPr>
            <a:r>
              <a:rPr lang="ar-SA" dirty="0" smtClean="0"/>
              <a:t>          انخفاض مستوى الدخل الفردي يؤدي لانخفاض مستوى الادخار مما يشكل عائقاً أمام عملية التنمية الاقتصادية في الدول النامية.</a:t>
            </a:r>
          </a:p>
          <a:p>
            <a:pPr algn="r" rtl="1">
              <a:buNone/>
            </a:pPr>
            <a:endParaRPr lang="ar-SA" dirty="0" smtClean="0"/>
          </a:p>
          <a:p>
            <a:pPr algn="r" rtl="1"/>
            <a:r>
              <a:rPr lang="ar-SA" dirty="0" smtClean="0"/>
              <a:t>بالإضافة لانخفاض الدخول، تعاني العديد من الدول النامية من عدم عدالة في توزيع الدخل القومي بين أفراد المجتمع حيث يستحوذ الأغنياء (نسبة قليلة من المجتمع) على 80% من الدخل القومي بينما لا يحصل بقية أفراد المجتمع إلا على 20% فقط من الدخل القومي.</a:t>
            </a:r>
            <a:endParaRPr lang="en-GB" dirty="0"/>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122762214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601</TotalTime>
  <Words>1788</Words>
  <Application>Microsoft Office PowerPoint</Application>
  <PresentationFormat>عرض على الشاشة (3:4)‏</PresentationFormat>
  <Paragraphs>155</Paragraphs>
  <Slides>23</Slides>
  <Notes>0</Notes>
  <HiddenSlides>0</HiddenSlides>
  <MMClips>0</MMClips>
  <ScaleCrop>false</ScaleCrop>
  <HeadingPairs>
    <vt:vector size="4" baseType="variant">
      <vt:variant>
        <vt:lpstr>نسق</vt:lpstr>
      </vt:variant>
      <vt:variant>
        <vt:i4>1</vt:i4>
      </vt:variant>
      <vt:variant>
        <vt:lpstr>عناوين الشرائح</vt:lpstr>
      </vt:variant>
      <vt:variant>
        <vt:i4>23</vt:i4>
      </vt:variant>
    </vt:vector>
  </HeadingPairs>
  <TitlesOfParts>
    <vt:vector size="24" baseType="lpstr">
      <vt:lpstr>Flow</vt:lpstr>
      <vt:lpstr>الفصل الحادي عشر: التنمية الاقتصادية</vt:lpstr>
      <vt:lpstr>مقدمة:</vt:lpstr>
      <vt:lpstr>النمو (Growth) و التنمية (Development):</vt:lpstr>
      <vt:lpstr>النمو (Growth) و التنمية (Development):</vt:lpstr>
      <vt:lpstr>أهداف التنمية الاقتصادية:</vt:lpstr>
      <vt:lpstr>عوامل النمو الاقتصادي:</vt:lpstr>
      <vt:lpstr>خصائص الاقتصاديات النامية:</vt:lpstr>
      <vt:lpstr>خصائص الاقتصاديات النامية:</vt:lpstr>
      <vt:lpstr>خصائص الاقتصاديات النامية:</vt:lpstr>
      <vt:lpstr>خصائص الاقتصاديات النامية:</vt:lpstr>
      <vt:lpstr>خصائص الاقتصاديات النامية:</vt:lpstr>
      <vt:lpstr>خصائص الاقتصاديات النامية:</vt:lpstr>
      <vt:lpstr>خصائص الاقتصاديات النامية:</vt:lpstr>
      <vt:lpstr>خصائص الاقتصاديات النامية:</vt:lpstr>
      <vt:lpstr>خصائص الاقتصاديات النامية:</vt:lpstr>
      <vt:lpstr>خصائص الاقتصاديات النامية:</vt:lpstr>
      <vt:lpstr>خصائص الاقتصاديات النامية:</vt:lpstr>
      <vt:lpstr>خصائص الاقتصاديات النامية:</vt:lpstr>
      <vt:lpstr>استراتيجيات التنمية:</vt:lpstr>
      <vt:lpstr>استراتيجيات التنمية:</vt:lpstr>
      <vt:lpstr>استراتيجيات التنمية:</vt:lpstr>
      <vt:lpstr>النمو الاقتصادي و السياسات الحكومية:</vt:lpstr>
      <vt:lpstr>الخلاصة:</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Bodour</dc:creator>
  <cp:lastModifiedBy>user</cp:lastModifiedBy>
  <cp:revision>49</cp:revision>
  <dcterms:created xsi:type="dcterms:W3CDTF">2013-06-19T14:31:03Z</dcterms:created>
  <dcterms:modified xsi:type="dcterms:W3CDTF">2017-02-13T07:12:36Z</dcterms:modified>
</cp:coreProperties>
</file>