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9"/>
  </p:notesMasterIdLst>
  <p:sldIdLst>
    <p:sldId id="256" r:id="rId2"/>
    <p:sldId id="257" r:id="rId3"/>
    <p:sldId id="266" r:id="rId4"/>
    <p:sldId id="258" r:id="rId5"/>
    <p:sldId id="261" r:id="rId6"/>
    <p:sldId id="260" r:id="rId7"/>
    <p:sldId id="259" r:id="rId8"/>
    <p:sldId id="262" r:id="rId9"/>
    <p:sldId id="263" r:id="rId10"/>
    <p:sldId id="264" r:id="rId11"/>
    <p:sldId id="265" r:id="rId12"/>
    <p:sldId id="267" r:id="rId13"/>
    <p:sldId id="268" r:id="rId14"/>
    <p:sldId id="269" r:id="rId15"/>
    <p:sldId id="270" r:id="rId16"/>
    <p:sldId id="271" r:id="rId17"/>
    <p:sldId id="272" r:id="rId18"/>
    <p:sldId id="273" r:id="rId19"/>
    <p:sldId id="274" r:id="rId20"/>
    <p:sldId id="275" r:id="rId21"/>
    <p:sldId id="277" r:id="rId22"/>
    <p:sldId id="278" r:id="rId23"/>
    <p:sldId id="279" r:id="rId24"/>
    <p:sldId id="276" r:id="rId25"/>
    <p:sldId id="280" r:id="rId26"/>
    <p:sldId id="281" r:id="rId27"/>
    <p:sldId id="285" r:id="rId28"/>
    <p:sldId id="284" r:id="rId29"/>
    <p:sldId id="283" r:id="rId30"/>
    <p:sldId id="282" r:id="rId31"/>
    <p:sldId id="286" r:id="rId32"/>
    <p:sldId id="287" r:id="rId33"/>
    <p:sldId id="288" r:id="rId34"/>
    <p:sldId id="290" r:id="rId35"/>
    <p:sldId id="292" r:id="rId36"/>
    <p:sldId id="291" r:id="rId37"/>
    <p:sldId id="296"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4" d="100"/>
          <a:sy n="84" d="100"/>
        </p:scale>
        <p:origin x="-114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C783C9-FF27-4B93-B172-B6FDCC299E90}" type="datetimeFigureOut">
              <a:rPr lang="en-GB" smtClean="0"/>
              <a:pPr/>
              <a:t>30/08/2015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1BD02E-6837-4477-9E52-8129572841C3}" type="slidenum">
              <a:rPr lang="en-GB" smtClean="0"/>
              <a:pPr/>
              <a:t>‹#›</a:t>
            </a:fld>
            <a:endParaRPr lang="en-GB"/>
          </a:p>
        </p:txBody>
      </p:sp>
    </p:spTree>
    <p:extLst>
      <p:ext uri="{BB962C8B-B14F-4D97-AF65-F5344CB8AC3E}">
        <p14:creationId xmlns:p14="http://schemas.microsoft.com/office/powerpoint/2010/main" val="4003738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EE0EDEE-4CAD-4A80-B07A-8F6159B9D0C1}" type="datetime1">
              <a:rPr lang="en-GB" smtClean="0"/>
              <a:t>30/08/2015</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D393C396-9737-499C-8653-384A523018D4}"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47C1E1-AAEE-4666-86D4-42348D65FDE0}" type="datetime1">
              <a:rPr lang="en-GB" smtClean="0"/>
              <a:t>30/08/2015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93C396-9737-499C-8653-384A523018D4}"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EF0D920-CF48-499D-B599-71BFE74854BE}" type="datetime1">
              <a:rPr lang="en-GB" smtClean="0"/>
              <a:t>30/08/2015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93C396-9737-499C-8653-384A523018D4}"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E2FACFB-4F66-4B13-9793-16B6474BB2F9}" type="datetime1">
              <a:rPr lang="en-GB" smtClean="0"/>
              <a:t>30/08/2015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93C396-9737-499C-8653-384A523018D4}"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2CB2642-A0AC-4AC2-A358-BA25ED1B0DB2}" type="datetime1">
              <a:rPr lang="en-GB" smtClean="0"/>
              <a:t>30/08/2015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93C396-9737-499C-8653-384A523018D4}"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70F41ED-8C0D-4D4B-9AF4-4D69895A9FEA}" type="datetime1">
              <a:rPr lang="en-GB" smtClean="0"/>
              <a:t>30/08/2015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393C396-9737-499C-8653-384A523018D4}"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6D3BBB0-7EF5-4956-99A3-57BB2CECF669}" type="datetime1">
              <a:rPr lang="en-GB" smtClean="0"/>
              <a:t>30/08/2015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393C396-9737-499C-8653-384A523018D4}"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BD3CFAB-2ADD-487F-9A5F-967FC1759CFB}" type="datetime1">
              <a:rPr lang="en-GB" smtClean="0"/>
              <a:t>30/08/2015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393C396-9737-499C-8653-384A523018D4}"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DB3D96-8A3E-425B-8647-6EC973006261}" type="datetime1">
              <a:rPr lang="en-GB" smtClean="0"/>
              <a:t>30/08/2015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393C396-9737-499C-8653-384A523018D4}"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861F85C-DE14-4831-B114-95302AF13763}" type="datetime1">
              <a:rPr lang="en-GB" smtClean="0"/>
              <a:t>30/08/2015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393C396-9737-499C-8653-384A523018D4}"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18BFFE7-92FC-4203-9712-81AC48C49D2D}" type="datetime1">
              <a:rPr lang="en-GB" smtClean="0"/>
              <a:t>30/08/2015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D393C396-9737-499C-8653-384A523018D4}" type="slidenum">
              <a:rPr lang="en-GB" smtClean="0"/>
              <a:pPr/>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C960E32-3A4E-4265-9165-471C27A4F965}" type="datetime1">
              <a:rPr lang="en-GB" smtClean="0"/>
              <a:t>30/08/2015</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393C396-9737-499C-8653-384A523018D4}" type="slidenum">
              <a:rPr lang="en-GB" smtClean="0"/>
              <a:pPr/>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772816"/>
            <a:ext cx="7851648" cy="1828800"/>
          </a:xfrm>
        </p:spPr>
        <p:txBody>
          <a:bodyPr/>
          <a:lstStyle/>
          <a:p>
            <a:r>
              <a:rPr lang="ar-SA" dirty="0" smtClean="0">
                <a:solidFill>
                  <a:schemeClr val="tx1"/>
                </a:solidFill>
              </a:rPr>
              <a:t>الفصل الحادي عشر: سوق الاحتكار</a:t>
            </a:r>
            <a:endParaRPr lang="en-GB" dirty="0">
              <a:solidFill>
                <a:schemeClr val="tx1"/>
              </a:solidFill>
            </a:endParaRPr>
          </a:p>
        </p:txBody>
      </p:sp>
    </p:spTree>
    <p:extLst>
      <p:ext uri="{BB962C8B-B14F-4D97-AF65-F5344CB8AC3E}">
        <p14:creationId xmlns:p14="http://schemas.microsoft.com/office/powerpoint/2010/main" val="36459737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منحنى الطلب الذي يواجهه المحتكر:</a:t>
            </a:r>
            <a:endParaRPr lang="en-GB" b="1"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74456810"/>
              </p:ext>
            </p:extLst>
          </p:nvPr>
        </p:nvGraphicFramePr>
        <p:xfrm>
          <a:off x="241176" y="2069936"/>
          <a:ext cx="8579296" cy="4389120"/>
        </p:xfrm>
        <a:graphic>
          <a:graphicData uri="http://schemas.openxmlformats.org/drawingml/2006/table">
            <a:tbl>
              <a:tblPr firstRow="1" bandRow="1">
                <a:tableStyleId>{5C22544A-7EE6-4342-B048-85BDC9FD1C3A}</a:tableStyleId>
              </a:tblPr>
              <a:tblGrid>
                <a:gridCol w="4289648"/>
                <a:gridCol w="4289648"/>
              </a:tblGrid>
              <a:tr h="370840">
                <a:tc>
                  <a:txBody>
                    <a:bodyPr/>
                    <a:lstStyle/>
                    <a:p>
                      <a:pPr algn="ctr" rtl="1"/>
                      <a:r>
                        <a:rPr lang="ar-SA" sz="2400" b="1" dirty="0" smtClean="0"/>
                        <a:t>حالة الاحتكار</a:t>
                      </a:r>
                      <a:endParaRPr lang="en-GB" sz="2400" b="1" dirty="0"/>
                    </a:p>
                  </a:txBody>
                  <a:tcPr/>
                </a:tc>
                <a:tc>
                  <a:txBody>
                    <a:bodyPr/>
                    <a:lstStyle/>
                    <a:p>
                      <a:pPr algn="ctr" rtl="1"/>
                      <a:r>
                        <a:rPr lang="ar-SA" sz="2400" b="1" dirty="0" smtClean="0"/>
                        <a:t>حالة المنافسة الكاملة</a:t>
                      </a:r>
                      <a:endParaRPr lang="en-GB" sz="2400" b="1" dirty="0"/>
                    </a:p>
                  </a:txBody>
                  <a:tcPr/>
                </a:tc>
              </a:tr>
              <a:tr h="37084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2400" b="0" dirty="0" smtClean="0"/>
                        <a:t>المنشأة هي المنتج أو البائع الوحيد</a:t>
                      </a:r>
                      <a:r>
                        <a:rPr lang="ar-SA" sz="2400" b="0" baseline="0" dirty="0" smtClean="0"/>
                        <a:t> فهي تمثل الصناعة</a:t>
                      </a:r>
                      <a:endParaRPr lang="en-GB" sz="2400" b="0" dirty="0" smtClean="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2400" b="0" dirty="0" smtClean="0"/>
                        <a:t>المنشأة واحدة من آلاف المنشآت في السوق </a:t>
                      </a:r>
                      <a:endParaRPr lang="en-GB" sz="2400" b="0" dirty="0" smtClean="0"/>
                    </a:p>
                  </a:txBody>
                  <a:tcPr/>
                </a:tc>
              </a:tr>
              <a:tr h="370840">
                <a:tc>
                  <a:txBody>
                    <a:bodyPr/>
                    <a:lstStyle/>
                    <a:p>
                      <a:pPr algn="ctr" rtl="1"/>
                      <a:r>
                        <a:rPr lang="ar-SA" sz="2400" b="0" dirty="0" smtClean="0"/>
                        <a:t>تواجه المنشأة منحنى طلب الصناعة ذو الميل السالب (مرونة</a:t>
                      </a:r>
                      <a:r>
                        <a:rPr lang="ar-SA" sz="2400" b="0" baseline="0" dirty="0" smtClean="0"/>
                        <a:t> مختلفة من نقطة لأخرى)</a:t>
                      </a:r>
                      <a:endParaRPr lang="en-GB" sz="2400" b="0" dirty="0"/>
                    </a:p>
                  </a:txBody>
                  <a:tcPr/>
                </a:tc>
                <a:tc>
                  <a:txBody>
                    <a:bodyPr/>
                    <a:lstStyle/>
                    <a:p>
                      <a:pPr algn="ctr" rtl="1"/>
                      <a:r>
                        <a:rPr lang="ar-SA" sz="2400" b="0" dirty="0" smtClean="0"/>
                        <a:t>تواجه المنشأة منحنى طلب أفقي (تام المرونة)</a:t>
                      </a:r>
                      <a:endParaRPr lang="en-GB" sz="2400" b="0" dirty="0"/>
                    </a:p>
                  </a:txBody>
                  <a:tcPr/>
                </a:tc>
              </a:tr>
              <a:tr h="370840">
                <a:tc>
                  <a:txBody>
                    <a:bodyPr/>
                    <a:lstStyle/>
                    <a:p>
                      <a:pPr algn="ctr" rtl="1"/>
                      <a:r>
                        <a:rPr lang="ar-SA" sz="2400" b="0" dirty="0" smtClean="0"/>
                        <a:t>المنشأة</a:t>
                      </a:r>
                      <a:r>
                        <a:rPr lang="ar-SA" sz="2400" b="0" baseline="0" dirty="0" smtClean="0"/>
                        <a:t> تؤثر على السعر فهي محددة للسعر وتختار نقطة معينة على منحنى الطلب</a:t>
                      </a:r>
                      <a:endParaRPr lang="en-GB" sz="2400" b="0"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2400" b="0" dirty="0" smtClean="0"/>
                        <a:t>لا تستطيع المنشأة التأثير على السعر السائد في السوق فهي متلقية</a:t>
                      </a:r>
                      <a:r>
                        <a:rPr lang="ar-SA" sz="2400" b="0" baseline="0" dirty="0" smtClean="0"/>
                        <a:t> للسعر.</a:t>
                      </a:r>
                      <a:r>
                        <a:rPr lang="ar-SA" sz="2400" b="0" dirty="0" smtClean="0"/>
                        <a:t> تعمل المنشأة على اختيار حجم الإنتاج الذي يحقق لها أقصى الأرباح عند السعر السائد</a:t>
                      </a:r>
                      <a:endParaRPr lang="en-GB" sz="2400" b="0" dirty="0" smtClean="0"/>
                    </a:p>
                    <a:p>
                      <a:pPr algn="ctr" rtl="1"/>
                      <a:endParaRPr lang="en-GB" sz="2400" b="0" dirty="0"/>
                    </a:p>
                  </a:txBody>
                  <a:tcPr/>
                </a:tc>
              </a:tr>
            </a:tbl>
          </a:graphicData>
        </a:graphic>
      </p:graphicFrame>
      <p:sp>
        <p:nvSpPr>
          <p:cNvPr id="5" name="Slide Number Placeholder 4"/>
          <p:cNvSpPr>
            <a:spLocks noGrp="1"/>
          </p:cNvSpPr>
          <p:nvPr>
            <p:ph type="sldNum" sz="quarter" idx="12"/>
          </p:nvPr>
        </p:nvSpPr>
        <p:spPr/>
        <p:txBody>
          <a:bodyPr/>
          <a:lstStyle/>
          <a:p>
            <a:fld id="{D393C396-9737-499C-8653-384A523018D4}" type="slidenum">
              <a:rPr lang="en-GB" smtClean="0"/>
              <a:pPr/>
              <a:t>10</a:t>
            </a:fld>
            <a:endParaRPr lang="en-GB"/>
          </a:p>
        </p:txBody>
      </p:sp>
    </p:spTree>
    <p:extLst>
      <p:ext uri="{BB962C8B-B14F-4D97-AF65-F5344CB8AC3E}">
        <p14:creationId xmlns:p14="http://schemas.microsoft.com/office/powerpoint/2010/main" val="6636434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منحنى الطلب الذي يواجهه المحتكر:</a:t>
            </a:r>
            <a:endParaRPr lang="en-GB" b="1" dirty="0"/>
          </a:p>
        </p:txBody>
      </p:sp>
      <p:sp>
        <p:nvSpPr>
          <p:cNvPr id="5" name="Slide Number Placeholder 4"/>
          <p:cNvSpPr>
            <a:spLocks noGrp="1"/>
          </p:cNvSpPr>
          <p:nvPr>
            <p:ph type="sldNum" sz="quarter" idx="12"/>
          </p:nvPr>
        </p:nvSpPr>
        <p:spPr/>
        <p:txBody>
          <a:bodyPr/>
          <a:lstStyle/>
          <a:p>
            <a:fld id="{D393C396-9737-499C-8653-384A523018D4}" type="slidenum">
              <a:rPr lang="en-GB" smtClean="0"/>
              <a:pPr/>
              <a:t>11</a:t>
            </a:fld>
            <a:endParaRPr lang="en-GB"/>
          </a:p>
        </p:txBody>
      </p:sp>
      <p:sp>
        <p:nvSpPr>
          <p:cNvPr id="3" name="Content Placeholder 2"/>
          <p:cNvSpPr>
            <a:spLocks noGrp="1"/>
          </p:cNvSpPr>
          <p:nvPr>
            <p:ph idx="1"/>
          </p:nvPr>
        </p:nvSpPr>
        <p:spPr>
          <a:xfrm>
            <a:off x="457200" y="1772816"/>
            <a:ext cx="8229600" cy="4551784"/>
          </a:xfrm>
        </p:spPr>
        <p:txBody>
          <a:bodyPr/>
          <a:lstStyle/>
          <a:p>
            <a:pPr algn="r" rtl="1"/>
            <a:r>
              <a:rPr lang="ar-SA" b="1" dirty="0" smtClean="0">
                <a:solidFill>
                  <a:schemeClr val="tx2"/>
                </a:solidFill>
              </a:rPr>
              <a:t>حالة المنافسة الكاملة:</a:t>
            </a:r>
          </a:p>
          <a:p>
            <a:pPr algn="r" rtl="1"/>
            <a:endParaRPr lang="ar-SA" b="1" dirty="0">
              <a:solidFill>
                <a:schemeClr val="tx2"/>
              </a:solidFill>
            </a:endParaRPr>
          </a:p>
          <a:p>
            <a:pPr algn="r" rtl="1"/>
            <a:endParaRPr lang="ar-SA" b="1" dirty="0" smtClean="0">
              <a:solidFill>
                <a:schemeClr val="tx2"/>
              </a:solidFill>
            </a:endParaRPr>
          </a:p>
          <a:p>
            <a:pPr algn="r" rtl="1"/>
            <a:endParaRPr lang="ar-SA" b="1" dirty="0">
              <a:solidFill>
                <a:schemeClr val="tx2"/>
              </a:solidFill>
            </a:endParaRPr>
          </a:p>
          <a:p>
            <a:pPr algn="r" rtl="1"/>
            <a:endParaRPr lang="ar-SA" b="1" dirty="0" smtClean="0">
              <a:solidFill>
                <a:schemeClr val="tx2"/>
              </a:solidFill>
            </a:endParaRPr>
          </a:p>
          <a:p>
            <a:pPr algn="r" rtl="1"/>
            <a:r>
              <a:rPr lang="ar-SA" b="1" dirty="0" smtClean="0">
                <a:solidFill>
                  <a:schemeClr val="tx2"/>
                </a:solidFill>
              </a:rPr>
              <a:t>حالة الاحتكار:</a:t>
            </a:r>
            <a:endParaRPr lang="ar-SA" b="1" dirty="0">
              <a:solidFill>
                <a:schemeClr val="tx2"/>
              </a:solidFill>
            </a:endParaRPr>
          </a:p>
        </p:txBody>
      </p:sp>
      <p:cxnSp>
        <p:nvCxnSpPr>
          <p:cNvPr id="8" name="Straight Connector 7"/>
          <p:cNvCxnSpPr/>
          <p:nvPr/>
        </p:nvCxnSpPr>
        <p:spPr>
          <a:xfrm>
            <a:off x="457200" y="4149080"/>
            <a:ext cx="8229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5070855" y="2175247"/>
            <a:ext cx="5201" cy="154178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5076056" y="3717032"/>
            <a:ext cx="208823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716016" y="2103239"/>
            <a:ext cx="364202" cy="461665"/>
          </a:xfrm>
          <a:prstGeom prst="rect">
            <a:avLst/>
          </a:prstGeom>
          <a:noFill/>
        </p:spPr>
        <p:txBody>
          <a:bodyPr wrap="none" rtlCol="0">
            <a:spAutoFit/>
          </a:bodyPr>
          <a:lstStyle/>
          <a:p>
            <a:r>
              <a:rPr lang="en-GB" sz="2400" dirty="0" smtClean="0"/>
              <a:t>P</a:t>
            </a:r>
            <a:endParaRPr lang="en-GB" sz="2400" dirty="0"/>
          </a:p>
        </p:txBody>
      </p:sp>
      <p:sp>
        <p:nvSpPr>
          <p:cNvPr id="16" name="TextBox 15"/>
          <p:cNvSpPr txBox="1"/>
          <p:nvPr/>
        </p:nvSpPr>
        <p:spPr>
          <a:xfrm>
            <a:off x="7236296" y="3467001"/>
            <a:ext cx="431528" cy="461665"/>
          </a:xfrm>
          <a:prstGeom prst="rect">
            <a:avLst/>
          </a:prstGeom>
          <a:noFill/>
        </p:spPr>
        <p:txBody>
          <a:bodyPr wrap="none" rtlCol="0">
            <a:spAutoFit/>
          </a:bodyPr>
          <a:lstStyle/>
          <a:p>
            <a:r>
              <a:rPr lang="en-GB" sz="2400" dirty="0"/>
              <a:t>Q</a:t>
            </a:r>
          </a:p>
        </p:txBody>
      </p:sp>
      <p:cxnSp>
        <p:nvCxnSpPr>
          <p:cNvPr id="17" name="Straight Connector 16"/>
          <p:cNvCxnSpPr/>
          <p:nvPr/>
        </p:nvCxnSpPr>
        <p:spPr>
          <a:xfrm>
            <a:off x="1565323" y="2420888"/>
            <a:ext cx="918445" cy="93610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098498" y="2924944"/>
            <a:ext cx="1777758"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2555776" y="3255367"/>
            <a:ext cx="428322" cy="461665"/>
          </a:xfrm>
          <a:prstGeom prst="rect">
            <a:avLst/>
          </a:prstGeom>
          <a:noFill/>
        </p:spPr>
        <p:txBody>
          <a:bodyPr wrap="none" rtlCol="0">
            <a:spAutoFit/>
          </a:bodyPr>
          <a:lstStyle/>
          <a:p>
            <a:r>
              <a:rPr lang="en-GB" sz="2400" b="1" dirty="0" smtClean="0">
                <a:solidFill>
                  <a:schemeClr val="tx2"/>
                </a:solidFill>
              </a:rPr>
              <a:t>D</a:t>
            </a:r>
            <a:endParaRPr lang="en-GB" sz="2400" b="1" dirty="0">
              <a:solidFill>
                <a:schemeClr val="tx2"/>
              </a:solidFill>
            </a:endParaRPr>
          </a:p>
        </p:txBody>
      </p:sp>
      <p:sp>
        <p:nvSpPr>
          <p:cNvPr id="20" name="TextBox 19"/>
          <p:cNvSpPr txBox="1"/>
          <p:nvPr/>
        </p:nvSpPr>
        <p:spPr>
          <a:xfrm>
            <a:off x="6948264" y="2607295"/>
            <a:ext cx="428322" cy="461665"/>
          </a:xfrm>
          <a:prstGeom prst="rect">
            <a:avLst/>
          </a:prstGeom>
          <a:noFill/>
        </p:spPr>
        <p:txBody>
          <a:bodyPr wrap="none" rtlCol="0">
            <a:spAutoFit/>
          </a:bodyPr>
          <a:lstStyle/>
          <a:p>
            <a:r>
              <a:rPr lang="en-GB" sz="2400" b="1" dirty="0" smtClean="0">
                <a:solidFill>
                  <a:schemeClr val="tx2"/>
                </a:solidFill>
              </a:rPr>
              <a:t>D</a:t>
            </a:r>
            <a:endParaRPr lang="en-GB" sz="2400" b="1" dirty="0">
              <a:solidFill>
                <a:schemeClr val="tx2"/>
              </a:solidFill>
            </a:endParaRPr>
          </a:p>
        </p:txBody>
      </p:sp>
      <p:cxnSp>
        <p:nvCxnSpPr>
          <p:cNvPr id="21" name="Straight Connector 20"/>
          <p:cNvCxnSpPr/>
          <p:nvPr/>
        </p:nvCxnSpPr>
        <p:spPr>
          <a:xfrm>
            <a:off x="971600" y="2910135"/>
            <a:ext cx="1052945" cy="14809"/>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H="1" flipV="1">
            <a:off x="2051720" y="2946139"/>
            <a:ext cx="1" cy="770894"/>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467544" y="2679303"/>
            <a:ext cx="498855" cy="461665"/>
          </a:xfrm>
          <a:prstGeom prst="rect">
            <a:avLst/>
          </a:prstGeom>
          <a:noFill/>
        </p:spPr>
        <p:txBody>
          <a:bodyPr wrap="none" rtlCol="0">
            <a:spAutoFit/>
          </a:bodyPr>
          <a:lstStyle/>
          <a:p>
            <a:r>
              <a:rPr lang="en-GB" sz="2400" dirty="0" smtClean="0"/>
              <a:t>20</a:t>
            </a:r>
            <a:endParaRPr lang="en-GB" sz="2400" dirty="0"/>
          </a:p>
        </p:txBody>
      </p:sp>
      <p:sp>
        <p:nvSpPr>
          <p:cNvPr id="24" name="TextBox 23"/>
          <p:cNvSpPr txBox="1"/>
          <p:nvPr/>
        </p:nvSpPr>
        <p:spPr>
          <a:xfrm>
            <a:off x="4572000" y="2679303"/>
            <a:ext cx="498855" cy="461665"/>
          </a:xfrm>
          <a:prstGeom prst="rect">
            <a:avLst/>
          </a:prstGeom>
          <a:noFill/>
        </p:spPr>
        <p:txBody>
          <a:bodyPr wrap="none" rtlCol="0">
            <a:spAutoFit/>
          </a:bodyPr>
          <a:lstStyle/>
          <a:p>
            <a:r>
              <a:rPr lang="en-GB" sz="2400" dirty="0" smtClean="0"/>
              <a:t>20</a:t>
            </a:r>
            <a:endParaRPr lang="en-GB" sz="2400" dirty="0"/>
          </a:p>
        </p:txBody>
      </p:sp>
      <p:sp>
        <p:nvSpPr>
          <p:cNvPr id="25" name="TextBox 24"/>
          <p:cNvSpPr txBox="1"/>
          <p:nvPr/>
        </p:nvSpPr>
        <p:spPr>
          <a:xfrm>
            <a:off x="1619672" y="3645024"/>
            <a:ext cx="1440420" cy="461665"/>
          </a:xfrm>
          <a:prstGeom prst="rect">
            <a:avLst/>
          </a:prstGeom>
          <a:noFill/>
        </p:spPr>
        <p:txBody>
          <a:bodyPr wrap="square" rtlCol="0">
            <a:spAutoFit/>
          </a:bodyPr>
          <a:lstStyle/>
          <a:p>
            <a:r>
              <a:rPr lang="en-GB" sz="2400" dirty="0" smtClean="0"/>
              <a:t>10,000</a:t>
            </a:r>
            <a:endParaRPr lang="en-GB" sz="2400" dirty="0"/>
          </a:p>
        </p:txBody>
      </p:sp>
      <p:cxnSp>
        <p:nvCxnSpPr>
          <p:cNvPr id="26" name="Straight Connector 25"/>
          <p:cNvCxnSpPr/>
          <p:nvPr/>
        </p:nvCxnSpPr>
        <p:spPr>
          <a:xfrm flipV="1">
            <a:off x="5796136" y="2924945"/>
            <a:ext cx="0" cy="7920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5508104" y="3645024"/>
            <a:ext cx="648072" cy="461665"/>
          </a:xfrm>
          <a:prstGeom prst="rect">
            <a:avLst/>
          </a:prstGeom>
          <a:noFill/>
        </p:spPr>
        <p:txBody>
          <a:bodyPr wrap="square" rtlCol="0">
            <a:spAutoFit/>
          </a:bodyPr>
          <a:lstStyle/>
          <a:p>
            <a:r>
              <a:rPr lang="en-GB" sz="2400" dirty="0" smtClean="0"/>
              <a:t>100</a:t>
            </a:r>
            <a:endParaRPr lang="en-GB" sz="2400" dirty="0"/>
          </a:p>
        </p:txBody>
      </p:sp>
      <p:cxnSp>
        <p:nvCxnSpPr>
          <p:cNvPr id="53" name="Straight Arrow Connector 52"/>
          <p:cNvCxnSpPr/>
          <p:nvPr/>
        </p:nvCxnSpPr>
        <p:spPr>
          <a:xfrm flipV="1">
            <a:off x="966919" y="2179637"/>
            <a:ext cx="5201" cy="154178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a:off x="972120" y="3721422"/>
            <a:ext cx="208823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612080" y="2107629"/>
            <a:ext cx="364202" cy="461665"/>
          </a:xfrm>
          <a:prstGeom prst="rect">
            <a:avLst/>
          </a:prstGeom>
          <a:noFill/>
        </p:spPr>
        <p:txBody>
          <a:bodyPr wrap="none" rtlCol="0">
            <a:spAutoFit/>
          </a:bodyPr>
          <a:lstStyle/>
          <a:p>
            <a:r>
              <a:rPr lang="en-GB" sz="2400" dirty="0" smtClean="0"/>
              <a:t>P</a:t>
            </a:r>
            <a:endParaRPr lang="en-GB" sz="2400" dirty="0"/>
          </a:p>
        </p:txBody>
      </p:sp>
      <p:sp>
        <p:nvSpPr>
          <p:cNvPr id="56" name="TextBox 55"/>
          <p:cNvSpPr txBox="1"/>
          <p:nvPr/>
        </p:nvSpPr>
        <p:spPr>
          <a:xfrm>
            <a:off x="3132360" y="3471391"/>
            <a:ext cx="431528" cy="461665"/>
          </a:xfrm>
          <a:prstGeom prst="rect">
            <a:avLst/>
          </a:prstGeom>
          <a:noFill/>
        </p:spPr>
        <p:txBody>
          <a:bodyPr wrap="none" rtlCol="0">
            <a:spAutoFit/>
          </a:bodyPr>
          <a:lstStyle/>
          <a:p>
            <a:r>
              <a:rPr lang="en-GB" sz="2400" dirty="0"/>
              <a:t>Q</a:t>
            </a:r>
          </a:p>
        </p:txBody>
      </p:sp>
      <p:sp>
        <p:nvSpPr>
          <p:cNvPr id="62" name="TextBox 61"/>
          <p:cNvSpPr txBox="1"/>
          <p:nvPr/>
        </p:nvSpPr>
        <p:spPr>
          <a:xfrm>
            <a:off x="7164288" y="2420888"/>
            <a:ext cx="1584436" cy="461665"/>
          </a:xfrm>
          <a:prstGeom prst="rect">
            <a:avLst/>
          </a:prstGeom>
          <a:noFill/>
        </p:spPr>
        <p:txBody>
          <a:bodyPr wrap="square" rtlCol="0">
            <a:spAutoFit/>
          </a:bodyPr>
          <a:lstStyle/>
          <a:p>
            <a:pPr algn="ctr" rtl="1"/>
            <a:r>
              <a:rPr lang="ar-SA" sz="2400" b="1" dirty="0" smtClean="0"/>
              <a:t>(أ) المنشأة</a:t>
            </a:r>
            <a:endParaRPr lang="en-GB" sz="2400" b="1" dirty="0"/>
          </a:p>
        </p:txBody>
      </p:sp>
      <p:sp>
        <p:nvSpPr>
          <p:cNvPr id="63" name="TextBox 62"/>
          <p:cNvSpPr txBox="1"/>
          <p:nvPr/>
        </p:nvSpPr>
        <p:spPr>
          <a:xfrm>
            <a:off x="2699532" y="2420888"/>
            <a:ext cx="1584436" cy="461665"/>
          </a:xfrm>
          <a:prstGeom prst="rect">
            <a:avLst/>
          </a:prstGeom>
          <a:noFill/>
        </p:spPr>
        <p:txBody>
          <a:bodyPr wrap="square" rtlCol="0">
            <a:spAutoFit/>
          </a:bodyPr>
          <a:lstStyle/>
          <a:p>
            <a:pPr algn="ctr" rtl="1"/>
            <a:r>
              <a:rPr lang="ar-SA" sz="2400" b="1" dirty="0" smtClean="0"/>
              <a:t>(ب) الصناعة</a:t>
            </a:r>
            <a:endParaRPr lang="en-GB" sz="2400" b="1" dirty="0"/>
          </a:p>
        </p:txBody>
      </p:sp>
      <p:cxnSp>
        <p:nvCxnSpPr>
          <p:cNvPr id="64" name="Straight Connector 63"/>
          <p:cNvCxnSpPr/>
          <p:nvPr/>
        </p:nvCxnSpPr>
        <p:spPr>
          <a:xfrm>
            <a:off x="1493315" y="4839543"/>
            <a:ext cx="918445" cy="936104"/>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65" name="TextBox 64"/>
          <p:cNvSpPr txBox="1"/>
          <p:nvPr/>
        </p:nvSpPr>
        <p:spPr>
          <a:xfrm>
            <a:off x="2483768" y="5674022"/>
            <a:ext cx="428322" cy="461665"/>
          </a:xfrm>
          <a:prstGeom prst="rect">
            <a:avLst/>
          </a:prstGeom>
          <a:noFill/>
        </p:spPr>
        <p:txBody>
          <a:bodyPr wrap="none" rtlCol="0">
            <a:spAutoFit/>
          </a:bodyPr>
          <a:lstStyle/>
          <a:p>
            <a:r>
              <a:rPr lang="en-GB" sz="2400" b="1" dirty="0" smtClean="0">
                <a:solidFill>
                  <a:schemeClr val="tx2"/>
                </a:solidFill>
              </a:rPr>
              <a:t>D</a:t>
            </a:r>
            <a:endParaRPr lang="en-GB" sz="2400" b="1" dirty="0">
              <a:solidFill>
                <a:schemeClr val="tx2"/>
              </a:solidFill>
            </a:endParaRPr>
          </a:p>
        </p:txBody>
      </p:sp>
      <p:cxnSp>
        <p:nvCxnSpPr>
          <p:cNvPr id="66" name="Straight Connector 65"/>
          <p:cNvCxnSpPr/>
          <p:nvPr/>
        </p:nvCxnSpPr>
        <p:spPr>
          <a:xfrm>
            <a:off x="899592" y="5328790"/>
            <a:ext cx="1052945" cy="14809"/>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flipH="1" flipV="1">
            <a:off x="1979712" y="5364794"/>
            <a:ext cx="1" cy="770894"/>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68" name="TextBox 67"/>
          <p:cNvSpPr txBox="1"/>
          <p:nvPr/>
        </p:nvSpPr>
        <p:spPr>
          <a:xfrm>
            <a:off x="395536" y="5097958"/>
            <a:ext cx="498855" cy="461665"/>
          </a:xfrm>
          <a:prstGeom prst="rect">
            <a:avLst/>
          </a:prstGeom>
          <a:noFill/>
        </p:spPr>
        <p:txBody>
          <a:bodyPr wrap="none" rtlCol="0">
            <a:spAutoFit/>
          </a:bodyPr>
          <a:lstStyle/>
          <a:p>
            <a:r>
              <a:rPr lang="en-GB" sz="2400" dirty="0" smtClean="0"/>
              <a:t>30</a:t>
            </a:r>
            <a:endParaRPr lang="en-GB" sz="2400" dirty="0"/>
          </a:p>
        </p:txBody>
      </p:sp>
      <p:sp>
        <p:nvSpPr>
          <p:cNvPr id="69" name="TextBox 68"/>
          <p:cNvSpPr txBox="1"/>
          <p:nvPr/>
        </p:nvSpPr>
        <p:spPr>
          <a:xfrm>
            <a:off x="1547664" y="6063679"/>
            <a:ext cx="1440420" cy="461665"/>
          </a:xfrm>
          <a:prstGeom prst="rect">
            <a:avLst/>
          </a:prstGeom>
          <a:noFill/>
        </p:spPr>
        <p:txBody>
          <a:bodyPr wrap="square" rtlCol="0">
            <a:spAutoFit/>
          </a:bodyPr>
          <a:lstStyle/>
          <a:p>
            <a:r>
              <a:rPr lang="en-GB" sz="2400" dirty="0" smtClean="0"/>
              <a:t>10,000</a:t>
            </a:r>
            <a:endParaRPr lang="en-GB" sz="2400" dirty="0"/>
          </a:p>
        </p:txBody>
      </p:sp>
      <p:cxnSp>
        <p:nvCxnSpPr>
          <p:cNvPr id="70" name="Straight Arrow Connector 69"/>
          <p:cNvCxnSpPr/>
          <p:nvPr/>
        </p:nvCxnSpPr>
        <p:spPr>
          <a:xfrm flipV="1">
            <a:off x="894911" y="4598292"/>
            <a:ext cx="5201" cy="154178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a:off x="900112" y="6140077"/>
            <a:ext cx="208823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2" name="TextBox 71"/>
          <p:cNvSpPr txBox="1"/>
          <p:nvPr/>
        </p:nvSpPr>
        <p:spPr>
          <a:xfrm>
            <a:off x="540072" y="4526284"/>
            <a:ext cx="364202" cy="461665"/>
          </a:xfrm>
          <a:prstGeom prst="rect">
            <a:avLst/>
          </a:prstGeom>
          <a:noFill/>
        </p:spPr>
        <p:txBody>
          <a:bodyPr wrap="none" rtlCol="0">
            <a:spAutoFit/>
          </a:bodyPr>
          <a:lstStyle/>
          <a:p>
            <a:r>
              <a:rPr lang="en-GB" sz="2400" dirty="0" smtClean="0"/>
              <a:t>P</a:t>
            </a:r>
            <a:endParaRPr lang="en-GB" sz="2400" dirty="0"/>
          </a:p>
        </p:txBody>
      </p:sp>
      <p:sp>
        <p:nvSpPr>
          <p:cNvPr id="73" name="TextBox 72"/>
          <p:cNvSpPr txBox="1"/>
          <p:nvPr/>
        </p:nvSpPr>
        <p:spPr>
          <a:xfrm>
            <a:off x="3060352" y="5890046"/>
            <a:ext cx="431528" cy="461665"/>
          </a:xfrm>
          <a:prstGeom prst="rect">
            <a:avLst/>
          </a:prstGeom>
          <a:noFill/>
        </p:spPr>
        <p:txBody>
          <a:bodyPr wrap="none" rtlCol="0">
            <a:spAutoFit/>
          </a:bodyPr>
          <a:lstStyle/>
          <a:p>
            <a:r>
              <a:rPr lang="en-GB" sz="2400" dirty="0"/>
              <a:t>Q</a:t>
            </a:r>
          </a:p>
        </p:txBody>
      </p:sp>
      <p:sp>
        <p:nvSpPr>
          <p:cNvPr id="74" name="TextBox 73"/>
          <p:cNvSpPr txBox="1"/>
          <p:nvPr/>
        </p:nvSpPr>
        <p:spPr>
          <a:xfrm>
            <a:off x="7092280" y="4839543"/>
            <a:ext cx="1584436" cy="461665"/>
          </a:xfrm>
          <a:prstGeom prst="rect">
            <a:avLst/>
          </a:prstGeom>
          <a:noFill/>
        </p:spPr>
        <p:txBody>
          <a:bodyPr wrap="square" rtlCol="0">
            <a:spAutoFit/>
          </a:bodyPr>
          <a:lstStyle/>
          <a:p>
            <a:pPr algn="ctr" rtl="1"/>
            <a:r>
              <a:rPr lang="ar-SA" sz="2400" b="1" dirty="0" smtClean="0"/>
              <a:t>(أ) المنشأة</a:t>
            </a:r>
            <a:endParaRPr lang="en-GB" sz="2400" b="1" dirty="0"/>
          </a:p>
        </p:txBody>
      </p:sp>
      <p:sp>
        <p:nvSpPr>
          <p:cNvPr id="75" name="TextBox 74"/>
          <p:cNvSpPr txBox="1"/>
          <p:nvPr/>
        </p:nvSpPr>
        <p:spPr>
          <a:xfrm>
            <a:off x="2627524" y="4839543"/>
            <a:ext cx="1584436" cy="461665"/>
          </a:xfrm>
          <a:prstGeom prst="rect">
            <a:avLst/>
          </a:prstGeom>
          <a:noFill/>
        </p:spPr>
        <p:txBody>
          <a:bodyPr wrap="square" rtlCol="0">
            <a:spAutoFit/>
          </a:bodyPr>
          <a:lstStyle/>
          <a:p>
            <a:pPr algn="ctr" rtl="1"/>
            <a:r>
              <a:rPr lang="ar-SA" sz="2400" b="1" dirty="0" smtClean="0"/>
              <a:t>(ب) الصناعة</a:t>
            </a:r>
            <a:endParaRPr lang="en-GB" sz="2400" b="1" dirty="0"/>
          </a:p>
        </p:txBody>
      </p:sp>
      <p:cxnSp>
        <p:nvCxnSpPr>
          <p:cNvPr id="76" name="Straight Connector 75"/>
          <p:cNvCxnSpPr/>
          <p:nvPr/>
        </p:nvCxnSpPr>
        <p:spPr>
          <a:xfrm>
            <a:off x="5669779" y="4894387"/>
            <a:ext cx="918445" cy="936104"/>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6660232" y="5728866"/>
            <a:ext cx="428322" cy="461665"/>
          </a:xfrm>
          <a:prstGeom prst="rect">
            <a:avLst/>
          </a:prstGeom>
          <a:noFill/>
        </p:spPr>
        <p:txBody>
          <a:bodyPr wrap="none" rtlCol="0">
            <a:spAutoFit/>
          </a:bodyPr>
          <a:lstStyle/>
          <a:p>
            <a:r>
              <a:rPr lang="en-GB" sz="2400" b="1" dirty="0" smtClean="0">
                <a:solidFill>
                  <a:schemeClr val="tx2"/>
                </a:solidFill>
              </a:rPr>
              <a:t>D</a:t>
            </a:r>
            <a:endParaRPr lang="en-GB" sz="2400" b="1" dirty="0">
              <a:solidFill>
                <a:schemeClr val="tx2"/>
              </a:solidFill>
            </a:endParaRPr>
          </a:p>
        </p:txBody>
      </p:sp>
      <p:cxnSp>
        <p:nvCxnSpPr>
          <p:cNvPr id="78" name="Straight Connector 77"/>
          <p:cNvCxnSpPr/>
          <p:nvPr/>
        </p:nvCxnSpPr>
        <p:spPr>
          <a:xfrm>
            <a:off x="5076056" y="5383634"/>
            <a:ext cx="1052945" cy="14809"/>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flipH="1" flipV="1">
            <a:off x="6156176" y="5419638"/>
            <a:ext cx="1" cy="770894"/>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80" name="TextBox 79"/>
          <p:cNvSpPr txBox="1"/>
          <p:nvPr/>
        </p:nvSpPr>
        <p:spPr>
          <a:xfrm>
            <a:off x="4572000" y="5152802"/>
            <a:ext cx="490840" cy="461665"/>
          </a:xfrm>
          <a:prstGeom prst="rect">
            <a:avLst/>
          </a:prstGeom>
          <a:noFill/>
        </p:spPr>
        <p:txBody>
          <a:bodyPr wrap="none" rtlCol="0">
            <a:spAutoFit/>
          </a:bodyPr>
          <a:lstStyle/>
          <a:p>
            <a:r>
              <a:rPr lang="en-GB" sz="2400" dirty="0"/>
              <a:t>3</a:t>
            </a:r>
            <a:r>
              <a:rPr lang="en-GB" sz="2400" dirty="0" smtClean="0"/>
              <a:t>0</a:t>
            </a:r>
            <a:endParaRPr lang="en-GB" sz="2400" dirty="0"/>
          </a:p>
        </p:txBody>
      </p:sp>
      <p:sp>
        <p:nvSpPr>
          <p:cNvPr id="81" name="TextBox 80"/>
          <p:cNvSpPr txBox="1"/>
          <p:nvPr/>
        </p:nvSpPr>
        <p:spPr>
          <a:xfrm>
            <a:off x="5724128" y="6118523"/>
            <a:ext cx="1440420" cy="461665"/>
          </a:xfrm>
          <a:prstGeom prst="rect">
            <a:avLst/>
          </a:prstGeom>
          <a:noFill/>
        </p:spPr>
        <p:txBody>
          <a:bodyPr wrap="square" rtlCol="0">
            <a:spAutoFit/>
          </a:bodyPr>
          <a:lstStyle/>
          <a:p>
            <a:r>
              <a:rPr lang="en-GB" sz="2400" dirty="0" smtClean="0"/>
              <a:t>10,000</a:t>
            </a:r>
            <a:endParaRPr lang="en-GB" sz="2400" dirty="0"/>
          </a:p>
        </p:txBody>
      </p:sp>
      <p:cxnSp>
        <p:nvCxnSpPr>
          <p:cNvPr id="82" name="Straight Arrow Connector 81"/>
          <p:cNvCxnSpPr/>
          <p:nvPr/>
        </p:nvCxnSpPr>
        <p:spPr>
          <a:xfrm flipV="1">
            <a:off x="5071375" y="4653136"/>
            <a:ext cx="5201" cy="154178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3" name="TextBox 82"/>
          <p:cNvSpPr txBox="1"/>
          <p:nvPr/>
        </p:nvSpPr>
        <p:spPr>
          <a:xfrm>
            <a:off x="4716536" y="4581128"/>
            <a:ext cx="364202" cy="461665"/>
          </a:xfrm>
          <a:prstGeom prst="rect">
            <a:avLst/>
          </a:prstGeom>
          <a:noFill/>
        </p:spPr>
        <p:txBody>
          <a:bodyPr wrap="none" rtlCol="0">
            <a:spAutoFit/>
          </a:bodyPr>
          <a:lstStyle/>
          <a:p>
            <a:r>
              <a:rPr lang="en-GB" sz="2400" dirty="0" smtClean="0"/>
              <a:t>P</a:t>
            </a:r>
            <a:endParaRPr lang="en-GB" sz="2400" dirty="0"/>
          </a:p>
        </p:txBody>
      </p:sp>
      <p:sp>
        <p:nvSpPr>
          <p:cNvPr id="84" name="TextBox 83"/>
          <p:cNvSpPr txBox="1"/>
          <p:nvPr/>
        </p:nvSpPr>
        <p:spPr>
          <a:xfrm>
            <a:off x="7236816" y="5944890"/>
            <a:ext cx="431528" cy="461665"/>
          </a:xfrm>
          <a:prstGeom prst="rect">
            <a:avLst/>
          </a:prstGeom>
          <a:noFill/>
        </p:spPr>
        <p:txBody>
          <a:bodyPr wrap="none" rtlCol="0">
            <a:spAutoFit/>
          </a:bodyPr>
          <a:lstStyle/>
          <a:p>
            <a:r>
              <a:rPr lang="en-GB" sz="2400" dirty="0"/>
              <a:t>Q</a:t>
            </a:r>
          </a:p>
        </p:txBody>
      </p:sp>
      <p:cxnSp>
        <p:nvCxnSpPr>
          <p:cNvPr id="85" name="Straight Arrow Connector 84"/>
          <p:cNvCxnSpPr/>
          <p:nvPr/>
        </p:nvCxnSpPr>
        <p:spPr>
          <a:xfrm>
            <a:off x="5076056" y="6194921"/>
            <a:ext cx="208823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68077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السعر والإيراد المتوسط والإيراد الحدي:</a:t>
            </a:r>
            <a:endParaRPr lang="en-GB" b="1" dirty="0"/>
          </a:p>
        </p:txBody>
      </p:sp>
      <p:sp>
        <p:nvSpPr>
          <p:cNvPr id="3" name="Content Placeholder 2"/>
          <p:cNvSpPr>
            <a:spLocks noGrp="1"/>
          </p:cNvSpPr>
          <p:nvPr>
            <p:ph idx="1"/>
          </p:nvPr>
        </p:nvSpPr>
        <p:spPr/>
        <p:txBody>
          <a:bodyPr/>
          <a:lstStyle/>
          <a:p>
            <a:pPr algn="r" rtl="1"/>
            <a:r>
              <a:rPr lang="ar-SA" b="1" dirty="0" smtClean="0">
                <a:solidFill>
                  <a:schemeClr val="tx2"/>
                </a:solidFill>
              </a:rPr>
              <a:t>مثال:</a:t>
            </a:r>
            <a:r>
              <a:rPr lang="ar-SA" dirty="0" smtClean="0">
                <a:solidFill>
                  <a:schemeClr val="tx2"/>
                </a:solidFill>
              </a:rPr>
              <a:t> </a:t>
            </a:r>
            <a:r>
              <a:rPr lang="ar-SA" dirty="0" smtClean="0"/>
              <a:t>جدول الطلب والإيراد للمحتكر.</a:t>
            </a:r>
          </a:p>
          <a:p>
            <a:pPr marL="0" indent="0" algn="r" rtl="1">
              <a:buNone/>
            </a:pPr>
            <a:endParaRPr lang="ar-SA" dirty="0" smtClean="0"/>
          </a:p>
        </p:txBody>
      </p:sp>
      <p:sp>
        <p:nvSpPr>
          <p:cNvPr id="5" name="Slide Number Placeholder 4"/>
          <p:cNvSpPr>
            <a:spLocks noGrp="1"/>
          </p:cNvSpPr>
          <p:nvPr>
            <p:ph type="sldNum" sz="quarter" idx="12"/>
          </p:nvPr>
        </p:nvSpPr>
        <p:spPr/>
        <p:txBody>
          <a:bodyPr/>
          <a:lstStyle/>
          <a:p>
            <a:fld id="{D393C396-9737-499C-8653-384A523018D4}" type="slidenum">
              <a:rPr lang="en-GB" smtClean="0"/>
              <a:pPr/>
              <a:t>12</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2317183085"/>
              </p:ext>
            </p:extLst>
          </p:nvPr>
        </p:nvGraphicFramePr>
        <p:xfrm>
          <a:off x="1547664" y="2636912"/>
          <a:ext cx="6096000" cy="360680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pPr algn="ctr" rtl="1"/>
                      <a:r>
                        <a:rPr lang="ar-SA" dirty="0" smtClean="0"/>
                        <a:t>الإيراد الحدي</a:t>
                      </a:r>
                    </a:p>
                    <a:p>
                      <a:pPr algn="ctr" rtl="1"/>
                      <a:r>
                        <a:rPr lang="en-GB" dirty="0" smtClean="0"/>
                        <a:t>MR</a:t>
                      </a:r>
                      <a:endParaRPr lang="en-GB" dirty="0"/>
                    </a:p>
                  </a:txBody>
                  <a:tcPr/>
                </a:tc>
                <a:tc>
                  <a:txBody>
                    <a:bodyPr/>
                    <a:lstStyle/>
                    <a:p>
                      <a:pPr algn="ctr" rtl="1"/>
                      <a:r>
                        <a:rPr lang="ar-SA" dirty="0" smtClean="0"/>
                        <a:t>الإيراد الكلي</a:t>
                      </a:r>
                    </a:p>
                    <a:p>
                      <a:pPr algn="ctr" rtl="1"/>
                      <a:r>
                        <a:rPr lang="en-GB" dirty="0" smtClean="0"/>
                        <a:t>TR</a:t>
                      </a:r>
                      <a:endParaRPr lang="en-GB" dirty="0"/>
                    </a:p>
                  </a:txBody>
                  <a:tcPr/>
                </a:tc>
                <a:tc>
                  <a:txBody>
                    <a:bodyPr/>
                    <a:lstStyle/>
                    <a:p>
                      <a:pPr algn="ctr" rtl="1"/>
                      <a:r>
                        <a:rPr lang="ar-SA" dirty="0" smtClean="0"/>
                        <a:t>السعر</a:t>
                      </a:r>
                    </a:p>
                    <a:p>
                      <a:pPr algn="ctr" rtl="1"/>
                      <a:r>
                        <a:rPr lang="en-GB" dirty="0" smtClean="0"/>
                        <a:t>P</a:t>
                      </a:r>
                      <a:endParaRPr lang="en-GB" dirty="0"/>
                    </a:p>
                  </a:txBody>
                  <a:tcPr/>
                </a:tc>
                <a:tc>
                  <a:txBody>
                    <a:bodyPr/>
                    <a:lstStyle/>
                    <a:p>
                      <a:pPr algn="ctr" rtl="1"/>
                      <a:r>
                        <a:rPr lang="ar-SA" dirty="0" smtClean="0"/>
                        <a:t>الكمية المطلوبة</a:t>
                      </a:r>
                    </a:p>
                    <a:p>
                      <a:pPr algn="ctr" rtl="1"/>
                      <a:r>
                        <a:rPr lang="en-GB" dirty="0" smtClean="0"/>
                        <a:t>Q</a:t>
                      </a:r>
                      <a:endParaRPr lang="en-GB" dirty="0"/>
                    </a:p>
                  </a:txBody>
                  <a:tcPr/>
                </a:tc>
              </a:tr>
              <a:tr h="370840">
                <a:tc>
                  <a:txBody>
                    <a:bodyPr/>
                    <a:lstStyle/>
                    <a:p>
                      <a:pPr algn="ctr" rtl="1"/>
                      <a:r>
                        <a:rPr lang="en-GB" dirty="0" smtClean="0"/>
                        <a:t>-</a:t>
                      </a:r>
                      <a:endParaRPr lang="en-GB" dirty="0"/>
                    </a:p>
                  </a:txBody>
                  <a:tcPr/>
                </a:tc>
                <a:tc>
                  <a:txBody>
                    <a:bodyPr/>
                    <a:lstStyle/>
                    <a:p>
                      <a:pPr algn="ctr" rtl="1"/>
                      <a:r>
                        <a:rPr lang="en-GB" dirty="0" smtClean="0"/>
                        <a:t>0</a:t>
                      </a:r>
                      <a:endParaRPr lang="en-GB" dirty="0"/>
                    </a:p>
                  </a:txBody>
                  <a:tcPr/>
                </a:tc>
                <a:tc>
                  <a:txBody>
                    <a:bodyPr/>
                    <a:lstStyle/>
                    <a:p>
                      <a:pPr algn="ctr" rtl="1"/>
                      <a:r>
                        <a:rPr lang="en-GB" dirty="0" smtClean="0"/>
                        <a:t>40</a:t>
                      </a:r>
                      <a:endParaRPr lang="en-GB" dirty="0"/>
                    </a:p>
                  </a:txBody>
                  <a:tcPr/>
                </a:tc>
                <a:tc>
                  <a:txBody>
                    <a:bodyPr/>
                    <a:lstStyle/>
                    <a:p>
                      <a:pPr algn="ctr" rtl="1"/>
                      <a:r>
                        <a:rPr lang="en-GB" dirty="0" smtClean="0"/>
                        <a:t>0</a:t>
                      </a:r>
                      <a:endParaRPr lang="en-GB" dirty="0"/>
                    </a:p>
                  </a:txBody>
                  <a:tcPr/>
                </a:tc>
              </a:tr>
              <a:tr h="370840">
                <a:tc>
                  <a:txBody>
                    <a:bodyPr/>
                    <a:lstStyle/>
                    <a:p>
                      <a:pPr algn="ctr" rtl="1"/>
                      <a:r>
                        <a:rPr lang="en-GB" dirty="0" smtClean="0"/>
                        <a:t>38</a:t>
                      </a:r>
                      <a:endParaRPr lang="en-GB" dirty="0"/>
                    </a:p>
                  </a:txBody>
                  <a:tcPr/>
                </a:tc>
                <a:tc>
                  <a:txBody>
                    <a:bodyPr/>
                    <a:lstStyle/>
                    <a:p>
                      <a:pPr algn="ctr" rtl="1"/>
                      <a:r>
                        <a:rPr lang="en-GB" dirty="0" smtClean="0"/>
                        <a:t>38</a:t>
                      </a:r>
                      <a:endParaRPr lang="en-GB" dirty="0"/>
                    </a:p>
                  </a:txBody>
                  <a:tcPr/>
                </a:tc>
                <a:tc>
                  <a:txBody>
                    <a:bodyPr/>
                    <a:lstStyle/>
                    <a:p>
                      <a:pPr algn="ctr" rtl="1"/>
                      <a:r>
                        <a:rPr lang="en-GB" dirty="0" smtClean="0"/>
                        <a:t>38</a:t>
                      </a:r>
                      <a:endParaRPr lang="en-GB" dirty="0"/>
                    </a:p>
                  </a:txBody>
                  <a:tcPr/>
                </a:tc>
                <a:tc>
                  <a:txBody>
                    <a:bodyPr/>
                    <a:lstStyle/>
                    <a:p>
                      <a:pPr algn="ctr" rtl="1"/>
                      <a:r>
                        <a:rPr lang="en-GB" dirty="0" smtClean="0"/>
                        <a:t>1</a:t>
                      </a:r>
                      <a:endParaRPr lang="en-GB" dirty="0"/>
                    </a:p>
                  </a:txBody>
                  <a:tcPr/>
                </a:tc>
              </a:tr>
              <a:tr h="370840">
                <a:tc>
                  <a:txBody>
                    <a:bodyPr/>
                    <a:lstStyle/>
                    <a:p>
                      <a:pPr algn="ctr" rtl="1"/>
                      <a:r>
                        <a:rPr lang="en-GB" dirty="0" smtClean="0"/>
                        <a:t>34</a:t>
                      </a:r>
                      <a:endParaRPr lang="en-GB" dirty="0"/>
                    </a:p>
                  </a:txBody>
                  <a:tcPr/>
                </a:tc>
                <a:tc>
                  <a:txBody>
                    <a:bodyPr/>
                    <a:lstStyle/>
                    <a:p>
                      <a:pPr algn="ctr" rtl="1"/>
                      <a:r>
                        <a:rPr lang="en-GB" dirty="0" smtClean="0"/>
                        <a:t>72</a:t>
                      </a:r>
                      <a:endParaRPr lang="en-GB" dirty="0"/>
                    </a:p>
                  </a:txBody>
                  <a:tcPr/>
                </a:tc>
                <a:tc>
                  <a:txBody>
                    <a:bodyPr/>
                    <a:lstStyle/>
                    <a:p>
                      <a:pPr algn="ctr" rtl="1"/>
                      <a:r>
                        <a:rPr lang="en-GB" dirty="0" smtClean="0"/>
                        <a:t>36</a:t>
                      </a:r>
                      <a:endParaRPr lang="en-GB" dirty="0"/>
                    </a:p>
                  </a:txBody>
                  <a:tcPr/>
                </a:tc>
                <a:tc>
                  <a:txBody>
                    <a:bodyPr/>
                    <a:lstStyle/>
                    <a:p>
                      <a:pPr algn="ctr" rtl="1"/>
                      <a:r>
                        <a:rPr lang="en-GB" dirty="0" smtClean="0"/>
                        <a:t>2</a:t>
                      </a:r>
                      <a:endParaRPr lang="en-GB" dirty="0"/>
                    </a:p>
                  </a:txBody>
                  <a:tcPr/>
                </a:tc>
              </a:tr>
              <a:tr h="370840">
                <a:tc>
                  <a:txBody>
                    <a:bodyPr/>
                    <a:lstStyle/>
                    <a:p>
                      <a:pPr algn="ctr" rtl="1"/>
                      <a:r>
                        <a:rPr lang="en-GB" dirty="0" smtClean="0"/>
                        <a:t>30</a:t>
                      </a:r>
                      <a:endParaRPr lang="en-GB" dirty="0"/>
                    </a:p>
                  </a:txBody>
                  <a:tcPr/>
                </a:tc>
                <a:tc>
                  <a:txBody>
                    <a:bodyPr/>
                    <a:lstStyle/>
                    <a:p>
                      <a:pPr algn="ctr" rtl="1"/>
                      <a:r>
                        <a:rPr lang="en-GB" dirty="0" smtClean="0"/>
                        <a:t>102</a:t>
                      </a:r>
                      <a:endParaRPr lang="en-GB" dirty="0"/>
                    </a:p>
                  </a:txBody>
                  <a:tcPr/>
                </a:tc>
                <a:tc>
                  <a:txBody>
                    <a:bodyPr/>
                    <a:lstStyle/>
                    <a:p>
                      <a:pPr algn="ctr" rtl="1"/>
                      <a:r>
                        <a:rPr lang="en-GB" dirty="0" smtClean="0"/>
                        <a:t>34</a:t>
                      </a:r>
                      <a:endParaRPr lang="en-GB" dirty="0"/>
                    </a:p>
                  </a:txBody>
                  <a:tcPr/>
                </a:tc>
                <a:tc>
                  <a:txBody>
                    <a:bodyPr/>
                    <a:lstStyle/>
                    <a:p>
                      <a:pPr algn="ctr" rtl="1"/>
                      <a:r>
                        <a:rPr lang="en-GB" dirty="0" smtClean="0"/>
                        <a:t>3</a:t>
                      </a:r>
                      <a:endParaRPr lang="en-GB" dirty="0"/>
                    </a:p>
                  </a:txBody>
                  <a:tcPr/>
                </a:tc>
              </a:tr>
              <a:tr h="370840">
                <a:tc>
                  <a:txBody>
                    <a:bodyPr/>
                    <a:lstStyle/>
                    <a:p>
                      <a:pPr algn="ctr" rtl="1"/>
                      <a:r>
                        <a:rPr lang="en-GB" dirty="0" smtClean="0"/>
                        <a:t>26</a:t>
                      </a:r>
                      <a:endParaRPr lang="en-GB" dirty="0"/>
                    </a:p>
                  </a:txBody>
                  <a:tcPr/>
                </a:tc>
                <a:tc>
                  <a:txBody>
                    <a:bodyPr/>
                    <a:lstStyle/>
                    <a:p>
                      <a:pPr algn="ctr" rtl="1"/>
                      <a:r>
                        <a:rPr lang="en-GB" dirty="0" smtClean="0"/>
                        <a:t>128</a:t>
                      </a:r>
                      <a:endParaRPr lang="en-GB" dirty="0"/>
                    </a:p>
                  </a:txBody>
                  <a:tcPr/>
                </a:tc>
                <a:tc>
                  <a:txBody>
                    <a:bodyPr/>
                    <a:lstStyle/>
                    <a:p>
                      <a:pPr algn="ctr" rtl="1"/>
                      <a:r>
                        <a:rPr lang="en-GB" dirty="0" smtClean="0"/>
                        <a:t>32</a:t>
                      </a:r>
                      <a:endParaRPr lang="en-GB" dirty="0"/>
                    </a:p>
                  </a:txBody>
                  <a:tcPr/>
                </a:tc>
                <a:tc>
                  <a:txBody>
                    <a:bodyPr/>
                    <a:lstStyle/>
                    <a:p>
                      <a:pPr algn="ctr" rtl="1"/>
                      <a:r>
                        <a:rPr lang="en-GB" dirty="0" smtClean="0"/>
                        <a:t>4</a:t>
                      </a:r>
                      <a:endParaRPr lang="en-GB" dirty="0"/>
                    </a:p>
                  </a:txBody>
                  <a:tcPr/>
                </a:tc>
              </a:tr>
              <a:tr h="370840">
                <a:tc>
                  <a:txBody>
                    <a:bodyPr/>
                    <a:lstStyle/>
                    <a:p>
                      <a:pPr algn="ctr" rtl="1"/>
                      <a:r>
                        <a:rPr lang="en-GB" dirty="0" smtClean="0"/>
                        <a:t>22</a:t>
                      </a:r>
                      <a:endParaRPr lang="en-GB" dirty="0"/>
                    </a:p>
                  </a:txBody>
                  <a:tcPr/>
                </a:tc>
                <a:tc>
                  <a:txBody>
                    <a:bodyPr/>
                    <a:lstStyle/>
                    <a:p>
                      <a:pPr algn="ctr" rtl="1"/>
                      <a:r>
                        <a:rPr lang="en-GB" dirty="0" smtClean="0"/>
                        <a:t>150</a:t>
                      </a:r>
                      <a:endParaRPr lang="en-GB" dirty="0"/>
                    </a:p>
                  </a:txBody>
                  <a:tcPr/>
                </a:tc>
                <a:tc>
                  <a:txBody>
                    <a:bodyPr/>
                    <a:lstStyle/>
                    <a:p>
                      <a:pPr algn="ctr" rtl="1"/>
                      <a:r>
                        <a:rPr lang="en-GB" dirty="0" smtClean="0"/>
                        <a:t>30</a:t>
                      </a:r>
                      <a:endParaRPr lang="en-GB" dirty="0"/>
                    </a:p>
                  </a:txBody>
                  <a:tcPr/>
                </a:tc>
                <a:tc>
                  <a:txBody>
                    <a:bodyPr/>
                    <a:lstStyle/>
                    <a:p>
                      <a:pPr algn="ctr" rtl="1"/>
                      <a:r>
                        <a:rPr lang="en-GB" dirty="0" smtClean="0"/>
                        <a:t>5</a:t>
                      </a:r>
                      <a:endParaRPr lang="en-GB" dirty="0"/>
                    </a:p>
                  </a:txBody>
                  <a:tcPr/>
                </a:tc>
              </a:tr>
              <a:tr h="370840">
                <a:tc>
                  <a:txBody>
                    <a:bodyPr/>
                    <a:lstStyle/>
                    <a:p>
                      <a:pPr algn="ctr" rtl="1"/>
                      <a:r>
                        <a:rPr lang="en-GB" dirty="0" smtClean="0"/>
                        <a:t>18</a:t>
                      </a:r>
                      <a:endParaRPr lang="en-GB" dirty="0"/>
                    </a:p>
                  </a:txBody>
                  <a:tcPr/>
                </a:tc>
                <a:tc>
                  <a:txBody>
                    <a:bodyPr/>
                    <a:lstStyle/>
                    <a:p>
                      <a:pPr algn="ctr" rtl="1"/>
                      <a:r>
                        <a:rPr lang="en-GB" dirty="0" smtClean="0"/>
                        <a:t>168</a:t>
                      </a:r>
                      <a:endParaRPr lang="en-GB" dirty="0"/>
                    </a:p>
                  </a:txBody>
                  <a:tcPr/>
                </a:tc>
                <a:tc>
                  <a:txBody>
                    <a:bodyPr/>
                    <a:lstStyle/>
                    <a:p>
                      <a:pPr algn="ctr" rtl="1"/>
                      <a:r>
                        <a:rPr lang="en-GB" dirty="0" smtClean="0"/>
                        <a:t>28</a:t>
                      </a:r>
                      <a:endParaRPr lang="en-GB" dirty="0"/>
                    </a:p>
                  </a:txBody>
                  <a:tcPr/>
                </a:tc>
                <a:tc>
                  <a:txBody>
                    <a:bodyPr/>
                    <a:lstStyle/>
                    <a:p>
                      <a:pPr algn="ctr" rtl="1"/>
                      <a:r>
                        <a:rPr lang="en-GB" dirty="0" smtClean="0"/>
                        <a:t>6</a:t>
                      </a:r>
                      <a:endParaRPr lang="en-GB" dirty="0"/>
                    </a:p>
                  </a:txBody>
                  <a:tcPr/>
                </a:tc>
              </a:tr>
              <a:tr h="370840">
                <a:tc>
                  <a:txBody>
                    <a:bodyPr/>
                    <a:lstStyle/>
                    <a:p>
                      <a:pPr algn="ctr" rtl="1"/>
                      <a:r>
                        <a:rPr lang="en-GB" dirty="0" smtClean="0"/>
                        <a:t>14</a:t>
                      </a:r>
                      <a:endParaRPr lang="en-GB" dirty="0"/>
                    </a:p>
                  </a:txBody>
                  <a:tcPr/>
                </a:tc>
                <a:tc>
                  <a:txBody>
                    <a:bodyPr/>
                    <a:lstStyle/>
                    <a:p>
                      <a:pPr algn="ctr" rtl="1"/>
                      <a:r>
                        <a:rPr lang="en-GB" dirty="0" smtClean="0"/>
                        <a:t>182</a:t>
                      </a:r>
                      <a:endParaRPr lang="en-GB" dirty="0"/>
                    </a:p>
                  </a:txBody>
                  <a:tcPr/>
                </a:tc>
                <a:tc>
                  <a:txBody>
                    <a:bodyPr/>
                    <a:lstStyle/>
                    <a:p>
                      <a:pPr algn="ctr" rtl="1"/>
                      <a:r>
                        <a:rPr lang="en-GB" dirty="0" smtClean="0"/>
                        <a:t>26</a:t>
                      </a:r>
                      <a:endParaRPr lang="en-GB" dirty="0"/>
                    </a:p>
                  </a:txBody>
                  <a:tcPr/>
                </a:tc>
                <a:tc>
                  <a:txBody>
                    <a:bodyPr/>
                    <a:lstStyle/>
                    <a:p>
                      <a:pPr algn="ctr" rtl="1"/>
                      <a:r>
                        <a:rPr lang="en-GB" dirty="0" smtClean="0"/>
                        <a:t>7</a:t>
                      </a:r>
                      <a:endParaRPr lang="en-GB" dirty="0"/>
                    </a:p>
                  </a:txBody>
                  <a:tcPr/>
                </a:tc>
              </a:tr>
            </a:tbl>
          </a:graphicData>
        </a:graphic>
      </p:graphicFrame>
    </p:spTree>
    <p:extLst>
      <p:ext uri="{BB962C8B-B14F-4D97-AF65-F5344CB8AC3E}">
        <p14:creationId xmlns:p14="http://schemas.microsoft.com/office/powerpoint/2010/main" val="37524268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السعر والإيراد المتوسط والإيراد الحدي:</a:t>
            </a:r>
            <a:endParaRPr lang="en-GB" b="1" dirty="0"/>
          </a:p>
        </p:txBody>
      </p:sp>
      <p:sp>
        <p:nvSpPr>
          <p:cNvPr id="3" name="Content Placeholder 2"/>
          <p:cNvSpPr>
            <a:spLocks noGrp="1" noRot="1" noChangeAspect="1" noMove="1" noResize="1" noEditPoints="1" noAdjustHandles="1" noChangeArrowheads="1" noChangeShapeType="1" noTextEdit="1"/>
          </p:cNvSpPr>
          <p:nvPr>
            <p:ph idx="1"/>
          </p:nvPr>
        </p:nvSpPr>
        <p:spPr>
          <a:xfrm>
            <a:off x="457200" y="1935480"/>
            <a:ext cx="8229600" cy="4589864"/>
          </a:xfrm>
          <a:blipFill rotWithShape="1">
            <a:blip r:embed="rId2"/>
            <a:stretch>
              <a:fillRect t="-2128" r="-1333"/>
            </a:stretch>
          </a:blipFill>
        </p:spPr>
        <p:txBody>
          <a:bodyPr/>
          <a:lstStyle/>
          <a:p>
            <a:pPr>
              <a:buNone/>
            </a:pPr>
            <a:r>
              <a:rPr lang="en-GB">
                <a:noFill/>
              </a:rPr>
              <a:t> </a:t>
            </a:r>
          </a:p>
        </p:txBody>
      </p:sp>
      <p:sp>
        <p:nvSpPr>
          <p:cNvPr id="5" name="Slide Number Placeholder 4"/>
          <p:cNvSpPr>
            <a:spLocks noGrp="1"/>
          </p:cNvSpPr>
          <p:nvPr>
            <p:ph type="sldNum" sz="quarter" idx="12"/>
          </p:nvPr>
        </p:nvSpPr>
        <p:spPr/>
        <p:txBody>
          <a:bodyPr/>
          <a:lstStyle/>
          <a:p>
            <a:fld id="{D393C396-9737-499C-8653-384A523018D4}" type="slidenum">
              <a:rPr lang="en-GB" smtClean="0"/>
              <a:pPr/>
              <a:t>13</a:t>
            </a:fld>
            <a:endParaRPr lang="en-GB"/>
          </a:p>
        </p:txBody>
      </p:sp>
      <p:sp>
        <p:nvSpPr>
          <p:cNvPr id="7" name="Rectangle 6"/>
          <p:cNvSpPr/>
          <p:nvPr/>
        </p:nvSpPr>
        <p:spPr>
          <a:xfrm>
            <a:off x="3635896" y="4365104"/>
            <a:ext cx="2016224" cy="432048"/>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3131840" y="5589240"/>
            <a:ext cx="2880320" cy="792088"/>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597355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السعر والإيراد المتوسط والإيراد الحدي:</a:t>
            </a:r>
            <a:endParaRPr lang="en-GB" b="1" dirty="0"/>
          </a:p>
        </p:txBody>
      </p:sp>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t="-1528" r="-1333"/>
            </a:stretch>
          </a:blipFill>
        </p:spPr>
        <p:txBody>
          <a:bodyPr/>
          <a:lstStyle/>
          <a:p>
            <a:pPr>
              <a:buNone/>
            </a:pPr>
            <a:r>
              <a:rPr lang="en-GB">
                <a:noFill/>
              </a:rPr>
              <a:t> </a:t>
            </a:r>
          </a:p>
        </p:txBody>
      </p:sp>
      <p:sp>
        <p:nvSpPr>
          <p:cNvPr id="5" name="Slide Number Placeholder 4"/>
          <p:cNvSpPr>
            <a:spLocks noGrp="1"/>
          </p:cNvSpPr>
          <p:nvPr>
            <p:ph type="sldNum" sz="quarter" idx="12"/>
          </p:nvPr>
        </p:nvSpPr>
        <p:spPr/>
        <p:txBody>
          <a:bodyPr/>
          <a:lstStyle/>
          <a:p>
            <a:fld id="{D393C396-9737-499C-8653-384A523018D4}" type="slidenum">
              <a:rPr lang="en-GB" smtClean="0"/>
              <a:pPr/>
              <a:t>14</a:t>
            </a:fld>
            <a:endParaRPr lang="en-GB"/>
          </a:p>
        </p:txBody>
      </p:sp>
      <p:cxnSp>
        <p:nvCxnSpPr>
          <p:cNvPr id="10" name="Straight Arrow Connector 9"/>
          <p:cNvCxnSpPr/>
          <p:nvPr/>
        </p:nvCxnSpPr>
        <p:spPr>
          <a:xfrm>
            <a:off x="4499992" y="4869160"/>
            <a:ext cx="648072"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3923928" y="3212976"/>
            <a:ext cx="648072"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9377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السعر والإيراد المتوسط والإيراد الحدي:</a:t>
            </a:r>
            <a:endParaRPr lang="en-GB" dirty="0"/>
          </a:p>
        </p:txBody>
      </p:sp>
      <mc:AlternateContent xmlns:mc="http://schemas.openxmlformats.org/markup-compatibility/2006" xmlns:a14="http://schemas.microsoft.com/office/drawing/2010/main">
        <mc:Choice Requires="a14">
          <p:graphicFrame>
            <p:nvGraphicFramePr>
              <p:cNvPr id="6" name="Content Placeholder 5"/>
              <p:cNvGraphicFramePr>
                <a:graphicFrameLocks noGrp="1"/>
              </p:cNvGraphicFramePr>
              <p:nvPr>
                <p:ph idx="1"/>
                <p:extLst>
                  <p:ext uri="{D42A27DB-BD31-4B8C-83A1-F6EECF244321}">
                    <p14:modId xmlns:p14="http://schemas.microsoft.com/office/powerpoint/2010/main" val="2397530432"/>
                  </p:ext>
                </p:extLst>
              </p:nvPr>
            </p:nvGraphicFramePr>
            <p:xfrm>
              <a:off x="467544" y="2132856"/>
              <a:ext cx="8229600" cy="3862452"/>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algn="ctr" rtl="1"/>
                          <a:r>
                            <a:rPr lang="ar-SA" sz="2600" dirty="0" smtClean="0"/>
                            <a:t>في الاحتكار</a:t>
                          </a:r>
                          <a:endParaRPr lang="en-GB" sz="2600" dirty="0"/>
                        </a:p>
                      </a:txBody>
                      <a:tcPr/>
                    </a:tc>
                    <a:tc>
                      <a:txBody>
                        <a:bodyPr/>
                        <a:lstStyle/>
                        <a:p>
                          <a:pPr algn="ctr" rtl="1"/>
                          <a:r>
                            <a:rPr lang="ar-SA" sz="2600" dirty="0" smtClean="0"/>
                            <a:t>في</a:t>
                          </a:r>
                          <a:r>
                            <a:rPr lang="ar-SA" sz="2600" baseline="0" dirty="0" smtClean="0"/>
                            <a:t> المنافسة الكاملة</a:t>
                          </a:r>
                          <a:endParaRPr lang="en-GB" sz="2600" dirty="0"/>
                        </a:p>
                      </a:txBody>
                      <a:tcPr/>
                    </a:tc>
                  </a:tr>
                  <a:tr h="370840">
                    <a:tc>
                      <a:txBody>
                        <a:bodyPr/>
                        <a:lstStyle/>
                        <a:p>
                          <a:pPr algn="ctr" rtl="1"/>
                          <a:r>
                            <a:rPr lang="ar-SA" sz="2600" dirty="0" smtClean="0"/>
                            <a:t>منحنى الطلب ذو ميل سالب.</a:t>
                          </a:r>
                          <a:endParaRPr lang="en-GB" sz="2600" dirty="0" smtClean="0"/>
                        </a:p>
                        <a:p>
                          <a:pPr marL="0" marR="0" indent="0" algn="ctr" defTabSz="914400" rtl="1"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lang="en-GB" sz="2600" i="1" smtClean="0">
                                        <a:latin typeface="Cambria Math"/>
                                      </a:rPr>
                                    </m:ctrlPr>
                                  </m:fPr>
                                  <m:num>
                                    <m:r>
                                      <a:rPr lang="en-GB" sz="2600" i="1" smtClean="0">
                                        <a:latin typeface="Cambria Math"/>
                                        <a:ea typeface="Cambria Math"/>
                                      </a:rPr>
                                      <m:t>∆</m:t>
                                    </m:r>
                                    <m:r>
                                      <a:rPr lang="en-GB" sz="2600" b="0" i="1" smtClean="0">
                                        <a:latin typeface="Cambria Math"/>
                                        <a:ea typeface="Cambria Math"/>
                                      </a:rPr>
                                      <m:t>𝑃</m:t>
                                    </m:r>
                                  </m:num>
                                  <m:den>
                                    <m:r>
                                      <a:rPr lang="en-GB" sz="2600" i="1" smtClean="0">
                                        <a:latin typeface="Cambria Math"/>
                                        <a:ea typeface="Cambria Math"/>
                                      </a:rPr>
                                      <m:t>∆</m:t>
                                    </m:r>
                                    <m:r>
                                      <a:rPr lang="en-GB" sz="2600" b="0" i="1" smtClean="0">
                                        <a:latin typeface="Cambria Math"/>
                                        <a:ea typeface="Cambria Math"/>
                                      </a:rPr>
                                      <m:t>𝑄</m:t>
                                    </m:r>
                                  </m:den>
                                </m:f>
                                <m:r>
                                  <a:rPr lang="en-GB" sz="2600" b="0" i="1" smtClean="0">
                                    <a:latin typeface="Cambria Math"/>
                                    <a:ea typeface="+mn-ea"/>
                                  </a:rPr>
                                  <m:t>&lt;</m:t>
                                </m:r>
                                <m:r>
                                  <a:rPr lang="en-GB" sz="2600" b="0" i="1" smtClean="0">
                                    <a:latin typeface="Cambria Math"/>
                                  </a:rPr>
                                  <m:t>0</m:t>
                                </m:r>
                              </m:oMath>
                            </m:oMathPara>
                          </a14:m>
                          <a:endParaRPr lang="en-GB" sz="2600" dirty="0"/>
                        </a:p>
                      </a:txBody>
                      <a:tcPr/>
                    </a:tc>
                    <a:tc>
                      <a:txBody>
                        <a:bodyPr/>
                        <a:lstStyle/>
                        <a:p>
                          <a:pPr algn="ctr" rtl="1"/>
                          <a:r>
                            <a:rPr lang="ar-SA" sz="2600" dirty="0" smtClean="0"/>
                            <a:t>منحنى</a:t>
                          </a:r>
                          <a:r>
                            <a:rPr lang="ar-SA" sz="2600" baseline="0" dirty="0" smtClean="0"/>
                            <a:t> الطلب أفقي وميله يساوي صفر.</a:t>
                          </a:r>
                        </a:p>
                        <a:p>
                          <a:pPr algn="ctr" rtl="1"/>
                          <a14:m>
                            <m:oMathPara xmlns:m="http://schemas.openxmlformats.org/officeDocument/2006/math">
                              <m:oMathParaPr>
                                <m:jc m:val="centerGroup"/>
                              </m:oMathParaPr>
                              <m:oMath xmlns:m="http://schemas.openxmlformats.org/officeDocument/2006/math">
                                <m:f>
                                  <m:fPr>
                                    <m:ctrlPr>
                                      <a:rPr lang="en-GB" sz="2600" i="1" smtClean="0">
                                        <a:latin typeface="Cambria Math"/>
                                      </a:rPr>
                                    </m:ctrlPr>
                                  </m:fPr>
                                  <m:num>
                                    <m:r>
                                      <a:rPr lang="en-GB" sz="2600" i="1" smtClean="0">
                                        <a:latin typeface="Cambria Math"/>
                                        <a:ea typeface="Cambria Math"/>
                                      </a:rPr>
                                      <m:t>∆</m:t>
                                    </m:r>
                                    <m:r>
                                      <a:rPr lang="en-GB" sz="2600" b="0" i="1" smtClean="0">
                                        <a:latin typeface="Cambria Math"/>
                                        <a:ea typeface="Cambria Math"/>
                                      </a:rPr>
                                      <m:t>𝑃</m:t>
                                    </m:r>
                                  </m:num>
                                  <m:den>
                                    <m:r>
                                      <a:rPr lang="en-GB" sz="2600" i="1" smtClean="0">
                                        <a:latin typeface="Cambria Math"/>
                                        <a:ea typeface="Cambria Math"/>
                                      </a:rPr>
                                      <m:t>∆</m:t>
                                    </m:r>
                                    <m:r>
                                      <a:rPr lang="en-GB" sz="2600" b="0" i="1" smtClean="0">
                                        <a:latin typeface="Cambria Math"/>
                                        <a:ea typeface="Cambria Math"/>
                                      </a:rPr>
                                      <m:t>𝑄</m:t>
                                    </m:r>
                                  </m:den>
                                </m:f>
                                <m:r>
                                  <a:rPr lang="en-GB" sz="2600" b="0" i="1" smtClean="0">
                                    <a:latin typeface="Cambria Math"/>
                                  </a:rPr>
                                  <m:t>=</m:t>
                                </m:r>
                                <m:r>
                                  <a:rPr lang="en-GB" sz="2600" b="0" i="1" smtClean="0">
                                    <a:latin typeface="Cambria Math"/>
                                  </a:rPr>
                                  <m:t>0</m:t>
                                </m:r>
                              </m:oMath>
                            </m:oMathPara>
                          </a14:m>
                          <a:endParaRPr lang="en-GB" sz="2600" dirty="0"/>
                        </a:p>
                      </a:txBody>
                      <a:tcPr/>
                    </a:tc>
                  </a:tr>
                  <a:tr h="37084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2600" b="0" i="0" dirty="0" smtClean="0">
                              <a:solidFill>
                                <a:schemeClr val="tx1"/>
                              </a:solidFill>
                              <a:latin typeface="Cambria Math"/>
                            </a:rPr>
                            <a:t>الإيراد الحدي أقل من السعر</a:t>
                          </a:r>
                        </a:p>
                        <a:p>
                          <a:pPr marL="0" marR="0" indent="0" algn="ctr" defTabSz="914400" rtl="1"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GB" sz="2600" b="0" i="1" smtClean="0">
                                    <a:solidFill>
                                      <a:schemeClr val="tx1"/>
                                    </a:solidFill>
                                    <a:latin typeface="Cambria Math"/>
                                  </a:rPr>
                                  <m:t>𝑀𝑅</m:t>
                                </m:r>
                                <m:r>
                                  <a:rPr lang="en-GB" sz="2600" b="0" i="1" smtClean="0">
                                    <a:solidFill>
                                      <a:schemeClr val="tx1"/>
                                    </a:solidFill>
                                    <a:latin typeface="Cambria Math"/>
                                  </a:rPr>
                                  <m:t>=</m:t>
                                </m:r>
                                <m:r>
                                  <a:rPr lang="en-GB" sz="2600" b="0" i="1" smtClean="0">
                                    <a:solidFill>
                                      <a:schemeClr val="tx1"/>
                                    </a:solidFill>
                                    <a:latin typeface="Cambria Math"/>
                                  </a:rPr>
                                  <m:t>𝑃</m:t>
                                </m:r>
                                <m:r>
                                  <a:rPr lang="en-GB" sz="2600" b="0" i="1" smtClean="0">
                                    <a:solidFill>
                                      <a:schemeClr val="tx1"/>
                                    </a:solidFill>
                                    <a:latin typeface="Cambria Math"/>
                                  </a:rPr>
                                  <m:t>−</m:t>
                                </m:r>
                                <m:r>
                                  <m:rPr>
                                    <m:sty m:val="p"/>
                                  </m:rPr>
                                  <a:rPr lang="en-GB" sz="2600" b="0" i="0" smtClean="0">
                                    <a:solidFill>
                                      <a:schemeClr val="tx1"/>
                                    </a:solidFill>
                                    <a:latin typeface="Cambria Math"/>
                                  </a:rPr>
                                  <m:t>Q</m:t>
                                </m:r>
                                <m:r>
                                  <a:rPr lang="en-GB" sz="2600" b="0" i="0" smtClean="0">
                                    <a:solidFill>
                                      <a:schemeClr val="tx1"/>
                                    </a:solidFill>
                                    <a:latin typeface="Cambria Math"/>
                                  </a:rPr>
                                  <m:t>.</m:t>
                                </m:r>
                                <m:f>
                                  <m:fPr>
                                    <m:ctrlPr>
                                      <a:rPr lang="en-GB" sz="2600" b="0" i="1" smtClean="0">
                                        <a:solidFill>
                                          <a:schemeClr val="tx1"/>
                                        </a:solidFill>
                                        <a:latin typeface="Cambria Math"/>
                                      </a:rPr>
                                    </m:ctrlPr>
                                  </m:fPr>
                                  <m:num>
                                    <m:r>
                                      <a:rPr lang="en-GB" sz="2600" b="0" i="1" smtClean="0">
                                        <a:solidFill>
                                          <a:schemeClr val="tx1"/>
                                        </a:solidFill>
                                        <a:latin typeface="Cambria Math"/>
                                        <a:ea typeface="Cambria Math"/>
                                      </a:rPr>
                                      <m:t>∆</m:t>
                                    </m:r>
                                    <m:r>
                                      <a:rPr lang="en-GB" sz="2600" b="0" i="1" smtClean="0">
                                        <a:solidFill>
                                          <a:schemeClr val="tx1"/>
                                        </a:solidFill>
                                        <a:latin typeface="Cambria Math"/>
                                        <a:ea typeface="Cambria Math"/>
                                      </a:rPr>
                                      <m:t>𝑃</m:t>
                                    </m:r>
                                  </m:num>
                                  <m:den>
                                    <m:r>
                                      <a:rPr lang="en-GB" sz="2600" b="0" i="1" smtClean="0">
                                        <a:solidFill>
                                          <a:schemeClr val="tx1"/>
                                        </a:solidFill>
                                        <a:latin typeface="Cambria Math"/>
                                        <a:ea typeface="Cambria Math"/>
                                      </a:rPr>
                                      <m:t>∆</m:t>
                                    </m:r>
                                    <m:r>
                                      <a:rPr lang="en-GB" sz="2600" b="0" i="1" smtClean="0">
                                        <a:solidFill>
                                          <a:schemeClr val="tx1"/>
                                        </a:solidFill>
                                        <a:latin typeface="Cambria Math"/>
                                        <a:ea typeface="Cambria Math"/>
                                      </a:rPr>
                                      <m:t>𝑄</m:t>
                                    </m:r>
                                  </m:den>
                                </m:f>
                              </m:oMath>
                            </m:oMathPara>
                          </a14:m>
                          <a:endParaRPr lang="en-GB" sz="2600" b="0" i="1" dirty="0" smtClean="0">
                            <a:solidFill>
                              <a:schemeClr val="tx1"/>
                            </a:solidFill>
                            <a:latin typeface="Cambria Math"/>
                            <a:ea typeface="Cambria Math"/>
                          </a:endParaRPr>
                        </a:p>
                        <a:p>
                          <a:pPr marL="0" marR="0" indent="0" algn="ctr" defTabSz="914400" rtl="1"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GB" sz="2600" b="0" i="1" smtClean="0">
                                    <a:solidFill>
                                      <a:schemeClr val="tx1"/>
                                    </a:solidFill>
                                    <a:latin typeface="Cambria Math"/>
                                    <a:ea typeface="Cambria Math"/>
                                  </a:rPr>
                                  <m:t>𝑀𝑅</m:t>
                                </m:r>
                                <m:r>
                                  <a:rPr lang="en-GB" sz="2600" b="0" i="1" smtClean="0">
                                    <a:solidFill>
                                      <a:schemeClr val="tx1"/>
                                    </a:solidFill>
                                    <a:latin typeface="Cambria Math"/>
                                    <a:ea typeface="Cambria Math"/>
                                  </a:rPr>
                                  <m:t>&lt;</m:t>
                                </m:r>
                                <m:r>
                                  <a:rPr lang="en-GB" sz="2600" b="0" i="1" smtClean="0">
                                    <a:solidFill>
                                      <a:schemeClr val="tx1"/>
                                    </a:solidFill>
                                    <a:latin typeface="Cambria Math"/>
                                    <a:ea typeface="Cambria Math"/>
                                  </a:rPr>
                                  <m:t>𝑃</m:t>
                                </m:r>
                              </m:oMath>
                            </m:oMathPara>
                          </a14:m>
                          <a:endParaRPr lang="en-GB" sz="2600" dirty="0"/>
                        </a:p>
                      </a:txBody>
                      <a:tcPr/>
                    </a:tc>
                    <a:tc>
                      <a:txBody>
                        <a:bodyPr/>
                        <a:lstStyle/>
                        <a:p>
                          <a:pPr algn="ctr" rtl="1"/>
                          <a:r>
                            <a:rPr lang="ar-SA" sz="2600" b="0" i="0" dirty="0" smtClean="0">
                              <a:solidFill>
                                <a:schemeClr val="tx1"/>
                              </a:solidFill>
                              <a:latin typeface="Cambria Math"/>
                            </a:rPr>
                            <a:t>الإيراد</a:t>
                          </a:r>
                          <a:r>
                            <a:rPr lang="ar-SA" sz="2600" b="0" i="0" baseline="0" dirty="0" smtClean="0">
                              <a:solidFill>
                                <a:schemeClr val="tx1"/>
                              </a:solidFill>
                              <a:latin typeface="Cambria Math"/>
                            </a:rPr>
                            <a:t> الحدي يساوي السعر</a:t>
                          </a:r>
                          <a:endParaRPr lang="ar-SA" sz="2600" b="0" i="0" dirty="0" smtClean="0">
                            <a:solidFill>
                              <a:schemeClr val="tx1"/>
                            </a:solidFill>
                            <a:latin typeface="Cambria Math"/>
                          </a:endParaRPr>
                        </a:p>
                        <a:p>
                          <a:pPr algn="ctr" rtl="1"/>
                          <a14:m>
                            <m:oMathPara xmlns:m="http://schemas.openxmlformats.org/officeDocument/2006/math">
                              <m:oMathParaPr>
                                <m:jc m:val="centerGroup"/>
                              </m:oMathParaPr>
                              <m:oMath xmlns:m="http://schemas.openxmlformats.org/officeDocument/2006/math">
                                <m:r>
                                  <a:rPr lang="en-GB" sz="2600" b="0" i="1" smtClean="0">
                                    <a:solidFill>
                                      <a:schemeClr val="tx1"/>
                                    </a:solidFill>
                                    <a:latin typeface="Cambria Math"/>
                                  </a:rPr>
                                  <m:t>𝑀𝑅</m:t>
                                </m:r>
                                <m:r>
                                  <a:rPr lang="en-GB" sz="2600" b="0" i="1" smtClean="0">
                                    <a:solidFill>
                                      <a:schemeClr val="tx1"/>
                                    </a:solidFill>
                                    <a:latin typeface="Cambria Math"/>
                                  </a:rPr>
                                  <m:t>=</m:t>
                                </m:r>
                                <m:r>
                                  <a:rPr lang="en-GB" sz="2600" b="0" i="1" smtClean="0">
                                    <a:solidFill>
                                      <a:schemeClr val="tx1"/>
                                    </a:solidFill>
                                    <a:latin typeface="Cambria Math"/>
                                  </a:rPr>
                                  <m:t>𝑃</m:t>
                                </m:r>
                                <m:r>
                                  <a:rPr lang="en-GB" sz="2600" b="0" i="1" smtClean="0">
                                    <a:solidFill>
                                      <a:schemeClr val="tx1"/>
                                    </a:solidFill>
                                    <a:latin typeface="Cambria Math"/>
                                  </a:rPr>
                                  <m:t>+</m:t>
                                </m:r>
                                <m:r>
                                  <m:rPr>
                                    <m:sty m:val="p"/>
                                  </m:rPr>
                                  <a:rPr lang="en-GB" sz="2600" b="0" i="0" smtClean="0">
                                    <a:solidFill>
                                      <a:schemeClr val="tx1"/>
                                    </a:solidFill>
                                    <a:latin typeface="Cambria Math"/>
                                  </a:rPr>
                                  <m:t>Q</m:t>
                                </m:r>
                                <m:r>
                                  <a:rPr lang="en-GB" sz="2600" b="0" i="1" smtClean="0">
                                    <a:solidFill>
                                      <a:schemeClr val="tx1"/>
                                    </a:solidFill>
                                    <a:latin typeface="Cambria Math"/>
                                  </a:rPr>
                                  <m:t>.</m:t>
                                </m:r>
                                <m:r>
                                  <a:rPr lang="en-GB" sz="2600" b="0" i="1" smtClean="0">
                                    <a:solidFill>
                                      <a:schemeClr val="tx1"/>
                                    </a:solidFill>
                                    <a:latin typeface="Cambria Math"/>
                                  </a:rPr>
                                  <m:t>0</m:t>
                                </m:r>
                              </m:oMath>
                            </m:oMathPara>
                          </a14:m>
                          <a:endParaRPr lang="en-GB" sz="2600" b="0" i="1" dirty="0" smtClean="0">
                            <a:solidFill>
                              <a:schemeClr val="tx1"/>
                            </a:solidFill>
                            <a:latin typeface="Cambria Math"/>
                            <a:ea typeface="Cambria Math"/>
                          </a:endParaRPr>
                        </a:p>
                        <a:p>
                          <a:pPr algn="ctr" rtl="1"/>
                          <a14:m>
                            <m:oMathPara xmlns:m="http://schemas.openxmlformats.org/officeDocument/2006/math">
                              <m:oMathParaPr>
                                <m:jc m:val="centerGroup"/>
                              </m:oMathParaPr>
                              <m:oMath xmlns:m="http://schemas.openxmlformats.org/officeDocument/2006/math">
                                <m:r>
                                  <a:rPr lang="en-GB" sz="2600" b="0" i="1" smtClean="0">
                                    <a:solidFill>
                                      <a:schemeClr val="tx1"/>
                                    </a:solidFill>
                                    <a:latin typeface="Cambria Math"/>
                                    <a:ea typeface="Cambria Math"/>
                                  </a:rPr>
                                  <m:t>𝑀𝑅</m:t>
                                </m:r>
                                <m:r>
                                  <a:rPr lang="en-GB" sz="2600" b="0" i="1" smtClean="0">
                                    <a:solidFill>
                                      <a:schemeClr val="tx1"/>
                                    </a:solidFill>
                                    <a:latin typeface="Cambria Math"/>
                                    <a:ea typeface="Cambria Math"/>
                                  </a:rPr>
                                  <m:t>=</m:t>
                                </m:r>
                                <m:r>
                                  <a:rPr lang="en-GB" sz="2600" b="0" i="1" smtClean="0">
                                    <a:solidFill>
                                      <a:schemeClr val="tx1"/>
                                    </a:solidFill>
                                    <a:latin typeface="Cambria Math"/>
                                    <a:ea typeface="Cambria Math"/>
                                  </a:rPr>
                                  <m:t>𝑃</m:t>
                                </m:r>
                              </m:oMath>
                            </m:oMathPara>
                          </a14:m>
                          <a:endParaRPr lang="en-GB" sz="2600" dirty="0"/>
                        </a:p>
                      </a:txBody>
                      <a:tcPr/>
                    </a:tc>
                  </a:tr>
                </a:tbl>
              </a:graphicData>
            </a:graphic>
          </p:graphicFrame>
        </mc:Choice>
        <mc:Fallback xmlns="">
          <p:graphicFrame>
            <p:nvGraphicFramePr>
              <p:cNvPr id="6" name="Content Placeholder 5"/>
              <p:cNvGraphicFramePr>
                <a:graphicFrameLocks noGrp="1"/>
              </p:cNvGraphicFramePr>
              <p:nvPr>
                <p:ph idx="1"/>
                <p:extLst>
                  <p:ext uri="{D42A27DB-BD31-4B8C-83A1-F6EECF244321}">
                    <p14:modId xmlns:a14="http://schemas.microsoft.com/office/drawing/2010/main" xmlns="" xmlns:p14="http://schemas.microsoft.com/office/powerpoint/2010/main" val="2397530432"/>
                  </p:ext>
                </p:extLst>
              </p:nvPr>
            </p:nvGraphicFramePr>
            <p:xfrm>
              <a:off x="467544" y="2132856"/>
              <a:ext cx="8229600" cy="3862452"/>
            </p:xfrm>
            <a:graphic>
              <a:graphicData uri="http://schemas.openxmlformats.org/drawingml/2006/table">
                <a:tbl>
                  <a:tblPr firstRow="1" bandRow="1">
                    <a:tableStyleId>{5C22544A-7EE6-4342-B048-85BDC9FD1C3A}</a:tableStyleId>
                  </a:tblPr>
                  <a:tblGrid>
                    <a:gridCol w="4114800"/>
                    <a:gridCol w="4114800"/>
                  </a:tblGrid>
                  <a:tr h="487680">
                    <a:tc>
                      <a:txBody>
                        <a:bodyPr/>
                        <a:lstStyle/>
                        <a:p>
                          <a:pPr algn="ctr" rtl="1"/>
                          <a:r>
                            <a:rPr lang="ar-SA" sz="2600" dirty="0" smtClean="0"/>
                            <a:t>في الاحتكار</a:t>
                          </a:r>
                          <a:endParaRPr lang="en-GB" sz="2600" dirty="0"/>
                        </a:p>
                      </a:txBody>
                      <a:tcPr/>
                    </a:tc>
                    <a:tc>
                      <a:txBody>
                        <a:bodyPr/>
                        <a:lstStyle/>
                        <a:p>
                          <a:pPr algn="ctr" rtl="1"/>
                          <a:r>
                            <a:rPr lang="ar-SA" sz="2600" dirty="0" smtClean="0"/>
                            <a:t>في</a:t>
                          </a:r>
                          <a:r>
                            <a:rPr lang="ar-SA" sz="2600" baseline="0" dirty="0" smtClean="0"/>
                            <a:t> المنافسة الكاملة</a:t>
                          </a:r>
                          <a:endParaRPr lang="en-GB" sz="2600" dirty="0"/>
                        </a:p>
                      </a:txBody>
                      <a:tcPr/>
                    </a:tc>
                  </a:tr>
                  <a:tr h="1687386">
                    <a:tc>
                      <a:txBody>
                        <a:bodyPr/>
                        <a:lstStyle/>
                        <a:p>
                          <a:endParaRPr lang="en-US"/>
                        </a:p>
                      </a:txBody>
                      <a:tcPr>
                        <a:blipFill rotWithShape="1">
                          <a:blip r:embed="rId2"/>
                          <a:stretch>
                            <a:fillRect l="-148" t="-32971" r="-100000" b="-100725"/>
                          </a:stretch>
                        </a:blipFill>
                      </a:tcPr>
                    </a:tc>
                    <a:tc>
                      <a:txBody>
                        <a:bodyPr/>
                        <a:lstStyle/>
                        <a:p>
                          <a:endParaRPr lang="en-US"/>
                        </a:p>
                      </a:txBody>
                      <a:tcPr>
                        <a:blipFill rotWithShape="1">
                          <a:blip r:embed="rId2"/>
                          <a:stretch>
                            <a:fillRect l="-100148" t="-32971" b="-100725"/>
                          </a:stretch>
                        </a:blipFill>
                      </a:tcPr>
                    </a:tc>
                  </a:tr>
                  <a:tr h="1687386">
                    <a:tc>
                      <a:txBody>
                        <a:bodyPr/>
                        <a:lstStyle/>
                        <a:p>
                          <a:endParaRPr lang="en-US"/>
                        </a:p>
                      </a:txBody>
                      <a:tcPr>
                        <a:blipFill rotWithShape="1">
                          <a:blip r:embed="rId2"/>
                          <a:stretch>
                            <a:fillRect l="-148" t="-132491" r="-100000" b="-361"/>
                          </a:stretch>
                        </a:blipFill>
                      </a:tcPr>
                    </a:tc>
                    <a:tc>
                      <a:txBody>
                        <a:bodyPr/>
                        <a:lstStyle/>
                        <a:p>
                          <a:endParaRPr lang="en-US"/>
                        </a:p>
                      </a:txBody>
                      <a:tcPr>
                        <a:blipFill rotWithShape="1">
                          <a:blip r:embed="rId2"/>
                          <a:stretch>
                            <a:fillRect l="-100148" t="-132491" b="-361"/>
                          </a:stretch>
                        </a:blipFill>
                      </a:tcPr>
                    </a:tc>
                  </a:tr>
                </a:tbl>
              </a:graphicData>
            </a:graphic>
          </p:graphicFrame>
        </mc:Fallback>
      </mc:AlternateContent>
      <p:sp>
        <p:nvSpPr>
          <p:cNvPr id="5" name="Slide Number Placeholder 4"/>
          <p:cNvSpPr>
            <a:spLocks noGrp="1"/>
          </p:cNvSpPr>
          <p:nvPr>
            <p:ph type="sldNum" sz="quarter" idx="12"/>
          </p:nvPr>
        </p:nvSpPr>
        <p:spPr/>
        <p:txBody>
          <a:bodyPr/>
          <a:lstStyle/>
          <a:p>
            <a:fld id="{D393C396-9737-499C-8653-384A523018D4}" type="slidenum">
              <a:rPr lang="en-GB" smtClean="0"/>
              <a:pPr/>
              <a:t>15</a:t>
            </a:fld>
            <a:endParaRPr lang="en-GB"/>
          </a:p>
        </p:txBody>
      </p:sp>
    </p:spTree>
    <p:extLst>
      <p:ext uri="{BB962C8B-B14F-4D97-AF65-F5344CB8AC3E}">
        <p14:creationId xmlns:p14="http://schemas.microsoft.com/office/powerpoint/2010/main" val="18374715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السعر والإيراد المتوسط والإيراد الحدي:</a:t>
            </a:r>
            <a:endParaRPr lang="en-GB" dirty="0"/>
          </a:p>
        </p:txBody>
      </p:sp>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t="-1528" r="-1333"/>
            </a:stretch>
          </a:blipFill>
        </p:spPr>
        <p:txBody>
          <a:bodyPr/>
          <a:lstStyle/>
          <a:p>
            <a:pPr>
              <a:buNone/>
            </a:pPr>
            <a:r>
              <a:rPr lang="en-GB">
                <a:noFill/>
              </a:rPr>
              <a:t> </a:t>
            </a:r>
          </a:p>
        </p:txBody>
      </p:sp>
      <p:sp>
        <p:nvSpPr>
          <p:cNvPr id="5" name="Slide Number Placeholder 4"/>
          <p:cNvSpPr>
            <a:spLocks noGrp="1"/>
          </p:cNvSpPr>
          <p:nvPr>
            <p:ph type="sldNum" sz="quarter" idx="12"/>
          </p:nvPr>
        </p:nvSpPr>
        <p:spPr/>
        <p:txBody>
          <a:bodyPr/>
          <a:lstStyle/>
          <a:p>
            <a:fld id="{D393C396-9737-499C-8653-384A523018D4}" type="slidenum">
              <a:rPr lang="en-GB" smtClean="0"/>
              <a:pPr/>
              <a:t>16</a:t>
            </a:fld>
            <a:endParaRPr lang="en-GB"/>
          </a:p>
        </p:txBody>
      </p:sp>
      <p:sp>
        <p:nvSpPr>
          <p:cNvPr id="6" name="Rectangle 5"/>
          <p:cNvSpPr/>
          <p:nvPr/>
        </p:nvSpPr>
        <p:spPr>
          <a:xfrm>
            <a:off x="3203848" y="4149080"/>
            <a:ext cx="2736304" cy="936104"/>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507403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السعر والإيراد المتوسط والإيراد الحدي:</a:t>
            </a:r>
            <a:endParaRPr lang="en-GB" dirty="0"/>
          </a:p>
        </p:txBody>
      </p:sp>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t="-1250" r="-1333"/>
            </a:stretch>
          </a:blipFill>
        </p:spPr>
        <p:txBody>
          <a:bodyPr/>
          <a:lstStyle/>
          <a:p>
            <a:pPr>
              <a:buNone/>
            </a:pPr>
            <a:r>
              <a:rPr lang="en-GB">
                <a:noFill/>
              </a:rPr>
              <a:t> </a:t>
            </a:r>
          </a:p>
        </p:txBody>
      </p:sp>
      <p:sp>
        <p:nvSpPr>
          <p:cNvPr id="5" name="Slide Number Placeholder 4"/>
          <p:cNvSpPr>
            <a:spLocks noGrp="1"/>
          </p:cNvSpPr>
          <p:nvPr>
            <p:ph type="sldNum" sz="quarter" idx="12"/>
          </p:nvPr>
        </p:nvSpPr>
        <p:spPr/>
        <p:txBody>
          <a:bodyPr/>
          <a:lstStyle/>
          <a:p>
            <a:fld id="{D393C396-9737-499C-8653-384A523018D4}" type="slidenum">
              <a:rPr lang="en-GB" smtClean="0"/>
              <a:pPr/>
              <a:t>17</a:t>
            </a:fld>
            <a:endParaRPr lang="en-GB"/>
          </a:p>
        </p:txBody>
      </p:sp>
    </p:spTree>
    <p:extLst>
      <p:ext uri="{BB962C8B-B14F-4D97-AF65-F5344CB8AC3E}">
        <p14:creationId xmlns:p14="http://schemas.microsoft.com/office/powerpoint/2010/main" val="2607469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السعر والإيراد المتوسط والإيراد الحدي:</a:t>
            </a:r>
            <a:endParaRPr lang="en-GB" dirty="0"/>
          </a:p>
        </p:txBody>
      </p:sp>
      <p:sp>
        <p:nvSpPr>
          <p:cNvPr id="3" name="Content Placeholder 2"/>
          <p:cNvSpPr>
            <a:spLocks noGrp="1"/>
          </p:cNvSpPr>
          <p:nvPr>
            <p:ph idx="1"/>
          </p:nvPr>
        </p:nvSpPr>
        <p:spPr/>
        <p:txBody>
          <a:bodyPr/>
          <a:lstStyle/>
          <a:p>
            <a:pPr algn="r" rtl="1"/>
            <a:endParaRPr lang="en-GB" dirty="0"/>
          </a:p>
        </p:txBody>
      </p:sp>
      <p:sp>
        <p:nvSpPr>
          <p:cNvPr id="5" name="Slide Number Placeholder 4"/>
          <p:cNvSpPr>
            <a:spLocks noGrp="1"/>
          </p:cNvSpPr>
          <p:nvPr>
            <p:ph type="sldNum" sz="quarter" idx="12"/>
          </p:nvPr>
        </p:nvSpPr>
        <p:spPr/>
        <p:txBody>
          <a:bodyPr/>
          <a:lstStyle/>
          <a:p>
            <a:fld id="{D393C396-9737-499C-8653-384A523018D4}" type="slidenum">
              <a:rPr lang="en-GB" smtClean="0"/>
              <a:pPr/>
              <a:t>18</a:t>
            </a:fld>
            <a:endParaRPr lang="en-GB"/>
          </a:p>
        </p:txBody>
      </p:sp>
      <p:cxnSp>
        <p:nvCxnSpPr>
          <p:cNvPr id="7" name="Straight Arrow Connector 6"/>
          <p:cNvCxnSpPr/>
          <p:nvPr/>
        </p:nvCxnSpPr>
        <p:spPr>
          <a:xfrm flipV="1">
            <a:off x="2411760" y="2564904"/>
            <a:ext cx="0" cy="302433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2411760" y="5589240"/>
            <a:ext cx="3816424"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411760" y="2815743"/>
            <a:ext cx="3244086" cy="1807776"/>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5727854" y="4407495"/>
            <a:ext cx="1529586" cy="461665"/>
          </a:xfrm>
          <a:prstGeom prst="rect">
            <a:avLst/>
          </a:prstGeom>
          <a:noFill/>
        </p:spPr>
        <p:txBody>
          <a:bodyPr wrap="none" rtlCol="0">
            <a:spAutoFit/>
          </a:bodyPr>
          <a:lstStyle/>
          <a:p>
            <a:r>
              <a:rPr lang="en-GB" sz="2400" b="1" dirty="0" smtClean="0">
                <a:solidFill>
                  <a:schemeClr val="tx2"/>
                </a:solidFill>
              </a:rPr>
              <a:t>D (AR=P)</a:t>
            </a:r>
            <a:endParaRPr lang="en-GB" sz="2400" b="1" dirty="0">
              <a:solidFill>
                <a:schemeClr val="tx2"/>
              </a:solidFill>
            </a:endParaRPr>
          </a:p>
        </p:txBody>
      </p:sp>
      <p:sp>
        <p:nvSpPr>
          <p:cNvPr id="12" name="TextBox 11"/>
          <p:cNvSpPr txBox="1"/>
          <p:nvPr/>
        </p:nvSpPr>
        <p:spPr>
          <a:xfrm>
            <a:off x="1979712" y="2107629"/>
            <a:ext cx="955005" cy="461665"/>
          </a:xfrm>
          <a:prstGeom prst="rect">
            <a:avLst/>
          </a:prstGeom>
          <a:noFill/>
        </p:spPr>
        <p:txBody>
          <a:bodyPr wrap="none" rtlCol="0">
            <a:spAutoFit/>
          </a:bodyPr>
          <a:lstStyle/>
          <a:p>
            <a:r>
              <a:rPr lang="en-GB" sz="2400" dirty="0" smtClean="0"/>
              <a:t>P, MR</a:t>
            </a:r>
            <a:endParaRPr lang="en-GB" sz="2400" dirty="0"/>
          </a:p>
        </p:txBody>
      </p:sp>
      <p:sp>
        <p:nvSpPr>
          <p:cNvPr id="13" name="TextBox 12"/>
          <p:cNvSpPr txBox="1"/>
          <p:nvPr/>
        </p:nvSpPr>
        <p:spPr>
          <a:xfrm>
            <a:off x="6300712" y="5301208"/>
            <a:ext cx="431528" cy="461665"/>
          </a:xfrm>
          <a:prstGeom prst="rect">
            <a:avLst/>
          </a:prstGeom>
          <a:noFill/>
        </p:spPr>
        <p:txBody>
          <a:bodyPr wrap="none" rtlCol="0">
            <a:spAutoFit/>
          </a:bodyPr>
          <a:lstStyle/>
          <a:p>
            <a:r>
              <a:rPr lang="en-GB" sz="2400" dirty="0"/>
              <a:t>Q</a:t>
            </a:r>
          </a:p>
        </p:txBody>
      </p:sp>
      <p:cxnSp>
        <p:nvCxnSpPr>
          <p:cNvPr id="16" name="Straight Connector 15"/>
          <p:cNvCxnSpPr/>
          <p:nvPr/>
        </p:nvCxnSpPr>
        <p:spPr>
          <a:xfrm>
            <a:off x="2411760" y="2815743"/>
            <a:ext cx="3024336" cy="3277553"/>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5436096" y="5877272"/>
            <a:ext cx="792088" cy="461665"/>
          </a:xfrm>
          <a:prstGeom prst="rect">
            <a:avLst/>
          </a:prstGeom>
          <a:noFill/>
        </p:spPr>
        <p:txBody>
          <a:bodyPr wrap="square" rtlCol="0">
            <a:spAutoFit/>
          </a:bodyPr>
          <a:lstStyle/>
          <a:p>
            <a:r>
              <a:rPr lang="en-GB" sz="2400" b="1" dirty="0" smtClean="0">
                <a:solidFill>
                  <a:srgbClr val="C00000"/>
                </a:solidFill>
              </a:rPr>
              <a:t>MR</a:t>
            </a:r>
            <a:endParaRPr lang="en-GB" sz="2400" b="1" dirty="0">
              <a:solidFill>
                <a:srgbClr val="C00000"/>
              </a:solidFill>
            </a:endParaRPr>
          </a:p>
        </p:txBody>
      </p:sp>
      <p:sp>
        <p:nvSpPr>
          <p:cNvPr id="6" name="Rectangle 5"/>
          <p:cNvSpPr/>
          <p:nvPr/>
        </p:nvSpPr>
        <p:spPr>
          <a:xfrm>
            <a:off x="4211960" y="1988840"/>
            <a:ext cx="4392488" cy="954107"/>
          </a:xfrm>
          <a:prstGeom prst="rect">
            <a:avLst/>
          </a:prstGeom>
        </p:spPr>
        <p:txBody>
          <a:bodyPr wrap="square">
            <a:spAutoFit/>
          </a:bodyPr>
          <a:lstStyle/>
          <a:p>
            <a:pPr algn="ctr" rtl="1"/>
            <a:r>
              <a:rPr lang="ar-SA" sz="2800" dirty="0">
                <a:latin typeface="Arial" panose="020B0604020202020204" pitchFamily="34" charset="0"/>
              </a:rPr>
              <a:t>ميل الإيراد الحدي </a:t>
            </a:r>
            <a:r>
              <a:rPr lang="ar-SA" sz="2400" dirty="0"/>
              <a:t>(</a:t>
            </a:r>
            <a:r>
              <a:rPr lang="en-GB" sz="2400" dirty="0"/>
              <a:t>MR</a:t>
            </a:r>
            <a:r>
              <a:rPr lang="ar-SA" sz="2400" dirty="0"/>
              <a:t>) </a:t>
            </a:r>
            <a:r>
              <a:rPr lang="ar-SA" sz="2800" dirty="0">
                <a:latin typeface="Arial" panose="020B0604020202020204" pitchFamily="34" charset="0"/>
              </a:rPr>
              <a:t>= ضعف ميل منحنى الطلب الخطي </a:t>
            </a:r>
            <a:r>
              <a:rPr lang="ar-SA" sz="2400" dirty="0"/>
              <a:t>(</a:t>
            </a:r>
            <a:r>
              <a:rPr lang="en-GB" sz="2400" dirty="0"/>
              <a:t>D</a:t>
            </a:r>
            <a:r>
              <a:rPr lang="ar-SA" sz="2400" dirty="0"/>
              <a:t>)</a:t>
            </a:r>
            <a:endParaRPr lang="en-GB" sz="2400" dirty="0"/>
          </a:p>
        </p:txBody>
      </p:sp>
      <p:sp>
        <p:nvSpPr>
          <p:cNvPr id="15" name="Rectangle 14"/>
          <p:cNvSpPr/>
          <p:nvPr/>
        </p:nvSpPr>
        <p:spPr>
          <a:xfrm>
            <a:off x="4139952" y="1916832"/>
            <a:ext cx="4537024" cy="1143744"/>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4514064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سعر المحتكر وإنتاجه في الأجل القصير:</a:t>
            </a:r>
            <a:endParaRPr lang="en-GB" b="1" dirty="0"/>
          </a:p>
        </p:txBody>
      </p:sp>
      <p:sp>
        <p:nvSpPr>
          <p:cNvPr id="3" name="Content Placeholder 2"/>
          <p:cNvSpPr>
            <a:spLocks noGrp="1"/>
          </p:cNvSpPr>
          <p:nvPr>
            <p:ph idx="1"/>
          </p:nvPr>
        </p:nvSpPr>
        <p:spPr/>
        <p:txBody>
          <a:bodyPr/>
          <a:lstStyle/>
          <a:p>
            <a:pPr algn="r" rtl="1"/>
            <a:r>
              <a:rPr lang="ar-SA" dirty="0" smtClean="0"/>
              <a:t>في الاحتكار عندما منحنى الطلب ذو ميل سالب فإن المحتكر يختار السعر الذي يبيع عنده ويختار الكمية التي يرغب ويستطيع بيعها في ظل هذا الافتراض.</a:t>
            </a:r>
          </a:p>
          <a:p>
            <a:pPr algn="r" rtl="1"/>
            <a:r>
              <a:rPr lang="ar-SA" dirty="0" smtClean="0"/>
              <a:t>المنتج دوماً (سواء في حالة الاحتكار أو المنافسة الكاملة) يسعى لتحقيق أقصى قدر من الأرباح.</a:t>
            </a:r>
            <a:endParaRPr lang="en-GB" dirty="0"/>
          </a:p>
        </p:txBody>
      </p:sp>
      <p:sp>
        <p:nvSpPr>
          <p:cNvPr id="5" name="Slide Number Placeholder 4"/>
          <p:cNvSpPr>
            <a:spLocks noGrp="1"/>
          </p:cNvSpPr>
          <p:nvPr>
            <p:ph type="sldNum" sz="quarter" idx="12"/>
          </p:nvPr>
        </p:nvSpPr>
        <p:spPr/>
        <p:txBody>
          <a:bodyPr/>
          <a:lstStyle/>
          <a:p>
            <a:fld id="{D393C396-9737-499C-8653-384A523018D4}" type="slidenum">
              <a:rPr lang="en-GB" smtClean="0"/>
              <a:pPr/>
              <a:t>19</a:t>
            </a:fld>
            <a:endParaRPr lang="en-GB"/>
          </a:p>
        </p:txBody>
      </p:sp>
    </p:spTree>
    <p:extLst>
      <p:ext uri="{BB962C8B-B14F-4D97-AF65-F5344CB8AC3E}">
        <p14:creationId xmlns:p14="http://schemas.microsoft.com/office/powerpoint/2010/main" val="3736566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مقدمة:</a:t>
            </a:r>
            <a:endParaRPr lang="en-GB" b="1" dirty="0"/>
          </a:p>
        </p:txBody>
      </p:sp>
      <p:sp>
        <p:nvSpPr>
          <p:cNvPr id="3" name="Content Placeholder 2"/>
          <p:cNvSpPr>
            <a:spLocks noGrp="1"/>
          </p:cNvSpPr>
          <p:nvPr>
            <p:ph idx="1"/>
          </p:nvPr>
        </p:nvSpPr>
        <p:spPr>
          <a:xfrm>
            <a:off x="457200" y="1844824"/>
            <a:ext cx="8229600" cy="4517856"/>
          </a:xfrm>
        </p:spPr>
        <p:txBody>
          <a:bodyPr>
            <a:normAutofit/>
          </a:bodyPr>
          <a:lstStyle/>
          <a:p>
            <a:pPr algn="r" rtl="1"/>
            <a:r>
              <a:rPr lang="ar-SA" dirty="0" smtClean="0"/>
              <a:t>لو انتفت خواص المنافسة الكاملة واستطاعت المنشأة التأثير على السعر و الكمية المعروضة، فإن السوق في تلك الحالة توصف بأنها سوق احتكار.</a:t>
            </a:r>
          </a:p>
          <a:p>
            <a:pPr algn="r" rtl="1"/>
            <a:r>
              <a:rPr lang="ar-SA" b="1" dirty="0" smtClean="0">
                <a:solidFill>
                  <a:schemeClr val="tx2"/>
                </a:solidFill>
              </a:rPr>
              <a:t>الاحتكار </a:t>
            </a:r>
            <a:r>
              <a:rPr lang="en-GB" b="1" dirty="0" smtClean="0">
                <a:solidFill>
                  <a:schemeClr val="tx2"/>
                </a:solidFill>
              </a:rPr>
              <a:t>Monopoly</a:t>
            </a:r>
            <a:r>
              <a:rPr lang="ar-SA" b="1" dirty="0" smtClean="0">
                <a:solidFill>
                  <a:schemeClr val="tx2"/>
                </a:solidFill>
              </a:rPr>
              <a:t> :</a:t>
            </a:r>
            <a:endParaRPr lang="en-GB" b="1" dirty="0" smtClean="0">
              <a:solidFill>
                <a:schemeClr val="tx2"/>
              </a:solidFill>
            </a:endParaRPr>
          </a:p>
          <a:p>
            <a:pPr marL="0" indent="0" algn="r" rtl="1">
              <a:buNone/>
            </a:pPr>
            <a:r>
              <a:rPr lang="ar-SA" dirty="0"/>
              <a:t> </a:t>
            </a:r>
            <a:r>
              <a:rPr lang="ar-SA" dirty="0" smtClean="0"/>
              <a:t>         الوضع في السوق حيث يوجد منتج أو بائع واحد للسلعة (عكس المنافسة).</a:t>
            </a:r>
          </a:p>
          <a:p>
            <a:pPr algn="r" rtl="1"/>
            <a:r>
              <a:rPr lang="ar-SA" b="1" dirty="0" smtClean="0">
                <a:solidFill>
                  <a:schemeClr val="tx2"/>
                </a:solidFill>
              </a:rPr>
              <a:t>الاحتكار المطلق (التام) </a:t>
            </a:r>
            <a:r>
              <a:rPr lang="en-GB" b="1" dirty="0" smtClean="0">
                <a:solidFill>
                  <a:schemeClr val="tx2"/>
                </a:solidFill>
              </a:rPr>
              <a:t>Pure Monopoly</a:t>
            </a:r>
            <a:r>
              <a:rPr lang="ar-SA" b="1" dirty="0" smtClean="0">
                <a:solidFill>
                  <a:schemeClr val="tx2"/>
                </a:solidFill>
              </a:rPr>
              <a:t> </a:t>
            </a:r>
            <a:r>
              <a:rPr lang="ar-SA" b="1" dirty="0">
                <a:solidFill>
                  <a:schemeClr val="tx2"/>
                </a:solidFill>
              </a:rPr>
              <a:t>:</a:t>
            </a:r>
            <a:endParaRPr lang="en-GB" b="1" dirty="0">
              <a:solidFill>
                <a:schemeClr val="tx2"/>
              </a:solidFill>
            </a:endParaRPr>
          </a:p>
          <a:p>
            <a:pPr marL="0" indent="0" algn="r" rtl="1">
              <a:buNone/>
            </a:pPr>
            <a:r>
              <a:rPr lang="ar-SA" dirty="0"/>
              <a:t>          الوضع في السوق حيث يوجد منتج أو بائع واحد </a:t>
            </a:r>
            <a:r>
              <a:rPr lang="ar-SA" dirty="0" smtClean="0"/>
              <a:t>لسلعة لايوجد لها بدائل.</a:t>
            </a:r>
          </a:p>
        </p:txBody>
      </p:sp>
      <p:sp>
        <p:nvSpPr>
          <p:cNvPr id="5" name="Slide Number Placeholder 4"/>
          <p:cNvSpPr>
            <a:spLocks noGrp="1"/>
          </p:cNvSpPr>
          <p:nvPr>
            <p:ph type="sldNum" sz="quarter" idx="12"/>
          </p:nvPr>
        </p:nvSpPr>
        <p:spPr/>
        <p:txBody>
          <a:bodyPr/>
          <a:lstStyle/>
          <a:p>
            <a:fld id="{D393C396-9737-499C-8653-384A523018D4}" type="slidenum">
              <a:rPr lang="en-GB" smtClean="0"/>
              <a:pPr/>
              <a:t>2</a:t>
            </a:fld>
            <a:endParaRPr lang="en-GB"/>
          </a:p>
        </p:txBody>
      </p:sp>
    </p:spTree>
    <p:extLst>
      <p:ext uri="{BB962C8B-B14F-4D97-AF65-F5344CB8AC3E}">
        <p14:creationId xmlns:p14="http://schemas.microsoft.com/office/powerpoint/2010/main" val="33402293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4389120"/>
          </a:xfrm>
        </p:spPr>
        <p:txBody>
          <a:bodyPr/>
          <a:lstStyle/>
          <a:p>
            <a:pPr algn="r" rtl="1"/>
            <a:r>
              <a:rPr lang="ar-SA" b="1" dirty="0" smtClean="0">
                <a:solidFill>
                  <a:schemeClr val="tx2"/>
                </a:solidFill>
              </a:rPr>
              <a:t>مثال: </a:t>
            </a:r>
            <a:r>
              <a:rPr lang="ar-SA" dirty="0" smtClean="0"/>
              <a:t>تكاليف المحتكر وإيراداته وأرباحه.</a:t>
            </a:r>
          </a:p>
          <a:p>
            <a:pPr marL="0" indent="0" algn="r" rtl="1">
              <a:buNone/>
            </a:pPr>
            <a:endParaRPr lang="en-GB" dirty="0"/>
          </a:p>
        </p:txBody>
      </p:sp>
      <p:sp>
        <p:nvSpPr>
          <p:cNvPr id="5" name="Slide Number Placeholder 4"/>
          <p:cNvSpPr>
            <a:spLocks noGrp="1"/>
          </p:cNvSpPr>
          <p:nvPr>
            <p:ph type="sldNum" sz="quarter" idx="12"/>
          </p:nvPr>
        </p:nvSpPr>
        <p:spPr/>
        <p:txBody>
          <a:bodyPr/>
          <a:lstStyle/>
          <a:p>
            <a:fld id="{D393C396-9737-499C-8653-384A523018D4}" type="slidenum">
              <a:rPr lang="en-GB" smtClean="0"/>
              <a:pPr/>
              <a:t>20</a:t>
            </a:fld>
            <a:endParaRPr lang="en-GB"/>
          </a:p>
        </p:txBody>
      </p:sp>
      <mc:AlternateContent xmlns:mc="http://schemas.openxmlformats.org/markup-compatibility/2006" xmlns:a14="http://schemas.microsoft.com/office/drawing/2010/main">
        <mc:Choice Requires="a14">
          <p:graphicFrame>
            <p:nvGraphicFramePr>
              <p:cNvPr id="6" name="Table 5"/>
              <p:cNvGraphicFramePr>
                <a:graphicFrameLocks noGrp="1"/>
              </p:cNvGraphicFramePr>
              <p:nvPr>
                <p:extLst>
                  <p:ext uri="{D42A27DB-BD31-4B8C-83A1-F6EECF244321}">
                    <p14:modId xmlns:p14="http://schemas.microsoft.com/office/powerpoint/2010/main" val="4094408980"/>
                  </p:ext>
                </p:extLst>
              </p:nvPr>
            </p:nvGraphicFramePr>
            <p:xfrm>
              <a:off x="251522" y="1772816"/>
              <a:ext cx="8568952" cy="4348480"/>
            </p:xfrm>
            <a:graphic>
              <a:graphicData uri="http://schemas.openxmlformats.org/drawingml/2006/table">
                <a:tbl>
                  <a:tblPr firstRow="1" bandRow="1">
                    <a:tableStyleId>{5C22544A-7EE6-4342-B048-85BDC9FD1C3A}</a:tableStyleId>
                  </a:tblPr>
                  <a:tblGrid>
                    <a:gridCol w="1224136"/>
                    <a:gridCol w="1584174"/>
                    <a:gridCol w="1512168"/>
                    <a:gridCol w="1440160"/>
                    <a:gridCol w="1224136"/>
                    <a:gridCol w="792088"/>
                    <a:gridCol w="792090"/>
                  </a:tblGrid>
                  <a:tr h="370840">
                    <a:tc>
                      <a:txBody>
                        <a:bodyPr/>
                        <a:lstStyle/>
                        <a:p>
                          <a:pPr algn="ctr" rtl="1"/>
                          <a:r>
                            <a:rPr lang="ar-SA" dirty="0" smtClean="0"/>
                            <a:t>الأرباح الكلية</a:t>
                          </a:r>
                        </a:p>
                        <a:p>
                          <a:pPr algn="ctr" rtl="1"/>
                          <a14:m>
                            <m:oMathPara xmlns:m="http://schemas.openxmlformats.org/officeDocument/2006/math">
                              <m:oMathParaPr>
                                <m:jc m:val="centerGroup"/>
                              </m:oMathParaPr>
                              <m:oMath xmlns:m="http://schemas.openxmlformats.org/officeDocument/2006/math">
                                <m:r>
                                  <a:rPr lang="en-GB" i="1" smtClean="0">
                                    <a:latin typeface="Cambria Math"/>
                                    <a:ea typeface="Cambria Math"/>
                                  </a:rPr>
                                  <m:t>𝝅</m:t>
                                </m:r>
                              </m:oMath>
                            </m:oMathPara>
                          </a14:m>
                          <a:endParaRPr lang="en-GB" dirty="0"/>
                        </a:p>
                      </a:txBody>
                      <a:tcPr/>
                    </a:tc>
                    <a:tc>
                      <a:txBody>
                        <a:bodyPr/>
                        <a:lstStyle/>
                        <a:p>
                          <a:pPr algn="ctr" rtl="1"/>
                          <a:r>
                            <a:rPr lang="ar-SA" dirty="0" smtClean="0"/>
                            <a:t>التكاليف الحدية</a:t>
                          </a:r>
                        </a:p>
                        <a:p>
                          <a:pPr algn="ctr" rtl="1"/>
                          <a:r>
                            <a:rPr lang="en-GB" dirty="0" smtClean="0"/>
                            <a:t>MC</a:t>
                          </a:r>
                          <a:endParaRPr lang="en-GB" dirty="0"/>
                        </a:p>
                      </a:txBody>
                      <a:tcPr/>
                    </a:tc>
                    <a:tc>
                      <a:txBody>
                        <a:bodyPr/>
                        <a:lstStyle/>
                        <a:p>
                          <a:pPr algn="ctr" rtl="1"/>
                          <a:r>
                            <a:rPr lang="ar-SA" dirty="0" smtClean="0"/>
                            <a:t>الإيراد الحدي</a:t>
                          </a:r>
                        </a:p>
                        <a:p>
                          <a:pPr algn="ctr" rtl="1"/>
                          <a:r>
                            <a:rPr lang="en-GB" dirty="0" smtClean="0"/>
                            <a:t>MR</a:t>
                          </a:r>
                          <a:endParaRPr lang="en-GB" dirty="0"/>
                        </a:p>
                      </a:txBody>
                      <a:tcPr/>
                    </a:tc>
                    <a:tc>
                      <a:txBody>
                        <a:bodyPr/>
                        <a:lstStyle/>
                        <a:p>
                          <a:pPr algn="ctr" rtl="1"/>
                          <a:r>
                            <a:rPr lang="ar-SA" dirty="0" smtClean="0"/>
                            <a:t>التكاليف الكلية</a:t>
                          </a:r>
                        </a:p>
                        <a:p>
                          <a:pPr algn="ctr" rtl="1"/>
                          <a:r>
                            <a:rPr lang="en-GB" dirty="0" smtClean="0"/>
                            <a:t>TC</a:t>
                          </a:r>
                          <a:endParaRPr lang="en-GB" dirty="0"/>
                        </a:p>
                      </a:txBody>
                      <a:tcPr/>
                    </a:tc>
                    <a:tc>
                      <a:txBody>
                        <a:bodyPr/>
                        <a:lstStyle/>
                        <a:p>
                          <a:pPr algn="ctr" rtl="1"/>
                          <a:r>
                            <a:rPr lang="ar-SA" dirty="0" smtClean="0"/>
                            <a:t>الإيراد الكلي</a:t>
                          </a:r>
                        </a:p>
                        <a:p>
                          <a:pPr algn="ctr" rtl="1"/>
                          <a:r>
                            <a:rPr lang="en-GB" dirty="0" smtClean="0"/>
                            <a:t>TR</a:t>
                          </a:r>
                          <a:endParaRPr lang="en-GB" dirty="0"/>
                        </a:p>
                      </a:txBody>
                      <a:tcPr/>
                    </a:tc>
                    <a:tc>
                      <a:txBody>
                        <a:bodyPr/>
                        <a:lstStyle/>
                        <a:p>
                          <a:pPr algn="ctr" rtl="1"/>
                          <a:r>
                            <a:rPr lang="ar-SA" dirty="0" smtClean="0"/>
                            <a:t>السعر</a:t>
                          </a:r>
                        </a:p>
                        <a:p>
                          <a:pPr algn="ctr" rtl="1"/>
                          <a:r>
                            <a:rPr lang="en-GB" dirty="0" smtClean="0"/>
                            <a:t>P</a:t>
                          </a:r>
                          <a:endParaRPr lang="en-GB" dirty="0"/>
                        </a:p>
                      </a:txBody>
                      <a:tcPr/>
                    </a:tc>
                    <a:tc>
                      <a:txBody>
                        <a:bodyPr/>
                        <a:lstStyle/>
                        <a:p>
                          <a:pPr algn="ctr" rtl="1"/>
                          <a:r>
                            <a:rPr lang="ar-SA" dirty="0" smtClean="0"/>
                            <a:t>الإنتاج</a:t>
                          </a:r>
                        </a:p>
                        <a:p>
                          <a:pPr algn="ctr" rtl="1"/>
                          <a:r>
                            <a:rPr lang="en-GB" dirty="0" smtClean="0"/>
                            <a:t>Q</a:t>
                          </a:r>
                          <a:endParaRPr lang="en-GB" dirty="0"/>
                        </a:p>
                      </a:txBody>
                      <a:tcPr/>
                    </a:tc>
                  </a:tr>
                  <a:tr h="370840">
                    <a:tc>
                      <a:txBody>
                        <a:bodyPr/>
                        <a:lstStyle/>
                        <a:p>
                          <a:pPr algn="ctr" rtl="1"/>
                          <a:r>
                            <a:rPr lang="en-GB" dirty="0" smtClean="0"/>
                            <a:t>-50</a:t>
                          </a:r>
                          <a:endParaRPr lang="en-GB" dirty="0"/>
                        </a:p>
                      </a:txBody>
                      <a:tcPr/>
                    </a:tc>
                    <a:tc>
                      <a:txBody>
                        <a:bodyPr/>
                        <a:lstStyle/>
                        <a:p>
                          <a:pPr algn="ctr" rtl="1"/>
                          <a:r>
                            <a:rPr lang="en-GB" dirty="0" smtClean="0"/>
                            <a:t>-</a:t>
                          </a:r>
                          <a:endParaRPr lang="en-GB" dirty="0"/>
                        </a:p>
                      </a:txBody>
                      <a:tcPr>
                        <a:solidFill>
                          <a:schemeClr val="bg1">
                            <a:lumMod val="50000"/>
                          </a:schemeClr>
                        </a:solidFill>
                      </a:tcPr>
                    </a:tc>
                    <a:tc>
                      <a:txBody>
                        <a:bodyPr/>
                        <a:lstStyle/>
                        <a:p>
                          <a:pPr algn="ctr" rtl="1"/>
                          <a:r>
                            <a:rPr lang="en-GB" dirty="0" smtClean="0"/>
                            <a:t>-</a:t>
                          </a:r>
                          <a:endParaRPr lang="en-GB" dirty="0"/>
                        </a:p>
                      </a:txBody>
                      <a:tcPr>
                        <a:solidFill>
                          <a:schemeClr val="bg1">
                            <a:lumMod val="50000"/>
                          </a:schemeClr>
                        </a:solidFill>
                      </a:tcPr>
                    </a:tc>
                    <a:tc>
                      <a:txBody>
                        <a:bodyPr/>
                        <a:lstStyle/>
                        <a:p>
                          <a:pPr algn="ctr" rtl="1"/>
                          <a:r>
                            <a:rPr lang="en-GB" dirty="0" smtClean="0"/>
                            <a:t>50</a:t>
                          </a:r>
                          <a:endParaRPr lang="en-GB" dirty="0"/>
                        </a:p>
                      </a:txBody>
                      <a:tcPr/>
                    </a:tc>
                    <a:tc>
                      <a:txBody>
                        <a:bodyPr/>
                        <a:lstStyle/>
                        <a:p>
                          <a:pPr algn="ctr" rtl="1"/>
                          <a:r>
                            <a:rPr lang="en-GB" dirty="0" smtClean="0"/>
                            <a:t>0</a:t>
                          </a:r>
                          <a:endParaRPr lang="en-GB" dirty="0"/>
                        </a:p>
                      </a:txBody>
                      <a:tcPr/>
                    </a:tc>
                    <a:tc>
                      <a:txBody>
                        <a:bodyPr/>
                        <a:lstStyle/>
                        <a:p>
                          <a:pPr algn="ctr" rtl="1"/>
                          <a:r>
                            <a:rPr lang="en-GB" dirty="0" smtClean="0"/>
                            <a:t>40</a:t>
                          </a:r>
                          <a:endParaRPr lang="en-GB" dirty="0"/>
                        </a:p>
                      </a:txBody>
                      <a:tcPr/>
                    </a:tc>
                    <a:tc>
                      <a:txBody>
                        <a:bodyPr/>
                        <a:lstStyle/>
                        <a:p>
                          <a:pPr algn="ctr" rtl="1"/>
                          <a:r>
                            <a:rPr lang="en-GB" dirty="0" smtClean="0"/>
                            <a:t>0</a:t>
                          </a:r>
                          <a:endParaRPr lang="en-GB" dirty="0"/>
                        </a:p>
                      </a:txBody>
                      <a:tcPr/>
                    </a:tc>
                  </a:tr>
                  <a:tr h="370840">
                    <a:tc>
                      <a:txBody>
                        <a:bodyPr/>
                        <a:lstStyle/>
                        <a:p>
                          <a:pPr algn="ctr" rtl="1"/>
                          <a:r>
                            <a:rPr lang="en-GB" dirty="0" smtClean="0"/>
                            <a:t>-18</a:t>
                          </a:r>
                          <a:endParaRPr lang="en-GB" dirty="0"/>
                        </a:p>
                      </a:txBody>
                      <a:tcPr/>
                    </a:tc>
                    <a:tc>
                      <a:txBody>
                        <a:bodyPr/>
                        <a:lstStyle/>
                        <a:p>
                          <a:pPr algn="ctr" rtl="1"/>
                          <a:r>
                            <a:rPr lang="en-GB" dirty="0" smtClean="0"/>
                            <a:t>6</a:t>
                          </a:r>
                          <a:endParaRPr lang="en-GB" dirty="0"/>
                        </a:p>
                      </a:txBody>
                      <a:tcPr>
                        <a:solidFill>
                          <a:schemeClr val="bg1">
                            <a:lumMod val="50000"/>
                          </a:schemeClr>
                        </a:solidFill>
                      </a:tcPr>
                    </a:tc>
                    <a:tc>
                      <a:txBody>
                        <a:bodyPr/>
                        <a:lstStyle/>
                        <a:p>
                          <a:pPr algn="ctr" rtl="1"/>
                          <a:r>
                            <a:rPr lang="en-GB" dirty="0" smtClean="0"/>
                            <a:t>38</a:t>
                          </a:r>
                          <a:endParaRPr lang="en-GB" dirty="0"/>
                        </a:p>
                      </a:txBody>
                      <a:tcPr>
                        <a:solidFill>
                          <a:schemeClr val="bg1">
                            <a:lumMod val="50000"/>
                          </a:schemeClr>
                        </a:solidFill>
                      </a:tcPr>
                    </a:tc>
                    <a:tc>
                      <a:txBody>
                        <a:bodyPr/>
                        <a:lstStyle/>
                        <a:p>
                          <a:pPr algn="ctr" rtl="1"/>
                          <a:r>
                            <a:rPr lang="en-GB" dirty="0" smtClean="0"/>
                            <a:t>56</a:t>
                          </a:r>
                          <a:endParaRPr lang="en-GB" dirty="0"/>
                        </a:p>
                      </a:txBody>
                      <a:tcPr/>
                    </a:tc>
                    <a:tc>
                      <a:txBody>
                        <a:bodyPr/>
                        <a:lstStyle/>
                        <a:p>
                          <a:pPr algn="ctr" rtl="1"/>
                          <a:r>
                            <a:rPr lang="en-GB" dirty="0" smtClean="0"/>
                            <a:t>38</a:t>
                          </a:r>
                          <a:endParaRPr lang="en-GB" dirty="0"/>
                        </a:p>
                      </a:txBody>
                      <a:tcPr/>
                    </a:tc>
                    <a:tc>
                      <a:txBody>
                        <a:bodyPr/>
                        <a:lstStyle/>
                        <a:p>
                          <a:pPr algn="ctr" rtl="1"/>
                          <a:r>
                            <a:rPr lang="en-GB" dirty="0" smtClean="0"/>
                            <a:t>38</a:t>
                          </a:r>
                          <a:endParaRPr lang="en-GB" dirty="0"/>
                        </a:p>
                      </a:txBody>
                      <a:tcPr/>
                    </a:tc>
                    <a:tc>
                      <a:txBody>
                        <a:bodyPr/>
                        <a:lstStyle/>
                        <a:p>
                          <a:pPr algn="ctr" rtl="1"/>
                          <a:r>
                            <a:rPr lang="en-GB" dirty="0" smtClean="0"/>
                            <a:t>1</a:t>
                          </a:r>
                          <a:endParaRPr lang="en-GB" dirty="0"/>
                        </a:p>
                      </a:txBody>
                      <a:tcPr/>
                    </a:tc>
                  </a:tr>
                  <a:tr h="370840">
                    <a:tc>
                      <a:txBody>
                        <a:bodyPr/>
                        <a:lstStyle/>
                        <a:p>
                          <a:pPr algn="ctr" rtl="1"/>
                          <a:r>
                            <a:rPr lang="en-GB" dirty="0" smtClean="0"/>
                            <a:t>6</a:t>
                          </a:r>
                          <a:endParaRPr lang="en-GB" dirty="0"/>
                        </a:p>
                      </a:txBody>
                      <a:tcPr/>
                    </a:tc>
                    <a:tc>
                      <a:txBody>
                        <a:bodyPr/>
                        <a:lstStyle/>
                        <a:p>
                          <a:pPr algn="ctr" rtl="1"/>
                          <a:r>
                            <a:rPr lang="en-GB" dirty="0" smtClean="0"/>
                            <a:t>10</a:t>
                          </a:r>
                          <a:endParaRPr lang="en-GB" dirty="0"/>
                        </a:p>
                      </a:txBody>
                      <a:tcPr>
                        <a:solidFill>
                          <a:schemeClr val="bg1">
                            <a:lumMod val="50000"/>
                          </a:schemeClr>
                        </a:solidFill>
                      </a:tcPr>
                    </a:tc>
                    <a:tc>
                      <a:txBody>
                        <a:bodyPr/>
                        <a:lstStyle/>
                        <a:p>
                          <a:pPr algn="ctr" rtl="1"/>
                          <a:r>
                            <a:rPr lang="en-GB" dirty="0" smtClean="0"/>
                            <a:t>34</a:t>
                          </a:r>
                          <a:endParaRPr lang="en-GB" dirty="0"/>
                        </a:p>
                      </a:txBody>
                      <a:tcPr>
                        <a:solidFill>
                          <a:schemeClr val="bg1">
                            <a:lumMod val="50000"/>
                          </a:schemeClr>
                        </a:solidFill>
                      </a:tcPr>
                    </a:tc>
                    <a:tc>
                      <a:txBody>
                        <a:bodyPr/>
                        <a:lstStyle/>
                        <a:p>
                          <a:pPr algn="ctr" rtl="1"/>
                          <a:r>
                            <a:rPr lang="en-GB" dirty="0" smtClean="0"/>
                            <a:t>66</a:t>
                          </a:r>
                          <a:endParaRPr lang="en-GB" dirty="0"/>
                        </a:p>
                      </a:txBody>
                      <a:tcPr/>
                    </a:tc>
                    <a:tc>
                      <a:txBody>
                        <a:bodyPr/>
                        <a:lstStyle/>
                        <a:p>
                          <a:pPr algn="ctr" rtl="1"/>
                          <a:r>
                            <a:rPr lang="en-GB" dirty="0" smtClean="0"/>
                            <a:t>72</a:t>
                          </a:r>
                          <a:endParaRPr lang="en-GB" dirty="0"/>
                        </a:p>
                      </a:txBody>
                      <a:tcPr/>
                    </a:tc>
                    <a:tc>
                      <a:txBody>
                        <a:bodyPr/>
                        <a:lstStyle/>
                        <a:p>
                          <a:pPr algn="ctr" rtl="1"/>
                          <a:r>
                            <a:rPr lang="en-GB" dirty="0" smtClean="0"/>
                            <a:t>36</a:t>
                          </a:r>
                          <a:endParaRPr lang="en-GB" dirty="0"/>
                        </a:p>
                      </a:txBody>
                      <a:tcPr/>
                    </a:tc>
                    <a:tc>
                      <a:txBody>
                        <a:bodyPr/>
                        <a:lstStyle/>
                        <a:p>
                          <a:pPr algn="ctr" rtl="1"/>
                          <a:r>
                            <a:rPr lang="en-GB" dirty="0" smtClean="0"/>
                            <a:t>2</a:t>
                          </a:r>
                          <a:endParaRPr lang="en-GB" dirty="0"/>
                        </a:p>
                      </a:txBody>
                      <a:tcPr/>
                    </a:tc>
                  </a:tr>
                  <a:tr h="370840">
                    <a:tc>
                      <a:txBody>
                        <a:bodyPr/>
                        <a:lstStyle/>
                        <a:p>
                          <a:pPr algn="ctr" rtl="1"/>
                          <a:r>
                            <a:rPr lang="en-GB" dirty="0" smtClean="0"/>
                            <a:t>22</a:t>
                          </a:r>
                          <a:endParaRPr lang="en-GB" dirty="0"/>
                        </a:p>
                      </a:txBody>
                      <a:tcPr/>
                    </a:tc>
                    <a:tc>
                      <a:txBody>
                        <a:bodyPr/>
                        <a:lstStyle/>
                        <a:p>
                          <a:pPr algn="ctr" rtl="1"/>
                          <a:r>
                            <a:rPr lang="en-GB" dirty="0" smtClean="0"/>
                            <a:t>14</a:t>
                          </a:r>
                          <a:endParaRPr lang="en-GB" dirty="0"/>
                        </a:p>
                      </a:txBody>
                      <a:tcPr>
                        <a:solidFill>
                          <a:schemeClr val="bg1">
                            <a:lumMod val="50000"/>
                          </a:schemeClr>
                        </a:solidFill>
                      </a:tcPr>
                    </a:tc>
                    <a:tc>
                      <a:txBody>
                        <a:bodyPr/>
                        <a:lstStyle/>
                        <a:p>
                          <a:pPr algn="ctr" rtl="1"/>
                          <a:r>
                            <a:rPr lang="en-GB" dirty="0" smtClean="0"/>
                            <a:t>30</a:t>
                          </a:r>
                          <a:endParaRPr lang="en-GB" dirty="0"/>
                        </a:p>
                      </a:txBody>
                      <a:tcPr>
                        <a:solidFill>
                          <a:schemeClr val="bg1">
                            <a:lumMod val="50000"/>
                          </a:schemeClr>
                        </a:solidFill>
                      </a:tcPr>
                    </a:tc>
                    <a:tc>
                      <a:txBody>
                        <a:bodyPr/>
                        <a:lstStyle/>
                        <a:p>
                          <a:pPr algn="ctr" rtl="1"/>
                          <a:r>
                            <a:rPr lang="en-GB" dirty="0" smtClean="0"/>
                            <a:t>80</a:t>
                          </a:r>
                          <a:endParaRPr lang="en-GB" dirty="0"/>
                        </a:p>
                      </a:txBody>
                      <a:tcPr/>
                    </a:tc>
                    <a:tc>
                      <a:txBody>
                        <a:bodyPr/>
                        <a:lstStyle/>
                        <a:p>
                          <a:pPr algn="ctr" rtl="1"/>
                          <a:r>
                            <a:rPr lang="en-GB" dirty="0" smtClean="0"/>
                            <a:t>102</a:t>
                          </a:r>
                          <a:endParaRPr lang="en-GB" dirty="0"/>
                        </a:p>
                      </a:txBody>
                      <a:tcPr/>
                    </a:tc>
                    <a:tc>
                      <a:txBody>
                        <a:bodyPr/>
                        <a:lstStyle/>
                        <a:p>
                          <a:pPr algn="ctr" rtl="1"/>
                          <a:r>
                            <a:rPr lang="en-GB" dirty="0" smtClean="0"/>
                            <a:t>34</a:t>
                          </a:r>
                          <a:endParaRPr lang="en-GB" dirty="0"/>
                        </a:p>
                      </a:txBody>
                      <a:tcPr/>
                    </a:tc>
                    <a:tc>
                      <a:txBody>
                        <a:bodyPr/>
                        <a:lstStyle/>
                        <a:p>
                          <a:pPr algn="ctr" rtl="1"/>
                          <a:r>
                            <a:rPr lang="en-GB" dirty="0" smtClean="0"/>
                            <a:t>3</a:t>
                          </a:r>
                          <a:endParaRPr lang="en-GB" dirty="0"/>
                        </a:p>
                      </a:txBody>
                      <a:tcPr/>
                    </a:tc>
                  </a:tr>
                  <a:tr h="370840">
                    <a:tc>
                      <a:txBody>
                        <a:bodyPr/>
                        <a:lstStyle/>
                        <a:p>
                          <a:pPr algn="ctr" rtl="1"/>
                          <a:r>
                            <a:rPr lang="en-GB" dirty="0" smtClean="0"/>
                            <a:t>30</a:t>
                          </a:r>
                          <a:endParaRPr lang="en-GB" dirty="0"/>
                        </a:p>
                      </a:txBody>
                      <a:tcPr/>
                    </a:tc>
                    <a:tc>
                      <a:txBody>
                        <a:bodyPr/>
                        <a:lstStyle/>
                        <a:p>
                          <a:pPr algn="ctr" rtl="1"/>
                          <a:r>
                            <a:rPr lang="en-GB" dirty="0" smtClean="0"/>
                            <a:t>18</a:t>
                          </a:r>
                          <a:endParaRPr lang="en-GB" dirty="0"/>
                        </a:p>
                      </a:txBody>
                      <a:tcPr>
                        <a:solidFill>
                          <a:schemeClr val="bg1">
                            <a:lumMod val="50000"/>
                          </a:schemeClr>
                        </a:solidFill>
                      </a:tcPr>
                    </a:tc>
                    <a:tc>
                      <a:txBody>
                        <a:bodyPr/>
                        <a:lstStyle/>
                        <a:p>
                          <a:pPr algn="ctr" rtl="1"/>
                          <a:r>
                            <a:rPr lang="en-GB" dirty="0" smtClean="0"/>
                            <a:t>26</a:t>
                          </a:r>
                          <a:endParaRPr lang="en-GB" dirty="0"/>
                        </a:p>
                      </a:txBody>
                      <a:tcPr>
                        <a:solidFill>
                          <a:schemeClr val="bg1">
                            <a:lumMod val="50000"/>
                          </a:schemeClr>
                        </a:solidFill>
                      </a:tcPr>
                    </a:tc>
                    <a:tc>
                      <a:txBody>
                        <a:bodyPr/>
                        <a:lstStyle/>
                        <a:p>
                          <a:pPr algn="ctr" rtl="1"/>
                          <a:r>
                            <a:rPr lang="en-GB" dirty="0" smtClean="0"/>
                            <a:t>98</a:t>
                          </a:r>
                          <a:endParaRPr lang="en-GB" dirty="0"/>
                        </a:p>
                      </a:txBody>
                      <a:tcPr/>
                    </a:tc>
                    <a:tc>
                      <a:txBody>
                        <a:bodyPr/>
                        <a:lstStyle/>
                        <a:p>
                          <a:pPr algn="ctr" rtl="1"/>
                          <a:r>
                            <a:rPr lang="en-GB" dirty="0" smtClean="0"/>
                            <a:t>128</a:t>
                          </a:r>
                          <a:endParaRPr lang="en-GB" dirty="0"/>
                        </a:p>
                      </a:txBody>
                      <a:tcPr/>
                    </a:tc>
                    <a:tc>
                      <a:txBody>
                        <a:bodyPr/>
                        <a:lstStyle/>
                        <a:p>
                          <a:pPr algn="ctr" rtl="1"/>
                          <a:r>
                            <a:rPr lang="en-GB" dirty="0" smtClean="0"/>
                            <a:t>32</a:t>
                          </a:r>
                          <a:endParaRPr lang="en-GB" dirty="0"/>
                        </a:p>
                      </a:txBody>
                      <a:tcPr/>
                    </a:tc>
                    <a:tc>
                      <a:txBody>
                        <a:bodyPr/>
                        <a:lstStyle/>
                        <a:p>
                          <a:pPr algn="ctr" rtl="1"/>
                          <a:r>
                            <a:rPr lang="en-GB" dirty="0" smtClean="0"/>
                            <a:t>4</a:t>
                          </a:r>
                          <a:endParaRPr lang="en-GB" dirty="0"/>
                        </a:p>
                      </a:txBody>
                      <a:tcPr/>
                    </a:tc>
                  </a:tr>
                  <a:tr h="370840">
                    <a:tc>
                      <a:txBody>
                        <a:bodyPr/>
                        <a:lstStyle/>
                        <a:p>
                          <a:pPr algn="ctr" rtl="1"/>
                          <a:r>
                            <a:rPr lang="en-GB" b="1" dirty="0" smtClean="0"/>
                            <a:t>30</a:t>
                          </a:r>
                          <a:endParaRPr lang="en-GB" b="1" dirty="0"/>
                        </a:p>
                      </a:txBody>
                      <a:tcPr/>
                    </a:tc>
                    <a:tc>
                      <a:txBody>
                        <a:bodyPr/>
                        <a:lstStyle/>
                        <a:p>
                          <a:pPr algn="ctr" rtl="1"/>
                          <a:r>
                            <a:rPr lang="en-GB" b="1" dirty="0" smtClean="0"/>
                            <a:t>22</a:t>
                          </a:r>
                          <a:endParaRPr lang="en-GB" b="1" dirty="0"/>
                        </a:p>
                      </a:txBody>
                      <a:tcPr>
                        <a:solidFill>
                          <a:schemeClr val="bg1">
                            <a:lumMod val="50000"/>
                          </a:schemeClr>
                        </a:solidFill>
                      </a:tcPr>
                    </a:tc>
                    <a:tc>
                      <a:txBody>
                        <a:bodyPr/>
                        <a:lstStyle/>
                        <a:p>
                          <a:pPr algn="ctr" rtl="1"/>
                          <a:r>
                            <a:rPr lang="en-GB" b="1" dirty="0" smtClean="0"/>
                            <a:t>22</a:t>
                          </a:r>
                          <a:endParaRPr lang="en-GB" b="1" dirty="0"/>
                        </a:p>
                      </a:txBody>
                      <a:tcPr>
                        <a:solidFill>
                          <a:schemeClr val="bg1">
                            <a:lumMod val="50000"/>
                          </a:schemeClr>
                        </a:solidFill>
                      </a:tcPr>
                    </a:tc>
                    <a:tc>
                      <a:txBody>
                        <a:bodyPr/>
                        <a:lstStyle/>
                        <a:p>
                          <a:pPr algn="ctr" rtl="1"/>
                          <a:r>
                            <a:rPr lang="en-GB" dirty="0" smtClean="0"/>
                            <a:t>120</a:t>
                          </a:r>
                          <a:endParaRPr lang="en-GB" dirty="0"/>
                        </a:p>
                      </a:txBody>
                      <a:tcPr/>
                    </a:tc>
                    <a:tc>
                      <a:txBody>
                        <a:bodyPr/>
                        <a:lstStyle/>
                        <a:p>
                          <a:pPr algn="ctr" rtl="1"/>
                          <a:r>
                            <a:rPr lang="en-GB" dirty="0" smtClean="0"/>
                            <a:t>150</a:t>
                          </a:r>
                          <a:endParaRPr lang="en-GB" dirty="0"/>
                        </a:p>
                      </a:txBody>
                      <a:tcPr/>
                    </a:tc>
                    <a:tc>
                      <a:txBody>
                        <a:bodyPr/>
                        <a:lstStyle/>
                        <a:p>
                          <a:pPr algn="ctr" rtl="1"/>
                          <a:r>
                            <a:rPr lang="en-GB" b="1" dirty="0" smtClean="0"/>
                            <a:t>30</a:t>
                          </a:r>
                          <a:endParaRPr lang="en-GB" b="1" dirty="0"/>
                        </a:p>
                      </a:txBody>
                      <a:tcPr/>
                    </a:tc>
                    <a:tc>
                      <a:txBody>
                        <a:bodyPr/>
                        <a:lstStyle/>
                        <a:p>
                          <a:pPr algn="ctr" rtl="1"/>
                          <a:r>
                            <a:rPr lang="en-GB" b="1" dirty="0" smtClean="0"/>
                            <a:t>5</a:t>
                          </a:r>
                          <a:endParaRPr lang="en-GB" b="1" dirty="0"/>
                        </a:p>
                      </a:txBody>
                      <a:tcPr/>
                    </a:tc>
                  </a:tr>
                  <a:tr h="370840">
                    <a:tc>
                      <a:txBody>
                        <a:bodyPr/>
                        <a:lstStyle/>
                        <a:p>
                          <a:pPr algn="ctr" rtl="1"/>
                          <a:r>
                            <a:rPr lang="en-GB" dirty="0" smtClean="0"/>
                            <a:t>22</a:t>
                          </a:r>
                          <a:endParaRPr lang="en-GB" dirty="0"/>
                        </a:p>
                      </a:txBody>
                      <a:tcPr/>
                    </a:tc>
                    <a:tc>
                      <a:txBody>
                        <a:bodyPr/>
                        <a:lstStyle/>
                        <a:p>
                          <a:pPr algn="ctr" rtl="1"/>
                          <a:r>
                            <a:rPr lang="en-GB" dirty="0" smtClean="0"/>
                            <a:t>26</a:t>
                          </a:r>
                          <a:endParaRPr lang="en-GB" dirty="0"/>
                        </a:p>
                      </a:txBody>
                      <a:tcPr>
                        <a:solidFill>
                          <a:schemeClr val="bg1">
                            <a:lumMod val="50000"/>
                          </a:schemeClr>
                        </a:solidFill>
                      </a:tcPr>
                    </a:tc>
                    <a:tc>
                      <a:txBody>
                        <a:bodyPr/>
                        <a:lstStyle/>
                        <a:p>
                          <a:pPr algn="ctr" rtl="1"/>
                          <a:r>
                            <a:rPr lang="en-GB" dirty="0" smtClean="0"/>
                            <a:t>18</a:t>
                          </a:r>
                          <a:endParaRPr lang="en-GB" dirty="0"/>
                        </a:p>
                      </a:txBody>
                      <a:tcPr>
                        <a:solidFill>
                          <a:schemeClr val="bg1">
                            <a:lumMod val="50000"/>
                          </a:schemeClr>
                        </a:solidFill>
                      </a:tcPr>
                    </a:tc>
                    <a:tc>
                      <a:txBody>
                        <a:bodyPr/>
                        <a:lstStyle/>
                        <a:p>
                          <a:pPr algn="ctr" rtl="1"/>
                          <a:r>
                            <a:rPr lang="en-GB" dirty="0" smtClean="0"/>
                            <a:t>146</a:t>
                          </a:r>
                          <a:endParaRPr lang="en-GB" dirty="0"/>
                        </a:p>
                      </a:txBody>
                      <a:tcPr/>
                    </a:tc>
                    <a:tc>
                      <a:txBody>
                        <a:bodyPr/>
                        <a:lstStyle/>
                        <a:p>
                          <a:pPr algn="ctr" rtl="1"/>
                          <a:r>
                            <a:rPr lang="en-GB" dirty="0" smtClean="0"/>
                            <a:t>168</a:t>
                          </a:r>
                          <a:endParaRPr lang="en-GB" dirty="0"/>
                        </a:p>
                      </a:txBody>
                      <a:tcPr/>
                    </a:tc>
                    <a:tc>
                      <a:txBody>
                        <a:bodyPr/>
                        <a:lstStyle/>
                        <a:p>
                          <a:pPr algn="ctr" rtl="1"/>
                          <a:r>
                            <a:rPr lang="en-GB" dirty="0" smtClean="0"/>
                            <a:t>28</a:t>
                          </a:r>
                          <a:endParaRPr lang="en-GB" dirty="0"/>
                        </a:p>
                      </a:txBody>
                      <a:tcPr/>
                    </a:tc>
                    <a:tc>
                      <a:txBody>
                        <a:bodyPr/>
                        <a:lstStyle/>
                        <a:p>
                          <a:pPr algn="ctr" rtl="1"/>
                          <a:r>
                            <a:rPr lang="en-GB" dirty="0" smtClean="0"/>
                            <a:t>6</a:t>
                          </a:r>
                          <a:endParaRPr lang="en-GB" dirty="0"/>
                        </a:p>
                      </a:txBody>
                      <a:tcPr/>
                    </a:tc>
                  </a:tr>
                  <a:tr h="370840">
                    <a:tc>
                      <a:txBody>
                        <a:bodyPr/>
                        <a:lstStyle/>
                        <a:p>
                          <a:pPr algn="ctr" rtl="1"/>
                          <a:r>
                            <a:rPr lang="en-GB" dirty="0" smtClean="0"/>
                            <a:t>6</a:t>
                          </a:r>
                          <a:endParaRPr lang="en-GB" dirty="0"/>
                        </a:p>
                      </a:txBody>
                      <a:tcPr/>
                    </a:tc>
                    <a:tc>
                      <a:txBody>
                        <a:bodyPr/>
                        <a:lstStyle/>
                        <a:p>
                          <a:pPr algn="ctr" rtl="1"/>
                          <a:r>
                            <a:rPr lang="en-GB" dirty="0" smtClean="0"/>
                            <a:t>30</a:t>
                          </a:r>
                          <a:endParaRPr lang="en-GB" dirty="0"/>
                        </a:p>
                      </a:txBody>
                      <a:tcPr>
                        <a:solidFill>
                          <a:schemeClr val="bg1">
                            <a:lumMod val="50000"/>
                          </a:schemeClr>
                        </a:solidFill>
                      </a:tcPr>
                    </a:tc>
                    <a:tc>
                      <a:txBody>
                        <a:bodyPr/>
                        <a:lstStyle/>
                        <a:p>
                          <a:pPr algn="ctr" rtl="1"/>
                          <a:r>
                            <a:rPr lang="en-GB" dirty="0" smtClean="0"/>
                            <a:t>14</a:t>
                          </a:r>
                          <a:endParaRPr lang="en-GB" dirty="0"/>
                        </a:p>
                      </a:txBody>
                      <a:tcPr>
                        <a:solidFill>
                          <a:schemeClr val="bg1">
                            <a:lumMod val="50000"/>
                          </a:schemeClr>
                        </a:solidFill>
                      </a:tcPr>
                    </a:tc>
                    <a:tc>
                      <a:txBody>
                        <a:bodyPr/>
                        <a:lstStyle/>
                        <a:p>
                          <a:pPr algn="ctr" rtl="1"/>
                          <a:r>
                            <a:rPr lang="en-GB" dirty="0" smtClean="0"/>
                            <a:t>176</a:t>
                          </a:r>
                          <a:endParaRPr lang="en-GB" dirty="0"/>
                        </a:p>
                      </a:txBody>
                      <a:tcPr/>
                    </a:tc>
                    <a:tc>
                      <a:txBody>
                        <a:bodyPr/>
                        <a:lstStyle/>
                        <a:p>
                          <a:pPr algn="ctr" rtl="1"/>
                          <a:r>
                            <a:rPr lang="en-GB" dirty="0" smtClean="0"/>
                            <a:t>182</a:t>
                          </a:r>
                          <a:endParaRPr lang="en-GB" dirty="0"/>
                        </a:p>
                      </a:txBody>
                      <a:tcPr/>
                    </a:tc>
                    <a:tc>
                      <a:txBody>
                        <a:bodyPr/>
                        <a:lstStyle/>
                        <a:p>
                          <a:pPr algn="ctr" rtl="1"/>
                          <a:r>
                            <a:rPr lang="en-GB" dirty="0" smtClean="0"/>
                            <a:t>26</a:t>
                          </a:r>
                          <a:endParaRPr lang="en-GB" dirty="0"/>
                        </a:p>
                      </a:txBody>
                      <a:tcPr/>
                    </a:tc>
                    <a:tc>
                      <a:txBody>
                        <a:bodyPr/>
                        <a:lstStyle/>
                        <a:p>
                          <a:pPr algn="ctr" rtl="1"/>
                          <a:r>
                            <a:rPr lang="en-GB" dirty="0" smtClean="0"/>
                            <a:t>7</a:t>
                          </a:r>
                          <a:endParaRPr lang="en-GB" dirty="0"/>
                        </a:p>
                      </a:txBody>
                      <a:tcPr/>
                    </a:tc>
                  </a:tr>
                  <a:tr h="370840">
                    <a:tc>
                      <a:txBody>
                        <a:bodyPr/>
                        <a:lstStyle/>
                        <a:p>
                          <a:pPr algn="ctr" rtl="1"/>
                          <a:r>
                            <a:rPr lang="en-GB" dirty="0" smtClean="0"/>
                            <a:t>-18</a:t>
                          </a:r>
                          <a:endParaRPr lang="en-GB" dirty="0"/>
                        </a:p>
                      </a:txBody>
                      <a:tcPr/>
                    </a:tc>
                    <a:tc>
                      <a:txBody>
                        <a:bodyPr/>
                        <a:lstStyle/>
                        <a:p>
                          <a:pPr algn="ctr" rtl="1"/>
                          <a:r>
                            <a:rPr lang="en-GB" dirty="0" smtClean="0"/>
                            <a:t>34</a:t>
                          </a:r>
                          <a:endParaRPr lang="en-GB" dirty="0"/>
                        </a:p>
                      </a:txBody>
                      <a:tcPr>
                        <a:solidFill>
                          <a:schemeClr val="bg1">
                            <a:lumMod val="50000"/>
                          </a:schemeClr>
                        </a:solidFill>
                      </a:tcPr>
                    </a:tc>
                    <a:tc>
                      <a:txBody>
                        <a:bodyPr/>
                        <a:lstStyle/>
                        <a:p>
                          <a:pPr algn="ctr" rtl="1"/>
                          <a:r>
                            <a:rPr lang="en-GB" dirty="0" smtClean="0"/>
                            <a:t>10</a:t>
                          </a:r>
                          <a:endParaRPr lang="en-GB" dirty="0"/>
                        </a:p>
                      </a:txBody>
                      <a:tcPr>
                        <a:solidFill>
                          <a:schemeClr val="bg1">
                            <a:lumMod val="50000"/>
                          </a:schemeClr>
                        </a:solidFill>
                      </a:tcPr>
                    </a:tc>
                    <a:tc>
                      <a:txBody>
                        <a:bodyPr/>
                        <a:lstStyle/>
                        <a:p>
                          <a:pPr algn="ctr" rtl="1"/>
                          <a:r>
                            <a:rPr lang="en-GB" dirty="0" smtClean="0"/>
                            <a:t>210</a:t>
                          </a:r>
                          <a:endParaRPr lang="en-GB" dirty="0"/>
                        </a:p>
                      </a:txBody>
                      <a:tcPr/>
                    </a:tc>
                    <a:tc>
                      <a:txBody>
                        <a:bodyPr/>
                        <a:lstStyle/>
                        <a:p>
                          <a:pPr algn="ctr" rtl="1"/>
                          <a:r>
                            <a:rPr lang="en-GB" dirty="0" smtClean="0"/>
                            <a:t>192</a:t>
                          </a:r>
                          <a:endParaRPr lang="en-GB" dirty="0"/>
                        </a:p>
                      </a:txBody>
                      <a:tcPr/>
                    </a:tc>
                    <a:tc>
                      <a:txBody>
                        <a:bodyPr/>
                        <a:lstStyle/>
                        <a:p>
                          <a:pPr algn="ctr" rtl="1"/>
                          <a:r>
                            <a:rPr lang="en-GB" dirty="0" smtClean="0"/>
                            <a:t>24</a:t>
                          </a:r>
                          <a:endParaRPr lang="en-GB" dirty="0"/>
                        </a:p>
                      </a:txBody>
                      <a:tcPr/>
                    </a:tc>
                    <a:tc>
                      <a:txBody>
                        <a:bodyPr/>
                        <a:lstStyle/>
                        <a:p>
                          <a:pPr algn="ctr" rtl="1"/>
                          <a:r>
                            <a:rPr lang="en-GB" dirty="0" smtClean="0"/>
                            <a:t>8</a:t>
                          </a:r>
                          <a:endParaRPr lang="en-GB" dirty="0"/>
                        </a:p>
                      </a:txBody>
                      <a:tcPr/>
                    </a:tc>
                  </a:tr>
                  <a:tr h="370840">
                    <a:tc>
                      <a:txBody>
                        <a:bodyPr/>
                        <a:lstStyle/>
                        <a:p>
                          <a:pPr algn="ctr" rtl="1"/>
                          <a:r>
                            <a:rPr lang="en-GB" dirty="0" smtClean="0"/>
                            <a:t>-50</a:t>
                          </a:r>
                          <a:endParaRPr lang="en-GB" dirty="0"/>
                        </a:p>
                      </a:txBody>
                      <a:tcPr/>
                    </a:tc>
                    <a:tc>
                      <a:txBody>
                        <a:bodyPr/>
                        <a:lstStyle/>
                        <a:p>
                          <a:pPr algn="ctr" rtl="1"/>
                          <a:r>
                            <a:rPr lang="en-GB" dirty="0" smtClean="0"/>
                            <a:t>38</a:t>
                          </a:r>
                          <a:endParaRPr lang="en-GB" dirty="0"/>
                        </a:p>
                      </a:txBody>
                      <a:tcPr>
                        <a:solidFill>
                          <a:schemeClr val="bg1">
                            <a:lumMod val="50000"/>
                          </a:schemeClr>
                        </a:solidFill>
                      </a:tcPr>
                    </a:tc>
                    <a:tc>
                      <a:txBody>
                        <a:bodyPr/>
                        <a:lstStyle/>
                        <a:p>
                          <a:pPr algn="ctr" rtl="1"/>
                          <a:r>
                            <a:rPr lang="en-GB" dirty="0" smtClean="0"/>
                            <a:t>6</a:t>
                          </a:r>
                          <a:endParaRPr lang="en-GB" dirty="0"/>
                        </a:p>
                      </a:txBody>
                      <a:tcPr>
                        <a:solidFill>
                          <a:schemeClr val="bg1">
                            <a:lumMod val="50000"/>
                          </a:schemeClr>
                        </a:solidFill>
                      </a:tcPr>
                    </a:tc>
                    <a:tc>
                      <a:txBody>
                        <a:bodyPr/>
                        <a:lstStyle/>
                        <a:p>
                          <a:pPr algn="ctr" rtl="1"/>
                          <a:r>
                            <a:rPr lang="en-GB" dirty="0" smtClean="0"/>
                            <a:t>248</a:t>
                          </a:r>
                          <a:endParaRPr lang="en-GB" dirty="0"/>
                        </a:p>
                      </a:txBody>
                      <a:tcPr/>
                    </a:tc>
                    <a:tc>
                      <a:txBody>
                        <a:bodyPr/>
                        <a:lstStyle/>
                        <a:p>
                          <a:pPr algn="ctr" rtl="1"/>
                          <a:r>
                            <a:rPr lang="en-GB" dirty="0" smtClean="0"/>
                            <a:t>198</a:t>
                          </a:r>
                          <a:endParaRPr lang="en-GB" dirty="0"/>
                        </a:p>
                      </a:txBody>
                      <a:tcPr/>
                    </a:tc>
                    <a:tc>
                      <a:txBody>
                        <a:bodyPr/>
                        <a:lstStyle/>
                        <a:p>
                          <a:pPr algn="ctr" rtl="1"/>
                          <a:r>
                            <a:rPr lang="en-GB" dirty="0" smtClean="0"/>
                            <a:t>22</a:t>
                          </a:r>
                          <a:endParaRPr lang="en-GB" dirty="0"/>
                        </a:p>
                      </a:txBody>
                      <a:tcPr/>
                    </a:tc>
                    <a:tc>
                      <a:txBody>
                        <a:bodyPr/>
                        <a:lstStyle/>
                        <a:p>
                          <a:pPr algn="ctr" rtl="1"/>
                          <a:r>
                            <a:rPr lang="en-GB" dirty="0" smtClean="0"/>
                            <a:t>9</a:t>
                          </a:r>
                          <a:endParaRPr lang="en-GB" dirty="0"/>
                        </a:p>
                      </a:txBody>
                      <a:tcPr/>
                    </a:tc>
                  </a:tr>
                </a:tbl>
              </a:graphicData>
            </a:graphic>
          </p:graphicFrame>
        </mc:Choice>
        <mc:Fallback xmlns="">
          <p:graphicFrame>
            <p:nvGraphicFramePr>
              <p:cNvPr id="6" name="Table 5"/>
              <p:cNvGraphicFramePr>
                <a:graphicFrameLocks noGrp="1"/>
              </p:cNvGraphicFramePr>
              <p:nvPr>
                <p:extLst>
                  <p:ext uri="{D42A27DB-BD31-4B8C-83A1-F6EECF244321}">
                    <p14:modId xmlns:a14="http://schemas.microsoft.com/office/drawing/2010/main" xmlns="" xmlns:p14="http://schemas.microsoft.com/office/powerpoint/2010/main" val="4094408980"/>
                  </p:ext>
                </p:extLst>
              </p:nvPr>
            </p:nvGraphicFramePr>
            <p:xfrm>
              <a:off x="251522" y="1772816"/>
              <a:ext cx="8568952" cy="4348480"/>
            </p:xfrm>
            <a:graphic>
              <a:graphicData uri="http://schemas.openxmlformats.org/drawingml/2006/table">
                <a:tbl>
                  <a:tblPr firstRow="1" bandRow="1">
                    <a:tableStyleId>{5C22544A-7EE6-4342-B048-85BDC9FD1C3A}</a:tableStyleId>
                  </a:tblPr>
                  <a:tblGrid>
                    <a:gridCol w="1224136"/>
                    <a:gridCol w="1584174"/>
                    <a:gridCol w="1512168"/>
                    <a:gridCol w="1440160"/>
                    <a:gridCol w="1224136"/>
                    <a:gridCol w="792088"/>
                    <a:gridCol w="792090"/>
                  </a:tblGrid>
                  <a:tr h="640080">
                    <a:tc>
                      <a:txBody>
                        <a:bodyPr/>
                        <a:lstStyle/>
                        <a:p>
                          <a:endParaRPr lang="en-US"/>
                        </a:p>
                      </a:txBody>
                      <a:tcPr>
                        <a:blipFill rotWithShape="1">
                          <a:blip r:embed="rId2"/>
                          <a:stretch>
                            <a:fillRect t="-4762" r="-599502" b="-593333"/>
                          </a:stretch>
                        </a:blipFill>
                      </a:tcPr>
                    </a:tc>
                    <a:tc>
                      <a:txBody>
                        <a:bodyPr/>
                        <a:lstStyle/>
                        <a:p>
                          <a:pPr algn="ctr" rtl="1"/>
                          <a:r>
                            <a:rPr lang="ar-SA" dirty="0" smtClean="0"/>
                            <a:t>التكاليف الحدية</a:t>
                          </a:r>
                        </a:p>
                        <a:p>
                          <a:pPr algn="ctr" rtl="1"/>
                          <a:r>
                            <a:rPr lang="en-GB" dirty="0" smtClean="0"/>
                            <a:t>MC</a:t>
                          </a:r>
                          <a:endParaRPr lang="en-GB" dirty="0"/>
                        </a:p>
                      </a:txBody>
                      <a:tcPr/>
                    </a:tc>
                    <a:tc>
                      <a:txBody>
                        <a:bodyPr/>
                        <a:lstStyle/>
                        <a:p>
                          <a:pPr algn="ctr" rtl="1"/>
                          <a:r>
                            <a:rPr lang="ar-SA" dirty="0" smtClean="0"/>
                            <a:t>الإيراد الحدي</a:t>
                          </a:r>
                        </a:p>
                        <a:p>
                          <a:pPr algn="ctr" rtl="1"/>
                          <a:r>
                            <a:rPr lang="en-GB" dirty="0" smtClean="0"/>
                            <a:t>MR</a:t>
                          </a:r>
                          <a:endParaRPr lang="en-GB" dirty="0"/>
                        </a:p>
                      </a:txBody>
                      <a:tcPr/>
                    </a:tc>
                    <a:tc>
                      <a:txBody>
                        <a:bodyPr/>
                        <a:lstStyle/>
                        <a:p>
                          <a:pPr algn="ctr" rtl="1"/>
                          <a:r>
                            <a:rPr lang="ar-SA" dirty="0" smtClean="0"/>
                            <a:t>التكاليف الكلية</a:t>
                          </a:r>
                        </a:p>
                        <a:p>
                          <a:pPr algn="ctr" rtl="1"/>
                          <a:r>
                            <a:rPr lang="en-GB" dirty="0" smtClean="0"/>
                            <a:t>TC</a:t>
                          </a:r>
                          <a:endParaRPr lang="en-GB" dirty="0"/>
                        </a:p>
                      </a:txBody>
                      <a:tcPr/>
                    </a:tc>
                    <a:tc>
                      <a:txBody>
                        <a:bodyPr/>
                        <a:lstStyle/>
                        <a:p>
                          <a:pPr algn="ctr" rtl="1"/>
                          <a:r>
                            <a:rPr lang="ar-SA" dirty="0" smtClean="0"/>
                            <a:t>الإيراد الكلي</a:t>
                          </a:r>
                        </a:p>
                        <a:p>
                          <a:pPr algn="ctr" rtl="1"/>
                          <a:r>
                            <a:rPr lang="en-GB" dirty="0" smtClean="0"/>
                            <a:t>TR</a:t>
                          </a:r>
                          <a:endParaRPr lang="en-GB" dirty="0"/>
                        </a:p>
                      </a:txBody>
                      <a:tcPr/>
                    </a:tc>
                    <a:tc>
                      <a:txBody>
                        <a:bodyPr/>
                        <a:lstStyle/>
                        <a:p>
                          <a:pPr algn="ctr" rtl="1"/>
                          <a:r>
                            <a:rPr lang="ar-SA" dirty="0" smtClean="0"/>
                            <a:t>السعر</a:t>
                          </a:r>
                        </a:p>
                        <a:p>
                          <a:pPr algn="ctr" rtl="1"/>
                          <a:r>
                            <a:rPr lang="en-GB" dirty="0" smtClean="0"/>
                            <a:t>P</a:t>
                          </a:r>
                          <a:endParaRPr lang="en-GB" dirty="0"/>
                        </a:p>
                      </a:txBody>
                      <a:tcPr/>
                    </a:tc>
                    <a:tc>
                      <a:txBody>
                        <a:bodyPr/>
                        <a:lstStyle/>
                        <a:p>
                          <a:pPr algn="ctr" rtl="1"/>
                          <a:r>
                            <a:rPr lang="ar-SA" dirty="0" smtClean="0"/>
                            <a:t>الإنتاج</a:t>
                          </a:r>
                        </a:p>
                        <a:p>
                          <a:pPr algn="ctr" rtl="1"/>
                          <a:r>
                            <a:rPr lang="en-GB" dirty="0" smtClean="0"/>
                            <a:t>Q</a:t>
                          </a:r>
                          <a:endParaRPr lang="en-GB" dirty="0"/>
                        </a:p>
                      </a:txBody>
                      <a:tcPr/>
                    </a:tc>
                  </a:tr>
                  <a:tr h="370840">
                    <a:tc>
                      <a:txBody>
                        <a:bodyPr/>
                        <a:lstStyle/>
                        <a:p>
                          <a:pPr algn="ctr" rtl="1"/>
                          <a:r>
                            <a:rPr lang="en-GB" dirty="0" smtClean="0"/>
                            <a:t>-50</a:t>
                          </a:r>
                          <a:endParaRPr lang="en-GB" dirty="0"/>
                        </a:p>
                      </a:txBody>
                      <a:tcPr/>
                    </a:tc>
                    <a:tc>
                      <a:txBody>
                        <a:bodyPr/>
                        <a:lstStyle/>
                        <a:p>
                          <a:pPr algn="ctr" rtl="1"/>
                          <a:r>
                            <a:rPr lang="en-GB" dirty="0" smtClean="0"/>
                            <a:t>-</a:t>
                          </a:r>
                          <a:endParaRPr lang="en-GB" dirty="0"/>
                        </a:p>
                      </a:txBody>
                      <a:tcPr>
                        <a:solidFill>
                          <a:schemeClr val="bg1">
                            <a:lumMod val="50000"/>
                          </a:schemeClr>
                        </a:solidFill>
                      </a:tcPr>
                    </a:tc>
                    <a:tc>
                      <a:txBody>
                        <a:bodyPr/>
                        <a:lstStyle/>
                        <a:p>
                          <a:pPr algn="ctr" rtl="1"/>
                          <a:r>
                            <a:rPr lang="en-GB" dirty="0" smtClean="0"/>
                            <a:t>-</a:t>
                          </a:r>
                          <a:endParaRPr lang="en-GB" dirty="0"/>
                        </a:p>
                      </a:txBody>
                      <a:tcPr>
                        <a:solidFill>
                          <a:schemeClr val="bg1">
                            <a:lumMod val="50000"/>
                          </a:schemeClr>
                        </a:solidFill>
                      </a:tcPr>
                    </a:tc>
                    <a:tc>
                      <a:txBody>
                        <a:bodyPr/>
                        <a:lstStyle/>
                        <a:p>
                          <a:pPr algn="ctr" rtl="1"/>
                          <a:r>
                            <a:rPr lang="en-GB" dirty="0" smtClean="0"/>
                            <a:t>50</a:t>
                          </a:r>
                          <a:endParaRPr lang="en-GB" dirty="0"/>
                        </a:p>
                      </a:txBody>
                      <a:tcPr/>
                    </a:tc>
                    <a:tc>
                      <a:txBody>
                        <a:bodyPr/>
                        <a:lstStyle/>
                        <a:p>
                          <a:pPr algn="ctr" rtl="1"/>
                          <a:r>
                            <a:rPr lang="en-GB" dirty="0" smtClean="0"/>
                            <a:t>0</a:t>
                          </a:r>
                          <a:endParaRPr lang="en-GB" dirty="0"/>
                        </a:p>
                      </a:txBody>
                      <a:tcPr/>
                    </a:tc>
                    <a:tc>
                      <a:txBody>
                        <a:bodyPr/>
                        <a:lstStyle/>
                        <a:p>
                          <a:pPr algn="ctr" rtl="1"/>
                          <a:r>
                            <a:rPr lang="en-GB" dirty="0" smtClean="0"/>
                            <a:t>40</a:t>
                          </a:r>
                          <a:endParaRPr lang="en-GB" dirty="0"/>
                        </a:p>
                      </a:txBody>
                      <a:tcPr/>
                    </a:tc>
                    <a:tc>
                      <a:txBody>
                        <a:bodyPr/>
                        <a:lstStyle/>
                        <a:p>
                          <a:pPr algn="ctr" rtl="1"/>
                          <a:r>
                            <a:rPr lang="en-GB" dirty="0" smtClean="0"/>
                            <a:t>0</a:t>
                          </a:r>
                          <a:endParaRPr lang="en-GB" dirty="0"/>
                        </a:p>
                      </a:txBody>
                      <a:tcPr/>
                    </a:tc>
                  </a:tr>
                  <a:tr h="370840">
                    <a:tc>
                      <a:txBody>
                        <a:bodyPr/>
                        <a:lstStyle/>
                        <a:p>
                          <a:pPr algn="ctr" rtl="1"/>
                          <a:r>
                            <a:rPr lang="en-GB" dirty="0" smtClean="0"/>
                            <a:t>-18</a:t>
                          </a:r>
                          <a:endParaRPr lang="en-GB" dirty="0"/>
                        </a:p>
                      </a:txBody>
                      <a:tcPr/>
                    </a:tc>
                    <a:tc>
                      <a:txBody>
                        <a:bodyPr/>
                        <a:lstStyle/>
                        <a:p>
                          <a:pPr algn="ctr" rtl="1"/>
                          <a:r>
                            <a:rPr lang="en-GB" dirty="0" smtClean="0"/>
                            <a:t>6</a:t>
                          </a:r>
                          <a:endParaRPr lang="en-GB" dirty="0"/>
                        </a:p>
                      </a:txBody>
                      <a:tcPr>
                        <a:solidFill>
                          <a:schemeClr val="bg1">
                            <a:lumMod val="50000"/>
                          </a:schemeClr>
                        </a:solidFill>
                      </a:tcPr>
                    </a:tc>
                    <a:tc>
                      <a:txBody>
                        <a:bodyPr/>
                        <a:lstStyle/>
                        <a:p>
                          <a:pPr algn="ctr" rtl="1"/>
                          <a:r>
                            <a:rPr lang="en-GB" dirty="0" smtClean="0"/>
                            <a:t>38</a:t>
                          </a:r>
                          <a:endParaRPr lang="en-GB" dirty="0"/>
                        </a:p>
                      </a:txBody>
                      <a:tcPr>
                        <a:solidFill>
                          <a:schemeClr val="bg1">
                            <a:lumMod val="50000"/>
                          </a:schemeClr>
                        </a:solidFill>
                      </a:tcPr>
                    </a:tc>
                    <a:tc>
                      <a:txBody>
                        <a:bodyPr/>
                        <a:lstStyle/>
                        <a:p>
                          <a:pPr algn="ctr" rtl="1"/>
                          <a:r>
                            <a:rPr lang="en-GB" dirty="0" smtClean="0"/>
                            <a:t>56</a:t>
                          </a:r>
                          <a:endParaRPr lang="en-GB" dirty="0"/>
                        </a:p>
                      </a:txBody>
                      <a:tcPr/>
                    </a:tc>
                    <a:tc>
                      <a:txBody>
                        <a:bodyPr/>
                        <a:lstStyle/>
                        <a:p>
                          <a:pPr algn="ctr" rtl="1"/>
                          <a:r>
                            <a:rPr lang="en-GB" dirty="0" smtClean="0"/>
                            <a:t>38</a:t>
                          </a:r>
                          <a:endParaRPr lang="en-GB" dirty="0"/>
                        </a:p>
                      </a:txBody>
                      <a:tcPr/>
                    </a:tc>
                    <a:tc>
                      <a:txBody>
                        <a:bodyPr/>
                        <a:lstStyle/>
                        <a:p>
                          <a:pPr algn="ctr" rtl="1"/>
                          <a:r>
                            <a:rPr lang="en-GB" dirty="0" smtClean="0"/>
                            <a:t>38</a:t>
                          </a:r>
                          <a:endParaRPr lang="en-GB" dirty="0"/>
                        </a:p>
                      </a:txBody>
                      <a:tcPr/>
                    </a:tc>
                    <a:tc>
                      <a:txBody>
                        <a:bodyPr/>
                        <a:lstStyle/>
                        <a:p>
                          <a:pPr algn="ctr" rtl="1"/>
                          <a:r>
                            <a:rPr lang="en-GB" dirty="0" smtClean="0"/>
                            <a:t>1</a:t>
                          </a:r>
                          <a:endParaRPr lang="en-GB" dirty="0"/>
                        </a:p>
                      </a:txBody>
                      <a:tcPr/>
                    </a:tc>
                  </a:tr>
                  <a:tr h="370840">
                    <a:tc>
                      <a:txBody>
                        <a:bodyPr/>
                        <a:lstStyle/>
                        <a:p>
                          <a:pPr algn="ctr" rtl="1"/>
                          <a:r>
                            <a:rPr lang="en-GB" dirty="0" smtClean="0"/>
                            <a:t>6</a:t>
                          </a:r>
                          <a:endParaRPr lang="en-GB" dirty="0"/>
                        </a:p>
                      </a:txBody>
                      <a:tcPr/>
                    </a:tc>
                    <a:tc>
                      <a:txBody>
                        <a:bodyPr/>
                        <a:lstStyle/>
                        <a:p>
                          <a:pPr algn="ctr" rtl="1"/>
                          <a:r>
                            <a:rPr lang="en-GB" dirty="0" smtClean="0"/>
                            <a:t>10</a:t>
                          </a:r>
                          <a:endParaRPr lang="en-GB" dirty="0"/>
                        </a:p>
                      </a:txBody>
                      <a:tcPr>
                        <a:solidFill>
                          <a:schemeClr val="bg1">
                            <a:lumMod val="50000"/>
                          </a:schemeClr>
                        </a:solidFill>
                      </a:tcPr>
                    </a:tc>
                    <a:tc>
                      <a:txBody>
                        <a:bodyPr/>
                        <a:lstStyle/>
                        <a:p>
                          <a:pPr algn="ctr" rtl="1"/>
                          <a:r>
                            <a:rPr lang="en-GB" dirty="0" smtClean="0"/>
                            <a:t>34</a:t>
                          </a:r>
                          <a:endParaRPr lang="en-GB" dirty="0"/>
                        </a:p>
                      </a:txBody>
                      <a:tcPr>
                        <a:solidFill>
                          <a:schemeClr val="bg1">
                            <a:lumMod val="50000"/>
                          </a:schemeClr>
                        </a:solidFill>
                      </a:tcPr>
                    </a:tc>
                    <a:tc>
                      <a:txBody>
                        <a:bodyPr/>
                        <a:lstStyle/>
                        <a:p>
                          <a:pPr algn="ctr" rtl="1"/>
                          <a:r>
                            <a:rPr lang="en-GB" dirty="0" smtClean="0"/>
                            <a:t>66</a:t>
                          </a:r>
                          <a:endParaRPr lang="en-GB" dirty="0"/>
                        </a:p>
                      </a:txBody>
                      <a:tcPr/>
                    </a:tc>
                    <a:tc>
                      <a:txBody>
                        <a:bodyPr/>
                        <a:lstStyle/>
                        <a:p>
                          <a:pPr algn="ctr" rtl="1"/>
                          <a:r>
                            <a:rPr lang="en-GB" dirty="0" smtClean="0"/>
                            <a:t>72</a:t>
                          </a:r>
                          <a:endParaRPr lang="en-GB" dirty="0"/>
                        </a:p>
                      </a:txBody>
                      <a:tcPr/>
                    </a:tc>
                    <a:tc>
                      <a:txBody>
                        <a:bodyPr/>
                        <a:lstStyle/>
                        <a:p>
                          <a:pPr algn="ctr" rtl="1"/>
                          <a:r>
                            <a:rPr lang="en-GB" dirty="0" smtClean="0"/>
                            <a:t>36</a:t>
                          </a:r>
                          <a:endParaRPr lang="en-GB" dirty="0"/>
                        </a:p>
                      </a:txBody>
                      <a:tcPr/>
                    </a:tc>
                    <a:tc>
                      <a:txBody>
                        <a:bodyPr/>
                        <a:lstStyle/>
                        <a:p>
                          <a:pPr algn="ctr" rtl="1"/>
                          <a:r>
                            <a:rPr lang="en-GB" dirty="0" smtClean="0"/>
                            <a:t>2</a:t>
                          </a:r>
                          <a:endParaRPr lang="en-GB" dirty="0"/>
                        </a:p>
                      </a:txBody>
                      <a:tcPr/>
                    </a:tc>
                  </a:tr>
                  <a:tr h="370840">
                    <a:tc>
                      <a:txBody>
                        <a:bodyPr/>
                        <a:lstStyle/>
                        <a:p>
                          <a:pPr algn="ctr" rtl="1"/>
                          <a:r>
                            <a:rPr lang="en-GB" dirty="0" smtClean="0"/>
                            <a:t>22</a:t>
                          </a:r>
                          <a:endParaRPr lang="en-GB" dirty="0"/>
                        </a:p>
                      </a:txBody>
                      <a:tcPr/>
                    </a:tc>
                    <a:tc>
                      <a:txBody>
                        <a:bodyPr/>
                        <a:lstStyle/>
                        <a:p>
                          <a:pPr algn="ctr" rtl="1"/>
                          <a:r>
                            <a:rPr lang="en-GB" dirty="0" smtClean="0"/>
                            <a:t>14</a:t>
                          </a:r>
                          <a:endParaRPr lang="en-GB" dirty="0"/>
                        </a:p>
                      </a:txBody>
                      <a:tcPr>
                        <a:solidFill>
                          <a:schemeClr val="bg1">
                            <a:lumMod val="50000"/>
                          </a:schemeClr>
                        </a:solidFill>
                      </a:tcPr>
                    </a:tc>
                    <a:tc>
                      <a:txBody>
                        <a:bodyPr/>
                        <a:lstStyle/>
                        <a:p>
                          <a:pPr algn="ctr" rtl="1"/>
                          <a:r>
                            <a:rPr lang="en-GB" dirty="0" smtClean="0"/>
                            <a:t>30</a:t>
                          </a:r>
                          <a:endParaRPr lang="en-GB" dirty="0"/>
                        </a:p>
                      </a:txBody>
                      <a:tcPr>
                        <a:solidFill>
                          <a:schemeClr val="bg1">
                            <a:lumMod val="50000"/>
                          </a:schemeClr>
                        </a:solidFill>
                      </a:tcPr>
                    </a:tc>
                    <a:tc>
                      <a:txBody>
                        <a:bodyPr/>
                        <a:lstStyle/>
                        <a:p>
                          <a:pPr algn="ctr" rtl="1"/>
                          <a:r>
                            <a:rPr lang="en-GB" dirty="0" smtClean="0"/>
                            <a:t>80</a:t>
                          </a:r>
                          <a:endParaRPr lang="en-GB" dirty="0"/>
                        </a:p>
                      </a:txBody>
                      <a:tcPr/>
                    </a:tc>
                    <a:tc>
                      <a:txBody>
                        <a:bodyPr/>
                        <a:lstStyle/>
                        <a:p>
                          <a:pPr algn="ctr" rtl="1"/>
                          <a:r>
                            <a:rPr lang="en-GB" dirty="0" smtClean="0"/>
                            <a:t>102</a:t>
                          </a:r>
                          <a:endParaRPr lang="en-GB" dirty="0"/>
                        </a:p>
                      </a:txBody>
                      <a:tcPr/>
                    </a:tc>
                    <a:tc>
                      <a:txBody>
                        <a:bodyPr/>
                        <a:lstStyle/>
                        <a:p>
                          <a:pPr algn="ctr" rtl="1"/>
                          <a:r>
                            <a:rPr lang="en-GB" dirty="0" smtClean="0"/>
                            <a:t>34</a:t>
                          </a:r>
                          <a:endParaRPr lang="en-GB" dirty="0"/>
                        </a:p>
                      </a:txBody>
                      <a:tcPr/>
                    </a:tc>
                    <a:tc>
                      <a:txBody>
                        <a:bodyPr/>
                        <a:lstStyle/>
                        <a:p>
                          <a:pPr algn="ctr" rtl="1"/>
                          <a:r>
                            <a:rPr lang="en-GB" dirty="0" smtClean="0"/>
                            <a:t>3</a:t>
                          </a:r>
                          <a:endParaRPr lang="en-GB" dirty="0"/>
                        </a:p>
                      </a:txBody>
                      <a:tcPr/>
                    </a:tc>
                  </a:tr>
                  <a:tr h="370840">
                    <a:tc>
                      <a:txBody>
                        <a:bodyPr/>
                        <a:lstStyle/>
                        <a:p>
                          <a:pPr algn="ctr" rtl="1"/>
                          <a:r>
                            <a:rPr lang="en-GB" dirty="0" smtClean="0"/>
                            <a:t>30</a:t>
                          </a:r>
                          <a:endParaRPr lang="en-GB" dirty="0"/>
                        </a:p>
                      </a:txBody>
                      <a:tcPr/>
                    </a:tc>
                    <a:tc>
                      <a:txBody>
                        <a:bodyPr/>
                        <a:lstStyle/>
                        <a:p>
                          <a:pPr algn="ctr" rtl="1"/>
                          <a:r>
                            <a:rPr lang="en-GB" dirty="0" smtClean="0"/>
                            <a:t>18</a:t>
                          </a:r>
                          <a:endParaRPr lang="en-GB" dirty="0"/>
                        </a:p>
                      </a:txBody>
                      <a:tcPr>
                        <a:solidFill>
                          <a:schemeClr val="bg1">
                            <a:lumMod val="50000"/>
                          </a:schemeClr>
                        </a:solidFill>
                      </a:tcPr>
                    </a:tc>
                    <a:tc>
                      <a:txBody>
                        <a:bodyPr/>
                        <a:lstStyle/>
                        <a:p>
                          <a:pPr algn="ctr" rtl="1"/>
                          <a:r>
                            <a:rPr lang="en-GB" dirty="0" smtClean="0"/>
                            <a:t>26</a:t>
                          </a:r>
                          <a:endParaRPr lang="en-GB" dirty="0"/>
                        </a:p>
                      </a:txBody>
                      <a:tcPr>
                        <a:solidFill>
                          <a:schemeClr val="bg1">
                            <a:lumMod val="50000"/>
                          </a:schemeClr>
                        </a:solidFill>
                      </a:tcPr>
                    </a:tc>
                    <a:tc>
                      <a:txBody>
                        <a:bodyPr/>
                        <a:lstStyle/>
                        <a:p>
                          <a:pPr algn="ctr" rtl="1"/>
                          <a:r>
                            <a:rPr lang="en-GB" dirty="0" smtClean="0"/>
                            <a:t>98</a:t>
                          </a:r>
                          <a:endParaRPr lang="en-GB" dirty="0"/>
                        </a:p>
                      </a:txBody>
                      <a:tcPr/>
                    </a:tc>
                    <a:tc>
                      <a:txBody>
                        <a:bodyPr/>
                        <a:lstStyle/>
                        <a:p>
                          <a:pPr algn="ctr" rtl="1"/>
                          <a:r>
                            <a:rPr lang="en-GB" dirty="0" smtClean="0"/>
                            <a:t>128</a:t>
                          </a:r>
                          <a:endParaRPr lang="en-GB" dirty="0"/>
                        </a:p>
                      </a:txBody>
                      <a:tcPr/>
                    </a:tc>
                    <a:tc>
                      <a:txBody>
                        <a:bodyPr/>
                        <a:lstStyle/>
                        <a:p>
                          <a:pPr algn="ctr" rtl="1"/>
                          <a:r>
                            <a:rPr lang="en-GB" dirty="0" smtClean="0"/>
                            <a:t>32</a:t>
                          </a:r>
                          <a:endParaRPr lang="en-GB" dirty="0"/>
                        </a:p>
                      </a:txBody>
                      <a:tcPr/>
                    </a:tc>
                    <a:tc>
                      <a:txBody>
                        <a:bodyPr/>
                        <a:lstStyle/>
                        <a:p>
                          <a:pPr algn="ctr" rtl="1"/>
                          <a:r>
                            <a:rPr lang="en-GB" dirty="0" smtClean="0"/>
                            <a:t>4</a:t>
                          </a:r>
                          <a:endParaRPr lang="en-GB" dirty="0"/>
                        </a:p>
                      </a:txBody>
                      <a:tcPr/>
                    </a:tc>
                  </a:tr>
                  <a:tr h="370840">
                    <a:tc>
                      <a:txBody>
                        <a:bodyPr/>
                        <a:lstStyle/>
                        <a:p>
                          <a:pPr algn="ctr" rtl="1"/>
                          <a:r>
                            <a:rPr lang="en-GB" b="1" dirty="0" smtClean="0"/>
                            <a:t>30</a:t>
                          </a:r>
                          <a:endParaRPr lang="en-GB" b="1" dirty="0"/>
                        </a:p>
                      </a:txBody>
                      <a:tcPr/>
                    </a:tc>
                    <a:tc>
                      <a:txBody>
                        <a:bodyPr/>
                        <a:lstStyle/>
                        <a:p>
                          <a:pPr algn="ctr" rtl="1"/>
                          <a:r>
                            <a:rPr lang="en-GB" b="1" dirty="0" smtClean="0"/>
                            <a:t>22</a:t>
                          </a:r>
                          <a:endParaRPr lang="en-GB" b="1" dirty="0"/>
                        </a:p>
                      </a:txBody>
                      <a:tcPr>
                        <a:solidFill>
                          <a:schemeClr val="bg1">
                            <a:lumMod val="50000"/>
                          </a:schemeClr>
                        </a:solidFill>
                      </a:tcPr>
                    </a:tc>
                    <a:tc>
                      <a:txBody>
                        <a:bodyPr/>
                        <a:lstStyle/>
                        <a:p>
                          <a:pPr algn="ctr" rtl="1"/>
                          <a:r>
                            <a:rPr lang="en-GB" b="1" dirty="0" smtClean="0"/>
                            <a:t>22</a:t>
                          </a:r>
                          <a:endParaRPr lang="en-GB" b="1" dirty="0"/>
                        </a:p>
                      </a:txBody>
                      <a:tcPr>
                        <a:solidFill>
                          <a:schemeClr val="bg1">
                            <a:lumMod val="50000"/>
                          </a:schemeClr>
                        </a:solidFill>
                      </a:tcPr>
                    </a:tc>
                    <a:tc>
                      <a:txBody>
                        <a:bodyPr/>
                        <a:lstStyle/>
                        <a:p>
                          <a:pPr algn="ctr" rtl="1"/>
                          <a:r>
                            <a:rPr lang="en-GB" dirty="0" smtClean="0"/>
                            <a:t>120</a:t>
                          </a:r>
                          <a:endParaRPr lang="en-GB" dirty="0"/>
                        </a:p>
                      </a:txBody>
                      <a:tcPr/>
                    </a:tc>
                    <a:tc>
                      <a:txBody>
                        <a:bodyPr/>
                        <a:lstStyle/>
                        <a:p>
                          <a:pPr algn="ctr" rtl="1"/>
                          <a:r>
                            <a:rPr lang="en-GB" dirty="0" smtClean="0"/>
                            <a:t>150</a:t>
                          </a:r>
                          <a:endParaRPr lang="en-GB" dirty="0"/>
                        </a:p>
                      </a:txBody>
                      <a:tcPr/>
                    </a:tc>
                    <a:tc>
                      <a:txBody>
                        <a:bodyPr/>
                        <a:lstStyle/>
                        <a:p>
                          <a:pPr algn="ctr" rtl="1"/>
                          <a:r>
                            <a:rPr lang="en-GB" b="1" dirty="0" smtClean="0"/>
                            <a:t>30</a:t>
                          </a:r>
                          <a:endParaRPr lang="en-GB" b="1" dirty="0"/>
                        </a:p>
                      </a:txBody>
                      <a:tcPr/>
                    </a:tc>
                    <a:tc>
                      <a:txBody>
                        <a:bodyPr/>
                        <a:lstStyle/>
                        <a:p>
                          <a:pPr algn="ctr" rtl="1"/>
                          <a:r>
                            <a:rPr lang="en-GB" b="1" dirty="0" smtClean="0"/>
                            <a:t>5</a:t>
                          </a:r>
                          <a:endParaRPr lang="en-GB" b="1" dirty="0"/>
                        </a:p>
                      </a:txBody>
                      <a:tcPr/>
                    </a:tc>
                  </a:tr>
                  <a:tr h="370840">
                    <a:tc>
                      <a:txBody>
                        <a:bodyPr/>
                        <a:lstStyle/>
                        <a:p>
                          <a:pPr algn="ctr" rtl="1"/>
                          <a:r>
                            <a:rPr lang="en-GB" dirty="0" smtClean="0"/>
                            <a:t>22</a:t>
                          </a:r>
                          <a:endParaRPr lang="en-GB" dirty="0"/>
                        </a:p>
                      </a:txBody>
                      <a:tcPr/>
                    </a:tc>
                    <a:tc>
                      <a:txBody>
                        <a:bodyPr/>
                        <a:lstStyle/>
                        <a:p>
                          <a:pPr algn="ctr" rtl="1"/>
                          <a:r>
                            <a:rPr lang="en-GB" dirty="0" smtClean="0"/>
                            <a:t>26</a:t>
                          </a:r>
                          <a:endParaRPr lang="en-GB" dirty="0"/>
                        </a:p>
                      </a:txBody>
                      <a:tcPr>
                        <a:solidFill>
                          <a:schemeClr val="bg1">
                            <a:lumMod val="50000"/>
                          </a:schemeClr>
                        </a:solidFill>
                      </a:tcPr>
                    </a:tc>
                    <a:tc>
                      <a:txBody>
                        <a:bodyPr/>
                        <a:lstStyle/>
                        <a:p>
                          <a:pPr algn="ctr" rtl="1"/>
                          <a:r>
                            <a:rPr lang="en-GB" dirty="0" smtClean="0"/>
                            <a:t>18</a:t>
                          </a:r>
                          <a:endParaRPr lang="en-GB" dirty="0"/>
                        </a:p>
                      </a:txBody>
                      <a:tcPr>
                        <a:solidFill>
                          <a:schemeClr val="bg1">
                            <a:lumMod val="50000"/>
                          </a:schemeClr>
                        </a:solidFill>
                      </a:tcPr>
                    </a:tc>
                    <a:tc>
                      <a:txBody>
                        <a:bodyPr/>
                        <a:lstStyle/>
                        <a:p>
                          <a:pPr algn="ctr" rtl="1"/>
                          <a:r>
                            <a:rPr lang="en-GB" dirty="0" smtClean="0"/>
                            <a:t>146</a:t>
                          </a:r>
                          <a:endParaRPr lang="en-GB" dirty="0"/>
                        </a:p>
                      </a:txBody>
                      <a:tcPr/>
                    </a:tc>
                    <a:tc>
                      <a:txBody>
                        <a:bodyPr/>
                        <a:lstStyle/>
                        <a:p>
                          <a:pPr algn="ctr" rtl="1"/>
                          <a:r>
                            <a:rPr lang="en-GB" dirty="0" smtClean="0"/>
                            <a:t>168</a:t>
                          </a:r>
                          <a:endParaRPr lang="en-GB" dirty="0"/>
                        </a:p>
                      </a:txBody>
                      <a:tcPr/>
                    </a:tc>
                    <a:tc>
                      <a:txBody>
                        <a:bodyPr/>
                        <a:lstStyle/>
                        <a:p>
                          <a:pPr algn="ctr" rtl="1"/>
                          <a:r>
                            <a:rPr lang="en-GB" dirty="0" smtClean="0"/>
                            <a:t>28</a:t>
                          </a:r>
                          <a:endParaRPr lang="en-GB" dirty="0"/>
                        </a:p>
                      </a:txBody>
                      <a:tcPr/>
                    </a:tc>
                    <a:tc>
                      <a:txBody>
                        <a:bodyPr/>
                        <a:lstStyle/>
                        <a:p>
                          <a:pPr algn="ctr" rtl="1"/>
                          <a:r>
                            <a:rPr lang="en-GB" dirty="0" smtClean="0"/>
                            <a:t>6</a:t>
                          </a:r>
                          <a:endParaRPr lang="en-GB" dirty="0"/>
                        </a:p>
                      </a:txBody>
                      <a:tcPr/>
                    </a:tc>
                  </a:tr>
                  <a:tr h="370840">
                    <a:tc>
                      <a:txBody>
                        <a:bodyPr/>
                        <a:lstStyle/>
                        <a:p>
                          <a:pPr algn="ctr" rtl="1"/>
                          <a:r>
                            <a:rPr lang="en-GB" dirty="0" smtClean="0"/>
                            <a:t>6</a:t>
                          </a:r>
                          <a:endParaRPr lang="en-GB" dirty="0"/>
                        </a:p>
                      </a:txBody>
                      <a:tcPr/>
                    </a:tc>
                    <a:tc>
                      <a:txBody>
                        <a:bodyPr/>
                        <a:lstStyle/>
                        <a:p>
                          <a:pPr algn="ctr" rtl="1"/>
                          <a:r>
                            <a:rPr lang="en-GB" dirty="0" smtClean="0"/>
                            <a:t>30</a:t>
                          </a:r>
                          <a:endParaRPr lang="en-GB" dirty="0"/>
                        </a:p>
                      </a:txBody>
                      <a:tcPr>
                        <a:solidFill>
                          <a:schemeClr val="bg1">
                            <a:lumMod val="50000"/>
                          </a:schemeClr>
                        </a:solidFill>
                      </a:tcPr>
                    </a:tc>
                    <a:tc>
                      <a:txBody>
                        <a:bodyPr/>
                        <a:lstStyle/>
                        <a:p>
                          <a:pPr algn="ctr" rtl="1"/>
                          <a:r>
                            <a:rPr lang="en-GB" dirty="0" smtClean="0"/>
                            <a:t>14</a:t>
                          </a:r>
                          <a:endParaRPr lang="en-GB" dirty="0"/>
                        </a:p>
                      </a:txBody>
                      <a:tcPr>
                        <a:solidFill>
                          <a:schemeClr val="bg1">
                            <a:lumMod val="50000"/>
                          </a:schemeClr>
                        </a:solidFill>
                      </a:tcPr>
                    </a:tc>
                    <a:tc>
                      <a:txBody>
                        <a:bodyPr/>
                        <a:lstStyle/>
                        <a:p>
                          <a:pPr algn="ctr" rtl="1"/>
                          <a:r>
                            <a:rPr lang="en-GB" dirty="0" smtClean="0"/>
                            <a:t>176</a:t>
                          </a:r>
                          <a:endParaRPr lang="en-GB" dirty="0"/>
                        </a:p>
                      </a:txBody>
                      <a:tcPr/>
                    </a:tc>
                    <a:tc>
                      <a:txBody>
                        <a:bodyPr/>
                        <a:lstStyle/>
                        <a:p>
                          <a:pPr algn="ctr" rtl="1"/>
                          <a:r>
                            <a:rPr lang="en-GB" dirty="0" smtClean="0"/>
                            <a:t>182</a:t>
                          </a:r>
                          <a:endParaRPr lang="en-GB" dirty="0"/>
                        </a:p>
                      </a:txBody>
                      <a:tcPr/>
                    </a:tc>
                    <a:tc>
                      <a:txBody>
                        <a:bodyPr/>
                        <a:lstStyle/>
                        <a:p>
                          <a:pPr algn="ctr" rtl="1"/>
                          <a:r>
                            <a:rPr lang="en-GB" dirty="0" smtClean="0"/>
                            <a:t>26</a:t>
                          </a:r>
                          <a:endParaRPr lang="en-GB" dirty="0"/>
                        </a:p>
                      </a:txBody>
                      <a:tcPr/>
                    </a:tc>
                    <a:tc>
                      <a:txBody>
                        <a:bodyPr/>
                        <a:lstStyle/>
                        <a:p>
                          <a:pPr algn="ctr" rtl="1"/>
                          <a:r>
                            <a:rPr lang="en-GB" dirty="0" smtClean="0"/>
                            <a:t>7</a:t>
                          </a:r>
                          <a:endParaRPr lang="en-GB" dirty="0"/>
                        </a:p>
                      </a:txBody>
                      <a:tcPr/>
                    </a:tc>
                  </a:tr>
                  <a:tr h="370840">
                    <a:tc>
                      <a:txBody>
                        <a:bodyPr/>
                        <a:lstStyle/>
                        <a:p>
                          <a:pPr algn="ctr" rtl="1"/>
                          <a:r>
                            <a:rPr lang="en-GB" dirty="0" smtClean="0"/>
                            <a:t>-18</a:t>
                          </a:r>
                          <a:endParaRPr lang="en-GB" dirty="0"/>
                        </a:p>
                      </a:txBody>
                      <a:tcPr/>
                    </a:tc>
                    <a:tc>
                      <a:txBody>
                        <a:bodyPr/>
                        <a:lstStyle/>
                        <a:p>
                          <a:pPr algn="ctr" rtl="1"/>
                          <a:r>
                            <a:rPr lang="en-GB" dirty="0" smtClean="0"/>
                            <a:t>34</a:t>
                          </a:r>
                          <a:endParaRPr lang="en-GB" dirty="0"/>
                        </a:p>
                      </a:txBody>
                      <a:tcPr>
                        <a:solidFill>
                          <a:schemeClr val="bg1">
                            <a:lumMod val="50000"/>
                          </a:schemeClr>
                        </a:solidFill>
                      </a:tcPr>
                    </a:tc>
                    <a:tc>
                      <a:txBody>
                        <a:bodyPr/>
                        <a:lstStyle/>
                        <a:p>
                          <a:pPr algn="ctr" rtl="1"/>
                          <a:r>
                            <a:rPr lang="en-GB" dirty="0" smtClean="0"/>
                            <a:t>10</a:t>
                          </a:r>
                          <a:endParaRPr lang="en-GB" dirty="0"/>
                        </a:p>
                      </a:txBody>
                      <a:tcPr>
                        <a:solidFill>
                          <a:schemeClr val="bg1">
                            <a:lumMod val="50000"/>
                          </a:schemeClr>
                        </a:solidFill>
                      </a:tcPr>
                    </a:tc>
                    <a:tc>
                      <a:txBody>
                        <a:bodyPr/>
                        <a:lstStyle/>
                        <a:p>
                          <a:pPr algn="ctr" rtl="1"/>
                          <a:r>
                            <a:rPr lang="en-GB" dirty="0" smtClean="0"/>
                            <a:t>210</a:t>
                          </a:r>
                          <a:endParaRPr lang="en-GB" dirty="0"/>
                        </a:p>
                      </a:txBody>
                      <a:tcPr/>
                    </a:tc>
                    <a:tc>
                      <a:txBody>
                        <a:bodyPr/>
                        <a:lstStyle/>
                        <a:p>
                          <a:pPr algn="ctr" rtl="1"/>
                          <a:r>
                            <a:rPr lang="en-GB" dirty="0" smtClean="0"/>
                            <a:t>192</a:t>
                          </a:r>
                          <a:endParaRPr lang="en-GB" dirty="0"/>
                        </a:p>
                      </a:txBody>
                      <a:tcPr/>
                    </a:tc>
                    <a:tc>
                      <a:txBody>
                        <a:bodyPr/>
                        <a:lstStyle/>
                        <a:p>
                          <a:pPr algn="ctr" rtl="1"/>
                          <a:r>
                            <a:rPr lang="en-GB" dirty="0" smtClean="0"/>
                            <a:t>24</a:t>
                          </a:r>
                          <a:endParaRPr lang="en-GB" dirty="0"/>
                        </a:p>
                      </a:txBody>
                      <a:tcPr/>
                    </a:tc>
                    <a:tc>
                      <a:txBody>
                        <a:bodyPr/>
                        <a:lstStyle/>
                        <a:p>
                          <a:pPr algn="ctr" rtl="1"/>
                          <a:r>
                            <a:rPr lang="en-GB" dirty="0" smtClean="0"/>
                            <a:t>8</a:t>
                          </a:r>
                          <a:endParaRPr lang="en-GB" dirty="0"/>
                        </a:p>
                      </a:txBody>
                      <a:tcPr/>
                    </a:tc>
                  </a:tr>
                  <a:tr h="370840">
                    <a:tc>
                      <a:txBody>
                        <a:bodyPr/>
                        <a:lstStyle/>
                        <a:p>
                          <a:pPr algn="ctr" rtl="1"/>
                          <a:r>
                            <a:rPr lang="en-GB" dirty="0" smtClean="0"/>
                            <a:t>-50</a:t>
                          </a:r>
                          <a:endParaRPr lang="en-GB" dirty="0"/>
                        </a:p>
                      </a:txBody>
                      <a:tcPr/>
                    </a:tc>
                    <a:tc>
                      <a:txBody>
                        <a:bodyPr/>
                        <a:lstStyle/>
                        <a:p>
                          <a:pPr algn="ctr" rtl="1"/>
                          <a:r>
                            <a:rPr lang="en-GB" dirty="0" smtClean="0"/>
                            <a:t>38</a:t>
                          </a:r>
                          <a:endParaRPr lang="en-GB" dirty="0"/>
                        </a:p>
                      </a:txBody>
                      <a:tcPr>
                        <a:solidFill>
                          <a:schemeClr val="bg1">
                            <a:lumMod val="50000"/>
                          </a:schemeClr>
                        </a:solidFill>
                      </a:tcPr>
                    </a:tc>
                    <a:tc>
                      <a:txBody>
                        <a:bodyPr/>
                        <a:lstStyle/>
                        <a:p>
                          <a:pPr algn="ctr" rtl="1"/>
                          <a:r>
                            <a:rPr lang="en-GB" dirty="0" smtClean="0"/>
                            <a:t>6</a:t>
                          </a:r>
                          <a:endParaRPr lang="en-GB" dirty="0"/>
                        </a:p>
                      </a:txBody>
                      <a:tcPr>
                        <a:solidFill>
                          <a:schemeClr val="bg1">
                            <a:lumMod val="50000"/>
                          </a:schemeClr>
                        </a:solidFill>
                      </a:tcPr>
                    </a:tc>
                    <a:tc>
                      <a:txBody>
                        <a:bodyPr/>
                        <a:lstStyle/>
                        <a:p>
                          <a:pPr algn="ctr" rtl="1"/>
                          <a:r>
                            <a:rPr lang="en-GB" dirty="0" smtClean="0"/>
                            <a:t>248</a:t>
                          </a:r>
                          <a:endParaRPr lang="en-GB" dirty="0"/>
                        </a:p>
                      </a:txBody>
                      <a:tcPr/>
                    </a:tc>
                    <a:tc>
                      <a:txBody>
                        <a:bodyPr/>
                        <a:lstStyle/>
                        <a:p>
                          <a:pPr algn="ctr" rtl="1"/>
                          <a:r>
                            <a:rPr lang="en-GB" dirty="0" smtClean="0"/>
                            <a:t>198</a:t>
                          </a:r>
                          <a:endParaRPr lang="en-GB" dirty="0"/>
                        </a:p>
                      </a:txBody>
                      <a:tcPr/>
                    </a:tc>
                    <a:tc>
                      <a:txBody>
                        <a:bodyPr/>
                        <a:lstStyle/>
                        <a:p>
                          <a:pPr algn="ctr" rtl="1"/>
                          <a:r>
                            <a:rPr lang="en-GB" dirty="0" smtClean="0"/>
                            <a:t>22</a:t>
                          </a:r>
                          <a:endParaRPr lang="en-GB" dirty="0"/>
                        </a:p>
                      </a:txBody>
                      <a:tcPr/>
                    </a:tc>
                    <a:tc>
                      <a:txBody>
                        <a:bodyPr/>
                        <a:lstStyle/>
                        <a:p>
                          <a:pPr algn="ctr" rtl="1"/>
                          <a:r>
                            <a:rPr lang="en-GB" dirty="0" smtClean="0"/>
                            <a:t>9</a:t>
                          </a:r>
                          <a:endParaRPr lang="en-GB" dirty="0"/>
                        </a:p>
                      </a:txBody>
                      <a:tcPr/>
                    </a:tc>
                  </a:tr>
                </a:tbl>
              </a:graphicData>
            </a:graphic>
          </p:graphicFrame>
        </mc:Fallback>
      </mc:AlternateContent>
    </p:spTree>
    <p:extLst>
      <p:ext uri="{BB962C8B-B14F-4D97-AF65-F5344CB8AC3E}">
        <p14:creationId xmlns:p14="http://schemas.microsoft.com/office/powerpoint/2010/main" val="40972355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سعر المحتكر وإنتاجه في الأجل القصير:</a:t>
            </a:r>
            <a:endParaRPr lang="en-GB" dirty="0"/>
          </a:p>
        </p:txBody>
      </p:sp>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t="-1250" r="-1333"/>
            </a:stretch>
          </a:blipFill>
        </p:spPr>
        <p:txBody>
          <a:bodyPr/>
          <a:lstStyle/>
          <a:p>
            <a:pPr>
              <a:buNone/>
            </a:pPr>
            <a:r>
              <a:rPr lang="en-GB">
                <a:noFill/>
              </a:rPr>
              <a:t> </a:t>
            </a:r>
          </a:p>
        </p:txBody>
      </p:sp>
      <p:sp>
        <p:nvSpPr>
          <p:cNvPr id="5" name="Slide Number Placeholder 4"/>
          <p:cNvSpPr>
            <a:spLocks noGrp="1"/>
          </p:cNvSpPr>
          <p:nvPr>
            <p:ph type="sldNum" sz="quarter" idx="12"/>
          </p:nvPr>
        </p:nvSpPr>
        <p:spPr/>
        <p:txBody>
          <a:bodyPr/>
          <a:lstStyle/>
          <a:p>
            <a:fld id="{D393C396-9737-499C-8653-384A523018D4}" type="slidenum">
              <a:rPr lang="en-GB" smtClean="0"/>
              <a:pPr/>
              <a:t>21</a:t>
            </a:fld>
            <a:endParaRPr lang="en-GB"/>
          </a:p>
        </p:txBody>
      </p:sp>
      <p:cxnSp>
        <p:nvCxnSpPr>
          <p:cNvPr id="7" name="Straight Arrow Connector 6"/>
          <p:cNvCxnSpPr/>
          <p:nvPr/>
        </p:nvCxnSpPr>
        <p:spPr>
          <a:xfrm>
            <a:off x="4139952" y="4365104"/>
            <a:ext cx="576064"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4932040" y="4869160"/>
            <a:ext cx="576064"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85271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سعر المحتكر وإنتاجه في الأجل القصير:</a:t>
            </a:r>
            <a:endParaRPr lang="en-GB" dirty="0"/>
          </a:p>
        </p:txBody>
      </p:sp>
      <p:sp>
        <p:nvSpPr>
          <p:cNvPr id="3" name="Content Placeholder 2"/>
          <p:cNvSpPr>
            <a:spLocks noGrp="1"/>
          </p:cNvSpPr>
          <p:nvPr>
            <p:ph idx="1"/>
          </p:nvPr>
        </p:nvSpPr>
        <p:spPr/>
        <p:txBody>
          <a:bodyPr/>
          <a:lstStyle/>
          <a:p>
            <a:pPr marL="0" indent="0" algn="r" rtl="1">
              <a:buNone/>
            </a:pPr>
            <a:endParaRPr lang="en-GB" dirty="0">
              <a:solidFill>
                <a:schemeClr val="tx2"/>
              </a:solidFill>
            </a:endParaRPr>
          </a:p>
        </p:txBody>
      </p:sp>
      <p:sp>
        <p:nvSpPr>
          <p:cNvPr id="5" name="Slide Number Placeholder 4"/>
          <p:cNvSpPr>
            <a:spLocks noGrp="1"/>
          </p:cNvSpPr>
          <p:nvPr>
            <p:ph type="sldNum" sz="quarter" idx="12"/>
          </p:nvPr>
        </p:nvSpPr>
        <p:spPr/>
        <p:txBody>
          <a:bodyPr/>
          <a:lstStyle/>
          <a:p>
            <a:fld id="{D393C396-9737-499C-8653-384A523018D4}" type="slidenum">
              <a:rPr lang="en-GB" smtClean="0"/>
              <a:pPr/>
              <a:t>22</a:t>
            </a:fld>
            <a:endParaRPr lang="en-GB"/>
          </a:p>
        </p:txBody>
      </p:sp>
      <p:cxnSp>
        <p:nvCxnSpPr>
          <p:cNvPr id="9" name="Straight Arrow Connector 8"/>
          <p:cNvCxnSpPr/>
          <p:nvPr/>
        </p:nvCxnSpPr>
        <p:spPr>
          <a:xfrm flipV="1">
            <a:off x="3059832" y="2771636"/>
            <a:ext cx="0" cy="302433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3059832" y="5795972"/>
            <a:ext cx="2952328"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555776" y="2319263"/>
            <a:ext cx="1102289" cy="461665"/>
          </a:xfrm>
          <a:prstGeom prst="rect">
            <a:avLst/>
          </a:prstGeom>
          <a:noFill/>
        </p:spPr>
        <p:txBody>
          <a:bodyPr wrap="none" rtlCol="0">
            <a:spAutoFit/>
          </a:bodyPr>
          <a:lstStyle/>
          <a:p>
            <a:r>
              <a:rPr lang="en-GB" sz="2400" dirty="0" smtClean="0"/>
              <a:t>TR, TC</a:t>
            </a:r>
            <a:endParaRPr lang="en-GB" sz="2400" dirty="0"/>
          </a:p>
        </p:txBody>
      </p:sp>
      <p:sp>
        <p:nvSpPr>
          <p:cNvPr id="12" name="TextBox 11"/>
          <p:cNvSpPr txBox="1"/>
          <p:nvPr/>
        </p:nvSpPr>
        <p:spPr>
          <a:xfrm>
            <a:off x="6056452" y="5548590"/>
            <a:ext cx="431528" cy="461665"/>
          </a:xfrm>
          <a:prstGeom prst="rect">
            <a:avLst/>
          </a:prstGeom>
          <a:noFill/>
        </p:spPr>
        <p:txBody>
          <a:bodyPr wrap="none" rtlCol="0">
            <a:spAutoFit/>
          </a:bodyPr>
          <a:lstStyle/>
          <a:p>
            <a:r>
              <a:rPr lang="en-GB" sz="2400" dirty="0"/>
              <a:t>Q</a:t>
            </a:r>
          </a:p>
        </p:txBody>
      </p:sp>
      <p:cxnSp>
        <p:nvCxnSpPr>
          <p:cNvPr id="13" name="Straight Connector 12"/>
          <p:cNvCxnSpPr/>
          <p:nvPr/>
        </p:nvCxnSpPr>
        <p:spPr>
          <a:xfrm flipV="1">
            <a:off x="4644008" y="3645024"/>
            <a:ext cx="0" cy="215094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5076056" y="2492896"/>
            <a:ext cx="569708" cy="461665"/>
          </a:xfrm>
          <a:prstGeom prst="rect">
            <a:avLst/>
          </a:prstGeom>
          <a:noFill/>
        </p:spPr>
        <p:txBody>
          <a:bodyPr wrap="none" rtlCol="0">
            <a:spAutoFit/>
          </a:bodyPr>
          <a:lstStyle/>
          <a:p>
            <a:r>
              <a:rPr lang="en-GB" sz="2400" b="1" dirty="0" smtClean="0">
                <a:solidFill>
                  <a:srgbClr val="00B050"/>
                </a:solidFill>
              </a:rPr>
              <a:t>TC</a:t>
            </a:r>
            <a:endParaRPr lang="en-GB" sz="2400" b="1" dirty="0">
              <a:solidFill>
                <a:srgbClr val="00B050"/>
              </a:solidFill>
            </a:endParaRPr>
          </a:p>
        </p:txBody>
      </p:sp>
      <p:sp>
        <p:nvSpPr>
          <p:cNvPr id="16" name="TextBox 15"/>
          <p:cNvSpPr txBox="1"/>
          <p:nvPr/>
        </p:nvSpPr>
        <p:spPr>
          <a:xfrm>
            <a:off x="5868144" y="3183359"/>
            <a:ext cx="591829" cy="461665"/>
          </a:xfrm>
          <a:prstGeom prst="rect">
            <a:avLst/>
          </a:prstGeom>
          <a:noFill/>
        </p:spPr>
        <p:txBody>
          <a:bodyPr wrap="none" rtlCol="0">
            <a:spAutoFit/>
          </a:bodyPr>
          <a:lstStyle/>
          <a:p>
            <a:r>
              <a:rPr lang="en-GB" sz="2400" b="1" dirty="0" smtClean="0">
                <a:solidFill>
                  <a:srgbClr val="C00000"/>
                </a:solidFill>
              </a:rPr>
              <a:t>TR</a:t>
            </a:r>
            <a:endParaRPr lang="en-GB" sz="2400" b="1" dirty="0">
              <a:solidFill>
                <a:srgbClr val="C00000"/>
              </a:solidFill>
            </a:endParaRPr>
          </a:p>
        </p:txBody>
      </p:sp>
      <p:cxnSp>
        <p:nvCxnSpPr>
          <p:cNvPr id="17" name="Straight Arrow Connector 16"/>
          <p:cNvCxnSpPr/>
          <p:nvPr/>
        </p:nvCxnSpPr>
        <p:spPr>
          <a:xfrm>
            <a:off x="4860032" y="3990256"/>
            <a:ext cx="1150284" cy="8681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a:off x="2195736" y="4638328"/>
            <a:ext cx="1134120" cy="8681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6012160" y="3771037"/>
            <a:ext cx="1468396" cy="954107"/>
          </a:xfrm>
          <a:prstGeom prst="rect">
            <a:avLst/>
          </a:prstGeom>
          <a:noFill/>
          <a:ln>
            <a:solidFill>
              <a:schemeClr val="tx1"/>
            </a:solidFill>
          </a:ln>
        </p:spPr>
        <p:txBody>
          <a:bodyPr wrap="square" rtlCol="0">
            <a:spAutoFit/>
          </a:bodyPr>
          <a:lstStyle/>
          <a:p>
            <a:pPr algn="ctr" rtl="1"/>
            <a:r>
              <a:rPr lang="ar-SA" sz="2800" dirty="0" smtClean="0"/>
              <a:t>أرباح</a:t>
            </a:r>
            <a:endParaRPr lang="en-GB" sz="2800" dirty="0" smtClean="0"/>
          </a:p>
          <a:p>
            <a:pPr algn="ctr" rtl="1"/>
            <a:r>
              <a:rPr lang="en-GB" sz="2800" dirty="0" smtClean="0"/>
              <a:t>TR&gt;TC</a:t>
            </a:r>
            <a:endParaRPr lang="en-GB" sz="2800" dirty="0"/>
          </a:p>
        </p:txBody>
      </p:sp>
      <p:sp>
        <p:nvSpPr>
          <p:cNvPr id="20" name="TextBox 19"/>
          <p:cNvSpPr txBox="1"/>
          <p:nvPr/>
        </p:nvSpPr>
        <p:spPr>
          <a:xfrm>
            <a:off x="814535" y="4365104"/>
            <a:ext cx="1381201" cy="954107"/>
          </a:xfrm>
          <a:prstGeom prst="rect">
            <a:avLst/>
          </a:prstGeom>
          <a:noFill/>
          <a:ln>
            <a:solidFill>
              <a:schemeClr val="tx1"/>
            </a:solidFill>
          </a:ln>
        </p:spPr>
        <p:txBody>
          <a:bodyPr wrap="square" rtlCol="0">
            <a:spAutoFit/>
          </a:bodyPr>
          <a:lstStyle/>
          <a:p>
            <a:pPr algn="ctr" rtl="1"/>
            <a:r>
              <a:rPr lang="ar-SA" sz="2800" dirty="0" smtClean="0"/>
              <a:t>خسائر</a:t>
            </a:r>
          </a:p>
          <a:p>
            <a:pPr algn="ctr" rtl="1"/>
            <a:r>
              <a:rPr lang="en-GB" sz="2800" dirty="0" smtClean="0"/>
              <a:t>TC&gt;TR</a:t>
            </a:r>
            <a:endParaRPr lang="en-GB" sz="2800" dirty="0"/>
          </a:p>
        </p:txBody>
      </p:sp>
      <p:cxnSp>
        <p:nvCxnSpPr>
          <p:cNvPr id="21" name="Straight Arrow Connector 20"/>
          <p:cNvCxnSpPr/>
          <p:nvPr/>
        </p:nvCxnSpPr>
        <p:spPr>
          <a:xfrm flipH="1">
            <a:off x="3779912" y="3903943"/>
            <a:ext cx="1590610" cy="821201"/>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 name="Arc 5"/>
          <p:cNvSpPr/>
          <p:nvPr/>
        </p:nvSpPr>
        <p:spPr>
          <a:xfrm rot="17591576">
            <a:off x="2636834" y="3844398"/>
            <a:ext cx="5172977" cy="4200343"/>
          </a:xfrm>
          <a:prstGeom prst="arc">
            <a:avLst>
              <a:gd name="adj1" fmla="val 15122520"/>
              <a:gd name="adj2" fmla="val 21183023"/>
            </a:avLst>
          </a:prstGeom>
          <a:ln w="381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9" name="Freeform 28"/>
          <p:cNvSpPr/>
          <p:nvPr/>
        </p:nvSpPr>
        <p:spPr>
          <a:xfrm>
            <a:off x="3061855" y="2715491"/>
            <a:ext cx="2812472" cy="1773382"/>
          </a:xfrm>
          <a:custGeom>
            <a:avLst/>
            <a:gdLst>
              <a:gd name="connsiteX0" fmla="*/ 0 w 2812472"/>
              <a:gd name="connsiteY0" fmla="*/ 1773382 h 1773382"/>
              <a:gd name="connsiteX1" fmla="*/ 415636 w 2812472"/>
              <a:gd name="connsiteY1" fmla="*/ 1399309 h 1773382"/>
              <a:gd name="connsiteX2" fmla="*/ 1704109 w 2812472"/>
              <a:gd name="connsiteY2" fmla="*/ 1482436 h 1773382"/>
              <a:gd name="connsiteX3" fmla="*/ 2757054 w 2812472"/>
              <a:gd name="connsiteY3" fmla="*/ 69273 h 1773382"/>
              <a:gd name="connsiteX4" fmla="*/ 2757054 w 2812472"/>
              <a:gd name="connsiteY4" fmla="*/ 69273 h 1773382"/>
              <a:gd name="connsiteX5" fmla="*/ 2812472 w 2812472"/>
              <a:gd name="connsiteY5" fmla="*/ 0 h 17733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812472" h="1773382">
                <a:moveTo>
                  <a:pt x="0" y="1773382"/>
                </a:moveTo>
                <a:cubicBezTo>
                  <a:pt x="65809" y="1610591"/>
                  <a:pt x="131618" y="1447800"/>
                  <a:pt x="415636" y="1399309"/>
                </a:cubicBezTo>
                <a:cubicBezTo>
                  <a:pt x="699654" y="1350818"/>
                  <a:pt x="1313873" y="1704109"/>
                  <a:pt x="1704109" y="1482436"/>
                </a:cubicBezTo>
                <a:cubicBezTo>
                  <a:pt x="2094345" y="1260763"/>
                  <a:pt x="2757054" y="69273"/>
                  <a:pt x="2757054" y="69273"/>
                </a:cubicBezTo>
                <a:lnTo>
                  <a:pt x="2757054" y="69273"/>
                </a:lnTo>
                <a:lnTo>
                  <a:pt x="2812472" y="0"/>
                </a:lnTo>
              </a:path>
            </a:pathLst>
          </a:cu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2" name="Straight Arrow Connector 31"/>
          <p:cNvCxnSpPr/>
          <p:nvPr/>
        </p:nvCxnSpPr>
        <p:spPr>
          <a:xfrm flipH="1">
            <a:off x="3845486" y="3212976"/>
            <a:ext cx="1590610" cy="821201"/>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endCxn id="29" idx="1"/>
          </p:cNvCxnSpPr>
          <p:nvPr/>
        </p:nvCxnSpPr>
        <p:spPr>
          <a:xfrm flipV="1">
            <a:off x="3477491" y="4114800"/>
            <a:ext cx="0" cy="1681172"/>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3204368" y="5805264"/>
            <a:ext cx="527709" cy="461665"/>
          </a:xfrm>
          <a:prstGeom prst="rect">
            <a:avLst/>
          </a:prstGeom>
          <a:noFill/>
        </p:spPr>
        <p:txBody>
          <a:bodyPr wrap="none" rtlCol="0">
            <a:spAutoFit/>
          </a:bodyPr>
          <a:lstStyle/>
          <a:p>
            <a:r>
              <a:rPr lang="en-GB" sz="2400" dirty="0" smtClean="0"/>
              <a:t>Q1</a:t>
            </a:r>
            <a:endParaRPr lang="en-GB" sz="2400" dirty="0"/>
          </a:p>
        </p:txBody>
      </p:sp>
      <p:sp>
        <p:nvSpPr>
          <p:cNvPr id="37" name="TextBox 36"/>
          <p:cNvSpPr txBox="1"/>
          <p:nvPr/>
        </p:nvSpPr>
        <p:spPr>
          <a:xfrm>
            <a:off x="4427984" y="5805264"/>
            <a:ext cx="896399" cy="461665"/>
          </a:xfrm>
          <a:prstGeom prst="rect">
            <a:avLst/>
          </a:prstGeom>
          <a:noFill/>
        </p:spPr>
        <p:txBody>
          <a:bodyPr wrap="none" rtlCol="0">
            <a:spAutoFit/>
          </a:bodyPr>
          <a:lstStyle/>
          <a:p>
            <a:r>
              <a:rPr lang="en-GB" sz="2400" dirty="0" smtClean="0"/>
              <a:t>Q2=5</a:t>
            </a:r>
            <a:endParaRPr lang="en-GB" sz="2400" dirty="0"/>
          </a:p>
        </p:txBody>
      </p:sp>
      <p:sp>
        <p:nvSpPr>
          <p:cNvPr id="47" name="TextBox 46"/>
          <p:cNvSpPr txBox="1"/>
          <p:nvPr/>
        </p:nvSpPr>
        <p:spPr>
          <a:xfrm rot="19967646">
            <a:off x="3707904" y="3140968"/>
            <a:ext cx="1872208" cy="400110"/>
          </a:xfrm>
          <a:prstGeom prst="rect">
            <a:avLst/>
          </a:prstGeom>
          <a:noFill/>
        </p:spPr>
        <p:txBody>
          <a:bodyPr wrap="square" rtlCol="0">
            <a:spAutoFit/>
          </a:bodyPr>
          <a:lstStyle/>
          <a:p>
            <a:r>
              <a:rPr lang="en-GB" sz="2000" dirty="0" smtClean="0">
                <a:solidFill>
                  <a:srgbClr val="FF0000"/>
                </a:solidFill>
              </a:rPr>
              <a:t>MR = </a:t>
            </a:r>
            <a:r>
              <a:rPr lang="ar-SA" sz="2000" dirty="0" smtClean="0">
                <a:solidFill>
                  <a:srgbClr val="FF0000"/>
                </a:solidFill>
              </a:rPr>
              <a:t>ميل المماس</a:t>
            </a:r>
            <a:endParaRPr lang="en-GB" sz="2000" dirty="0">
              <a:solidFill>
                <a:srgbClr val="FF0000"/>
              </a:solidFill>
            </a:endParaRPr>
          </a:p>
        </p:txBody>
      </p:sp>
      <p:sp>
        <p:nvSpPr>
          <p:cNvPr id="48" name="TextBox 47"/>
          <p:cNvSpPr txBox="1"/>
          <p:nvPr/>
        </p:nvSpPr>
        <p:spPr>
          <a:xfrm rot="19967646">
            <a:off x="3860304" y="4351237"/>
            <a:ext cx="1872208" cy="400110"/>
          </a:xfrm>
          <a:prstGeom prst="rect">
            <a:avLst/>
          </a:prstGeom>
          <a:noFill/>
        </p:spPr>
        <p:txBody>
          <a:bodyPr wrap="square" rtlCol="0">
            <a:spAutoFit/>
          </a:bodyPr>
          <a:lstStyle/>
          <a:p>
            <a:r>
              <a:rPr lang="en-GB" sz="2000" dirty="0" smtClean="0">
                <a:solidFill>
                  <a:srgbClr val="FF0000"/>
                </a:solidFill>
              </a:rPr>
              <a:t>MC = </a:t>
            </a:r>
            <a:r>
              <a:rPr lang="ar-SA" sz="2000" dirty="0" smtClean="0">
                <a:solidFill>
                  <a:srgbClr val="FF0000"/>
                </a:solidFill>
              </a:rPr>
              <a:t>ميل المماس</a:t>
            </a:r>
            <a:endParaRPr lang="en-GB" sz="2000" dirty="0">
              <a:solidFill>
                <a:srgbClr val="FF0000"/>
              </a:solidFill>
            </a:endParaRPr>
          </a:p>
        </p:txBody>
      </p:sp>
      <p:cxnSp>
        <p:nvCxnSpPr>
          <p:cNvPr id="50" name="Straight Connector 49"/>
          <p:cNvCxnSpPr/>
          <p:nvPr/>
        </p:nvCxnSpPr>
        <p:spPr>
          <a:xfrm>
            <a:off x="4640791" y="3645024"/>
            <a:ext cx="0" cy="603066"/>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84366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سعر المحتكر وإنتاجه في الأجل القصير:</a:t>
            </a:r>
            <a:endParaRPr lang="en-GB" b="1" dirty="0"/>
          </a:p>
        </p:txBody>
      </p:sp>
      <p:sp>
        <p:nvSpPr>
          <p:cNvPr id="3" name="Content Placeholder 2"/>
          <p:cNvSpPr>
            <a:spLocks noGrp="1"/>
          </p:cNvSpPr>
          <p:nvPr>
            <p:ph idx="1"/>
          </p:nvPr>
        </p:nvSpPr>
        <p:spPr/>
        <p:txBody>
          <a:bodyPr/>
          <a:lstStyle/>
          <a:p>
            <a:pPr marL="0" indent="0" algn="r" rtl="1">
              <a:buNone/>
            </a:pPr>
            <a:endParaRPr lang="en-GB" dirty="0"/>
          </a:p>
        </p:txBody>
      </p:sp>
      <p:sp>
        <p:nvSpPr>
          <p:cNvPr id="5" name="Slide Number Placeholder 4"/>
          <p:cNvSpPr>
            <a:spLocks noGrp="1"/>
          </p:cNvSpPr>
          <p:nvPr>
            <p:ph type="sldNum" sz="quarter" idx="12"/>
          </p:nvPr>
        </p:nvSpPr>
        <p:spPr/>
        <p:txBody>
          <a:bodyPr/>
          <a:lstStyle/>
          <a:p>
            <a:fld id="{D393C396-9737-499C-8653-384A523018D4}" type="slidenum">
              <a:rPr lang="en-GB" smtClean="0"/>
              <a:pPr/>
              <a:t>23</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974927345"/>
              </p:ext>
            </p:extLst>
          </p:nvPr>
        </p:nvGraphicFramePr>
        <p:xfrm>
          <a:off x="467544" y="2050504"/>
          <a:ext cx="8208912" cy="4114800"/>
        </p:xfrm>
        <a:graphic>
          <a:graphicData uri="http://schemas.openxmlformats.org/drawingml/2006/table">
            <a:tbl>
              <a:tblPr firstRow="1" bandRow="1">
                <a:tableStyleId>{5C22544A-7EE6-4342-B048-85BDC9FD1C3A}</a:tableStyleId>
              </a:tblPr>
              <a:tblGrid>
                <a:gridCol w="4104456"/>
                <a:gridCol w="4104456"/>
              </a:tblGrid>
              <a:tr h="370840">
                <a:tc>
                  <a:txBody>
                    <a:bodyPr/>
                    <a:lstStyle/>
                    <a:p>
                      <a:pPr algn="ctr" rtl="1"/>
                      <a:r>
                        <a:rPr lang="ar-SA" sz="2400" dirty="0" smtClean="0"/>
                        <a:t>الاحتكار</a:t>
                      </a:r>
                      <a:endParaRPr lang="en-GB" sz="2400" dirty="0"/>
                    </a:p>
                  </a:txBody>
                  <a:tcPr/>
                </a:tc>
                <a:tc>
                  <a:txBody>
                    <a:bodyPr/>
                    <a:lstStyle/>
                    <a:p>
                      <a:pPr algn="ctr" rtl="1"/>
                      <a:r>
                        <a:rPr lang="ar-SA" sz="2400" dirty="0" smtClean="0"/>
                        <a:t>المنافسة الكاملة</a:t>
                      </a:r>
                      <a:endParaRPr lang="en-GB" sz="2400" dirty="0"/>
                    </a:p>
                  </a:txBody>
                  <a:tcPr/>
                </a:tc>
              </a:tr>
              <a:tr h="370840">
                <a:tc gridSpan="2">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2400" dirty="0" smtClean="0"/>
                        <a:t>المنتج في كل من المنافسة الكاملة والاحتكار يسعى لتحقيق الأرباح عن طريق تغيير حجم الإنتاج طالما أن الأرباح متزايدة.</a:t>
                      </a:r>
                    </a:p>
                  </a:txBody>
                  <a:tcPr/>
                </a:tc>
                <a:tc hMerge="1">
                  <a:txBody>
                    <a:bodyPr/>
                    <a:lstStyle/>
                    <a:p>
                      <a:pPr algn="ctr" rtl="1"/>
                      <a:endParaRPr lang="en-GB" sz="2400" dirty="0"/>
                    </a:p>
                  </a:txBody>
                  <a:tcPr/>
                </a:tc>
              </a:tr>
              <a:tr h="37084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2400" dirty="0" smtClean="0"/>
                        <a:t>المحتكر في سعيه لتحقيق أقصى الأرباح يصل</a:t>
                      </a:r>
                      <a:r>
                        <a:rPr lang="ar-SA" sz="2400" baseline="0" dirty="0" smtClean="0"/>
                        <a:t> لحجم إنتاج توازني وسعر توازني.</a:t>
                      </a:r>
                      <a:endParaRPr lang="en-GB" sz="2400" dirty="0" smtClean="0"/>
                    </a:p>
                  </a:txBody>
                  <a:tcPr/>
                </a:tc>
                <a:tc>
                  <a:txBody>
                    <a:bodyPr/>
                    <a:lstStyle/>
                    <a:p>
                      <a:pPr algn="ctr" rtl="1"/>
                      <a:r>
                        <a:rPr lang="ar-SA" sz="2400" dirty="0" smtClean="0"/>
                        <a:t>المنتج في سعيه لتحقيق أقصى الأرباح يصل لحجم إنتاج توازني لكن السعر يكون معطى له. </a:t>
                      </a:r>
                      <a:endParaRPr lang="en-GB" sz="2400" dirty="0"/>
                    </a:p>
                  </a:txBody>
                  <a:tcPr/>
                </a:tc>
              </a:tr>
              <a:tr h="37084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2400" dirty="0" smtClean="0"/>
                        <a:t>أقصى</a:t>
                      </a:r>
                      <a:r>
                        <a:rPr lang="ar-SA" sz="2400" baseline="0" dirty="0" smtClean="0"/>
                        <a:t> الأرباح عندما: </a:t>
                      </a:r>
                      <a:r>
                        <a:rPr lang="en-GB" sz="2400" baseline="0" dirty="0" smtClean="0"/>
                        <a:t>MC=MR&lt;P</a:t>
                      </a:r>
                      <a:endParaRPr lang="en-GB" sz="2400" dirty="0" smtClean="0"/>
                    </a:p>
                  </a:txBody>
                  <a:tcPr/>
                </a:tc>
                <a:tc>
                  <a:txBody>
                    <a:bodyPr/>
                    <a:lstStyle/>
                    <a:p>
                      <a:pPr algn="ctr" rtl="1"/>
                      <a:r>
                        <a:rPr lang="ar-SA" sz="2400" dirty="0" smtClean="0"/>
                        <a:t>أقصى</a:t>
                      </a:r>
                      <a:r>
                        <a:rPr lang="ar-SA" sz="2400" baseline="0" dirty="0" smtClean="0"/>
                        <a:t> الأرباح عندما: </a:t>
                      </a:r>
                      <a:r>
                        <a:rPr lang="en-GB" sz="2400" baseline="0" dirty="0" smtClean="0"/>
                        <a:t>MC=MR=P</a:t>
                      </a:r>
                      <a:endParaRPr lang="en-GB" sz="2400" dirty="0"/>
                    </a:p>
                  </a:txBody>
                  <a:tcPr/>
                </a:tc>
              </a:tr>
              <a:tr h="37084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2400" dirty="0" smtClean="0"/>
                        <a:t>المحتكر من الممكن أن يحقق أرباحاً في الأجل القصير والأجل الطويل.</a:t>
                      </a:r>
                      <a:endParaRPr lang="en-GB" sz="2400" dirty="0" smtClean="0"/>
                    </a:p>
                  </a:txBody>
                  <a:tcPr/>
                </a:tc>
                <a:tc>
                  <a:txBody>
                    <a:bodyPr/>
                    <a:lstStyle/>
                    <a:p>
                      <a:pPr algn="ctr" rtl="1"/>
                      <a:r>
                        <a:rPr lang="ar-SA" sz="2400" dirty="0" smtClean="0"/>
                        <a:t>تختفي</a:t>
                      </a:r>
                      <a:r>
                        <a:rPr lang="ar-SA" sz="2400" baseline="0" dirty="0" smtClean="0"/>
                        <a:t> الأرباح غير العادية في الأجل الطويل نتيجة حرية الدخول والخروج من الصناعة.</a:t>
                      </a:r>
                      <a:endParaRPr lang="en-GB" sz="2400" dirty="0"/>
                    </a:p>
                  </a:txBody>
                  <a:tcPr/>
                </a:tc>
              </a:tr>
            </a:tbl>
          </a:graphicData>
        </a:graphic>
      </p:graphicFrame>
    </p:spTree>
    <p:extLst>
      <p:ext uri="{BB962C8B-B14F-4D97-AF65-F5344CB8AC3E}">
        <p14:creationId xmlns:p14="http://schemas.microsoft.com/office/powerpoint/2010/main" val="23121103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4389120"/>
          </a:xfrm>
        </p:spPr>
        <p:txBody>
          <a:bodyPr/>
          <a:lstStyle/>
          <a:p>
            <a:pPr algn="r" rtl="1"/>
            <a:r>
              <a:rPr lang="ar-SA" b="1" dirty="0" smtClean="0">
                <a:solidFill>
                  <a:schemeClr val="tx2"/>
                </a:solidFill>
              </a:rPr>
              <a:t>مثال: </a:t>
            </a:r>
            <a:r>
              <a:rPr lang="ar-SA" dirty="0" smtClean="0"/>
              <a:t>تكاليف المحتكر وإيراداته وأرباحه.</a:t>
            </a:r>
          </a:p>
          <a:p>
            <a:pPr marL="0" indent="0" algn="r" rtl="1">
              <a:buNone/>
            </a:pPr>
            <a:endParaRPr lang="en-GB" dirty="0"/>
          </a:p>
        </p:txBody>
      </p:sp>
      <p:sp>
        <p:nvSpPr>
          <p:cNvPr id="5" name="Slide Number Placeholder 4"/>
          <p:cNvSpPr>
            <a:spLocks noGrp="1"/>
          </p:cNvSpPr>
          <p:nvPr>
            <p:ph type="sldNum" sz="quarter" idx="12"/>
          </p:nvPr>
        </p:nvSpPr>
        <p:spPr/>
        <p:txBody>
          <a:bodyPr/>
          <a:lstStyle/>
          <a:p>
            <a:fld id="{D393C396-9737-499C-8653-384A523018D4}" type="slidenum">
              <a:rPr lang="en-GB" smtClean="0"/>
              <a:pPr/>
              <a:t>24</a:t>
            </a:fld>
            <a:endParaRPr lang="en-GB"/>
          </a:p>
        </p:txBody>
      </p:sp>
      <mc:AlternateContent xmlns:mc="http://schemas.openxmlformats.org/markup-compatibility/2006" xmlns:a14="http://schemas.microsoft.com/office/drawing/2010/main">
        <mc:Choice Requires="a14">
          <p:graphicFrame>
            <p:nvGraphicFramePr>
              <p:cNvPr id="6" name="Table 5"/>
              <p:cNvGraphicFramePr>
                <a:graphicFrameLocks noGrp="1"/>
              </p:cNvGraphicFramePr>
              <p:nvPr>
                <p:extLst>
                  <p:ext uri="{D42A27DB-BD31-4B8C-83A1-F6EECF244321}">
                    <p14:modId xmlns:p14="http://schemas.microsoft.com/office/powerpoint/2010/main" val="463884254"/>
                  </p:ext>
                </p:extLst>
              </p:nvPr>
            </p:nvGraphicFramePr>
            <p:xfrm>
              <a:off x="251522" y="1772816"/>
              <a:ext cx="8568952" cy="4348480"/>
            </p:xfrm>
            <a:graphic>
              <a:graphicData uri="http://schemas.openxmlformats.org/drawingml/2006/table">
                <a:tbl>
                  <a:tblPr firstRow="1" bandRow="1">
                    <a:tableStyleId>{5C22544A-7EE6-4342-B048-85BDC9FD1C3A}</a:tableStyleId>
                  </a:tblPr>
                  <a:tblGrid>
                    <a:gridCol w="1224136"/>
                    <a:gridCol w="1584174"/>
                    <a:gridCol w="1512168"/>
                    <a:gridCol w="1440160"/>
                    <a:gridCol w="1224136"/>
                    <a:gridCol w="792088"/>
                    <a:gridCol w="792090"/>
                  </a:tblGrid>
                  <a:tr h="370840">
                    <a:tc>
                      <a:txBody>
                        <a:bodyPr/>
                        <a:lstStyle/>
                        <a:p>
                          <a:pPr algn="ctr" rtl="1"/>
                          <a:r>
                            <a:rPr lang="ar-SA" dirty="0" smtClean="0"/>
                            <a:t>الأرباح الكلية</a:t>
                          </a:r>
                        </a:p>
                        <a:p>
                          <a:pPr algn="ctr" rtl="1"/>
                          <a14:m>
                            <m:oMathPara xmlns:m="http://schemas.openxmlformats.org/officeDocument/2006/math">
                              <m:oMathParaPr>
                                <m:jc m:val="centerGroup"/>
                              </m:oMathParaPr>
                              <m:oMath xmlns:m="http://schemas.openxmlformats.org/officeDocument/2006/math">
                                <m:r>
                                  <a:rPr lang="en-GB" i="1" smtClean="0">
                                    <a:latin typeface="Cambria Math"/>
                                    <a:ea typeface="Cambria Math"/>
                                  </a:rPr>
                                  <m:t>𝝅</m:t>
                                </m:r>
                              </m:oMath>
                            </m:oMathPara>
                          </a14:m>
                          <a:endParaRPr lang="en-GB" dirty="0"/>
                        </a:p>
                      </a:txBody>
                      <a:tcPr/>
                    </a:tc>
                    <a:tc>
                      <a:txBody>
                        <a:bodyPr/>
                        <a:lstStyle/>
                        <a:p>
                          <a:pPr algn="ctr" rtl="1"/>
                          <a:r>
                            <a:rPr lang="ar-SA" dirty="0" smtClean="0"/>
                            <a:t>التكاليف الحدية</a:t>
                          </a:r>
                        </a:p>
                        <a:p>
                          <a:pPr algn="ctr" rtl="1"/>
                          <a:r>
                            <a:rPr lang="en-GB" dirty="0" smtClean="0"/>
                            <a:t>MC</a:t>
                          </a:r>
                          <a:endParaRPr lang="en-GB" dirty="0"/>
                        </a:p>
                      </a:txBody>
                      <a:tcPr/>
                    </a:tc>
                    <a:tc>
                      <a:txBody>
                        <a:bodyPr/>
                        <a:lstStyle/>
                        <a:p>
                          <a:pPr algn="ctr" rtl="1"/>
                          <a:r>
                            <a:rPr lang="ar-SA" dirty="0" smtClean="0"/>
                            <a:t>الإيراد الحدي</a:t>
                          </a:r>
                        </a:p>
                        <a:p>
                          <a:pPr algn="ctr" rtl="1"/>
                          <a:r>
                            <a:rPr lang="en-GB" dirty="0" smtClean="0"/>
                            <a:t>MR</a:t>
                          </a:r>
                          <a:endParaRPr lang="en-GB" dirty="0"/>
                        </a:p>
                      </a:txBody>
                      <a:tcPr/>
                    </a:tc>
                    <a:tc>
                      <a:txBody>
                        <a:bodyPr/>
                        <a:lstStyle/>
                        <a:p>
                          <a:pPr algn="ctr" rtl="1"/>
                          <a:r>
                            <a:rPr lang="ar-SA" dirty="0" smtClean="0"/>
                            <a:t>التكاليف الكلية</a:t>
                          </a:r>
                        </a:p>
                        <a:p>
                          <a:pPr algn="ctr" rtl="1"/>
                          <a:r>
                            <a:rPr lang="en-GB" dirty="0" smtClean="0"/>
                            <a:t>TC</a:t>
                          </a:r>
                          <a:endParaRPr lang="en-GB" dirty="0"/>
                        </a:p>
                      </a:txBody>
                      <a:tcPr/>
                    </a:tc>
                    <a:tc>
                      <a:txBody>
                        <a:bodyPr/>
                        <a:lstStyle/>
                        <a:p>
                          <a:pPr algn="ctr" rtl="1"/>
                          <a:r>
                            <a:rPr lang="ar-SA" dirty="0" smtClean="0"/>
                            <a:t>الإيراد الكلي</a:t>
                          </a:r>
                        </a:p>
                        <a:p>
                          <a:pPr algn="ctr" rtl="1"/>
                          <a:r>
                            <a:rPr lang="en-GB" dirty="0" smtClean="0"/>
                            <a:t>TR</a:t>
                          </a:r>
                          <a:endParaRPr lang="en-GB" dirty="0"/>
                        </a:p>
                      </a:txBody>
                      <a:tcPr/>
                    </a:tc>
                    <a:tc>
                      <a:txBody>
                        <a:bodyPr/>
                        <a:lstStyle/>
                        <a:p>
                          <a:pPr algn="ctr" rtl="1"/>
                          <a:r>
                            <a:rPr lang="ar-SA" dirty="0" smtClean="0"/>
                            <a:t>السعر</a:t>
                          </a:r>
                        </a:p>
                        <a:p>
                          <a:pPr algn="ctr" rtl="1"/>
                          <a:r>
                            <a:rPr lang="en-GB" dirty="0" smtClean="0"/>
                            <a:t>P</a:t>
                          </a:r>
                          <a:endParaRPr lang="en-GB" dirty="0"/>
                        </a:p>
                      </a:txBody>
                      <a:tcPr/>
                    </a:tc>
                    <a:tc>
                      <a:txBody>
                        <a:bodyPr/>
                        <a:lstStyle/>
                        <a:p>
                          <a:pPr algn="ctr" rtl="1"/>
                          <a:r>
                            <a:rPr lang="ar-SA" dirty="0" smtClean="0"/>
                            <a:t>الإنتاج</a:t>
                          </a:r>
                        </a:p>
                        <a:p>
                          <a:pPr algn="ctr" rtl="1"/>
                          <a:r>
                            <a:rPr lang="en-GB" dirty="0" smtClean="0"/>
                            <a:t>Q</a:t>
                          </a:r>
                          <a:endParaRPr lang="en-GB" dirty="0"/>
                        </a:p>
                      </a:txBody>
                      <a:tcPr/>
                    </a:tc>
                  </a:tr>
                  <a:tr h="370840">
                    <a:tc>
                      <a:txBody>
                        <a:bodyPr/>
                        <a:lstStyle/>
                        <a:p>
                          <a:pPr algn="ctr" rtl="1"/>
                          <a:r>
                            <a:rPr lang="en-GB" dirty="0" smtClean="0"/>
                            <a:t>-50</a:t>
                          </a:r>
                          <a:endParaRPr lang="en-GB" dirty="0"/>
                        </a:p>
                      </a:txBody>
                      <a:tcPr/>
                    </a:tc>
                    <a:tc>
                      <a:txBody>
                        <a:bodyPr/>
                        <a:lstStyle/>
                        <a:p>
                          <a:pPr algn="ctr" rtl="1"/>
                          <a:r>
                            <a:rPr lang="en-GB" dirty="0" smtClean="0"/>
                            <a:t>-</a:t>
                          </a:r>
                          <a:endParaRPr lang="en-GB" dirty="0"/>
                        </a:p>
                      </a:txBody>
                      <a:tcPr/>
                    </a:tc>
                    <a:tc>
                      <a:txBody>
                        <a:bodyPr/>
                        <a:lstStyle/>
                        <a:p>
                          <a:pPr algn="ctr" rtl="1"/>
                          <a:r>
                            <a:rPr lang="en-GB" dirty="0" smtClean="0"/>
                            <a:t>-</a:t>
                          </a:r>
                          <a:endParaRPr lang="en-GB" dirty="0"/>
                        </a:p>
                      </a:txBody>
                      <a:tcPr/>
                    </a:tc>
                    <a:tc>
                      <a:txBody>
                        <a:bodyPr/>
                        <a:lstStyle/>
                        <a:p>
                          <a:pPr algn="ctr" rtl="1"/>
                          <a:r>
                            <a:rPr lang="en-GB" dirty="0" smtClean="0"/>
                            <a:t>50</a:t>
                          </a:r>
                          <a:endParaRPr lang="en-GB" dirty="0"/>
                        </a:p>
                      </a:txBody>
                      <a:tcPr>
                        <a:solidFill>
                          <a:schemeClr val="bg1">
                            <a:lumMod val="50000"/>
                          </a:schemeClr>
                        </a:solidFill>
                      </a:tcPr>
                    </a:tc>
                    <a:tc>
                      <a:txBody>
                        <a:bodyPr/>
                        <a:lstStyle/>
                        <a:p>
                          <a:pPr algn="ctr" rtl="1"/>
                          <a:r>
                            <a:rPr lang="en-GB" dirty="0" smtClean="0"/>
                            <a:t>0</a:t>
                          </a:r>
                          <a:endParaRPr lang="en-GB" dirty="0"/>
                        </a:p>
                      </a:txBody>
                      <a:tcPr>
                        <a:solidFill>
                          <a:schemeClr val="bg1">
                            <a:lumMod val="50000"/>
                          </a:schemeClr>
                        </a:solidFill>
                      </a:tcPr>
                    </a:tc>
                    <a:tc>
                      <a:txBody>
                        <a:bodyPr/>
                        <a:lstStyle/>
                        <a:p>
                          <a:pPr algn="ctr" rtl="1"/>
                          <a:r>
                            <a:rPr lang="en-GB" dirty="0" smtClean="0"/>
                            <a:t>40</a:t>
                          </a:r>
                          <a:endParaRPr lang="en-GB" dirty="0"/>
                        </a:p>
                      </a:txBody>
                      <a:tcPr/>
                    </a:tc>
                    <a:tc>
                      <a:txBody>
                        <a:bodyPr/>
                        <a:lstStyle/>
                        <a:p>
                          <a:pPr algn="ctr" rtl="1"/>
                          <a:r>
                            <a:rPr lang="en-GB" dirty="0" smtClean="0"/>
                            <a:t>0</a:t>
                          </a:r>
                          <a:endParaRPr lang="en-GB" dirty="0"/>
                        </a:p>
                      </a:txBody>
                      <a:tcPr/>
                    </a:tc>
                  </a:tr>
                  <a:tr h="370840">
                    <a:tc>
                      <a:txBody>
                        <a:bodyPr/>
                        <a:lstStyle/>
                        <a:p>
                          <a:pPr algn="ctr" rtl="1"/>
                          <a:r>
                            <a:rPr lang="en-GB" dirty="0" smtClean="0"/>
                            <a:t>-18</a:t>
                          </a:r>
                          <a:endParaRPr lang="en-GB" dirty="0"/>
                        </a:p>
                      </a:txBody>
                      <a:tcPr/>
                    </a:tc>
                    <a:tc>
                      <a:txBody>
                        <a:bodyPr/>
                        <a:lstStyle/>
                        <a:p>
                          <a:pPr algn="ctr" rtl="1"/>
                          <a:r>
                            <a:rPr lang="en-GB" dirty="0" smtClean="0"/>
                            <a:t>6</a:t>
                          </a:r>
                          <a:endParaRPr lang="en-GB" dirty="0"/>
                        </a:p>
                      </a:txBody>
                      <a:tcPr/>
                    </a:tc>
                    <a:tc>
                      <a:txBody>
                        <a:bodyPr/>
                        <a:lstStyle/>
                        <a:p>
                          <a:pPr algn="ctr" rtl="1"/>
                          <a:r>
                            <a:rPr lang="en-GB" dirty="0" smtClean="0"/>
                            <a:t>38</a:t>
                          </a:r>
                          <a:endParaRPr lang="en-GB" dirty="0"/>
                        </a:p>
                      </a:txBody>
                      <a:tcPr/>
                    </a:tc>
                    <a:tc>
                      <a:txBody>
                        <a:bodyPr/>
                        <a:lstStyle/>
                        <a:p>
                          <a:pPr algn="ctr" rtl="1"/>
                          <a:r>
                            <a:rPr lang="en-GB" dirty="0" smtClean="0"/>
                            <a:t>56</a:t>
                          </a:r>
                          <a:endParaRPr lang="en-GB" dirty="0"/>
                        </a:p>
                      </a:txBody>
                      <a:tcPr>
                        <a:solidFill>
                          <a:schemeClr val="bg1">
                            <a:lumMod val="50000"/>
                          </a:schemeClr>
                        </a:solidFill>
                      </a:tcPr>
                    </a:tc>
                    <a:tc>
                      <a:txBody>
                        <a:bodyPr/>
                        <a:lstStyle/>
                        <a:p>
                          <a:pPr algn="ctr" rtl="1"/>
                          <a:r>
                            <a:rPr lang="en-GB" dirty="0" smtClean="0"/>
                            <a:t>38</a:t>
                          </a:r>
                          <a:endParaRPr lang="en-GB" dirty="0"/>
                        </a:p>
                      </a:txBody>
                      <a:tcPr>
                        <a:solidFill>
                          <a:schemeClr val="bg1">
                            <a:lumMod val="50000"/>
                          </a:schemeClr>
                        </a:solidFill>
                      </a:tcPr>
                    </a:tc>
                    <a:tc>
                      <a:txBody>
                        <a:bodyPr/>
                        <a:lstStyle/>
                        <a:p>
                          <a:pPr algn="ctr" rtl="1"/>
                          <a:r>
                            <a:rPr lang="en-GB" dirty="0" smtClean="0"/>
                            <a:t>38</a:t>
                          </a:r>
                          <a:endParaRPr lang="en-GB" dirty="0"/>
                        </a:p>
                      </a:txBody>
                      <a:tcPr/>
                    </a:tc>
                    <a:tc>
                      <a:txBody>
                        <a:bodyPr/>
                        <a:lstStyle/>
                        <a:p>
                          <a:pPr algn="ctr" rtl="1"/>
                          <a:r>
                            <a:rPr lang="en-GB" dirty="0" smtClean="0"/>
                            <a:t>1</a:t>
                          </a:r>
                          <a:endParaRPr lang="en-GB" dirty="0"/>
                        </a:p>
                      </a:txBody>
                      <a:tcPr/>
                    </a:tc>
                  </a:tr>
                  <a:tr h="370840">
                    <a:tc>
                      <a:txBody>
                        <a:bodyPr/>
                        <a:lstStyle/>
                        <a:p>
                          <a:pPr algn="ctr" rtl="1"/>
                          <a:r>
                            <a:rPr lang="en-GB" dirty="0" smtClean="0"/>
                            <a:t>6</a:t>
                          </a:r>
                          <a:endParaRPr lang="en-GB" dirty="0"/>
                        </a:p>
                      </a:txBody>
                      <a:tcPr/>
                    </a:tc>
                    <a:tc>
                      <a:txBody>
                        <a:bodyPr/>
                        <a:lstStyle/>
                        <a:p>
                          <a:pPr algn="ctr" rtl="1"/>
                          <a:r>
                            <a:rPr lang="en-GB" dirty="0" smtClean="0"/>
                            <a:t>10</a:t>
                          </a:r>
                          <a:endParaRPr lang="en-GB" dirty="0"/>
                        </a:p>
                      </a:txBody>
                      <a:tcPr/>
                    </a:tc>
                    <a:tc>
                      <a:txBody>
                        <a:bodyPr/>
                        <a:lstStyle/>
                        <a:p>
                          <a:pPr algn="ctr" rtl="1"/>
                          <a:r>
                            <a:rPr lang="en-GB" dirty="0" smtClean="0"/>
                            <a:t>34</a:t>
                          </a:r>
                          <a:endParaRPr lang="en-GB" dirty="0"/>
                        </a:p>
                      </a:txBody>
                      <a:tcPr/>
                    </a:tc>
                    <a:tc>
                      <a:txBody>
                        <a:bodyPr/>
                        <a:lstStyle/>
                        <a:p>
                          <a:pPr algn="ctr" rtl="1"/>
                          <a:r>
                            <a:rPr lang="en-GB" dirty="0" smtClean="0"/>
                            <a:t>66</a:t>
                          </a:r>
                          <a:endParaRPr lang="en-GB" dirty="0"/>
                        </a:p>
                      </a:txBody>
                      <a:tcPr>
                        <a:solidFill>
                          <a:schemeClr val="bg1">
                            <a:lumMod val="50000"/>
                          </a:schemeClr>
                        </a:solidFill>
                      </a:tcPr>
                    </a:tc>
                    <a:tc>
                      <a:txBody>
                        <a:bodyPr/>
                        <a:lstStyle/>
                        <a:p>
                          <a:pPr algn="ctr" rtl="1"/>
                          <a:r>
                            <a:rPr lang="en-GB" dirty="0" smtClean="0"/>
                            <a:t>72</a:t>
                          </a:r>
                          <a:endParaRPr lang="en-GB" dirty="0"/>
                        </a:p>
                      </a:txBody>
                      <a:tcPr>
                        <a:solidFill>
                          <a:schemeClr val="bg1">
                            <a:lumMod val="50000"/>
                          </a:schemeClr>
                        </a:solidFill>
                      </a:tcPr>
                    </a:tc>
                    <a:tc>
                      <a:txBody>
                        <a:bodyPr/>
                        <a:lstStyle/>
                        <a:p>
                          <a:pPr algn="ctr" rtl="1"/>
                          <a:r>
                            <a:rPr lang="en-GB" dirty="0" smtClean="0"/>
                            <a:t>36</a:t>
                          </a:r>
                          <a:endParaRPr lang="en-GB" dirty="0"/>
                        </a:p>
                      </a:txBody>
                      <a:tcPr/>
                    </a:tc>
                    <a:tc>
                      <a:txBody>
                        <a:bodyPr/>
                        <a:lstStyle/>
                        <a:p>
                          <a:pPr algn="ctr" rtl="1"/>
                          <a:r>
                            <a:rPr lang="en-GB" dirty="0" smtClean="0"/>
                            <a:t>2</a:t>
                          </a:r>
                          <a:endParaRPr lang="en-GB" dirty="0"/>
                        </a:p>
                      </a:txBody>
                      <a:tcPr/>
                    </a:tc>
                  </a:tr>
                  <a:tr h="370840">
                    <a:tc>
                      <a:txBody>
                        <a:bodyPr/>
                        <a:lstStyle/>
                        <a:p>
                          <a:pPr algn="ctr" rtl="1"/>
                          <a:r>
                            <a:rPr lang="en-GB" dirty="0" smtClean="0"/>
                            <a:t>22</a:t>
                          </a:r>
                          <a:endParaRPr lang="en-GB" dirty="0"/>
                        </a:p>
                      </a:txBody>
                      <a:tcPr/>
                    </a:tc>
                    <a:tc>
                      <a:txBody>
                        <a:bodyPr/>
                        <a:lstStyle/>
                        <a:p>
                          <a:pPr algn="ctr" rtl="1"/>
                          <a:r>
                            <a:rPr lang="en-GB" dirty="0" smtClean="0"/>
                            <a:t>14</a:t>
                          </a:r>
                          <a:endParaRPr lang="en-GB" dirty="0"/>
                        </a:p>
                      </a:txBody>
                      <a:tcPr/>
                    </a:tc>
                    <a:tc>
                      <a:txBody>
                        <a:bodyPr/>
                        <a:lstStyle/>
                        <a:p>
                          <a:pPr algn="ctr" rtl="1"/>
                          <a:r>
                            <a:rPr lang="en-GB" dirty="0" smtClean="0"/>
                            <a:t>30</a:t>
                          </a:r>
                          <a:endParaRPr lang="en-GB" dirty="0"/>
                        </a:p>
                      </a:txBody>
                      <a:tcPr/>
                    </a:tc>
                    <a:tc>
                      <a:txBody>
                        <a:bodyPr/>
                        <a:lstStyle/>
                        <a:p>
                          <a:pPr algn="ctr" rtl="1"/>
                          <a:r>
                            <a:rPr lang="en-GB" dirty="0" smtClean="0"/>
                            <a:t>80</a:t>
                          </a:r>
                          <a:endParaRPr lang="en-GB" dirty="0"/>
                        </a:p>
                      </a:txBody>
                      <a:tcPr>
                        <a:solidFill>
                          <a:schemeClr val="bg1">
                            <a:lumMod val="50000"/>
                          </a:schemeClr>
                        </a:solidFill>
                      </a:tcPr>
                    </a:tc>
                    <a:tc>
                      <a:txBody>
                        <a:bodyPr/>
                        <a:lstStyle/>
                        <a:p>
                          <a:pPr algn="ctr" rtl="1"/>
                          <a:r>
                            <a:rPr lang="en-GB" dirty="0" smtClean="0"/>
                            <a:t>102</a:t>
                          </a:r>
                          <a:endParaRPr lang="en-GB" dirty="0"/>
                        </a:p>
                      </a:txBody>
                      <a:tcPr>
                        <a:solidFill>
                          <a:schemeClr val="bg1">
                            <a:lumMod val="50000"/>
                          </a:schemeClr>
                        </a:solidFill>
                      </a:tcPr>
                    </a:tc>
                    <a:tc>
                      <a:txBody>
                        <a:bodyPr/>
                        <a:lstStyle/>
                        <a:p>
                          <a:pPr algn="ctr" rtl="1"/>
                          <a:r>
                            <a:rPr lang="en-GB" dirty="0" smtClean="0"/>
                            <a:t>34</a:t>
                          </a:r>
                          <a:endParaRPr lang="en-GB" dirty="0"/>
                        </a:p>
                      </a:txBody>
                      <a:tcPr/>
                    </a:tc>
                    <a:tc>
                      <a:txBody>
                        <a:bodyPr/>
                        <a:lstStyle/>
                        <a:p>
                          <a:pPr algn="ctr" rtl="1"/>
                          <a:r>
                            <a:rPr lang="en-GB" dirty="0" smtClean="0"/>
                            <a:t>3</a:t>
                          </a:r>
                          <a:endParaRPr lang="en-GB" dirty="0"/>
                        </a:p>
                      </a:txBody>
                      <a:tcPr/>
                    </a:tc>
                  </a:tr>
                  <a:tr h="370840">
                    <a:tc>
                      <a:txBody>
                        <a:bodyPr/>
                        <a:lstStyle/>
                        <a:p>
                          <a:pPr algn="ctr" rtl="1"/>
                          <a:r>
                            <a:rPr lang="en-GB" dirty="0" smtClean="0"/>
                            <a:t>30</a:t>
                          </a:r>
                          <a:endParaRPr lang="en-GB" dirty="0"/>
                        </a:p>
                      </a:txBody>
                      <a:tcPr/>
                    </a:tc>
                    <a:tc>
                      <a:txBody>
                        <a:bodyPr/>
                        <a:lstStyle/>
                        <a:p>
                          <a:pPr algn="ctr" rtl="1"/>
                          <a:r>
                            <a:rPr lang="en-GB" dirty="0" smtClean="0"/>
                            <a:t>18</a:t>
                          </a:r>
                          <a:endParaRPr lang="en-GB" dirty="0"/>
                        </a:p>
                      </a:txBody>
                      <a:tcPr/>
                    </a:tc>
                    <a:tc>
                      <a:txBody>
                        <a:bodyPr/>
                        <a:lstStyle/>
                        <a:p>
                          <a:pPr algn="ctr" rtl="1"/>
                          <a:r>
                            <a:rPr lang="en-GB" dirty="0" smtClean="0"/>
                            <a:t>26</a:t>
                          </a:r>
                          <a:endParaRPr lang="en-GB" dirty="0"/>
                        </a:p>
                      </a:txBody>
                      <a:tcPr/>
                    </a:tc>
                    <a:tc>
                      <a:txBody>
                        <a:bodyPr/>
                        <a:lstStyle/>
                        <a:p>
                          <a:pPr algn="ctr" rtl="1"/>
                          <a:r>
                            <a:rPr lang="en-GB" dirty="0" smtClean="0"/>
                            <a:t>98</a:t>
                          </a:r>
                          <a:endParaRPr lang="en-GB" dirty="0"/>
                        </a:p>
                      </a:txBody>
                      <a:tcPr>
                        <a:solidFill>
                          <a:schemeClr val="bg1">
                            <a:lumMod val="50000"/>
                          </a:schemeClr>
                        </a:solidFill>
                      </a:tcPr>
                    </a:tc>
                    <a:tc>
                      <a:txBody>
                        <a:bodyPr/>
                        <a:lstStyle/>
                        <a:p>
                          <a:pPr algn="ctr" rtl="1"/>
                          <a:r>
                            <a:rPr lang="en-GB" dirty="0" smtClean="0"/>
                            <a:t>128</a:t>
                          </a:r>
                          <a:endParaRPr lang="en-GB" dirty="0"/>
                        </a:p>
                      </a:txBody>
                      <a:tcPr>
                        <a:solidFill>
                          <a:schemeClr val="bg1">
                            <a:lumMod val="50000"/>
                          </a:schemeClr>
                        </a:solidFill>
                      </a:tcPr>
                    </a:tc>
                    <a:tc>
                      <a:txBody>
                        <a:bodyPr/>
                        <a:lstStyle/>
                        <a:p>
                          <a:pPr algn="ctr" rtl="1"/>
                          <a:r>
                            <a:rPr lang="en-GB" dirty="0" smtClean="0"/>
                            <a:t>32</a:t>
                          </a:r>
                          <a:endParaRPr lang="en-GB" dirty="0"/>
                        </a:p>
                      </a:txBody>
                      <a:tcPr/>
                    </a:tc>
                    <a:tc>
                      <a:txBody>
                        <a:bodyPr/>
                        <a:lstStyle/>
                        <a:p>
                          <a:pPr algn="ctr" rtl="1"/>
                          <a:r>
                            <a:rPr lang="en-GB" dirty="0" smtClean="0"/>
                            <a:t>4</a:t>
                          </a:r>
                          <a:endParaRPr lang="en-GB" dirty="0"/>
                        </a:p>
                      </a:txBody>
                      <a:tcPr/>
                    </a:tc>
                  </a:tr>
                  <a:tr h="370840">
                    <a:tc>
                      <a:txBody>
                        <a:bodyPr/>
                        <a:lstStyle/>
                        <a:p>
                          <a:pPr algn="ctr" rtl="1"/>
                          <a:r>
                            <a:rPr lang="en-GB" b="1" dirty="0" smtClean="0"/>
                            <a:t>30</a:t>
                          </a:r>
                          <a:endParaRPr lang="en-GB" b="1" dirty="0"/>
                        </a:p>
                      </a:txBody>
                      <a:tcPr/>
                    </a:tc>
                    <a:tc>
                      <a:txBody>
                        <a:bodyPr/>
                        <a:lstStyle/>
                        <a:p>
                          <a:pPr algn="ctr" rtl="1"/>
                          <a:r>
                            <a:rPr lang="en-GB" b="1" dirty="0" smtClean="0"/>
                            <a:t>22</a:t>
                          </a:r>
                          <a:endParaRPr lang="en-GB" b="1" dirty="0"/>
                        </a:p>
                      </a:txBody>
                      <a:tcPr/>
                    </a:tc>
                    <a:tc>
                      <a:txBody>
                        <a:bodyPr/>
                        <a:lstStyle/>
                        <a:p>
                          <a:pPr algn="ctr" rtl="1"/>
                          <a:r>
                            <a:rPr lang="en-GB" b="1" dirty="0" smtClean="0"/>
                            <a:t>22</a:t>
                          </a:r>
                          <a:endParaRPr lang="en-GB" b="1" dirty="0"/>
                        </a:p>
                      </a:txBody>
                      <a:tcPr/>
                    </a:tc>
                    <a:tc>
                      <a:txBody>
                        <a:bodyPr/>
                        <a:lstStyle/>
                        <a:p>
                          <a:pPr algn="ctr" rtl="1"/>
                          <a:r>
                            <a:rPr lang="en-GB" dirty="0" smtClean="0"/>
                            <a:t>120</a:t>
                          </a:r>
                          <a:endParaRPr lang="en-GB" dirty="0"/>
                        </a:p>
                      </a:txBody>
                      <a:tcPr>
                        <a:solidFill>
                          <a:schemeClr val="bg1">
                            <a:lumMod val="50000"/>
                          </a:schemeClr>
                        </a:solidFill>
                      </a:tcPr>
                    </a:tc>
                    <a:tc>
                      <a:txBody>
                        <a:bodyPr/>
                        <a:lstStyle/>
                        <a:p>
                          <a:pPr algn="ctr" rtl="1"/>
                          <a:r>
                            <a:rPr lang="en-GB" dirty="0" smtClean="0"/>
                            <a:t>150</a:t>
                          </a:r>
                          <a:endParaRPr lang="en-GB" dirty="0"/>
                        </a:p>
                      </a:txBody>
                      <a:tcPr>
                        <a:solidFill>
                          <a:schemeClr val="bg1">
                            <a:lumMod val="50000"/>
                          </a:schemeClr>
                        </a:solidFill>
                      </a:tcPr>
                    </a:tc>
                    <a:tc>
                      <a:txBody>
                        <a:bodyPr/>
                        <a:lstStyle/>
                        <a:p>
                          <a:pPr algn="ctr" rtl="1"/>
                          <a:r>
                            <a:rPr lang="en-GB" b="1" dirty="0" smtClean="0"/>
                            <a:t>30</a:t>
                          </a:r>
                          <a:endParaRPr lang="en-GB" b="1" dirty="0"/>
                        </a:p>
                      </a:txBody>
                      <a:tcPr/>
                    </a:tc>
                    <a:tc>
                      <a:txBody>
                        <a:bodyPr/>
                        <a:lstStyle/>
                        <a:p>
                          <a:pPr algn="ctr" rtl="1"/>
                          <a:r>
                            <a:rPr lang="en-GB" b="1" dirty="0" smtClean="0"/>
                            <a:t>5</a:t>
                          </a:r>
                          <a:endParaRPr lang="en-GB" b="1" dirty="0"/>
                        </a:p>
                      </a:txBody>
                      <a:tcPr/>
                    </a:tc>
                  </a:tr>
                  <a:tr h="370840">
                    <a:tc>
                      <a:txBody>
                        <a:bodyPr/>
                        <a:lstStyle/>
                        <a:p>
                          <a:pPr algn="ctr" rtl="1"/>
                          <a:r>
                            <a:rPr lang="en-GB" dirty="0" smtClean="0"/>
                            <a:t>22</a:t>
                          </a:r>
                          <a:endParaRPr lang="en-GB" dirty="0"/>
                        </a:p>
                      </a:txBody>
                      <a:tcPr/>
                    </a:tc>
                    <a:tc>
                      <a:txBody>
                        <a:bodyPr/>
                        <a:lstStyle/>
                        <a:p>
                          <a:pPr algn="ctr" rtl="1"/>
                          <a:r>
                            <a:rPr lang="en-GB" dirty="0" smtClean="0"/>
                            <a:t>26</a:t>
                          </a:r>
                          <a:endParaRPr lang="en-GB" dirty="0"/>
                        </a:p>
                      </a:txBody>
                      <a:tcPr/>
                    </a:tc>
                    <a:tc>
                      <a:txBody>
                        <a:bodyPr/>
                        <a:lstStyle/>
                        <a:p>
                          <a:pPr algn="ctr" rtl="1"/>
                          <a:r>
                            <a:rPr lang="en-GB" dirty="0" smtClean="0"/>
                            <a:t>18</a:t>
                          </a:r>
                          <a:endParaRPr lang="en-GB" dirty="0"/>
                        </a:p>
                      </a:txBody>
                      <a:tcPr/>
                    </a:tc>
                    <a:tc>
                      <a:txBody>
                        <a:bodyPr/>
                        <a:lstStyle/>
                        <a:p>
                          <a:pPr algn="ctr" rtl="1"/>
                          <a:r>
                            <a:rPr lang="en-GB" dirty="0" smtClean="0"/>
                            <a:t>146</a:t>
                          </a:r>
                          <a:endParaRPr lang="en-GB" dirty="0"/>
                        </a:p>
                      </a:txBody>
                      <a:tcPr>
                        <a:solidFill>
                          <a:schemeClr val="bg1">
                            <a:lumMod val="50000"/>
                          </a:schemeClr>
                        </a:solidFill>
                      </a:tcPr>
                    </a:tc>
                    <a:tc>
                      <a:txBody>
                        <a:bodyPr/>
                        <a:lstStyle/>
                        <a:p>
                          <a:pPr algn="ctr" rtl="1"/>
                          <a:r>
                            <a:rPr lang="en-GB" dirty="0" smtClean="0"/>
                            <a:t>168</a:t>
                          </a:r>
                          <a:endParaRPr lang="en-GB" dirty="0"/>
                        </a:p>
                      </a:txBody>
                      <a:tcPr>
                        <a:solidFill>
                          <a:schemeClr val="bg1">
                            <a:lumMod val="50000"/>
                          </a:schemeClr>
                        </a:solidFill>
                      </a:tcPr>
                    </a:tc>
                    <a:tc>
                      <a:txBody>
                        <a:bodyPr/>
                        <a:lstStyle/>
                        <a:p>
                          <a:pPr algn="ctr" rtl="1"/>
                          <a:r>
                            <a:rPr lang="en-GB" dirty="0" smtClean="0"/>
                            <a:t>28</a:t>
                          </a:r>
                          <a:endParaRPr lang="en-GB" dirty="0"/>
                        </a:p>
                      </a:txBody>
                      <a:tcPr/>
                    </a:tc>
                    <a:tc>
                      <a:txBody>
                        <a:bodyPr/>
                        <a:lstStyle/>
                        <a:p>
                          <a:pPr algn="ctr" rtl="1"/>
                          <a:r>
                            <a:rPr lang="en-GB" dirty="0" smtClean="0"/>
                            <a:t>6</a:t>
                          </a:r>
                          <a:endParaRPr lang="en-GB" dirty="0"/>
                        </a:p>
                      </a:txBody>
                      <a:tcPr/>
                    </a:tc>
                  </a:tr>
                  <a:tr h="370840">
                    <a:tc>
                      <a:txBody>
                        <a:bodyPr/>
                        <a:lstStyle/>
                        <a:p>
                          <a:pPr algn="ctr" rtl="1"/>
                          <a:r>
                            <a:rPr lang="en-GB" dirty="0" smtClean="0"/>
                            <a:t>6</a:t>
                          </a:r>
                          <a:endParaRPr lang="en-GB" dirty="0"/>
                        </a:p>
                      </a:txBody>
                      <a:tcPr/>
                    </a:tc>
                    <a:tc>
                      <a:txBody>
                        <a:bodyPr/>
                        <a:lstStyle/>
                        <a:p>
                          <a:pPr algn="ctr" rtl="1"/>
                          <a:r>
                            <a:rPr lang="en-GB" dirty="0" smtClean="0"/>
                            <a:t>30</a:t>
                          </a:r>
                          <a:endParaRPr lang="en-GB" dirty="0"/>
                        </a:p>
                      </a:txBody>
                      <a:tcPr/>
                    </a:tc>
                    <a:tc>
                      <a:txBody>
                        <a:bodyPr/>
                        <a:lstStyle/>
                        <a:p>
                          <a:pPr algn="ctr" rtl="1"/>
                          <a:r>
                            <a:rPr lang="en-GB" dirty="0" smtClean="0"/>
                            <a:t>14</a:t>
                          </a:r>
                          <a:endParaRPr lang="en-GB" dirty="0"/>
                        </a:p>
                      </a:txBody>
                      <a:tcPr/>
                    </a:tc>
                    <a:tc>
                      <a:txBody>
                        <a:bodyPr/>
                        <a:lstStyle/>
                        <a:p>
                          <a:pPr algn="ctr" rtl="1"/>
                          <a:r>
                            <a:rPr lang="en-GB" dirty="0" smtClean="0"/>
                            <a:t>176</a:t>
                          </a:r>
                          <a:endParaRPr lang="en-GB" dirty="0"/>
                        </a:p>
                      </a:txBody>
                      <a:tcPr>
                        <a:solidFill>
                          <a:schemeClr val="bg1">
                            <a:lumMod val="50000"/>
                          </a:schemeClr>
                        </a:solidFill>
                      </a:tcPr>
                    </a:tc>
                    <a:tc>
                      <a:txBody>
                        <a:bodyPr/>
                        <a:lstStyle/>
                        <a:p>
                          <a:pPr algn="ctr" rtl="1"/>
                          <a:r>
                            <a:rPr lang="en-GB" dirty="0" smtClean="0"/>
                            <a:t>182</a:t>
                          </a:r>
                          <a:endParaRPr lang="en-GB" dirty="0"/>
                        </a:p>
                      </a:txBody>
                      <a:tcPr>
                        <a:solidFill>
                          <a:schemeClr val="bg1">
                            <a:lumMod val="50000"/>
                          </a:schemeClr>
                        </a:solidFill>
                      </a:tcPr>
                    </a:tc>
                    <a:tc>
                      <a:txBody>
                        <a:bodyPr/>
                        <a:lstStyle/>
                        <a:p>
                          <a:pPr algn="ctr" rtl="1"/>
                          <a:r>
                            <a:rPr lang="en-GB" dirty="0" smtClean="0"/>
                            <a:t>26</a:t>
                          </a:r>
                          <a:endParaRPr lang="en-GB" dirty="0"/>
                        </a:p>
                      </a:txBody>
                      <a:tcPr/>
                    </a:tc>
                    <a:tc>
                      <a:txBody>
                        <a:bodyPr/>
                        <a:lstStyle/>
                        <a:p>
                          <a:pPr algn="ctr" rtl="1"/>
                          <a:r>
                            <a:rPr lang="en-GB" dirty="0" smtClean="0"/>
                            <a:t>7</a:t>
                          </a:r>
                          <a:endParaRPr lang="en-GB" dirty="0"/>
                        </a:p>
                      </a:txBody>
                      <a:tcPr/>
                    </a:tc>
                  </a:tr>
                  <a:tr h="370840">
                    <a:tc>
                      <a:txBody>
                        <a:bodyPr/>
                        <a:lstStyle/>
                        <a:p>
                          <a:pPr algn="ctr" rtl="1"/>
                          <a:r>
                            <a:rPr lang="en-GB" dirty="0" smtClean="0"/>
                            <a:t>-18</a:t>
                          </a:r>
                          <a:endParaRPr lang="en-GB" dirty="0"/>
                        </a:p>
                      </a:txBody>
                      <a:tcPr/>
                    </a:tc>
                    <a:tc>
                      <a:txBody>
                        <a:bodyPr/>
                        <a:lstStyle/>
                        <a:p>
                          <a:pPr algn="ctr" rtl="1"/>
                          <a:r>
                            <a:rPr lang="en-GB" dirty="0" smtClean="0"/>
                            <a:t>34</a:t>
                          </a:r>
                          <a:endParaRPr lang="en-GB" dirty="0"/>
                        </a:p>
                      </a:txBody>
                      <a:tcPr/>
                    </a:tc>
                    <a:tc>
                      <a:txBody>
                        <a:bodyPr/>
                        <a:lstStyle/>
                        <a:p>
                          <a:pPr algn="ctr" rtl="1"/>
                          <a:r>
                            <a:rPr lang="en-GB" dirty="0" smtClean="0"/>
                            <a:t>10</a:t>
                          </a:r>
                          <a:endParaRPr lang="en-GB" dirty="0"/>
                        </a:p>
                      </a:txBody>
                      <a:tcPr/>
                    </a:tc>
                    <a:tc>
                      <a:txBody>
                        <a:bodyPr/>
                        <a:lstStyle/>
                        <a:p>
                          <a:pPr algn="ctr" rtl="1"/>
                          <a:r>
                            <a:rPr lang="en-GB" dirty="0" smtClean="0"/>
                            <a:t>210</a:t>
                          </a:r>
                          <a:endParaRPr lang="en-GB" dirty="0"/>
                        </a:p>
                      </a:txBody>
                      <a:tcPr>
                        <a:solidFill>
                          <a:schemeClr val="bg1">
                            <a:lumMod val="50000"/>
                          </a:schemeClr>
                        </a:solidFill>
                      </a:tcPr>
                    </a:tc>
                    <a:tc>
                      <a:txBody>
                        <a:bodyPr/>
                        <a:lstStyle/>
                        <a:p>
                          <a:pPr algn="ctr" rtl="1"/>
                          <a:r>
                            <a:rPr lang="en-GB" dirty="0" smtClean="0"/>
                            <a:t>192</a:t>
                          </a:r>
                          <a:endParaRPr lang="en-GB" dirty="0"/>
                        </a:p>
                      </a:txBody>
                      <a:tcPr>
                        <a:solidFill>
                          <a:schemeClr val="bg1">
                            <a:lumMod val="50000"/>
                          </a:schemeClr>
                        </a:solidFill>
                      </a:tcPr>
                    </a:tc>
                    <a:tc>
                      <a:txBody>
                        <a:bodyPr/>
                        <a:lstStyle/>
                        <a:p>
                          <a:pPr algn="ctr" rtl="1"/>
                          <a:r>
                            <a:rPr lang="en-GB" dirty="0" smtClean="0"/>
                            <a:t>24</a:t>
                          </a:r>
                          <a:endParaRPr lang="en-GB" dirty="0"/>
                        </a:p>
                      </a:txBody>
                      <a:tcPr/>
                    </a:tc>
                    <a:tc>
                      <a:txBody>
                        <a:bodyPr/>
                        <a:lstStyle/>
                        <a:p>
                          <a:pPr algn="ctr" rtl="1"/>
                          <a:r>
                            <a:rPr lang="en-GB" dirty="0" smtClean="0"/>
                            <a:t>8</a:t>
                          </a:r>
                          <a:endParaRPr lang="en-GB" dirty="0"/>
                        </a:p>
                      </a:txBody>
                      <a:tcPr/>
                    </a:tc>
                  </a:tr>
                  <a:tr h="370840">
                    <a:tc>
                      <a:txBody>
                        <a:bodyPr/>
                        <a:lstStyle/>
                        <a:p>
                          <a:pPr algn="ctr" rtl="1"/>
                          <a:r>
                            <a:rPr lang="en-GB" dirty="0" smtClean="0"/>
                            <a:t>-50</a:t>
                          </a:r>
                          <a:endParaRPr lang="en-GB" dirty="0"/>
                        </a:p>
                      </a:txBody>
                      <a:tcPr/>
                    </a:tc>
                    <a:tc>
                      <a:txBody>
                        <a:bodyPr/>
                        <a:lstStyle/>
                        <a:p>
                          <a:pPr algn="ctr" rtl="1"/>
                          <a:r>
                            <a:rPr lang="en-GB" dirty="0" smtClean="0"/>
                            <a:t>38</a:t>
                          </a:r>
                          <a:endParaRPr lang="en-GB" dirty="0"/>
                        </a:p>
                      </a:txBody>
                      <a:tcPr/>
                    </a:tc>
                    <a:tc>
                      <a:txBody>
                        <a:bodyPr/>
                        <a:lstStyle/>
                        <a:p>
                          <a:pPr algn="ctr" rtl="1"/>
                          <a:r>
                            <a:rPr lang="en-GB" dirty="0" smtClean="0"/>
                            <a:t>6</a:t>
                          </a:r>
                          <a:endParaRPr lang="en-GB" dirty="0"/>
                        </a:p>
                      </a:txBody>
                      <a:tcPr/>
                    </a:tc>
                    <a:tc>
                      <a:txBody>
                        <a:bodyPr/>
                        <a:lstStyle/>
                        <a:p>
                          <a:pPr algn="ctr" rtl="1"/>
                          <a:r>
                            <a:rPr lang="en-GB" dirty="0" smtClean="0"/>
                            <a:t>248</a:t>
                          </a:r>
                          <a:endParaRPr lang="en-GB" dirty="0"/>
                        </a:p>
                      </a:txBody>
                      <a:tcPr>
                        <a:solidFill>
                          <a:schemeClr val="bg1">
                            <a:lumMod val="50000"/>
                          </a:schemeClr>
                        </a:solidFill>
                      </a:tcPr>
                    </a:tc>
                    <a:tc>
                      <a:txBody>
                        <a:bodyPr/>
                        <a:lstStyle/>
                        <a:p>
                          <a:pPr algn="ctr" rtl="1"/>
                          <a:r>
                            <a:rPr lang="en-GB" dirty="0" smtClean="0"/>
                            <a:t>198</a:t>
                          </a:r>
                          <a:endParaRPr lang="en-GB" dirty="0"/>
                        </a:p>
                      </a:txBody>
                      <a:tcPr>
                        <a:solidFill>
                          <a:schemeClr val="bg1">
                            <a:lumMod val="50000"/>
                          </a:schemeClr>
                        </a:solidFill>
                      </a:tcPr>
                    </a:tc>
                    <a:tc>
                      <a:txBody>
                        <a:bodyPr/>
                        <a:lstStyle/>
                        <a:p>
                          <a:pPr algn="ctr" rtl="1"/>
                          <a:r>
                            <a:rPr lang="en-GB" dirty="0" smtClean="0"/>
                            <a:t>22</a:t>
                          </a:r>
                          <a:endParaRPr lang="en-GB" dirty="0"/>
                        </a:p>
                      </a:txBody>
                      <a:tcPr/>
                    </a:tc>
                    <a:tc>
                      <a:txBody>
                        <a:bodyPr/>
                        <a:lstStyle/>
                        <a:p>
                          <a:pPr algn="ctr" rtl="1"/>
                          <a:r>
                            <a:rPr lang="en-GB" dirty="0" smtClean="0"/>
                            <a:t>9</a:t>
                          </a:r>
                          <a:endParaRPr lang="en-GB" dirty="0"/>
                        </a:p>
                      </a:txBody>
                      <a:tcPr/>
                    </a:tc>
                  </a:tr>
                </a:tbl>
              </a:graphicData>
            </a:graphic>
          </p:graphicFrame>
        </mc:Choice>
        <mc:Fallback xmlns="">
          <p:graphicFrame>
            <p:nvGraphicFramePr>
              <p:cNvPr id="6" name="Table 5"/>
              <p:cNvGraphicFramePr>
                <a:graphicFrameLocks noGrp="1"/>
              </p:cNvGraphicFramePr>
              <p:nvPr>
                <p:extLst>
                  <p:ext uri="{D42A27DB-BD31-4B8C-83A1-F6EECF244321}">
                    <p14:modId xmlns:a14="http://schemas.microsoft.com/office/drawing/2010/main" xmlns="" xmlns:p14="http://schemas.microsoft.com/office/powerpoint/2010/main" val="463884254"/>
                  </p:ext>
                </p:extLst>
              </p:nvPr>
            </p:nvGraphicFramePr>
            <p:xfrm>
              <a:off x="251522" y="1772816"/>
              <a:ext cx="8568952" cy="4348480"/>
            </p:xfrm>
            <a:graphic>
              <a:graphicData uri="http://schemas.openxmlformats.org/drawingml/2006/table">
                <a:tbl>
                  <a:tblPr firstRow="1" bandRow="1">
                    <a:tableStyleId>{5C22544A-7EE6-4342-B048-85BDC9FD1C3A}</a:tableStyleId>
                  </a:tblPr>
                  <a:tblGrid>
                    <a:gridCol w="1224136"/>
                    <a:gridCol w="1584174"/>
                    <a:gridCol w="1512168"/>
                    <a:gridCol w="1440160"/>
                    <a:gridCol w="1224136"/>
                    <a:gridCol w="792088"/>
                    <a:gridCol w="792090"/>
                  </a:tblGrid>
                  <a:tr h="640080">
                    <a:tc>
                      <a:txBody>
                        <a:bodyPr/>
                        <a:lstStyle/>
                        <a:p>
                          <a:endParaRPr lang="en-US"/>
                        </a:p>
                      </a:txBody>
                      <a:tcPr>
                        <a:blipFill rotWithShape="1">
                          <a:blip r:embed="rId2"/>
                          <a:stretch>
                            <a:fillRect t="-4762" r="-599502" b="-593333"/>
                          </a:stretch>
                        </a:blipFill>
                      </a:tcPr>
                    </a:tc>
                    <a:tc>
                      <a:txBody>
                        <a:bodyPr/>
                        <a:lstStyle/>
                        <a:p>
                          <a:pPr algn="ctr" rtl="1"/>
                          <a:r>
                            <a:rPr lang="ar-SA" dirty="0" smtClean="0"/>
                            <a:t>التكاليف الحدية</a:t>
                          </a:r>
                        </a:p>
                        <a:p>
                          <a:pPr algn="ctr" rtl="1"/>
                          <a:r>
                            <a:rPr lang="en-GB" dirty="0" smtClean="0"/>
                            <a:t>MC</a:t>
                          </a:r>
                          <a:endParaRPr lang="en-GB" dirty="0"/>
                        </a:p>
                      </a:txBody>
                      <a:tcPr/>
                    </a:tc>
                    <a:tc>
                      <a:txBody>
                        <a:bodyPr/>
                        <a:lstStyle/>
                        <a:p>
                          <a:pPr algn="ctr" rtl="1"/>
                          <a:r>
                            <a:rPr lang="ar-SA" dirty="0" smtClean="0"/>
                            <a:t>الإيراد الحدي</a:t>
                          </a:r>
                        </a:p>
                        <a:p>
                          <a:pPr algn="ctr" rtl="1"/>
                          <a:r>
                            <a:rPr lang="en-GB" dirty="0" smtClean="0"/>
                            <a:t>MR</a:t>
                          </a:r>
                          <a:endParaRPr lang="en-GB" dirty="0"/>
                        </a:p>
                      </a:txBody>
                      <a:tcPr/>
                    </a:tc>
                    <a:tc>
                      <a:txBody>
                        <a:bodyPr/>
                        <a:lstStyle/>
                        <a:p>
                          <a:pPr algn="ctr" rtl="1"/>
                          <a:r>
                            <a:rPr lang="ar-SA" dirty="0" smtClean="0"/>
                            <a:t>التكاليف الكلية</a:t>
                          </a:r>
                        </a:p>
                        <a:p>
                          <a:pPr algn="ctr" rtl="1"/>
                          <a:r>
                            <a:rPr lang="en-GB" dirty="0" smtClean="0"/>
                            <a:t>TC</a:t>
                          </a:r>
                          <a:endParaRPr lang="en-GB" dirty="0"/>
                        </a:p>
                      </a:txBody>
                      <a:tcPr/>
                    </a:tc>
                    <a:tc>
                      <a:txBody>
                        <a:bodyPr/>
                        <a:lstStyle/>
                        <a:p>
                          <a:pPr algn="ctr" rtl="1"/>
                          <a:r>
                            <a:rPr lang="ar-SA" dirty="0" smtClean="0"/>
                            <a:t>الإيراد الكلي</a:t>
                          </a:r>
                        </a:p>
                        <a:p>
                          <a:pPr algn="ctr" rtl="1"/>
                          <a:r>
                            <a:rPr lang="en-GB" dirty="0" smtClean="0"/>
                            <a:t>TR</a:t>
                          </a:r>
                          <a:endParaRPr lang="en-GB" dirty="0"/>
                        </a:p>
                      </a:txBody>
                      <a:tcPr/>
                    </a:tc>
                    <a:tc>
                      <a:txBody>
                        <a:bodyPr/>
                        <a:lstStyle/>
                        <a:p>
                          <a:pPr algn="ctr" rtl="1"/>
                          <a:r>
                            <a:rPr lang="ar-SA" dirty="0" smtClean="0"/>
                            <a:t>السعر</a:t>
                          </a:r>
                        </a:p>
                        <a:p>
                          <a:pPr algn="ctr" rtl="1"/>
                          <a:r>
                            <a:rPr lang="en-GB" dirty="0" smtClean="0"/>
                            <a:t>P</a:t>
                          </a:r>
                          <a:endParaRPr lang="en-GB" dirty="0"/>
                        </a:p>
                      </a:txBody>
                      <a:tcPr/>
                    </a:tc>
                    <a:tc>
                      <a:txBody>
                        <a:bodyPr/>
                        <a:lstStyle/>
                        <a:p>
                          <a:pPr algn="ctr" rtl="1"/>
                          <a:r>
                            <a:rPr lang="ar-SA" dirty="0" smtClean="0"/>
                            <a:t>الإنتاج</a:t>
                          </a:r>
                        </a:p>
                        <a:p>
                          <a:pPr algn="ctr" rtl="1"/>
                          <a:r>
                            <a:rPr lang="en-GB" dirty="0" smtClean="0"/>
                            <a:t>Q</a:t>
                          </a:r>
                          <a:endParaRPr lang="en-GB" dirty="0"/>
                        </a:p>
                      </a:txBody>
                      <a:tcPr/>
                    </a:tc>
                  </a:tr>
                  <a:tr h="370840">
                    <a:tc>
                      <a:txBody>
                        <a:bodyPr/>
                        <a:lstStyle/>
                        <a:p>
                          <a:pPr algn="ctr" rtl="1"/>
                          <a:r>
                            <a:rPr lang="en-GB" dirty="0" smtClean="0"/>
                            <a:t>-50</a:t>
                          </a:r>
                          <a:endParaRPr lang="en-GB" dirty="0"/>
                        </a:p>
                      </a:txBody>
                      <a:tcPr/>
                    </a:tc>
                    <a:tc>
                      <a:txBody>
                        <a:bodyPr/>
                        <a:lstStyle/>
                        <a:p>
                          <a:pPr algn="ctr" rtl="1"/>
                          <a:r>
                            <a:rPr lang="en-GB" dirty="0" smtClean="0"/>
                            <a:t>-</a:t>
                          </a:r>
                          <a:endParaRPr lang="en-GB" dirty="0"/>
                        </a:p>
                      </a:txBody>
                      <a:tcPr/>
                    </a:tc>
                    <a:tc>
                      <a:txBody>
                        <a:bodyPr/>
                        <a:lstStyle/>
                        <a:p>
                          <a:pPr algn="ctr" rtl="1"/>
                          <a:r>
                            <a:rPr lang="en-GB" dirty="0" smtClean="0"/>
                            <a:t>-</a:t>
                          </a:r>
                          <a:endParaRPr lang="en-GB" dirty="0"/>
                        </a:p>
                      </a:txBody>
                      <a:tcPr/>
                    </a:tc>
                    <a:tc>
                      <a:txBody>
                        <a:bodyPr/>
                        <a:lstStyle/>
                        <a:p>
                          <a:pPr algn="ctr" rtl="1"/>
                          <a:r>
                            <a:rPr lang="en-GB" dirty="0" smtClean="0"/>
                            <a:t>50</a:t>
                          </a:r>
                          <a:endParaRPr lang="en-GB" dirty="0"/>
                        </a:p>
                      </a:txBody>
                      <a:tcPr>
                        <a:solidFill>
                          <a:schemeClr val="bg1">
                            <a:lumMod val="50000"/>
                          </a:schemeClr>
                        </a:solidFill>
                      </a:tcPr>
                    </a:tc>
                    <a:tc>
                      <a:txBody>
                        <a:bodyPr/>
                        <a:lstStyle/>
                        <a:p>
                          <a:pPr algn="ctr" rtl="1"/>
                          <a:r>
                            <a:rPr lang="en-GB" dirty="0" smtClean="0"/>
                            <a:t>0</a:t>
                          </a:r>
                          <a:endParaRPr lang="en-GB" dirty="0"/>
                        </a:p>
                      </a:txBody>
                      <a:tcPr>
                        <a:solidFill>
                          <a:schemeClr val="bg1">
                            <a:lumMod val="50000"/>
                          </a:schemeClr>
                        </a:solidFill>
                      </a:tcPr>
                    </a:tc>
                    <a:tc>
                      <a:txBody>
                        <a:bodyPr/>
                        <a:lstStyle/>
                        <a:p>
                          <a:pPr algn="ctr" rtl="1"/>
                          <a:r>
                            <a:rPr lang="en-GB" dirty="0" smtClean="0"/>
                            <a:t>40</a:t>
                          </a:r>
                          <a:endParaRPr lang="en-GB" dirty="0"/>
                        </a:p>
                      </a:txBody>
                      <a:tcPr/>
                    </a:tc>
                    <a:tc>
                      <a:txBody>
                        <a:bodyPr/>
                        <a:lstStyle/>
                        <a:p>
                          <a:pPr algn="ctr" rtl="1"/>
                          <a:r>
                            <a:rPr lang="en-GB" dirty="0" smtClean="0"/>
                            <a:t>0</a:t>
                          </a:r>
                          <a:endParaRPr lang="en-GB" dirty="0"/>
                        </a:p>
                      </a:txBody>
                      <a:tcPr/>
                    </a:tc>
                  </a:tr>
                  <a:tr h="370840">
                    <a:tc>
                      <a:txBody>
                        <a:bodyPr/>
                        <a:lstStyle/>
                        <a:p>
                          <a:pPr algn="ctr" rtl="1"/>
                          <a:r>
                            <a:rPr lang="en-GB" dirty="0" smtClean="0"/>
                            <a:t>-18</a:t>
                          </a:r>
                          <a:endParaRPr lang="en-GB" dirty="0"/>
                        </a:p>
                      </a:txBody>
                      <a:tcPr/>
                    </a:tc>
                    <a:tc>
                      <a:txBody>
                        <a:bodyPr/>
                        <a:lstStyle/>
                        <a:p>
                          <a:pPr algn="ctr" rtl="1"/>
                          <a:r>
                            <a:rPr lang="en-GB" dirty="0" smtClean="0"/>
                            <a:t>6</a:t>
                          </a:r>
                          <a:endParaRPr lang="en-GB" dirty="0"/>
                        </a:p>
                      </a:txBody>
                      <a:tcPr/>
                    </a:tc>
                    <a:tc>
                      <a:txBody>
                        <a:bodyPr/>
                        <a:lstStyle/>
                        <a:p>
                          <a:pPr algn="ctr" rtl="1"/>
                          <a:r>
                            <a:rPr lang="en-GB" dirty="0" smtClean="0"/>
                            <a:t>38</a:t>
                          </a:r>
                          <a:endParaRPr lang="en-GB" dirty="0"/>
                        </a:p>
                      </a:txBody>
                      <a:tcPr/>
                    </a:tc>
                    <a:tc>
                      <a:txBody>
                        <a:bodyPr/>
                        <a:lstStyle/>
                        <a:p>
                          <a:pPr algn="ctr" rtl="1"/>
                          <a:r>
                            <a:rPr lang="en-GB" dirty="0" smtClean="0"/>
                            <a:t>56</a:t>
                          </a:r>
                          <a:endParaRPr lang="en-GB" dirty="0"/>
                        </a:p>
                      </a:txBody>
                      <a:tcPr>
                        <a:solidFill>
                          <a:schemeClr val="bg1">
                            <a:lumMod val="50000"/>
                          </a:schemeClr>
                        </a:solidFill>
                      </a:tcPr>
                    </a:tc>
                    <a:tc>
                      <a:txBody>
                        <a:bodyPr/>
                        <a:lstStyle/>
                        <a:p>
                          <a:pPr algn="ctr" rtl="1"/>
                          <a:r>
                            <a:rPr lang="en-GB" dirty="0" smtClean="0"/>
                            <a:t>38</a:t>
                          </a:r>
                          <a:endParaRPr lang="en-GB" dirty="0"/>
                        </a:p>
                      </a:txBody>
                      <a:tcPr>
                        <a:solidFill>
                          <a:schemeClr val="bg1">
                            <a:lumMod val="50000"/>
                          </a:schemeClr>
                        </a:solidFill>
                      </a:tcPr>
                    </a:tc>
                    <a:tc>
                      <a:txBody>
                        <a:bodyPr/>
                        <a:lstStyle/>
                        <a:p>
                          <a:pPr algn="ctr" rtl="1"/>
                          <a:r>
                            <a:rPr lang="en-GB" dirty="0" smtClean="0"/>
                            <a:t>38</a:t>
                          </a:r>
                          <a:endParaRPr lang="en-GB" dirty="0"/>
                        </a:p>
                      </a:txBody>
                      <a:tcPr/>
                    </a:tc>
                    <a:tc>
                      <a:txBody>
                        <a:bodyPr/>
                        <a:lstStyle/>
                        <a:p>
                          <a:pPr algn="ctr" rtl="1"/>
                          <a:r>
                            <a:rPr lang="en-GB" dirty="0" smtClean="0"/>
                            <a:t>1</a:t>
                          </a:r>
                          <a:endParaRPr lang="en-GB" dirty="0"/>
                        </a:p>
                      </a:txBody>
                      <a:tcPr/>
                    </a:tc>
                  </a:tr>
                  <a:tr h="370840">
                    <a:tc>
                      <a:txBody>
                        <a:bodyPr/>
                        <a:lstStyle/>
                        <a:p>
                          <a:pPr algn="ctr" rtl="1"/>
                          <a:r>
                            <a:rPr lang="en-GB" dirty="0" smtClean="0"/>
                            <a:t>6</a:t>
                          </a:r>
                          <a:endParaRPr lang="en-GB" dirty="0"/>
                        </a:p>
                      </a:txBody>
                      <a:tcPr/>
                    </a:tc>
                    <a:tc>
                      <a:txBody>
                        <a:bodyPr/>
                        <a:lstStyle/>
                        <a:p>
                          <a:pPr algn="ctr" rtl="1"/>
                          <a:r>
                            <a:rPr lang="en-GB" dirty="0" smtClean="0"/>
                            <a:t>10</a:t>
                          </a:r>
                          <a:endParaRPr lang="en-GB" dirty="0"/>
                        </a:p>
                      </a:txBody>
                      <a:tcPr/>
                    </a:tc>
                    <a:tc>
                      <a:txBody>
                        <a:bodyPr/>
                        <a:lstStyle/>
                        <a:p>
                          <a:pPr algn="ctr" rtl="1"/>
                          <a:r>
                            <a:rPr lang="en-GB" dirty="0" smtClean="0"/>
                            <a:t>34</a:t>
                          </a:r>
                          <a:endParaRPr lang="en-GB" dirty="0"/>
                        </a:p>
                      </a:txBody>
                      <a:tcPr/>
                    </a:tc>
                    <a:tc>
                      <a:txBody>
                        <a:bodyPr/>
                        <a:lstStyle/>
                        <a:p>
                          <a:pPr algn="ctr" rtl="1"/>
                          <a:r>
                            <a:rPr lang="en-GB" dirty="0" smtClean="0"/>
                            <a:t>66</a:t>
                          </a:r>
                          <a:endParaRPr lang="en-GB" dirty="0"/>
                        </a:p>
                      </a:txBody>
                      <a:tcPr>
                        <a:solidFill>
                          <a:schemeClr val="bg1">
                            <a:lumMod val="50000"/>
                          </a:schemeClr>
                        </a:solidFill>
                      </a:tcPr>
                    </a:tc>
                    <a:tc>
                      <a:txBody>
                        <a:bodyPr/>
                        <a:lstStyle/>
                        <a:p>
                          <a:pPr algn="ctr" rtl="1"/>
                          <a:r>
                            <a:rPr lang="en-GB" dirty="0" smtClean="0"/>
                            <a:t>72</a:t>
                          </a:r>
                          <a:endParaRPr lang="en-GB" dirty="0"/>
                        </a:p>
                      </a:txBody>
                      <a:tcPr>
                        <a:solidFill>
                          <a:schemeClr val="bg1">
                            <a:lumMod val="50000"/>
                          </a:schemeClr>
                        </a:solidFill>
                      </a:tcPr>
                    </a:tc>
                    <a:tc>
                      <a:txBody>
                        <a:bodyPr/>
                        <a:lstStyle/>
                        <a:p>
                          <a:pPr algn="ctr" rtl="1"/>
                          <a:r>
                            <a:rPr lang="en-GB" dirty="0" smtClean="0"/>
                            <a:t>36</a:t>
                          </a:r>
                          <a:endParaRPr lang="en-GB" dirty="0"/>
                        </a:p>
                      </a:txBody>
                      <a:tcPr/>
                    </a:tc>
                    <a:tc>
                      <a:txBody>
                        <a:bodyPr/>
                        <a:lstStyle/>
                        <a:p>
                          <a:pPr algn="ctr" rtl="1"/>
                          <a:r>
                            <a:rPr lang="en-GB" dirty="0" smtClean="0"/>
                            <a:t>2</a:t>
                          </a:r>
                          <a:endParaRPr lang="en-GB" dirty="0"/>
                        </a:p>
                      </a:txBody>
                      <a:tcPr/>
                    </a:tc>
                  </a:tr>
                  <a:tr h="370840">
                    <a:tc>
                      <a:txBody>
                        <a:bodyPr/>
                        <a:lstStyle/>
                        <a:p>
                          <a:pPr algn="ctr" rtl="1"/>
                          <a:r>
                            <a:rPr lang="en-GB" dirty="0" smtClean="0"/>
                            <a:t>22</a:t>
                          </a:r>
                          <a:endParaRPr lang="en-GB" dirty="0"/>
                        </a:p>
                      </a:txBody>
                      <a:tcPr/>
                    </a:tc>
                    <a:tc>
                      <a:txBody>
                        <a:bodyPr/>
                        <a:lstStyle/>
                        <a:p>
                          <a:pPr algn="ctr" rtl="1"/>
                          <a:r>
                            <a:rPr lang="en-GB" dirty="0" smtClean="0"/>
                            <a:t>14</a:t>
                          </a:r>
                          <a:endParaRPr lang="en-GB" dirty="0"/>
                        </a:p>
                      </a:txBody>
                      <a:tcPr/>
                    </a:tc>
                    <a:tc>
                      <a:txBody>
                        <a:bodyPr/>
                        <a:lstStyle/>
                        <a:p>
                          <a:pPr algn="ctr" rtl="1"/>
                          <a:r>
                            <a:rPr lang="en-GB" dirty="0" smtClean="0"/>
                            <a:t>30</a:t>
                          </a:r>
                          <a:endParaRPr lang="en-GB" dirty="0"/>
                        </a:p>
                      </a:txBody>
                      <a:tcPr/>
                    </a:tc>
                    <a:tc>
                      <a:txBody>
                        <a:bodyPr/>
                        <a:lstStyle/>
                        <a:p>
                          <a:pPr algn="ctr" rtl="1"/>
                          <a:r>
                            <a:rPr lang="en-GB" dirty="0" smtClean="0"/>
                            <a:t>80</a:t>
                          </a:r>
                          <a:endParaRPr lang="en-GB" dirty="0"/>
                        </a:p>
                      </a:txBody>
                      <a:tcPr>
                        <a:solidFill>
                          <a:schemeClr val="bg1">
                            <a:lumMod val="50000"/>
                          </a:schemeClr>
                        </a:solidFill>
                      </a:tcPr>
                    </a:tc>
                    <a:tc>
                      <a:txBody>
                        <a:bodyPr/>
                        <a:lstStyle/>
                        <a:p>
                          <a:pPr algn="ctr" rtl="1"/>
                          <a:r>
                            <a:rPr lang="en-GB" dirty="0" smtClean="0"/>
                            <a:t>102</a:t>
                          </a:r>
                          <a:endParaRPr lang="en-GB" dirty="0"/>
                        </a:p>
                      </a:txBody>
                      <a:tcPr>
                        <a:solidFill>
                          <a:schemeClr val="bg1">
                            <a:lumMod val="50000"/>
                          </a:schemeClr>
                        </a:solidFill>
                      </a:tcPr>
                    </a:tc>
                    <a:tc>
                      <a:txBody>
                        <a:bodyPr/>
                        <a:lstStyle/>
                        <a:p>
                          <a:pPr algn="ctr" rtl="1"/>
                          <a:r>
                            <a:rPr lang="en-GB" dirty="0" smtClean="0"/>
                            <a:t>34</a:t>
                          </a:r>
                          <a:endParaRPr lang="en-GB" dirty="0"/>
                        </a:p>
                      </a:txBody>
                      <a:tcPr/>
                    </a:tc>
                    <a:tc>
                      <a:txBody>
                        <a:bodyPr/>
                        <a:lstStyle/>
                        <a:p>
                          <a:pPr algn="ctr" rtl="1"/>
                          <a:r>
                            <a:rPr lang="en-GB" dirty="0" smtClean="0"/>
                            <a:t>3</a:t>
                          </a:r>
                          <a:endParaRPr lang="en-GB" dirty="0"/>
                        </a:p>
                      </a:txBody>
                      <a:tcPr/>
                    </a:tc>
                  </a:tr>
                  <a:tr h="370840">
                    <a:tc>
                      <a:txBody>
                        <a:bodyPr/>
                        <a:lstStyle/>
                        <a:p>
                          <a:pPr algn="ctr" rtl="1"/>
                          <a:r>
                            <a:rPr lang="en-GB" dirty="0" smtClean="0"/>
                            <a:t>30</a:t>
                          </a:r>
                          <a:endParaRPr lang="en-GB" dirty="0"/>
                        </a:p>
                      </a:txBody>
                      <a:tcPr/>
                    </a:tc>
                    <a:tc>
                      <a:txBody>
                        <a:bodyPr/>
                        <a:lstStyle/>
                        <a:p>
                          <a:pPr algn="ctr" rtl="1"/>
                          <a:r>
                            <a:rPr lang="en-GB" dirty="0" smtClean="0"/>
                            <a:t>18</a:t>
                          </a:r>
                          <a:endParaRPr lang="en-GB" dirty="0"/>
                        </a:p>
                      </a:txBody>
                      <a:tcPr/>
                    </a:tc>
                    <a:tc>
                      <a:txBody>
                        <a:bodyPr/>
                        <a:lstStyle/>
                        <a:p>
                          <a:pPr algn="ctr" rtl="1"/>
                          <a:r>
                            <a:rPr lang="en-GB" dirty="0" smtClean="0"/>
                            <a:t>26</a:t>
                          </a:r>
                          <a:endParaRPr lang="en-GB" dirty="0"/>
                        </a:p>
                      </a:txBody>
                      <a:tcPr/>
                    </a:tc>
                    <a:tc>
                      <a:txBody>
                        <a:bodyPr/>
                        <a:lstStyle/>
                        <a:p>
                          <a:pPr algn="ctr" rtl="1"/>
                          <a:r>
                            <a:rPr lang="en-GB" dirty="0" smtClean="0"/>
                            <a:t>98</a:t>
                          </a:r>
                          <a:endParaRPr lang="en-GB" dirty="0"/>
                        </a:p>
                      </a:txBody>
                      <a:tcPr>
                        <a:solidFill>
                          <a:schemeClr val="bg1">
                            <a:lumMod val="50000"/>
                          </a:schemeClr>
                        </a:solidFill>
                      </a:tcPr>
                    </a:tc>
                    <a:tc>
                      <a:txBody>
                        <a:bodyPr/>
                        <a:lstStyle/>
                        <a:p>
                          <a:pPr algn="ctr" rtl="1"/>
                          <a:r>
                            <a:rPr lang="en-GB" dirty="0" smtClean="0"/>
                            <a:t>128</a:t>
                          </a:r>
                          <a:endParaRPr lang="en-GB" dirty="0"/>
                        </a:p>
                      </a:txBody>
                      <a:tcPr>
                        <a:solidFill>
                          <a:schemeClr val="bg1">
                            <a:lumMod val="50000"/>
                          </a:schemeClr>
                        </a:solidFill>
                      </a:tcPr>
                    </a:tc>
                    <a:tc>
                      <a:txBody>
                        <a:bodyPr/>
                        <a:lstStyle/>
                        <a:p>
                          <a:pPr algn="ctr" rtl="1"/>
                          <a:r>
                            <a:rPr lang="en-GB" dirty="0" smtClean="0"/>
                            <a:t>32</a:t>
                          </a:r>
                          <a:endParaRPr lang="en-GB" dirty="0"/>
                        </a:p>
                      </a:txBody>
                      <a:tcPr/>
                    </a:tc>
                    <a:tc>
                      <a:txBody>
                        <a:bodyPr/>
                        <a:lstStyle/>
                        <a:p>
                          <a:pPr algn="ctr" rtl="1"/>
                          <a:r>
                            <a:rPr lang="en-GB" dirty="0" smtClean="0"/>
                            <a:t>4</a:t>
                          </a:r>
                          <a:endParaRPr lang="en-GB" dirty="0"/>
                        </a:p>
                      </a:txBody>
                      <a:tcPr/>
                    </a:tc>
                  </a:tr>
                  <a:tr h="370840">
                    <a:tc>
                      <a:txBody>
                        <a:bodyPr/>
                        <a:lstStyle/>
                        <a:p>
                          <a:pPr algn="ctr" rtl="1"/>
                          <a:r>
                            <a:rPr lang="en-GB" b="1" dirty="0" smtClean="0"/>
                            <a:t>30</a:t>
                          </a:r>
                          <a:endParaRPr lang="en-GB" b="1" dirty="0"/>
                        </a:p>
                      </a:txBody>
                      <a:tcPr/>
                    </a:tc>
                    <a:tc>
                      <a:txBody>
                        <a:bodyPr/>
                        <a:lstStyle/>
                        <a:p>
                          <a:pPr algn="ctr" rtl="1"/>
                          <a:r>
                            <a:rPr lang="en-GB" b="1" dirty="0" smtClean="0"/>
                            <a:t>22</a:t>
                          </a:r>
                          <a:endParaRPr lang="en-GB" b="1" dirty="0"/>
                        </a:p>
                      </a:txBody>
                      <a:tcPr/>
                    </a:tc>
                    <a:tc>
                      <a:txBody>
                        <a:bodyPr/>
                        <a:lstStyle/>
                        <a:p>
                          <a:pPr algn="ctr" rtl="1"/>
                          <a:r>
                            <a:rPr lang="en-GB" b="1" dirty="0" smtClean="0"/>
                            <a:t>22</a:t>
                          </a:r>
                          <a:endParaRPr lang="en-GB" b="1" dirty="0"/>
                        </a:p>
                      </a:txBody>
                      <a:tcPr/>
                    </a:tc>
                    <a:tc>
                      <a:txBody>
                        <a:bodyPr/>
                        <a:lstStyle/>
                        <a:p>
                          <a:pPr algn="ctr" rtl="1"/>
                          <a:r>
                            <a:rPr lang="en-GB" dirty="0" smtClean="0"/>
                            <a:t>120</a:t>
                          </a:r>
                          <a:endParaRPr lang="en-GB" dirty="0"/>
                        </a:p>
                      </a:txBody>
                      <a:tcPr>
                        <a:solidFill>
                          <a:schemeClr val="bg1">
                            <a:lumMod val="50000"/>
                          </a:schemeClr>
                        </a:solidFill>
                      </a:tcPr>
                    </a:tc>
                    <a:tc>
                      <a:txBody>
                        <a:bodyPr/>
                        <a:lstStyle/>
                        <a:p>
                          <a:pPr algn="ctr" rtl="1"/>
                          <a:r>
                            <a:rPr lang="en-GB" dirty="0" smtClean="0"/>
                            <a:t>150</a:t>
                          </a:r>
                          <a:endParaRPr lang="en-GB" dirty="0"/>
                        </a:p>
                      </a:txBody>
                      <a:tcPr>
                        <a:solidFill>
                          <a:schemeClr val="bg1">
                            <a:lumMod val="50000"/>
                          </a:schemeClr>
                        </a:solidFill>
                      </a:tcPr>
                    </a:tc>
                    <a:tc>
                      <a:txBody>
                        <a:bodyPr/>
                        <a:lstStyle/>
                        <a:p>
                          <a:pPr algn="ctr" rtl="1"/>
                          <a:r>
                            <a:rPr lang="en-GB" b="1" dirty="0" smtClean="0"/>
                            <a:t>30</a:t>
                          </a:r>
                          <a:endParaRPr lang="en-GB" b="1" dirty="0"/>
                        </a:p>
                      </a:txBody>
                      <a:tcPr/>
                    </a:tc>
                    <a:tc>
                      <a:txBody>
                        <a:bodyPr/>
                        <a:lstStyle/>
                        <a:p>
                          <a:pPr algn="ctr" rtl="1"/>
                          <a:r>
                            <a:rPr lang="en-GB" b="1" dirty="0" smtClean="0"/>
                            <a:t>5</a:t>
                          </a:r>
                          <a:endParaRPr lang="en-GB" b="1" dirty="0"/>
                        </a:p>
                      </a:txBody>
                      <a:tcPr/>
                    </a:tc>
                  </a:tr>
                  <a:tr h="370840">
                    <a:tc>
                      <a:txBody>
                        <a:bodyPr/>
                        <a:lstStyle/>
                        <a:p>
                          <a:pPr algn="ctr" rtl="1"/>
                          <a:r>
                            <a:rPr lang="en-GB" dirty="0" smtClean="0"/>
                            <a:t>22</a:t>
                          </a:r>
                          <a:endParaRPr lang="en-GB" dirty="0"/>
                        </a:p>
                      </a:txBody>
                      <a:tcPr/>
                    </a:tc>
                    <a:tc>
                      <a:txBody>
                        <a:bodyPr/>
                        <a:lstStyle/>
                        <a:p>
                          <a:pPr algn="ctr" rtl="1"/>
                          <a:r>
                            <a:rPr lang="en-GB" dirty="0" smtClean="0"/>
                            <a:t>26</a:t>
                          </a:r>
                          <a:endParaRPr lang="en-GB" dirty="0"/>
                        </a:p>
                      </a:txBody>
                      <a:tcPr/>
                    </a:tc>
                    <a:tc>
                      <a:txBody>
                        <a:bodyPr/>
                        <a:lstStyle/>
                        <a:p>
                          <a:pPr algn="ctr" rtl="1"/>
                          <a:r>
                            <a:rPr lang="en-GB" dirty="0" smtClean="0"/>
                            <a:t>18</a:t>
                          </a:r>
                          <a:endParaRPr lang="en-GB" dirty="0"/>
                        </a:p>
                      </a:txBody>
                      <a:tcPr/>
                    </a:tc>
                    <a:tc>
                      <a:txBody>
                        <a:bodyPr/>
                        <a:lstStyle/>
                        <a:p>
                          <a:pPr algn="ctr" rtl="1"/>
                          <a:r>
                            <a:rPr lang="en-GB" dirty="0" smtClean="0"/>
                            <a:t>146</a:t>
                          </a:r>
                          <a:endParaRPr lang="en-GB" dirty="0"/>
                        </a:p>
                      </a:txBody>
                      <a:tcPr>
                        <a:solidFill>
                          <a:schemeClr val="bg1">
                            <a:lumMod val="50000"/>
                          </a:schemeClr>
                        </a:solidFill>
                      </a:tcPr>
                    </a:tc>
                    <a:tc>
                      <a:txBody>
                        <a:bodyPr/>
                        <a:lstStyle/>
                        <a:p>
                          <a:pPr algn="ctr" rtl="1"/>
                          <a:r>
                            <a:rPr lang="en-GB" dirty="0" smtClean="0"/>
                            <a:t>168</a:t>
                          </a:r>
                          <a:endParaRPr lang="en-GB" dirty="0"/>
                        </a:p>
                      </a:txBody>
                      <a:tcPr>
                        <a:solidFill>
                          <a:schemeClr val="bg1">
                            <a:lumMod val="50000"/>
                          </a:schemeClr>
                        </a:solidFill>
                      </a:tcPr>
                    </a:tc>
                    <a:tc>
                      <a:txBody>
                        <a:bodyPr/>
                        <a:lstStyle/>
                        <a:p>
                          <a:pPr algn="ctr" rtl="1"/>
                          <a:r>
                            <a:rPr lang="en-GB" dirty="0" smtClean="0"/>
                            <a:t>28</a:t>
                          </a:r>
                          <a:endParaRPr lang="en-GB" dirty="0"/>
                        </a:p>
                      </a:txBody>
                      <a:tcPr/>
                    </a:tc>
                    <a:tc>
                      <a:txBody>
                        <a:bodyPr/>
                        <a:lstStyle/>
                        <a:p>
                          <a:pPr algn="ctr" rtl="1"/>
                          <a:r>
                            <a:rPr lang="en-GB" dirty="0" smtClean="0"/>
                            <a:t>6</a:t>
                          </a:r>
                          <a:endParaRPr lang="en-GB" dirty="0"/>
                        </a:p>
                      </a:txBody>
                      <a:tcPr/>
                    </a:tc>
                  </a:tr>
                  <a:tr h="370840">
                    <a:tc>
                      <a:txBody>
                        <a:bodyPr/>
                        <a:lstStyle/>
                        <a:p>
                          <a:pPr algn="ctr" rtl="1"/>
                          <a:r>
                            <a:rPr lang="en-GB" dirty="0" smtClean="0"/>
                            <a:t>6</a:t>
                          </a:r>
                          <a:endParaRPr lang="en-GB" dirty="0"/>
                        </a:p>
                      </a:txBody>
                      <a:tcPr/>
                    </a:tc>
                    <a:tc>
                      <a:txBody>
                        <a:bodyPr/>
                        <a:lstStyle/>
                        <a:p>
                          <a:pPr algn="ctr" rtl="1"/>
                          <a:r>
                            <a:rPr lang="en-GB" dirty="0" smtClean="0"/>
                            <a:t>30</a:t>
                          </a:r>
                          <a:endParaRPr lang="en-GB" dirty="0"/>
                        </a:p>
                      </a:txBody>
                      <a:tcPr/>
                    </a:tc>
                    <a:tc>
                      <a:txBody>
                        <a:bodyPr/>
                        <a:lstStyle/>
                        <a:p>
                          <a:pPr algn="ctr" rtl="1"/>
                          <a:r>
                            <a:rPr lang="en-GB" dirty="0" smtClean="0"/>
                            <a:t>14</a:t>
                          </a:r>
                          <a:endParaRPr lang="en-GB" dirty="0"/>
                        </a:p>
                      </a:txBody>
                      <a:tcPr/>
                    </a:tc>
                    <a:tc>
                      <a:txBody>
                        <a:bodyPr/>
                        <a:lstStyle/>
                        <a:p>
                          <a:pPr algn="ctr" rtl="1"/>
                          <a:r>
                            <a:rPr lang="en-GB" dirty="0" smtClean="0"/>
                            <a:t>176</a:t>
                          </a:r>
                          <a:endParaRPr lang="en-GB" dirty="0"/>
                        </a:p>
                      </a:txBody>
                      <a:tcPr>
                        <a:solidFill>
                          <a:schemeClr val="bg1">
                            <a:lumMod val="50000"/>
                          </a:schemeClr>
                        </a:solidFill>
                      </a:tcPr>
                    </a:tc>
                    <a:tc>
                      <a:txBody>
                        <a:bodyPr/>
                        <a:lstStyle/>
                        <a:p>
                          <a:pPr algn="ctr" rtl="1"/>
                          <a:r>
                            <a:rPr lang="en-GB" dirty="0" smtClean="0"/>
                            <a:t>182</a:t>
                          </a:r>
                          <a:endParaRPr lang="en-GB" dirty="0"/>
                        </a:p>
                      </a:txBody>
                      <a:tcPr>
                        <a:solidFill>
                          <a:schemeClr val="bg1">
                            <a:lumMod val="50000"/>
                          </a:schemeClr>
                        </a:solidFill>
                      </a:tcPr>
                    </a:tc>
                    <a:tc>
                      <a:txBody>
                        <a:bodyPr/>
                        <a:lstStyle/>
                        <a:p>
                          <a:pPr algn="ctr" rtl="1"/>
                          <a:r>
                            <a:rPr lang="en-GB" dirty="0" smtClean="0"/>
                            <a:t>26</a:t>
                          </a:r>
                          <a:endParaRPr lang="en-GB" dirty="0"/>
                        </a:p>
                      </a:txBody>
                      <a:tcPr/>
                    </a:tc>
                    <a:tc>
                      <a:txBody>
                        <a:bodyPr/>
                        <a:lstStyle/>
                        <a:p>
                          <a:pPr algn="ctr" rtl="1"/>
                          <a:r>
                            <a:rPr lang="en-GB" dirty="0" smtClean="0"/>
                            <a:t>7</a:t>
                          </a:r>
                          <a:endParaRPr lang="en-GB" dirty="0"/>
                        </a:p>
                      </a:txBody>
                      <a:tcPr/>
                    </a:tc>
                  </a:tr>
                  <a:tr h="370840">
                    <a:tc>
                      <a:txBody>
                        <a:bodyPr/>
                        <a:lstStyle/>
                        <a:p>
                          <a:pPr algn="ctr" rtl="1"/>
                          <a:r>
                            <a:rPr lang="en-GB" dirty="0" smtClean="0"/>
                            <a:t>-18</a:t>
                          </a:r>
                          <a:endParaRPr lang="en-GB" dirty="0"/>
                        </a:p>
                      </a:txBody>
                      <a:tcPr/>
                    </a:tc>
                    <a:tc>
                      <a:txBody>
                        <a:bodyPr/>
                        <a:lstStyle/>
                        <a:p>
                          <a:pPr algn="ctr" rtl="1"/>
                          <a:r>
                            <a:rPr lang="en-GB" dirty="0" smtClean="0"/>
                            <a:t>34</a:t>
                          </a:r>
                          <a:endParaRPr lang="en-GB" dirty="0"/>
                        </a:p>
                      </a:txBody>
                      <a:tcPr/>
                    </a:tc>
                    <a:tc>
                      <a:txBody>
                        <a:bodyPr/>
                        <a:lstStyle/>
                        <a:p>
                          <a:pPr algn="ctr" rtl="1"/>
                          <a:r>
                            <a:rPr lang="en-GB" dirty="0" smtClean="0"/>
                            <a:t>10</a:t>
                          </a:r>
                          <a:endParaRPr lang="en-GB" dirty="0"/>
                        </a:p>
                      </a:txBody>
                      <a:tcPr/>
                    </a:tc>
                    <a:tc>
                      <a:txBody>
                        <a:bodyPr/>
                        <a:lstStyle/>
                        <a:p>
                          <a:pPr algn="ctr" rtl="1"/>
                          <a:r>
                            <a:rPr lang="en-GB" dirty="0" smtClean="0"/>
                            <a:t>210</a:t>
                          </a:r>
                          <a:endParaRPr lang="en-GB" dirty="0"/>
                        </a:p>
                      </a:txBody>
                      <a:tcPr>
                        <a:solidFill>
                          <a:schemeClr val="bg1">
                            <a:lumMod val="50000"/>
                          </a:schemeClr>
                        </a:solidFill>
                      </a:tcPr>
                    </a:tc>
                    <a:tc>
                      <a:txBody>
                        <a:bodyPr/>
                        <a:lstStyle/>
                        <a:p>
                          <a:pPr algn="ctr" rtl="1"/>
                          <a:r>
                            <a:rPr lang="en-GB" dirty="0" smtClean="0"/>
                            <a:t>192</a:t>
                          </a:r>
                          <a:endParaRPr lang="en-GB" dirty="0"/>
                        </a:p>
                      </a:txBody>
                      <a:tcPr>
                        <a:solidFill>
                          <a:schemeClr val="bg1">
                            <a:lumMod val="50000"/>
                          </a:schemeClr>
                        </a:solidFill>
                      </a:tcPr>
                    </a:tc>
                    <a:tc>
                      <a:txBody>
                        <a:bodyPr/>
                        <a:lstStyle/>
                        <a:p>
                          <a:pPr algn="ctr" rtl="1"/>
                          <a:r>
                            <a:rPr lang="en-GB" dirty="0" smtClean="0"/>
                            <a:t>24</a:t>
                          </a:r>
                          <a:endParaRPr lang="en-GB" dirty="0"/>
                        </a:p>
                      </a:txBody>
                      <a:tcPr/>
                    </a:tc>
                    <a:tc>
                      <a:txBody>
                        <a:bodyPr/>
                        <a:lstStyle/>
                        <a:p>
                          <a:pPr algn="ctr" rtl="1"/>
                          <a:r>
                            <a:rPr lang="en-GB" dirty="0" smtClean="0"/>
                            <a:t>8</a:t>
                          </a:r>
                          <a:endParaRPr lang="en-GB" dirty="0"/>
                        </a:p>
                      </a:txBody>
                      <a:tcPr/>
                    </a:tc>
                  </a:tr>
                  <a:tr h="370840">
                    <a:tc>
                      <a:txBody>
                        <a:bodyPr/>
                        <a:lstStyle/>
                        <a:p>
                          <a:pPr algn="ctr" rtl="1"/>
                          <a:r>
                            <a:rPr lang="en-GB" dirty="0" smtClean="0"/>
                            <a:t>-50</a:t>
                          </a:r>
                          <a:endParaRPr lang="en-GB" dirty="0"/>
                        </a:p>
                      </a:txBody>
                      <a:tcPr/>
                    </a:tc>
                    <a:tc>
                      <a:txBody>
                        <a:bodyPr/>
                        <a:lstStyle/>
                        <a:p>
                          <a:pPr algn="ctr" rtl="1"/>
                          <a:r>
                            <a:rPr lang="en-GB" dirty="0" smtClean="0"/>
                            <a:t>38</a:t>
                          </a:r>
                          <a:endParaRPr lang="en-GB" dirty="0"/>
                        </a:p>
                      </a:txBody>
                      <a:tcPr/>
                    </a:tc>
                    <a:tc>
                      <a:txBody>
                        <a:bodyPr/>
                        <a:lstStyle/>
                        <a:p>
                          <a:pPr algn="ctr" rtl="1"/>
                          <a:r>
                            <a:rPr lang="en-GB" dirty="0" smtClean="0"/>
                            <a:t>6</a:t>
                          </a:r>
                          <a:endParaRPr lang="en-GB" dirty="0"/>
                        </a:p>
                      </a:txBody>
                      <a:tcPr/>
                    </a:tc>
                    <a:tc>
                      <a:txBody>
                        <a:bodyPr/>
                        <a:lstStyle/>
                        <a:p>
                          <a:pPr algn="ctr" rtl="1"/>
                          <a:r>
                            <a:rPr lang="en-GB" dirty="0" smtClean="0"/>
                            <a:t>248</a:t>
                          </a:r>
                          <a:endParaRPr lang="en-GB" dirty="0"/>
                        </a:p>
                      </a:txBody>
                      <a:tcPr>
                        <a:solidFill>
                          <a:schemeClr val="bg1">
                            <a:lumMod val="50000"/>
                          </a:schemeClr>
                        </a:solidFill>
                      </a:tcPr>
                    </a:tc>
                    <a:tc>
                      <a:txBody>
                        <a:bodyPr/>
                        <a:lstStyle/>
                        <a:p>
                          <a:pPr algn="ctr" rtl="1"/>
                          <a:r>
                            <a:rPr lang="en-GB" dirty="0" smtClean="0"/>
                            <a:t>198</a:t>
                          </a:r>
                          <a:endParaRPr lang="en-GB" dirty="0"/>
                        </a:p>
                      </a:txBody>
                      <a:tcPr>
                        <a:solidFill>
                          <a:schemeClr val="bg1">
                            <a:lumMod val="50000"/>
                          </a:schemeClr>
                        </a:solidFill>
                      </a:tcPr>
                    </a:tc>
                    <a:tc>
                      <a:txBody>
                        <a:bodyPr/>
                        <a:lstStyle/>
                        <a:p>
                          <a:pPr algn="ctr" rtl="1"/>
                          <a:r>
                            <a:rPr lang="en-GB" dirty="0" smtClean="0"/>
                            <a:t>22</a:t>
                          </a:r>
                          <a:endParaRPr lang="en-GB" dirty="0"/>
                        </a:p>
                      </a:txBody>
                      <a:tcPr/>
                    </a:tc>
                    <a:tc>
                      <a:txBody>
                        <a:bodyPr/>
                        <a:lstStyle/>
                        <a:p>
                          <a:pPr algn="ctr" rtl="1"/>
                          <a:r>
                            <a:rPr lang="en-GB" dirty="0" smtClean="0"/>
                            <a:t>9</a:t>
                          </a:r>
                          <a:endParaRPr lang="en-GB" dirty="0"/>
                        </a:p>
                      </a:txBody>
                      <a:tcPr/>
                    </a:tc>
                  </a:tr>
                </a:tbl>
              </a:graphicData>
            </a:graphic>
          </p:graphicFrame>
        </mc:Fallback>
      </mc:AlternateContent>
    </p:spTree>
    <p:extLst>
      <p:ext uri="{BB962C8B-B14F-4D97-AF65-F5344CB8AC3E}">
        <p14:creationId xmlns:p14="http://schemas.microsoft.com/office/powerpoint/2010/main" val="28243110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سعر المحتكر وإنتاجه في الأجل القصير:</a:t>
            </a:r>
            <a:endParaRPr lang="en-GB" dirty="0"/>
          </a:p>
        </p:txBody>
      </p:sp>
      <p:sp>
        <p:nvSpPr>
          <p:cNvPr id="3" name="Content Placeholder 2"/>
          <p:cNvSpPr>
            <a:spLocks noGrp="1"/>
          </p:cNvSpPr>
          <p:nvPr>
            <p:ph idx="1"/>
          </p:nvPr>
        </p:nvSpPr>
        <p:spPr/>
        <p:txBody>
          <a:bodyPr/>
          <a:lstStyle/>
          <a:p>
            <a:pPr algn="r" rtl="1"/>
            <a:r>
              <a:rPr lang="ar-SA" b="1" dirty="0" smtClean="0">
                <a:solidFill>
                  <a:schemeClr val="tx2"/>
                </a:solidFill>
              </a:rPr>
              <a:t>يبين الجدول السابق أن:</a:t>
            </a:r>
          </a:p>
          <a:p>
            <a:pPr marL="514350" indent="-514350" algn="r" rtl="1">
              <a:buFont typeface="+mj-lt"/>
              <a:buAutoNum type="arabicPeriod"/>
            </a:pPr>
            <a:r>
              <a:rPr lang="ar-SA" dirty="0" smtClean="0">
                <a:solidFill>
                  <a:schemeClr val="tx1"/>
                </a:solidFill>
              </a:rPr>
              <a:t>الأرباح الكلية تتزايد من الوحدة الأولى إلى الرابعة (عندما </a:t>
            </a:r>
            <a:r>
              <a:rPr lang="en-GB" dirty="0" smtClean="0">
                <a:solidFill>
                  <a:schemeClr val="tx1"/>
                </a:solidFill>
              </a:rPr>
              <a:t>MR &gt; MC</a:t>
            </a:r>
            <a:r>
              <a:rPr lang="ar-SA" dirty="0" smtClean="0">
                <a:solidFill>
                  <a:schemeClr val="tx1"/>
                </a:solidFill>
              </a:rPr>
              <a:t>) ثم تبدأ بالتناقص بعد الوحدة </a:t>
            </a:r>
            <a:r>
              <a:rPr lang="ar-SA" dirty="0"/>
              <a:t>الخامسة (عندما </a:t>
            </a:r>
            <a:r>
              <a:rPr lang="en-GB" dirty="0"/>
              <a:t>MR </a:t>
            </a:r>
            <a:r>
              <a:rPr lang="en-GB" dirty="0" smtClean="0"/>
              <a:t>&lt; </a:t>
            </a:r>
            <a:r>
              <a:rPr lang="en-GB" dirty="0"/>
              <a:t>MC</a:t>
            </a:r>
            <a:r>
              <a:rPr lang="ar-SA" dirty="0"/>
              <a:t>).</a:t>
            </a:r>
            <a:endParaRPr lang="ar-SA" dirty="0" smtClean="0">
              <a:solidFill>
                <a:schemeClr val="tx1"/>
              </a:solidFill>
            </a:endParaRPr>
          </a:p>
          <a:p>
            <a:pPr marL="514350" indent="-514350" algn="r" rtl="1">
              <a:buFont typeface="+mj-lt"/>
              <a:buAutoNum type="arabicPeriod"/>
            </a:pPr>
            <a:r>
              <a:rPr lang="ar-SA" dirty="0" smtClean="0">
                <a:solidFill>
                  <a:schemeClr val="tx1"/>
                </a:solidFill>
              </a:rPr>
              <a:t>أقصى الأرباح (30 ألف ريال) تتحقق عند الوحدة الخامسة والسعر 30 ريال حيث التكاليف الحدية تساوي الإيراد الحدي ولكنهما أقل من السعر </a:t>
            </a:r>
            <a:r>
              <a:rPr lang="en-GB" dirty="0" smtClean="0">
                <a:solidFill>
                  <a:schemeClr val="tx1"/>
                </a:solidFill>
              </a:rPr>
              <a:t>MC=MR&lt;P</a:t>
            </a:r>
            <a:r>
              <a:rPr lang="ar-SA" dirty="0" smtClean="0"/>
              <a:t>.</a:t>
            </a:r>
          </a:p>
          <a:p>
            <a:pPr marL="514350" indent="-514350" algn="r" rtl="1">
              <a:buFont typeface="+mj-lt"/>
              <a:buAutoNum type="arabicPeriod"/>
            </a:pPr>
            <a:r>
              <a:rPr lang="ar-SA" dirty="0" smtClean="0">
                <a:solidFill>
                  <a:schemeClr val="tx1"/>
                </a:solidFill>
              </a:rPr>
              <a:t>المحتكر في سعيه لتحقيق أقصى الأرباح اختار حجم الإنتاج (5 وحدات) و اختار السعر (30 ريال).</a:t>
            </a:r>
            <a:endParaRPr lang="en-GB" dirty="0" smtClean="0">
              <a:solidFill>
                <a:schemeClr val="tx1"/>
              </a:solidFill>
            </a:endParaRPr>
          </a:p>
        </p:txBody>
      </p:sp>
      <p:sp>
        <p:nvSpPr>
          <p:cNvPr id="5" name="Slide Number Placeholder 4"/>
          <p:cNvSpPr>
            <a:spLocks noGrp="1"/>
          </p:cNvSpPr>
          <p:nvPr>
            <p:ph type="sldNum" sz="quarter" idx="12"/>
          </p:nvPr>
        </p:nvSpPr>
        <p:spPr/>
        <p:txBody>
          <a:bodyPr/>
          <a:lstStyle/>
          <a:p>
            <a:fld id="{D393C396-9737-499C-8653-384A523018D4}" type="slidenum">
              <a:rPr lang="en-GB" smtClean="0"/>
              <a:pPr/>
              <a:t>25</a:t>
            </a:fld>
            <a:endParaRPr lang="en-GB"/>
          </a:p>
        </p:txBody>
      </p:sp>
    </p:spTree>
    <p:extLst>
      <p:ext uri="{BB962C8B-B14F-4D97-AF65-F5344CB8AC3E}">
        <p14:creationId xmlns:p14="http://schemas.microsoft.com/office/powerpoint/2010/main" val="20160045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Rectangle 52"/>
          <p:cNvSpPr/>
          <p:nvPr/>
        </p:nvSpPr>
        <p:spPr>
          <a:xfrm>
            <a:off x="2301804" y="4005064"/>
            <a:ext cx="2067927" cy="566772"/>
          </a:xfrm>
          <a:prstGeom prst="rect">
            <a:avLst/>
          </a:prstGeom>
          <a:solidFill>
            <a:srgbClr val="FFFF0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pPr algn="r" rtl="1"/>
            <a:r>
              <a:rPr lang="ar-SA" b="1" dirty="0"/>
              <a:t>سعر المحتكر وإنتاجه في الأجل القصير:</a:t>
            </a:r>
            <a:endParaRPr lang="en-GB" dirty="0"/>
          </a:p>
        </p:txBody>
      </p:sp>
      <p:sp>
        <p:nvSpPr>
          <p:cNvPr id="5" name="Slide Number Placeholder 4"/>
          <p:cNvSpPr>
            <a:spLocks noGrp="1"/>
          </p:cNvSpPr>
          <p:nvPr>
            <p:ph type="sldNum" sz="quarter" idx="12"/>
          </p:nvPr>
        </p:nvSpPr>
        <p:spPr/>
        <p:txBody>
          <a:bodyPr/>
          <a:lstStyle/>
          <a:p>
            <a:fld id="{D393C396-9737-499C-8653-384A523018D4}" type="slidenum">
              <a:rPr lang="en-GB" smtClean="0"/>
              <a:pPr/>
              <a:t>26</a:t>
            </a:fld>
            <a:endParaRPr lang="en-GB"/>
          </a:p>
        </p:txBody>
      </p:sp>
      <p:cxnSp>
        <p:nvCxnSpPr>
          <p:cNvPr id="6" name="Straight Arrow Connector 5"/>
          <p:cNvCxnSpPr/>
          <p:nvPr/>
        </p:nvCxnSpPr>
        <p:spPr>
          <a:xfrm flipV="1">
            <a:off x="2301804" y="2864549"/>
            <a:ext cx="0" cy="288032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301804" y="5744869"/>
            <a:ext cx="388843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619672" y="2204864"/>
            <a:ext cx="1503028" cy="707886"/>
          </a:xfrm>
          <a:prstGeom prst="rect">
            <a:avLst/>
          </a:prstGeom>
          <a:noFill/>
        </p:spPr>
        <p:txBody>
          <a:bodyPr wrap="square" rtlCol="0">
            <a:spAutoFit/>
          </a:bodyPr>
          <a:lstStyle/>
          <a:p>
            <a:pPr algn="ctr"/>
            <a:r>
              <a:rPr lang="en-US" sz="2000" dirty="0" smtClean="0"/>
              <a:t>AVC</a:t>
            </a:r>
            <a:r>
              <a:rPr lang="en-GB" sz="2000" dirty="0" smtClean="0"/>
              <a:t>, ATC, MC</a:t>
            </a:r>
            <a:endParaRPr lang="en-GB" sz="2000" dirty="0"/>
          </a:p>
        </p:txBody>
      </p:sp>
      <p:sp>
        <p:nvSpPr>
          <p:cNvPr id="9" name="TextBox 8"/>
          <p:cNvSpPr txBox="1"/>
          <p:nvPr/>
        </p:nvSpPr>
        <p:spPr>
          <a:xfrm>
            <a:off x="6084168" y="5549170"/>
            <a:ext cx="576064" cy="400110"/>
          </a:xfrm>
          <a:prstGeom prst="rect">
            <a:avLst/>
          </a:prstGeom>
          <a:noFill/>
        </p:spPr>
        <p:txBody>
          <a:bodyPr wrap="square" rtlCol="0">
            <a:spAutoFit/>
          </a:bodyPr>
          <a:lstStyle/>
          <a:p>
            <a:pPr algn="ctr"/>
            <a:r>
              <a:rPr lang="en-US" sz="2000" dirty="0" smtClean="0"/>
              <a:t>Q</a:t>
            </a:r>
            <a:endParaRPr lang="en-GB" sz="2000" dirty="0"/>
          </a:p>
        </p:txBody>
      </p:sp>
      <p:cxnSp>
        <p:nvCxnSpPr>
          <p:cNvPr id="11" name="Straight Connector 10"/>
          <p:cNvCxnSpPr/>
          <p:nvPr/>
        </p:nvCxnSpPr>
        <p:spPr>
          <a:xfrm>
            <a:off x="4355976" y="4005064"/>
            <a:ext cx="0" cy="170820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085780" y="5755902"/>
            <a:ext cx="432048" cy="369332"/>
          </a:xfrm>
          <a:prstGeom prst="rect">
            <a:avLst/>
          </a:prstGeom>
          <a:noFill/>
        </p:spPr>
        <p:txBody>
          <a:bodyPr wrap="square" rtlCol="0">
            <a:spAutoFit/>
          </a:bodyPr>
          <a:lstStyle/>
          <a:p>
            <a:r>
              <a:rPr lang="en-GB" dirty="0" smtClean="0"/>
              <a:t>0</a:t>
            </a:r>
            <a:endParaRPr lang="en-GB" dirty="0"/>
          </a:p>
        </p:txBody>
      </p:sp>
      <p:sp>
        <p:nvSpPr>
          <p:cNvPr id="13" name="TextBox 12"/>
          <p:cNvSpPr txBox="1"/>
          <p:nvPr/>
        </p:nvSpPr>
        <p:spPr>
          <a:xfrm>
            <a:off x="4211960" y="5661248"/>
            <a:ext cx="432048" cy="369332"/>
          </a:xfrm>
          <a:prstGeom prst="rect">
            <a:avLst/>
          </a:prstGeom>
          <a:noFill/>
        </p:spPr>
        <p:txBody>
          <a:bodyPr wrap="square" rtlCol="0">
            <a:spAutoFit/>
          </a:bodyPr>
          <a:lstStyle/>
          <a:p>
            <a:r>
              <a:rPr lang="en-GB" dirty="0" smtClean="0"/>
              <a:t>5</a:t>
            </a:r>
            <a:endParaRPr lang="en-GB" dirty="0"/>
          </a:p>
        </p:txBody>
      </p:sp>
      <p:sp>
        <p:nvSpPr>
          <p:cNvPr id="15" name="TextBox 14"/>
          <p:cNvSpPr txBox="1"/>
          <p:nvPr/>
        </p:nvSpPr>
        <p:spPr>
          <a:xfrm>
            <a:off x="6068276" y="2708920"/>
            <a:ext cx="663964" cy="461665"/>
          </a:xfrm>
          <a:prstGeom prst="rect">
            <a:avLst/>
          </a:prstGeom>
          <a:noFill/>
          <a:ln>
            <a:noFill/>
          </a:ln>
        </p:spPr>
        <p:txBody>
          <a:bodyPr wrap="none" rtlCol="0">
            <a:spAutoFit/>
          </a:bodyPr>
          <a:lstStyle/>
          <a:p>
            <a:r>
              <a:rPr lang="en-GB" sz="2400" dirty="0" smtClean="0">
                <a:solidFill>
                  <a:srgbClr val="7030A0"/>
                </a:solidFill>
              </a:rPr>
              <a:t>MC</a:t>
            </a:r>
            <a:endParaRPr lang="en-GB" sz="2400" dirty="0">
              <a:solidFill>
                <a:srgbClr val="7030A0"/>
              </a:solidFill>
            </a:endParaRPr>
          </a:p>
        </p:txBody>
      </p:sp>
      <p:sp>
        <p:nvSpPr>
          <p:cNvPr id="16" name="TextBox 15"/>
          <p:cNvSpPr txBox="1"/>
          <p:nvPr/>
        </p:nvSpPr>
        <p:spPr>
          <a:xfrm>
            <a:off x="5940152" y="3543399"/>
            <a:ext cx="758028" cy="461665"/>
          </a:xfrm>
          <a:prstGeom prst="rect">
            <a:avLst/>
          </a:prstGeom>
          <a:noFill/>
          <a:ln>
            <a:noFill/>
          </a:ln>
        </p:spPr>
        <p:txBody>
          <a:bodyPr wrap="none" rtlCol="0">
            <a:spAutoFit/>
          </a:bodyPr>
          <a:lstStyle/>
          <a:p>
            <a:r>
              <a:rPr lang="en-GB" sz="2400" dirty="0" smtClean="0">
                <a:solidFill>
                  <a:srgbClr val="00B050"/>
                </a:solidFill>
              </a:rPr>
              <a:t>ATC</a:t>
            </a:r>
            <a:endParaRPr lang="en-GB" sz="2400" dirty="0">
              <a:solidFill>
                <a:srgbClr val="00B050"/>
              </a:solidFill>
            </a:endParaRPr>
          </a:p>
        </p:txBody>
      </p:sp>
      <p:sp>
        <p:nvSpPr>
          <p:cNvPr id="17" name="TextBox 16"/>
          <p:cNvSpPr txBox="1"/>
          <p:nvPr/>
        </p:nvSpPr>
        <p:spPr>
          <a:xfrm>
            <a:off x="1909312" y="3851756"/>
            <a:ext cx="718472" cy="369332"/>
          </a:xfrm>
          <a:prstGeom prst="rect">
            <a:avLst/>
          </a:prstGeom>
          <a:noFill/>
        </p:spPr>
        <p:txBody>
          <a:bodyPr wrap="square" rtlCol="0">
            <a:spAutoFit/>
          </a:bodyPr>
          <a:lstStyle/>
          <a:p>
            <a:r>
              <a:rPr lang="en-GB" dirty="0" smtClean="0"/>
              <a:t>30</a:t>
            </a:r>
            <a:endParaRPr lang="en-GB" dirty="0"/>
          </a:p>
        </p:txBody>
      </p:sp>
      <p:sp>
        <p:nvSpPr>
          <p:cNvPr id="18" name="TextBox 17"/>
          <p:cNvSpPr txBox="1"/>
          <p:nvPr/>
        </p:nvSpPr>
        <p:spPr>
          <a:xfrm>
            <a:off x="1837304" y="4355812"/>
            <a:ext cx="718472" cy="369332"/>
          </a:xfrm>
          <a:prstGeom prst="rect">
            <a:avLst/>
          </a:prstGeom>
          <a:noFill/>
        </p:spPr>
        <p:txBody>
          <a:bodyPr wrap="square" rtlCol="0">
            <a:spAutoFit/>
          </a:bodyPr>
          <a:lstStyle/>
          <a:p>
            <a:r>
              <a:rPr lang="en-GB" dirty="0" smtClean="0"/>
              <a:t>24</a:t>
            </a:r>
            <a:endParaRPr lang="en-GB" dirty="0"/>
          </a:p>
        </p:txBody>
      </p:sp>
      <p:sp>
        <p:nvSpPr>
          <p:cNvPr id="19" name="TextBox 18"/>
          <p:cNvSpPr txBox="1"/>
          <p:nvPr/>
        </p:nvSpPr>
        <p:spPr>
          <a:xfrm>
            <a:off x="1835696" y="4571836"/>
            <a:ext cx="718472" cy="369332"/>
          </a:xfrm>
          <a:prstGeom prst="rect">
            <a:avLst/>
          </a:prstGeom>
          <a:noFill/>
        </p:spPr>
        <p:txBody>
          <a:bodyPr wrap="square" rtlCol="0">
            <a:spAutoFit/>
          </a:bodyPr>
          <a:lstStyle/>
          <a:p>
            <a:r>
              <a:rPr lang="en-GB" dirty="0" smtClean="0"/>
              <a:t>22</a:t>
            </a:r>
            <a:endParaRPr lang="en-GB" dirty="0"/>
          </a:p>
        </p:txBody>
      </p:sp>
      <p:cxnSp>
        <p:nvCxnSpPr>
          <p:cNvPr id="20" name="Straight Connector 19"/>
          <p:cNvCxnSpPr/>
          <p:nvPr/>
        </p:nvCxnSpPr>
        <p:spPr>
          <a:xfrm flipH="1">
            <a:off x="2267744" y="4797152"/>
            <a:ext cx="2088232"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2" name="Freeform 21"/>
          <p:cNvSpPr/>
          <p:nvPr/>
        </p:nvSpPr>
        <p:spPr>
          <a:xfrm>
            <a:off x="2956652" y="3017318"/>
            <a:ext cx="3127516" cy="2223540"/>
          </a:xfrm>
          <a:custGeom>
            <a:avLst/>
            <a:gdLst>
              <a:gd name="connsiteX0" fmla="*/ 0 w 2895600"/>
              <a:gd name="connsiteY0" fmla="*/ 1011382 h 1437549"/>
              <a:gd name="connsiteX1" fmla="*/ 886691 w 2895600"/>
              <a:gd name="connsiteY1" fmla="*/ 1385455 h 1437549"/>
              <a:gd name="connsiteX2" fmla="*/ 2895600 w 2895600"/>
              <a:gd name="connsiteY2" fmla="*/ 0 h 1437549"/>
              <a:gd name="connsiteX3" fmla="*/ 2895600 w 2895600"/>
              <a:gd name="connsiteY3" fmla="*/ 0 h 1437549"/>
            </a:gdLst>
            <a:ahLst/>
            <a:cxnLst>
              <a:cxn ang="0">
                <a:pos x="connsiteX0" y="connsiteY0"/>
              </a:cxn>
              <a:cxn ang="0">
                <a:pos x="connsiteX1" y="connsiteY1"/>
              </a:cxn>
              <a:cxn ang="0">
                <a:pos x="connsiteX2" y="connsiteY2"/>
              </a:cxn>
              <a:cxn ang="0">
                <a:pos x="connsiteX3" y="connsiteY3"/>
              </a:cxn>
            </a:cxnLst>
            <a:rect l="l" t="t" r="r" b="b"/>
            <a:pathLst>
              <a:path w="2895600" h="1437549">
                <a:moveTo>
                  <a:pt x="0" y="1011382"/>
                </a:moveTo>
                <a:cubicBezTo>
                  <a:pt x="202045" y="1282700"/>
                  <a:pt x="404091" y="1554019"/>
                  <a:pt x="886691" y="1385455"/>
                </a:cubicBezTo>
                <a:cubicBezTo>
                  <a:pt x="1369291" y="1216891"/>
                  <a:pt x="2895600" y="0"/>
                  <a:pt x="2895600" y="0"/>
                </a:cubicBezTo>
                <a:lnTo>
                  <a:pt x="2895600" y="0"/>
                </a:ln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Connector 22"/>
          <p:cNvCxnSpPr/>
          <p:nvPr/>
        </p:nvCxnSpPr>
        <p:spPr>
          <a:xfrm flipH="1">
            <a:off x="2267744" y="4581128"/>
            <a:ext cx="2088232"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3059832" y="2766120"/>
            <a:ext cx="885195" cy="145496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3059832" y="2257708"/>
            <a:ext cx="1887993" cy="523220"/>
          </a:xfrm>
          <a:prstGeom prst="rect">
            <a:avLst/>
          </a:prstGeom>
          <a:noFill/>
          <a:ln>
            <a:solidFill>
              <a:schemeClr val="tx1"/>
            </a:solidFill>
          </a:ln>
        </p:spPr>
        <p:txBody>
          <a:bodyPr wrap="square" rtlCol="0">
            <a:spAutoFit/>
          </a:bodyPr>
          <a:lstStyle/>
          <a:p>
            <a:pPr algn="ctr" rtl="1"/>
            <a:r>
              <a:rPr lang="ar-SA" sz="2800" dirty="0" smtClean="0"/>
              <a:t>حجم الأرباح</a:t>
            </a:r>
            <a:endParaRPr lang="en-GB" sz="2800" dirty="0"/>
          </a:p>
        </p:txBody>
      </p:sp>
      <p:cxnSp>
        <p:nvCxnSpPr>
          <p:cNvPr id="27" name="Straight Connector 26"/>
          <p:cNvCxnSpPr/>
          <p:nvPr/>
        </p:nvCxnSpPr>
        <p:spPr>
          <a:xfrm>
            <a:off x="2301804" y="3200925"/>
            <a:ext cx="2846260" cy="2244299"/>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5132172" y="5294237"/>
            <a:ext cx="663964" cy="461665"/>
          </a:xfrm>
          <a:prstGeom prst="rect">
            <a:avLst/>
          </a:prstGeom>
          <a:noFill/>
          <a:ln>
            <a:noFill/>
          </a:ln>
        </p:spPr>
        <p:txBody>
          <a:bodyPr wrap="none" rtlCol="0">
            <a:spAutoFit/>
          </a:bodyPr>
          <a:lstStyle/>
          <a:p>
            <a:r>
              <a:rPr lang="en-GB" sz="2400" dirty="0" smtClean="0">
                <a:solidFill>
                  <a:srgbClr val="C00000"/>
                </a:solidFill>
              </a:rPr>
              <a:t>MR</a:t>
            </a:r>
            <a:endParaRPr lang="en-GB" sz="2400" dirty="0">
              <a:solidFill>
                <a:srgbClr val="C00000"/>
              </a:solidFill>
            </a:endParaRPr>
          </a:p>
        </p:txBody>
      </p:sp>
      <p:cxnSp>
        <p:nvCxnSpPr>
          <p:cNvPr id="30" name="Straight Connector 29"/>
          <p:cNvCxnSpPr/>
          <p:nvPr/>
        </p:nvCxnSpPr>
        <p:spPr>
          <a:xfrm>
            <a:off x="2301804" y="3212976"/>
            <a:ext cx="3638348" cy="136815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5940152" y="4407495"/>
            <a:ext cx="764953" cy="461665"/>
          </a:xfrm>
          <a:prstGeom prst="rect">
            <a:avLst/>
          </a:prstGeom>
          <a:noFill/>
          <a:ln>
            <a:noFill/>
          </a:ln>
        </p:spPr>
        <p:txBody>
          <a:bodyPr wrap="none" rtlCol="0">
            <a:spAutoFit/>
          </a:bodyPr>
          <a:lstStyle/>
          <a:p>
            <a:r>
              <a:rPr lang="en-GB" sz="2400" dirty="0" smtClean="0">
                <a:solidFill>
                  <a:schemeClr val="tx2"/>
                </a:solidFill>
              </a:rPr>
              <a:t>D=P</a:t>
            </a:r>
            <a:endParaRPr lang="en-GB" sz="2400" dirty="0">
              <a:solidFill>
                <a:schemeClr val="tx2"/>
              </a:solidFill>
            </a:endParaRPr>
          </a:p>
        </p:txBody>
      </p:sp>
      <p:sp>
        <p:nvSpPr>
          <p:cNvPr id="39" name="Arc 38"/>
          <p:cNvSpPr/>
          <p:nvPr/>
        </p:nvSpPr>
        <p:spPr>
          <a:xfrm rot="7493764">
            <a:off x="2774337" y="1268050"/>
            <a:ext cx="3190788" cy="3426767"/>
          </a:xfrm>
          <a:prstGeom prst="arc">
            <a:avLst>
              <a:gd name="adj1" fmla="val 15687880"/>
              <a:gd name="adj2" fmla="val 1684869"/>
            </a:avLst>
          </a:prstGeom>
          <a:ln w="2857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43" name="Straight Connector 42"/>
          <p:cNvCxnSpPr/>
          <p:nvPr/>
        </p:nvCxnSpPr>
        <p:spPr>
          <a:xfrm flipH="1">
            <a:off x="2267744" y="4005064"/>
            <a:ext cx="2088232"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1907704" y="2996952"/>
            <a:ext cx="718472" cy="369332"/>
          </a:xfrm>
          <a:prstGeom prst="rect">
            <a:avLst/>
          </a:prstGeom>
          <a:noFill/>
        </p:spPr>
        <p:txBody>
          <a:bodyPr wrap="square" rtlCol="0">
            <a:spAutoFit/>
          </a:bodyPr>
          <a:lstStyle/>
          <a:p>
            <a:r>
              <a:rPr lang="en-GB" dirty="0" smtClean="0"/>
              <a:t>40</a:t>
            </a:r>
            <a:endParaRPr lang="en-GB" dirty="0"/>
          </a:p>
        </p:txBody>
      </p:sp>
      <p:sp>
        <p:nvSpPr>
          <p:cNvPr id="55" name="Oval 54"/>
          <p:cNvSpPr/>
          <p:nvPr/>
        </p:nvSpPr>
        <p:spPr>
          <a:xfrm>
            <a:off x="4283968" y="4725144"/>
            <a:ext cx="144016" cy="13937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TextBox 55"/>
          <p:cNvSpPr txBox="1"/>
          <p:nvPr/>
        </p:nvSpPr>
        <p:spPr>
          <a:xfrm>
            <a:off x="7236296" y="1988840"/>
            <a:ext cx="1296144" cy="461665"/>
          </a:xfrm>
          <a:prstGeom prst="rect">
            <a:avLst/>
          </a:prstGeom>
          <a:noFill/>
          <a:ln w="38100">
            <a:solidFill>
              <a:schemeClr val="tx2"/>
            </a:solidFill>
          </a:ln>
        </p:spPr>
        <p:txBody>
          <a:bodyPr wrap="square" rtlCol="0">
            <a:spAutoFit/>
          </a:bodyPr>
          <a:lstStyle/>
          <a:p>
            <a:r>
              <a:rPr lang="en-GB" sz="2400" dirty="0" smtClean="0"/>
              <a:t>ATC &lt; P</a:t>
            </a:r>
            <a:endParaRPr lang="en-GB" sz="2400" dirty="0"/>
          </a:p>
        </p:txBody>
      </p:sp>
    </p:spTree>
    <p:extLst>
      <p:ext uri="{BB962C8B-B14F-4D97-AF65-F5344CB8AC3E}">
        <p14:creationId xmlns:p14="http://schemas.microsoft.com/office/powerpoint/2010/main" val="6999733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سعر المحتكر وإنتاجه في الأجل القصير:</a:t>
            </a:r>
            <a:endParaRPr lang="en-GB" dirty="0"/>
          </a:p>
        </p:txBody>
      </p:sp>
      <p:sp>
        <p:nvSpPr>
          <p:cNvPr id="5" name="Slide Number Placeholder 4"/>
          <p:cNvSpPr>
            <a:spLocks noGrp="1"/>
          </p:cNvSpPr>
          <p:nvPr>
            <p:ph type="sldNum" sz="quarter" idx="12"/>
          </p:nvPr>
        </p:nvSpPr>
        <p:spPr/>
        <p:txBody>
          <a:bodyPr/>
          <a:lstStyle/>
          <a:p>
            <a:fld id="{D393C396-9737-499C-8653-384A523018D4}" type="slidenum">
              <a:rPr lang="en-GB" smtClean="0"/>
              <a:pPr/>
              <a:t>27</a:t>
            </a:fld>
            <a:endParaRPr lang="en-GB"/>
          </a:p>
        </p:txBody>
      </p:sp>
      <p:cxnSp>
        <p:nvCxnSpPr>
          <p:cNvPr id="6" name="Straight Arrow Connector 5"/>
          <p:cNvCxnSpPr/>
          <p:nvPr/>
        </p:nvCxnSpPr>
        <p:spPr>
          <a:xfrm flipV="1">
            <a:off x="2301804" y="2864549"/>
            <a:ext cx="0" cy="288032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301804" y="5744869"/>
            <a:ext cx="388843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619672" y="2204864"/>
            <a:ext cx="1503028" cy="707886"/>
          </a:xfrm>
          <a:prstGeom prst="rect">
            <a:avLst/>
          </a:prstGeom>
          <a:noFill/>
        </p:spPr>
        <p:txBody>
          <a:bodyPr wrap="square" rtlCol="0">
            <a:spAutoFit/>
          </a:bodyPr>
          <a:lstStyle/>
          <a:p>
            <a:pPr algn="ctr"/>
            <a:r>
              <a:rPr lang="en-US" sz="2000" dirty="0" smtClean="0"/>
              <a:t>AVC</a:t>
            </a:r>
            <a:r>
              <a:rPr lang="en-GB" sz="2000" dirty="0" smtClean="0"/>
              <a:t>, ATC, MC</a:t>
            </a:r>
            <a:endParaRPr lang="en-GB" sz="2000" dirty="0"/>
          </a:p>
        </p:txBody>
      </p:sp>
      <p:sp>
        <p:nvSpPr>
          <p:cNvPr id="9" name="TextBox 8"/>
          <p:cNvSpPr txBox="1"/>
          <p:nvPr/>
        </p:nvSpPr>
        <p:spPr>
          <a:xfrm>
            <a:off x="6084168" y="5549170"/>
            <a:ext cx="576064" cy="400110"/>
          </a:xfrm>
          <a:prstGeom prst="rect">
            <a:avLst/>
          </a:prstGeom>
          <a:noFill/>
        </p:spPr>
        <p:txBody>
          <a:bodyPr wrap="square" rtlCol="0">
            <a:spAutoFit/>
          </a:bodyPr>
          <a:lstStyle/>
          <a:p>
            <a:pPr algn="ctr"/>
            <a:r>
              <a:rPr lang="en-US" sz="2000" dirty="0" smtClean="0"/>
              <a:t>Q</a:t>
            </a:r>
            <a:endParaRPr lang="en-GB" sz="2000" dirty="0"/>
          </a:p>
        </p:txBody>
      </p:sp>
      <p:cxnSp>
        <p:nvCxnSpPr>
          <p:cNvPr id="11" name="Straight Connector 10"/>
          <p:cNvCxnSpPr/>
          <p:nvPr/>
        </p:nvCxnSpPr>
        <p:spPr>
          <a:xfrm>
            <a:off x="4355976" y="4005064"/>
            <a:ext cx="0" cy="170820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085780" y="5755902"/>
            <a:ext cx="432048" cy="369332"/>
          </a:xfrm>
          <a:prstGeom prst="rect">
            <a:avLst/>
          </a:prstGeom>
          <a:noFill/>
        </p:spPr>
        <p:txBody>
          <a:bodyPr wrap="square" rtlCol="0">
            <a:spAutoFit/>
          </a:bodyPr>
          <a:lstStyle/>
          <a:p>
            <a:r>
              <a:rPr lang="en-GB" dirty="0" smtClean="0"/>
              <a:t>0</a:t>
            </a:r>
            <a:endParaRPr lang="en-GB" dirty="0"/>
          </a:p>
        </p:txBody>
      </p:sp>
      <p:sp>
        <p:nvSpPr>
          <p:cNvPr id="13" name="TextBox 12"/>
          <p:cNvSpPr txBox="1"/>
          <p:nvPr/>
        </p:nvSpPr>
        <p:spPr>
          <a:xfrm>
            <a:off x="4211960" y="5661248"/>
            <a:ext cx="432048" cy="369332"/>
          </a:xfrm>
          <a:prstGeom prst="rect">
            <a:avLst/>
          </a:prstGeom>
          <a:noFill/>
        </p:spPr>
        <p:txBody>
          <a:bodyPr wrap="square" rtlCol="0">
            <a:spAutoFit/>
          </a:bodyPr>
          <a:lstStyle/>
          <a:p>
            <a:r>
              <a:rPr lang="en-GB" dirty="0" smtClean="0"/>
              <a:t>5</a:t>
            </a:r>
            <a:endParaRPr lang="en-GB" dirty="0"/>
          </a:p>
        </p:txBody>
      </p:sp>
      <p:sp>
        <p:nvSpPr>
          <p:cNvPr id="15" name="TextBox 14"/>
          <p:cNvSpPr txBox="1"/>
          <p:nvPr/>
        </p:nvSpPr>
        <p:spPr>
          <a:xfrm>
            <a:off x="6068276" y="2708920"/>
            <a:ext cx="663964" cy="461665"/>
          </a:xfrm>
          <a:prstGeom prst="rect">
            <a:avLst/>
          </a:prstGeom>
          <a:noFill/>
          <a:ln>
            <a:noFill/>
          </a:ln>
        </p:spPr>
        <p:txBody>
          <a:bodyPr wrap="none" rtlCol="0">
            <a:spAutoFit/>
          </a:bodyPr>
          <a:lstStyle/>
          <a:p>
            <a:r>
              <a:rPr lang="en-GB" sz="2400" dirty="0" smtClean="0">
                <a:solidFill>
                  <a:srgbClr val="7030A0"/>
                </a:solidFill>
              </a:rPr>
              <a:t>MC</a:t>
            </a:r>
            <a:endParaRPr lang="en-GB" sz="2400" dirty="0">
              <a:solidFill>
                <a:srgbClr val="7030A0"/>
              </a:solidFill>
            </a:endParaRPr>
          </a:p>
        </p:txBody>
      </p:sp>
      <p:sp>
        <p:nvSpPr>
          <p:cNvPr id="16" name="TextBox 15"/>
          <p:cNvSpPr txBox="1"/>
          <p:nvPr/>
        </p:nvSpPr>
        <p:spPr>
          <a:xfrm>
            <a:off x="6262244" y="3111351"/>
            <a:ext cx="758028" cy="461665"/>
          </a:xfrm>
          <a:prstGeom prst="rect">
            <a:avLst/>
          </a:prstGeom>
          <a:noFill/>
          <a:ln>
            <a:noFill/>
          </a:ln>
        </p:spPr>
        <p:txBody>
          <a:bodyPr wrap="none" rtlCol="0">
            <a:spAutoFit/>
          </a:bodyPr>
          <a:lstStyle/>
          <a:p>
            <a:r>
              <a:rPr lang="en-GB" sz="2400" dirty="0" smtClean="0">
                <a:solidFill>
                  <a:srgbClr val="00B050"/>
                </a:solidFill>
              </a:rPr>
              <a:t>ATC</a:t>
            </a:r>
            <a:endParaRPr lang="en-GB" sz="2400" dirty="0">
              <a:solidFill>
                <a:srgbClr val="00B050"/>
              </a:solidFill>
            </a:endParaRPr>
          </a:p>
        </p:txBody>
      </p:sp>
      <p:cxnSp>
        <p:nvCxnSpPr>
          <p:cNvPr id="20" name="Straight Connector 19"/>
          <p:cNvCxnSpPr/>
          <p:nvPr/>
        </p:nvCxnSpPr>
        <p:spPr>
          <a:xfrm flipH="1">
            <a:off x="2267744" y="4797152"/>
            <a:ext cx="2088232"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2" name="Freeform 21"/>
          <p:cNvSpPr/>
          <p:nvPr/>
        </p:nvSpPr>
        <p:spPr>
          <a:xfrm>
            <a:off x="2956652" y="3017318"/>
            <a:ext cx="3127516" cy="2223540"/>
          </a:xfrm>
          <a:custGeom>
            <a:avLst/>
            <a:gdLst>
              <a:gd name="connsiteX0" fmla="*/ 0 w 2895600"/>
              <a:gd name="connsiteY0" fmla="*/ 1011382 h 1437549"/>
              <a:gd name="connsiteX1" fmla="*/ 886691 w 2895600"/>
              <a:gd name="connsiteY1" fmla="*/ 1385455 h 1437549"/>
              <a:gd name="connsiteX2" fmla="*/ 2895600 w 2895600"/>
              <a:gd name="connsiteY2" fmla="*/ 0 h 1437549"/>
              <a:gd name="connsiteX3" fmla="*/ 2895600 w 2895600"/>
              <a:gd name="connsiteY3" fmla="*/ 0 h 1437549"/>
            </a:gdLst>
            <a:ahLst/>
            <a:cxnLst>
              <a:cxn ang="0">
                <a:pos x="connsiteX0" y="connsiteY0"/>
              </a:cxn>
              <a:cxn ang="0">
                <a:pos x="connsiteX1" y="connsiteY1"/>
              </a:cxn>
              <a:cxn ang="0">
                <a:pos x="connsiteX2" y="connsiteY2"/>
              </a:cxn>
              <a:cxn ang="0">
                <a:pos x="connsiteX3" y="connsiteY3"/>
              </a:cxn>
            </a:cxnLst>
            <a:rect l="l" t="t" r="r" b="b"/>
            <a:pathLst>
              <a:path w="2895600" h="1437549">
                <a:moveTo>
                  <a:pt x="0" y="1011382"/>
                </a:moveTo>
                <a:cubicBezTo>
                  <a:pt x="202045" y="1282700"/>
                  <a:pt x="404091" y="1554019"/>
                  <a:pt x="886691" y="1385455"/>
                </a:cubicBezTo>
                <a:cubicBezTo>
                  <a:pt x="1369291" y="1216891"/>
                  <a:pt x="2895600" y="0"/>
                  <a:pt x="2895600" y="0"/>
                </a:cubicBezTo>
                <a:lnTo>
                  <a:pt x="2895600" y="0"/>
                </a:ln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Connector 22"/>
          <p:cNvCxnSpPr/>
          <p:nvPr/>
        </p:nvCxnSpPr>
        <p:spPr>
          <a:xfrm flipH="1">
            <a:off x="2267744" y="4581128"/>
            <a:ext cx="2088232"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3059832" y="2257708"/>
            <a:ext cx="2664296" cy="523220"/>
          </a:xfrm>
          <a:prstGeom prst="rect">
            <a:avLst/>
          </a:prstGeom>
          <a:noFill/>
          <a:ln>
            <a:solidFill>
              <a:schemeClr val="tx1"/>
            </a:solidFill>
          </a:ln>
        </p:spPr>
        <p:txBody>
          <a:bodyPr wrap="square" rtlCol="0">
            <a:spAutoFit/>
          </a:bodyPr>
          <a:lstStyle/>
          <a:p>
            <a:pPr algn="ctr" rtl="1"/>
            <a:r>
              <a:rPr lang="ar-SA" sz="2800" dirty="0" smtClean="0"/>
              <a:t>لا أرباح ولا خسائر</a:t>
            </a:r>
            <a:endParaRPr lang="en-GB" sz="2800" dirty="0"/>
          </a:p>
        </p:txBody>
      </p:sp>
      <p:cxnSp>
        <p:nvCxnSpPr>
          <p:cNvPr id="27" name="Straight Connector 26"/>
          <p:cNvCxnSpPr/>
          <p:nvPr/>
        </p:nvCxnSpPr>
        <p:spPr>
          <a:xfrm>
            <a:off x="2301804" y="3200925"/>
            <a:ext cx="2846260" cy="2244299"/>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5132172" y="5294237"/>
            <a:ext cx="663964" cy="461665"/>
          </a:xfrm>
          <a:prstGeom prst="rect">
            <a:avLst/>
          </a:prstGeom>
          <a:noFill/>
          <a:ln>
            <a:noFill/>
          </a:ln>
        </p:spPr>
        <p:txBody>
          <a:bodyPr wrap="none" rtlCol="0">
            <a:spAutoFit/>
          </a:bodyPr>
          <a:lstStyle/>
          <a:p>
            <a:r>
              <a:rPr lang="en-GB" sz="2400" dirty="0" smtClean="0">
                <a:solidFill>
                  <a:srgbClr val="C00000"/>
                </a:solidFill>
              </a:rPr>
              <a:t>MR</a:t>
            </a:r>
            <a:endParaRPr lang="en-GB" sz="2400" dirty="0">
              <a:solidFill>
                <a:srgbClr val="C00000"/>
              </a:solidFill>
            </a:endParaRPr>
          </a:p>
        </p:txBody>
      </p:sp>
      <p:cxnSp>
        <p:nvCxnSpPr>
          <p:cNvPr id="30" name="Straight Connector 29"/>
          <p:cNvCxnSpPr/>
          <p:nvPr/>
        </p:nvCxnSpPr>
        <p:spPr>
          <a:xfrm>
            <a:off x="2301804" y="3212976"/>
            <a:ext cx="3638348" cy="136815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5940152" y="4407495"/>
            <a:ext cx="764953" cy="461665"/>
          </a:xfrm>
          <a:prstGeom prst="rect">
            <a:avLst/>
          </a:prstGeom>
          <a:noFill/>
          <a:ln>
            <a:noFill/>
          </a:ln>
        </p:spPr>
        <p:txBody>
          <a:bodyPr wrap="none" rtlCol="0">
            <a:spAutoFit/>
          </a:bodyPr>
          <a:lstStyle/>
          <a:p>
            <a:r>
              <a:rPr lang="en-GB" sz="2400" dirty="0" smtClean="0">
                <a:solidFill>
                  <a:schemeClr val="tx2"/>
                </a:solidFill>
              </a:rPr>
              <a:t>D=P</a:t>
            </a:r>
            <a:endParaRPr lang="en-GB" sz="2400" dirty="0">
              <a:solidFill>
                <a:schemeClr val="tx2"/>
              </a:solidFill>
            </a:endParaRPr>
          </a:p>
        </p:txBody>
      </p:sp>
      <p:sp>
        <p:nvSpPr>
          <p:cNvPr id="39" name="Arc 38"/>
          <p:cNvSpPr/>
          <p:nvPr/>
        </p:nvSpPr>
        <p:spPr>
          <a:xfrm rot="7493764">
            <a:off x="3250883" y="723023"/>
            <a:ext cx="3190788" cy="3426767"/>
          </a:xfrm>
          <a:prstGeom prst="arc">
            <a:avLst>
              <a:gd name="adj1" fmla="val 15687880"/>
              <a:gd name="adj2" fmla="val 1684869"/>
            </a:avLst>
          </a:prstGeom>
          <a:ln w="2857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43" name="Straight Connector 42"/>
          <p:cNvCxnSpPr/>
          <p:nvPr/>
        </p:nvCxnSpPr>
        <p:spPr>
          <a:xfrm flipH="1">
            <a:off x="2267744" y="4005064"/>
            <a:ext cx="2088232"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55" name="Oval 54"/>
          <p:cNvSpPr/>
          <p:nvPr/>
        </p:nvSpPr>
        <p:spPr>
          <a:xfrm>
            <a:off x="4283968" y="4725144"/>
            <a:ext cx="144016" cy="13937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TextBox 55"/>
          <p:cNvSpPr txBox="1"/>
          <p:nvPr/>
        </p:nvSpPr>
        <p:spPr>
          <a:xfrm>
            <a:off x="7236296" y="1988840"/>
            <a:ext cx="1296144" cy="461665"/>
          </a:xfrm>
          <a:prstGeom prst="rect">
            <a:avLst/>
          </a:prstGeom>
          <a:noFill/>
          <a:ln w="38100">
            <a:solidFill>
              <a:schemeClr val="tx2"/>
            </a:solidFill>
          </a:ln>
        </p:spPr>
        <p:txBody>
          <a:bodyPr wrap="square" rtlCol="0">
            <a:spAutoFit/>
          </a:bodyPr>
          <a:lstStyle/>
          <a:p>
            <a:r>
              <a:rPr lang="en-GB" sz="2400" dirty="0" smtClean="0"/>
              <a:t>ATC </a:t>
            </a:r>
            <a:r>
              <a:rPr lang="ar-SA" sz="2400" dirty="0" smtClean="0"/>
              <a:t>=</a:t>
            </a:r>
            <a:r>
              <a:rPr lang="en-GB" sz="2400" dirty="0" smtClean="0"/>
              <a:t> P</a:t>
            </a:r>
            <a:endParaRPr lang="en-GB" sz="2400" dirty="0"/>
          </a:p>
        </p:txBody>
      </p:sp>
    </p:spTree>
    <p:extLst>
      <p:ext uri="{BB962C8B-B14F-4D97-AF65-F5344CB8AC3E}">
        <p14:creationId xmlns:p14="http://schemas.microsoft.com/office/powerpoint/2010/main" val="33515595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Rectangle 52"/>
          <p:cNvSpPr/>
          <p:nvPr/>
        </p:nvSpPr>
        <p:spPr>
          <a:xfrm>
            <a:off x="2301805" y="3717032"/>
            <a:ext cx="1082064" cy="638780"/>
          </a:xfrm>
          <a:prstGeom prst="rect">
            <a:avLst/>
          </a:prstGeom>
          <a:solidFill>
            <a:srgbClr val="FFFF0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pPr algn="r" rtl="1"/>
            <a:r>
              <a:rPr lang="ar-SA" b="1" dirty="0"/>
              <a:t>سعر المحتكر وإنتاجه في الأجل القصير:</a:t>
            </a:r>
            <a:endParaRPr lang="en-GB" dirty="0"/>
          </a:p>
        </p:txBody>
      </p:sp>
      <p:sp>
        <p:nvSpPr>
          <p:cNvPr id="5" name="Slide Number Placeholder 4"/>
          <p:cNvSpPr>
            <a:spLocks noGrp="1"/>
          </p:cNvSpPr>
          <p:nvPr>
            <p:ph type="sldNum" sz="quarter" idx="12"/>
          </p:nvPr>
        </p:nvSpPr>
        <p:spPr/>
        <p:txBody>
          <a:bodyPr/>
          <a:lstStyle/>
          <a:p>
            <a:fld id="{D393C396-9737-499C-8653-384A523018D4}" type="slidenum">
              <a:rPr lang="en-GB" smtClean="0"/>
              <a:pPr/>
              <a:t>28</a:t>
            </a:fld>
            <a:endParaRPr lang="en-GB"/>
          </a:p>
        </p:txBody>
      </p:sp>
      <p:cxnSp>
        <p:nvCxnSpPr>
          <p:cNvPr id="6" name="Straight Arrow Connector 5"/>
          <p:cNvCxnSpPr/>
          <p:nvPr/>
        </p:nvCxnSpPr>
        <p:spPr>
          <a:xfrm flipV="1">
            <a:off x="2301804" y="2864549"/>
            <a:ext cx="0" cy="288032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301804" y="5744869"/>
            <a:ext cx="388843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619672" y="2204864"/>
            <a:ext cx="1503028" cy="707886"/>
          </a:xfrm>
          <a:prstGeom prst="rect">
            <a:avLst/>
          </a:prstGeom>
          <a:noFill/>
        </p:spPr>
        <p:txBody>
          <a:bodyPr wrap="square" rtlCol="0">
            <a:spAutoFit/>
          </a:bodyPr>
          <a:lstStyle/>
          <a:p>
            <a:pPr algn="ctr"/>
            <a:r>
              <a:rPr lang="en-US" sz="2000" dirty="0" smtClean="0"/>
              <a:t>AVC</a:t>
            </a:r>
            <a:r>
              <a:rPr lang="en-GB" sz="2000" dirty="0" smtClean="0"/>
              <a:t>, ATC, MC</a:t>
            </a:r>
            <a:endParaRPr lang="en-GB" sz="2000" dirty="0"/>
          </a:p>
        </p:txBody>
      </p:sp>
      <p:sp>
        <p:nvSpPr>
          <p:cNvPr id="9" name="TextBox 8"/>
          <p:cNvSpPr txBox="1"/>
          <p:nvPr/>
        </p:nvSpPr>
        <p:spPr>
          <a:xfrm>
            <a:off x="6084168" y="5549170"/>
            <a:ext cx="576064" cy="400110"/>
          </a:xfrm>
          <a:prstGeom prst="rect">
            <a:avLst/>
          </a:prstGeom>
          <a:noFill/>
        </p:spPr>
        <p:txBody>
          <a:bodyPr wrap="square" rtlCol="0">
            <a:spAutoFit/>
          </a:bodyPr>
          <a:lstStyle/>
          <a:p>
            <a:pPr algn="ctr"/>
            <a:r>
              <a:rPr lang="en-US" sz="2000" dirty="0" smtClean="0"/>
              <a:t>Q</a:t>
            </a:r>
            <a:endParaRPr lang="en-GB" sz="2000" dirty="0"/>
          </a:p>
        </p:txBody>
      </p:sp>
      <p:cxnSp>
        <p:nvCxnSpPr>
          <p:cNvPr id="11" name="Straight Connector 10"/>
          <p:cNvCxnSpPr/>
          <p:nvPr/>
        </p:nvCxnSpPr>
        <p:spPr>
          <a:xfrm flipH="1">
            <a:off x="3364894" y="3717032"/>
            <a:ext cx="18975" cy="1996232"/>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085780" y="5755902"/>
            <a:ext cx="432048" cy="369332"/>
          </a:xfrm>
          <a:prstGeom prst="rect">
            <a:avLst/>
          </a:prstGeom>
          <a:noFill/>
        </p:spPr>
        <p:txBody>
          <a:bodyPr wrap="square" rtlCol="0">
            <a:spAutoFit/>
          </a:bodyPr>
          <a:lstStyle/>
          <a:p>
            <a:r>
              <a:rPr lang="en-GB" dirty="0" smtClean="0"/>
              <a:t>0</a:t>
            </a:r>
            <a:endParaRPr lang="en-GB" dirty="0"/>
          </a:p>
        </p:txBody>
      </p:sp>
      <p:sp>
        <p:nvSpPr>
          <p:cNvPr id="15" name="TextBox 14"/>
          <p:cNvSpPr txBox="1"/>
          <p:nvPr/>
        </p:nvSpPr>
        <p:spPr>
          <a:xfrm>
            <a:off x="5220072" y="2564904"/>
            <a:ext cx="663964" cy="461665"/>
          </a:xfrm>
          <a:prstGeom prst="rect">
            <a:avLst/>
          </a:prstGeom>
          <a:noFill/>
          <a:ln>
            <a:noFill/>
          </a:ln>
        </p:spPr>
        <p:txBody>
          <a:bodyPr wrap="none" rtlCol="0">
            <a:spAutoFit/>
          </a:bodyPr>
          <a:lstStyle/>
          <a:p>
            <a:r>
              <a:rPr lang="en-GB" sz="2400" dirty="0" smtClean="0">
                <a:solidFill>
                  <a:srgbClr val="7030A0"/>
                </a:solidFill>
              </a:rPr>
              <a:t>MC</a:t>
            </a:r>
            <a:endParaRPr lang="en-GB" sz="2400" dirty="0">
              <a:solidFill>
                <a:srgbClr val="7030A0"/>
              </a:solidFill>
            </a:endParaRPr>
          </a:p>
        </p:txBody>
      </p:sp>
      <p:sp>
        <p:nvSpPr>
          <p:cNvPr id="16" name="TextBox 15"/>
          <p:cNvSpPr txBox="1"/>
          <p:nvPr/>
        </p:nvSpPr>
        <p:spPr>
          <a:xfrm>
            <a:off x="5724128" y="2895327"/>
            <a:ext cx="758028" cy="461665"/>
          </a:xfrm>
          <a:prstGeom prst="rect">
            <a:avLst/>
          </a:prstGeom>
          <a:noFill/>
          <a:ln>
            <a:noFill/>
          </a:ln>
        </p:spPr>
        <p:txBody>
          <a:bodyPr wrap="none" rtlCol="0">
            <a:spAutoFit/>
          </a:bodyPr>
          <a:lstStyle/>
          <a:p>
            <a:r>
              <a:rPr lang="en-GB" sz="2400" dirty="0" smtClean="0">
                <a:solidFill>
                  <a:srgbClr val="00B050"/>
                </a:solidFill>
              </a:rPr>
              <a:t>ATC</a:t>
            </a:r>
            <a:endParaRPr lang="en-GB" sz="2400" dirty="0">
              <a:solidFill>
                <a:srgbClr val="00B050"/>
              </a:solidFill>
            </a:endParaRPr>
          </a:p>
        </p:txBody>
      </p:sp>
      <p:cxnSp>
        <p:nvCxnSpPr>
          <p:cNvPr id="20" name="Straight Connector 19"/>
          <p:cNvCxnSpPr>
            <a:stCxn id="22" idx="1"/>
          </p:cNvCxnSpPr>
          <p:nvPr/>
        </p:nvCxnSpPr>
        <p:spPr>
          <a:xfrm flipH="1" flipV="1">
            <a:off x="2267744" y="5157192"/>
            <a:ext cx="1101724" cy="3089"/>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2" name="Freeform 21"/>
          <p:cNvSpPr/>
          <p:nvPr/>
        </p:nvSpPr>
        <p:spPr>
          <a:xfrm>
            <a:off x="2411760" y="3017318"/>
            <a:ext cx="3127516" cy="2223540"/>
          </a:xfrm>
          <a:custGeom>
            <a:avLst/>
            <a:gdLst>
              <a:gd name="connsiteX0" fmla="*/ 0 w 2895600"/>
              <a:gd name="connsiteY0" fmla="*/ 1011382 h 1437549"/>
              <a:gd name="connsiteX1" fmla="*/ 886691 w 2895600"/>
              <a:gd name="connsiteY1" fmla="*/ 1385455 h 1437549"/>
              <a:gd name="connsiteX2" fmla="*/ 2895600 w 2895600"/>
              <a:gd name="connsiteY2" fmla="*/ 0 h 1437549"/>
              <a:gd name="connsiteX3" fmla="*/ 2895600 w 2895600"/>
              <a:gd name="connsiteY3" fmla="*/ 0 h 1437549"/>
            </a:gdLst>
            <a:ahLst/>
            <a:cxnLst>
              <a:cxn ang="0">
                <a:pos x="connsiteX0" y="connsiteY0"/>
              </a:cxn>
              <a:cxn ang="0">
                <a:pos x="connsiteX1" y="connsiteY1"/>
              </a:cxn>
              <a:cxn ang="0">
                <a:pos x="connsiteX2" y="connsiteY2"/>
              </a:cxn>
              <a:cxn ang="0">
                <a:pos x="connsiteX3" y="connsiteY3"/>
              </a:cxn>
            </a:cxnLst>
            <a:rect l="l" t="t" r="r" b="b"/>
            <a:pathLst>
              <a:path w="2895600" h="1437549">
                <a:moveTo>
                  <a:pt x="0" y="1011382"/>
                </a:moveTo>
                <a:cubicBezTo>
                  <a:pt x="202045" y="1282700"/>
                  <a:pt x="404091" y="1554019"/>
                  <a:pt x="886691" y="1385455"/>
                </a:cubicBezTo>
                <a:cubicBezTo>
                  <a:pt x="1369291" y="1216891"/>
                  <a:pt x="2895600" y="0"/>
                  <a:pt x="2895600" y="0"/>
                </a:cubicBezTo>
                <a:lnTo>
                  <a:pt x="2895600" y="0"/>
                </a:ln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Connector 22"/>
          <p:cNvCxnSpPr/>
          <p:nvPr/>
        </p:nvCxnSpPr>
        <p:spPr>
          <a:xfrm flipH="1">
            <a:off x="2267744" y="3717032"/>
            <a:ext cx="1116124"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2801756" y="2766120"/>
            <a:ext cx="926276" cy="108563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3059832" y="2257708"/>
            <a:ext cx="1887993" cy="523220"/>
          </a:xfrm>
          <a:prstGeom prst="rect">
            <a:avLst/>
          </a:prstGeom>
          <a:noFill/>
          <a:ln>
            <a:solidFill>
              <a:schemeClr val="tx1"/>
            </a:solidFill>
          </a:ln>
        </p:spPr>
        <p:txBody>
          <a:bodyPr wrap="square" rtlCol="0">
            <a:spAutoFit/>
          </a:bodyPr>
          <a:lstStyle/>
          <a:p>
            <a:pPr algn="ctr" rtl="1"/>
            <a:r>
              <a:rPr lang="ar-SA" sz="2800" dirty="0"/>
              <a:t>خسائر</a:t>
            </a:r>
            <a:r>
              <a:rPr lang="en-GB" sz="2800" dirty="0" smtClean="0"/>
              <a:t>FC&gt;</a:t>
            </a:r>
            <a:endParaRPr lang="en-GB" sz="2800" dirty="0"/>
          </a:p>
        </p:txBody>
      </p:sp>
      <p:cxnSp>
        <p:nvCxnSpPr>
          <p:cNvPr id="27" name="Straight Connector 26"/>
          <p:cNvCxnSpPr>
            <a:endCxn id="28" idx="0"/>
          </p:cNvCxnSpPr>
          <p:nvPr/>
        </p:nvCxnSpPr>
        <p:spPr>
          <a:xfrm>
            <a:off x="2301804" y="3851756"/>
            <a:ext cx="1810090" cy="2211923"/>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3779912" y="6063679"/>
            <a:ext cx="663964" cy="461665"/>
          </a:xfrm>
          <a:prstGeom prst="rect">
            <a:avLst/>
          </a:prstGeom>
          <a:noFill/>
          <a:ln>
            <a:noFill/>
          </a:ln>
        </p:spPr>
        <p:txBody>
          <a:bodyPr wrap="none" rtlCol="0">
            <a:spAutoFit/>
          </a:bodyPr>
          <a:lstStyle/>
          <a:p>
            <a:r>
              <a:rPr lang="en-GB" sz="2400" dirty="0" smtClean="0">
                <a:solidFill>
                  <a:srgbClr val="C00000"/>
                </a:solidFill>
              </a:rPr>
              <a:t>MR</a:t>
            </a:r>
            <a:endParaRPr lang="en-GB" sz="2400" dirty="0">
              <a:solidFill>
                <a:srgbClr val="C00000"/>
              </a:solidFill>
            </a:endParaRPr>
          </a:p>
        </p:txBody>
      </p:sp>
      <p:cxnSp>
        <p:nvCxnSpPr>
          <p:cNvPr id="30" name="Straight Connector 29"/>
          <p:cNvCxnSpPr/>
          <p:nvPr/>
        </p:nvCxnSpPr>
        <p:spPr>
          <a:xfrm>
            <a:off x="2301805" y="3851756"/>
            <a:ext cx="2342203" cy="108941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4644008" y="4767535"/>
            <a:ext cx="764953" cy="461665"/>
          </a:xfrm>
          <a:prstGeom prst="rect">
            <a:avLst/>
          </a:prstGeom>
          <a:noFill/>
          <a:ln>
            <a:noFill/>
          </a:ln>
        </p:spPr>
        <p:txBody>
          <a:bodyPr wrap="none" rtlCol="0">
            <a:spAutoFit/>
          </a:bodyPr>
          <a:lstStyle/>
          <a:p>
            <a:r>
              <a:rPr lang="en-GB" sz="2400" dirty="0" smtClean="0">
                <a:solidFill>
                  <a:schemeClr val="tx2"/>
                </a:solidFill>
              </a:rPr>
              <a:t>D=P</a:t>
            </a:r>
            <a:endParaRPr lang="en-GB" sz="2400" dirty="0">
              <a:solidFill>
                <a:schemeClr val="tx2"/>
              </a:solidFill>
            </a:endParaRPr>
          </a:p>
        </p:txBody>
      </p:sp>
      <p:sp>
        <p:nvSpPr>
          <p:cNvPr id="39" name="Arc 38"/>
          <p:cNvSpPr/>
          <p:nvPr/>
        </p:nvSpPr>
        <p:spPr>
          <a:xfrm rot="7493764">
            <a:off x="2774337" y="795031"/>
            <a:ext cx="3190788" cy="3426767"/>
          </a:xfrm>
          <a:prstGeom prst="arc">
            <a:avLst>
              <a:gd name="adj1" fmla="val 15687880"/>
              <a:gd name="adj2" fmla="val 1684869"/>
            </a:avLst>
          </a:prstGeom>
          <a:ln w="2857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43" name="Straight Connector 42"/>
          <p:cNvCxnSpPr/>
          <p:nvPr/>
        </p:nvCxnSpPr>
        <p:spPr>
          <a:xfrm flipH="1">
            <a:off x="2267744" y="4365104"/>
            <a:ext cx="1068024"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55" name="Oval 54"/>
          <p:cNvSpPr/>
          <p:nvPr/>
        </p:nvSpPr>
        <p:spPr>
          <a:xfrm>
            <a:off x="3311860" y="5085184"/>
            <a:ext cx="144016" cy="13937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TextBox 55"/>
          <p:cNvSpPr txBox="1"/>
          <p:nvPr/>
        </p:nvSpPr>
        <p:spPr>
          <a:xfrm>
            <a:off x="6190236" y="1988840"/>
            <a:ext cx="2558228" cy="461665"/>
          </a:xfrm>
          <a:prstGeom prst="rect">
            <a:avLst/>
          </a:prstGeom>
          <a:noFill/>
          <a:ln w="38100">
            <a:solidFill>
              <a:schemeClr val="tx2"/>
            </a:solidFill>
          </a:ln>
        </p:spPr>
        <p:txBody>
          <a:bodyPr wrap="square" rtlCol="0">
            <a:spAutoFit/>
          </a:bodyPr>
          <a:lstStyle/>
          <a:p>
            <a:r>
              <a:rPr lang="en-GB" sz="2400" dirty="0" smtClean="0"/>
              <a:t>ATC </a:t>
            </a:r>
            <a:r>
              <a:rPr lang="en-US" sz="2400" dirty="0"/>
              <a:t>&gt;</a:t>
            </a:r>
            <a:r>
              <a:rPr lang="en-GB" sz="2400" dirty="0" smtClean="0"/>
              <a:t> P , AVC &lt; P</a:t>
            </a:r>
            <a:endParaRPr lang="en-GB" sz="2400" dirty="0"/>
          </a:p>
        </p:txBody>
      </p:sp>
      <p:sp>
        <p:nvSpPr>
          <p:cNvPr id="34" name="Arc 33"/>
          <p:cNvSpPr/>
          <p:nvPr/>
        </p:nvSpPr>
        <p:spPr>
          <a:xfrm rot="6927873">
            <a:off x="2473177" y="1516430"/>
            <a:ext cx="3190788" cy="3426767"/>
          </a:xfrm>
          <a:prstGeom prst="arc">
            <a:avLst>
              <a:gd name="adj1" fmla="val 16660961"/>
              <a:gd name="adj2" fmla="val 1684869"/>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5" name="TextBox 34"/>
          <p:cNvSpPr txBox="1"/>
          <p:nvPr/>
        </p:nvSpPr>
        <p:spPr>
          <a:xfrm>
            <a:off x="5508104" y="3831431"/>
            <a:ext cx="758028" cy="461665"/>
          </a:xfrm>
          <a:prstGeom prst="rect">
            <a:avLst/>
          </a:prstGeom>
          <a:noFill/>
          <a:ln>
            <a:noFill/>
          </a:ln>
        </p:spPr>
        <p:txBody>
          <a:bodyPr wrap="none" rtlCol="0">
            <a:spAutoFit/>
          </a:bodyPr>
          <a:lstStyle/>
          <a:p>
            <a:r>
              <a:rPr lang="en-GB" sz="2400" dirty="0" smtClean="0">
                <a:solidFill>
                  <a:srgbClr val="FF0000"/>
                </a:solidFill>
              </a:rPr>
              <a:t>AVC</a:t>
            </a:r>
            <a:endParaRPr lang="en-GB" sz="2400" dirty="0">
              <a:solidFill>
                <a:srgbClr val="FF0000"/>
              </a:solidFill>
            </a:endParaRPr>
          </a:p>
        </p:txBody>
      </p:sp>
      <p:cxnSp>
        <p:nvCxnSpPr>
          <p:cNvPr id="10" name="Straight Connector 9"/>
          <p:cNvCxnSpPr/>
          <p:nvPr/>
        </p:nvCxnSpPr>
        <p:spPr>
          <a:xfrm flipH="1">
            <a:off x="3364894" y="3717032"/>
            <a:ext cx="18974" cy="926108"/>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3347864" y="3975447"/>
            <a:ext cx="758028" cy="461665"/>
          </a:xfrm>
          <a:prstGeom prst="rect">
            <a:avLst/>
          </a:prstGeom>
          <a:noFill/>
          <a:ln>
            <a:noFill/>
          </a:ln>
        </p:spPr>
        <p:txBody>
          <a:bodyPr wrap="none" rtlCol="0">
            <a:spAutoFit/>
          </a:bodyPr>
          <a:lstStyle/>
          <a:p>
            <a:r>
              <a:rPr lang="en-GB" sz="2400" dirty="0" smtClean="0">
                <a:solidFill>
                  <a:schemeClr val="accent3"/>
                </a:solidFill>
              </a:rPr>
              <a:t>AFC</a:t>
            </a:r>
            <a:endParaRPr lang="en-GB" sz="2400" dirty="0">
              <a:solidFill>
                <a:schemeClr val="accent3"/>
              </a:solidFill>
            </a:endParaRPr>
          </a:p>
        </p:txBody>
      </p:sp>
    </p:spTree>
    <p:extLst>
      <p:ext uri="{BB962C8B-B14F-4D97-AF65-F5344CB8AC3E}">
        <p14:creationId xmlns:p14="http://schemas.microsoft.com/office/powerpoint/2010/main" val="10521521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Rectangle 52"/>
          <p:cNvSpPr/>
          <p:nvPr/>
        </p:nvSpPr>
        <p:spPr>
          <a:xfrm>
            <a:off x="2301805" y="3429000"/>
            <a:ext cx="1082064" cy="926812"/>
          </a:xfrm>
          <a:prstGeom prst="rect">
            <a:avLst/>
          </a:prstGeom>
          <a:solidFill>
            <a:srgbClr val="FFFF0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pPr algn="r" rtl="1"/>
            <a:r>
              <a:rPr lang="ar-SA" b="1" dirty="0"/>
              <a:t>سعر المحتكر وإنتاجه في الأجل القصير:</a:t>
            </a:r>
            <a:endParaRPr lang="en-GB" dirty="0"/>
          </a:p>
        </p:txBody>
      </p:sp>
      <p:sp>
        <p:nvSpPr>
          <p:cNvPr id="5" name="Slide Number Placeholder 4"/>
          <p:cNvSpPr>
            <a:spLocks noGrp="1"/>
          </p:cNvSpPr>
          <p:nvPr>
            <p:ph type="sldNum" sz="quarter" idx="12"/>
          </p:nvPr>
        </p:nvSpPr>
        <p:spPr/>
        <p:txBody>
          <a:bodyPr/>
          <a:lstStyle/>
          <a:p>
            <a:fld id="{D393C396-9737-499C-8653-384A523018D4}" type="slidenum">
              <a:rPr lang="en-GB" smtClean="0"/>
              <a:pPr/>
              <a:t>29</a:t>
            </a:fld>
            <a:endParaRPr lang="en-GB"/>
          </a:p>
        </p:txBody>
      </p:sp>
      <p:cxnSp>
        <p:nvCxnSpPr>
          <p:cNvPr id="6" name="Straight Arrow Connector 5"/>
          <p:cNvCxnSpPr/>
          <p:nvPr/>
        </p:nvCxnSpPr>
        <p:spPr>
          <a:xfrm flipV="1">
            <a:off x="2301804" y="2864549"/>
            <a:ext cx="0" cy="288032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301804" y="5744869"/>
            <a:ext cx="388843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619672" y="2204864"/>
            <a:ext cx="1503028" cy="707886"/>
          </a:xfrm>
          <a:prstGeom prst="rect">
            <a:avLst/>
          </a:prstGeom>
          <a:noFill/>
        </p:spPr>
        <p:txBody>
          <a:bodyPr wrap="square" rtlCol="0">
            <a:spAutoFit/>
          </a:bodyPr>
          <a:lstStyle/>
          <a:p>
            <a:pPr algn="ctr"/>
            <a:r>
              <a:rPr lang="en-US" sz="2000" dirty="0" smtClean="0"/>
              <a:t>AVC</a:t>
            </a:r>
            <a:r>
              <a:rPr lang="en-GB" sz="2000" dirty="0" smtClean="0"/>
              <a:t>, ATC, MC</a:t>
            </a:r>
            <a:endParaRPr lang="en-GB" sz="2000" dirty="0"/>
          </a:p>
        </p:txBody>
      </p:sp>
      <p:sp>
        <p:nvSpPr>
          <p:cNvPr id="9" name="TextBox 8"/>
          <p:cNvSpPr txBox="1"/>
          <p:nvPr/>
        </p:nvSpPr>
        <p:spPr>
          <a:xfrm>
            <a:off x="6084168" y="5549170"/>
            <a:ext cx="576064" cy="400110"/>
          </a:xfrm>
          <a:prstGeom prst="rect">
            <a:avLst/>
          </a:prstGeom>
          <a:noFill/>
        </p:spPr>
        <p:txBody>
          <a:bodyPr wrap="square" rtlCol="0">
            <a:spAutoFit/>
          </a:bodyPr>
          <a:lstStyle/>
          <a:p>
            <a:pPr algn="ctr"/>
            <a:r>
              <a:rPr lang="en-US" sz="2000" dirty="0" smtClean="0"/>
              <a:t>Q</a:t>
            </a:r>
            <a:endParaRPr lang="en-GB" sz="2000" dirty="0"/>
          </a:p>
        </p:txBody>
      </p:sp>
      <p:cxnSp>
        <p:nvCxnSpPr>
          <p:cNvPr id="11" name="Straight Connector 10"/>
          <p:cNvCxnSpPr/>
          <p:nvPr/>
        </p:nvCxnSpPr>
        <p:spPr>
          <a:xfrm flipH="1">
            <a:off x="3364894" y="3414191"/>
            <a:ext cx="4574" cy="2299073"/>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085780" y="5755902"/>
            <a:ext cx="432048" cy="369332"/>
          </a:xfrm>
          <a:prstGeom prst="rect">
            <a:avLst/>
          </a:prstGeom>
          <a:noFill/>
        </p:spPr>
        <p:txBody>
          <a:bodyPr wrap="square" rtlCol="0">
            <a:spAutoFit/>
          </a:bodyPr>
          <a:lstStyle/>
          <a:p>
            <a:r>
              <a:rPr lang="en-GB" dirty="0" smtClean="0"/>
              <a:t>0</a:t>
            </a:r>
            <a:endParaRPr lang="en-GB" dirty="0"/>
          </a:p>
        </p:txBody>
      </p:sp>
      <p:sp>
        <p:nvSpPr>
          <p:cNvPr id="15" name="TextBox 14"/>
          <p:cNvSpPr txBox="1"/>
          <p:nvPr/>
        </p:nvSpPr>
        <p:spPr>
          <a:xfrm>
            <a:off x="5220072" y="2564904"/>
            <a:ext cx="663964" cy="461665"/>
          </a:xfrm>
          <a:prstGeom prst="rect">
            <a:avLst/>
          </a:prstGeom>
          <a:noFill/>
          <a:ln>
            <a:noFill/>
          </a:ln>
        </p:spPr>
        <p:txBody>
          <a:bodyPr wrap="none" rtlCol="0">
            <a:spAutoFit/>
          </a:bodyPr>
          <a:lstStyle/>
          <a:p>
            <a:r>
              <a:rPr lang="en-GB" sz="2400" dirty="0" smtClean="0">
                <a:solidFill>
                  <a:srgbClr val="7030A0"/>
                </a:solidFill>
              </a:rPr>
              <a:t>MC</a:t>
            </a:r>
            <a:endParaRPr lang="en-GB" sz="2400" dirty="0">
              <a:solidFill>
                <a:srgbClr val="7030A0"/>
              </a:solidFill>
            </a:endParaRPr>
          </a:p>
        </p:txBody>
      </p:sp>
      <p:sp>
        <p:nvSpPr>
          <p:cNvPr id="16" name="TextBox 15"/>
          <p:cNvSpPr txBox="1"/>
          <p:nvPr/>
        </p:nvSpPr>
        <p:spPr>
          <a:xfrm>
            <a:off x="5724128" y="2535287"/>
            <a:ext cx="758028" cy="461665"/>
          </a:xfrm>
          <a:prstGeom prst="rect">
            <a:avLst/>
          </a:prstGeom>
          <a:noFill/>
          <a:ln>
            <a:noFill/>
          </a:ln>
        </p:spPr>
        <p:txBody>
          <a:bodyPr wrap="none" rtlCol="0">
            <a:spAutoFit/>
          </a:bodyPr>
          <a:lstStyle/>
          <a:p>
            <a:r>
              <a:rPr lang="en-GB" sz="2400" dirty="0" smtClean="0">
                <a:solidFill>
                  <a:srgbClr val="00B050"/>
                </a:solidFill>
              </a:rPr>
              <a:t>ATC</a:t>
            </a:r>
            <a:endParaRPr lang="en-GB" sz="2400" dirty="0">
              <a:solidFill>
                <a:srgbClr val="00B050"/>
              </a:solidFill>
            </a:endParaRPr>
          </a:p>
        </p:txBody>
      </p:sp>
      <p:cxnSp>
        <p:nvCxnSpPr>
          <p:cNvPr id="20" name="Straight Connector 19"/>
          <p:cNvCxnSpPr>
            <a:stCxn id="22" idx="1"/>
          </p:cNvCxnSpPr>
          <p:nvPr/>
        </p:nvCxnSpPr>
        <p:spPr>
          <a:xfrm flipH="1" flipV="1">
            <a:off x="2267744" y="5157192"/>
            <a:ext cx="1101724" cy="3089"/>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2" name="Freeform 21"/>
          <p:cNvSpPr/>
          <p:nvPr/>
        </p:nvSpPr>
        <p:spPr>
          <a:xfrm>
            <a:off x="2411760" y="3017318"/>
            <a:ext cx="3127516" cy="2223540"/>
          </a:xfrm>
          <a:custGeom>
            <a:avLst/>
            <a:gdLst>
              <a:gd name="connsiteX0" fmla="*/ 0 w 2895600"/>
              <a:gd name="connsiteY0" fmla="*/ 1011382 h 1437549"/>
              <a:gd name="connsiteX1" fmla="*/ 886691 w 2895600"/>
              <a:gd name="connsiteY1" fmla="*/ 1385455 h 1437549"/>
              <a:gd name="connsiteX2" fmla="*/ 2895600 w 2895600"/>
              <a:gd name="connsiteY2" fmla="*/ 0 h 1437549"/>
              <a:gd name="connsiteX3" fmla="*/ 2895600 w 2895600"/>
              <a:gd name="connsiteY3" fmla="*/ 0 h 1437549"/>
            </a:gdLst>
            <a:ahLst/>
            <a:cxnLst>
              <a:cxn ang="0">
                <a:pos x="connsiteX0" y="connsiteY0"/>
              </a:cxn>
              <a:cxn ang="0">
                <a:pos x="connsiteX1" y="connsiteY1"/>
              </a:cxn>
              <a:cxn ang="0">
                <a:pos x="connsiteX2" y="connsiteY2"/>
              </a:cxn>
              <a:cxn ang="0">
                <a:pos x="connsiteX3" y="connsiteY3"/>
              </a:cxn>
            </a:cxnLst>
            <a:rect l="l" t="t" r="r" b="b"/>
            <a:pathLst>
              <a:path w="2895600" h="1437549">
                <a:moveTo>
                  <a:pt x="0" y="1011382"/>
                </a:moveTo>
                <a:cubicBezTo>
                  <a:pt x="202045" y="1282700"/>
                  <a:pt x="404091" y="1554019"/>
                  <a:pt x="886691" y="1385455"/>
                </a:cubicBezTo>
                <a:cubicBezTo>
                  <a:pt x="1369291" y="1216891"/>
                  <a:pt x="2895600" y="0"/>
                  <a:pt x="2895600" y="0"/>
                </a:cubicBezTo>
                <a:lnTo>
                  <a:pt x="2895600" y="0"/>
                </a:ln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Connector 22"/>
          <p:cNvCxnSpPr/>
          <p:nvPr/>
        </p:nvCxnSpPr>
        <p:spPr>
          <a:xfrm flipH="1">
            <a:off x="2267744" y="3429000"/>
            <a:ext cx="1116124"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2801756" y="2766120"/>
            <a:ext cx="926276" cy="108563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3059832" y="2257708"/>
            <a:ext cx="1887993" cy="523220"/>
          </a:xfrm>
          <a:prstGeom prst="rect">
            <a:avLst/>
          </a:prstGeom>
          <a:noFill/>
          <a:ln>
            <a:solidFill>
              <a:schemeClr val="tx1"/>
            </a:solidFill>
          </a:ln>
        </p:spPr>
        <p:txBody>
          <a:bodyPr wrap="square" rtlCol="0">
            <a:spAutoFit/>
          </a:bodyPr>
          <a:lstStyle/>
          <a:p>
            <a:pPr algn="ctr" rtl="1"/>
            <a:r>
              <a:rPr lang="ar-SA" sz="2800" dirty="0"/>
              <a:t>خسائر</a:t>
            </a:r>
            <a:r>
              <a:rPr lang="en-GB" sz="2800" dirty="0" smtClean="0"/>
              <a:t>FC=</a:t>
            </a:r>
            <a:endParaRPr lang="en-GB" sz="2800" dirty="0"/>
          </a:p>
        </p:txBody>
      </p:sp>
      <p:cxnSp>
        <p:nvCxnSpPr>
          <p:cNvPr id="27" name="Straight Connector 26"/>
          <p:cNvCxnSpPr>
            <a:stCxn id="53" idx="1"/>
            <a:endCxn id="28" idx="0"/>
          </p:cNvCxnSpPr>
          <p:nvPr/>
        </p:nvCxnSpPr>
        <p:spPr>
          <a:xfrm>
            <a:off x="2301805" y="3892406"/>
            <a:ext cx="1810089" cy="2171273"/>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3779912" y="6063679"/>
            <a:ext cx="663964" cy="461665"/>
          </a:xfrm>
          <a:prstGeom prst="rect">
            <a:avLst/>
          </a:prstGeom>
          <a:noFill/>
          <a:ln>
            <a:noFill/>
          </a:ln>
        </p:spPr>
        <p:txBody>
          <a:bodyPr wrap="none" rtlCol="0">
            <a:spAutoFit/>
          </a:bodyPr>
          <a:lstStyle/>
          <a:p>
            <a:r>
              <a:rPr lang="en-GB" sz="2400" dirty="0" smtClean="0">
                <a:solidFill>
                  <a:srgbClr val="C00000"/>
                </a:solidFill>
              </a:rPr>
              <a:t>MR</a:t>
            </a:r>
            <a:endParaRPr lang="en-GB" sz="2400" dirty="0">
              <a:solidFill>
                <a:srgbClr val="C00000"/>
              </a:solidFill>
            </a:endParaRPr>
          </a:p>
        </p:txBody>
      </p:sp>
      <p:cxnSp>
        <p:nvCxnSpPr>
          <p:cNvPr id="30" name="Straight Connector 29"/>
          <p:cNvCxnSpPr>
            <a:stCxn id="53" idx="1"/>
          </p:cNvCxnSpPr>
          <p:nvPr/>
        </p:nvCxnSpPr>
        <p:spPr>
          <a:xfrm>
            <a:off x="2301805" y="3892406"/>
            <a:ext cx="2342203" cy="104876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4644008" y="4767535"/>
            <a:ext cx="764953" cy="461665"/>
          </a:xfrm>
          <a:prstGeom prst="rect">
            <a:avLst/>
          </a:prstGeom>
          <a:noFill/>
          <a:ln>
            <a:noFill/>
          </a:ln>
        </p:spPr>
        <p:txBody>
          <a:bodyPr wrap="none" rtlCol="0">
            <a:spAutoFit/>
          </a:bodyPr>
          <a:lstStyle/>
          <a:p>
            <a:r>
              <a:rPr lang="en-GB" sz="2400" dirty="0" smtClean="0">
                <a:solidFill>
                  <a:schemeClr val="tx2"/>
                </a:solidFill>
              </a:rPr>
              <a:t>D=P</a:t>
            </a:r>
            <a:endParaRPr lang="en-GB" sz="2400" dirty="0">
              <a:solidFill>
                <a:schemeClr val="tx2"/>
              </a:solidFill>
            </a:endParaRPr>
          </a:p>
        </p:txBody>
      </p:sp>
      <p:sp>
        <p:nvSpPr>
          <p:cNvPr id="39" name="Arc 38"/>
          <p:cNvSpPr/>
          <p:nvPr/>
        </p:nvSpPr>
        <p:spPr>
          <a:xfrm rot="7493764">
            <a:off x="2774337" y="475962"/>
            <a:ext cx="3190788" cy="3426767"/>
          </a:xfrm>
          <a:prstGeom prst="arc">
            <a:avLst>
              <a:gd name="adj1" fmla="val 15687880"/>
              <a:gd name="adj2" fmla="val 1684869"/>
            </a:avLst>
          </a:prstGeom>
          <a:ln w="2857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43" name="Straight Connector 42"/>
          <p:cNvCxnSpPr/>
          <p:nvPr/>
        </p:nvCxnSpPr>
        <p:spPr>
          <a:xfrm flipH="1">
            <a:off x="2267744" y="4365104"/>
            <a:ext cx="1068024"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55" name="Oval 54"/>
          <p:cNvSpPr/>
          <p:nvPr/>
        </p:nvSpPr>
        <p:spPr>
          <a:xfrm>
            <a:off x="3311860" y="5085184"/>
            <a:ext cx="144016" cy="13937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TextBox 55"/>
          <p:cNvSpPr txBox="1"/>
          <p:nvPr/>
        </p:nvSpPr>
        <p:spPr>
          <a:xfrm>
            <a:off x="6190236" y="1988840"/>
            <a:ext cx="2558228" cy="461665"/>
          </a:xfrm>
          <a:prstGeom prst="rect">
            <a:avLst/>
          </a:prstGeom>
          <a:noFill/>
          <a:ln w="38100">
            <a:solidFill>
              <a:schemeClr val="tx2"/>
            </a:solidFill>
          </a:ln>
        </p:spPr>
        <p:txBody>
          <a:bodyPr wrap="square" rtlCol="0">
            <a:spAutoFit/>
          </a:bodyPr>
          <a:lstStyle/>
          <a:p>
            <a:r>
              <a:rPr lang="en-GB" sz="2400" dirty="0" smtClean="0"/>
              <a:t>ATC </a:t>
            </a:r>
            <a:r>
              <a:rPr lang="en-US" sz="2400" dirty="0"/>
              <a:t>&gt;</a:t>
            </a:r>
            <a:r>
              <a:rPr lang="en-GB" sz="2400" dirty="0" smtClean="0"/>
              <a:t> P , AVC = P</a:t>
            </a:r>
            <a:endParaRPr lang="en-GB" sz="2400" dirty="0"/>
          </a:p>
        </p:txBody>
      </p:sp>
      <p:sp>
        <p:nvSpPr>
          <p:cNvPr id="34" name="Arc 33"/>
          <p:cNvSpPr/>
          <p:nvPr/>
        </p:nvSpPr>
        <p:spPr>
          <a:xfrm rot="6927873">
            <a:off x="2545185" y="1228398"/>
            <a:ext cx="3190788" cy="3426767"/>
          </a:xfrm>
          <a:prstGeom prst="arc">
            <a:avLst>
              <a:gd name="adj1" fmla="val 16660961"/>
              <a:gd name="adj2" fmla="val 1684869"/>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5" name="TextBox 34"/>
          <p:cNvSpPr txBox="1"/>
          <p:nvPr/>
        </p:nvSpPr>
        <p:spPr>
          <a:xfrm>
            <a:off x="5580112" y="3573016"/>
            <a:ext cx="758028" cy="461665"/>
          </a:xfrm>
          <a:prstGeom prst="rect">
            <a:avLst/>
          </a:prstGeom>
          <a:noFill/>
          <a:ln>
            <a:noFill/>
          </a:ln>
        </p:spPr>
        <p:txBody>
          <a:bodyPr wrap="none" rtlCol="0">
            <a:spAutoFit/>
          </a:bodyPr>
          <a:lstStyle/>
          <a:p>
            <a:r>
              <a:rPr lang="en-GB" sz="2400" dirty="0" smtClean="0">
                <a:solidFill>
                  <a:srgbClr val="FF0000"/>
                </a:solidFill>
              </a:rPr>
              <a:t>AVC</a:t>
            </a:r>
            <a:endParaRPr lang="en-GB" sz="2400" dirty="0">
              <a:solidFill>
                <a:srgbClr val="FF0000"/>
              </a:solidFill>
            </a:endParaRPr>
          </a:p>
        </p:txBody>
      </p:sp>
      <p:cxnSp>
        <p:nvCxnSpPr>
          <p:cNvPr id="32" name="Straight Connector 31"/>
          <p:cNvCxnSpPr/>
          <p:nvPr/>
        </p:nvCxnSpPr>
        <p:spPr>
          <a:xfrm flipH="1">
            <a:off x="3364894" y="3429000"/>
            <a:ext cx="18974" cy="926108"/>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3347864" y="3687415"/>
            <a:ext cx="758028" cy="461665"/>
          </a:xfrm>
          <a:prstGeom prst="rect">
            <a:avLst/>
          </a:prstGeom>
          <a:noFill/>
          <a:ln>
            <a:noFill/>
          </a:ln>
        </p:spPr>
        <p:txBody>
          <a:bodyPr wrap="none" rtlCol="0">
            <a:spAutoFit/>
          </a:bodyPr>
          <a:lstStyle/>
          <a:p>
            <a:r>
              <a:rPr lang="en-GB" sz="2400" dirty="0" smtClean="0">
                <a:solidFill>
                  <a:schemeClr val="accent3"/>
                </a:solidFill>
              </a:rPr>
              <a:t>AFC</a:t>
            </a:r>
            <a:endParaRPr lang="en-GB" sz="2400" dirty="0">
              <a:solidFill>
                <a:schemeClr val="accent3"/>
              </a:solidFill>
            </a:endParaRPr>
          </a:p>
        </p:txBody>
      </p:sp>
    </p:spTree>
    <p:extLst>
      <p:ext uri="{BB962C8B-B14F-4D97-AF65-F5344CB8AC3E}">
        <p14:creationId xmlns:p14="http://schemas.microsoft.com/office/powerpoint/2010/main" val="27117972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منحنى الطلب الذي يواجهه المحتكر:</a:t>
            </a:r>
            <a:endParaRPr lang="en-GB" dirty="0"/>
          </a:p>
        </p:txBody>
      </p:sp>
      <p:sp>
        <p:nvSpPr>
          <p:cNvPr id="3" name="Content Placeholder 2"/>
          <p:cNvSpPr>
            <a:spLocks noGrp="1"/>
          </p:cNvSpPr>
          <p:nvPr>
            <p:ph idx="1"/>
          </p:nvPr>
        </p:nvSpPr>
        <p:spPr/>
        <p:txBody>
          <a:bodyPr/>
          <a:lstStyle/>
          <a:p>
            <a:pPr algn="r" rtl="1"/>
            <a:r>
              <a:rPr lang="ar-SA" b="1" dirty="0" smtClean="0">
                <a:solidFill>
                  <a:schemeClr val="tx2"/>
                </a:solidFill>
              </a:rPr>
              <a:t>يحدث الاحتكار المطلق (البحت)(التام)(البسيط) عند توافر شرطين:</a:t>
            </a:r>
          </a:p>
          <a:p>
            <a:pPr marL="514350" indent="-514350" algn="r" rtl="1">
              <a:buFont typeface="+mj-lt"/>
              <a:buAutoNum type="arabicPeriod"/>
            </a:pPr>
            <a:r>
              <a:rPr lang="ar-SA" dirty="0" smtClean="0"/>
              <a:t>وجود منتج واحد أو بائع واحد فقط يسيطر على سوق السلعة أو الخدمة.</a:t>
            </a:r>
          </a:p>
          <a:p>
            <a:pPr marL="514350" indent="-514350" algn="r" rtl="1">
              <a:buFont typeface="+mj-lt"/>
              <a:buAutoNum type="arabicPeriod"/>
            </a:pPr>
            <a:r>
              <a:rPr lang="ar-SA" dirty="0" smtClean="0"/>
              <a:t>عدم وجود بدائل قريبة لتلك السلعة أو الخدمة.</a:t>
            </a:r>
          </a:p>
          <a:p>
            <a:pPr marL="0" indent="0" algn="r" rtl="1">
              <a:buNone/>
            </a:pPr>
            <a:endParaRPr lang="ar-SA" dirty="0"/>
          </a:p>
          <a:p>
            <a:pPr algn="r" rtl="1"/>
            <a:r>
              <a:rPr lang="ar-SA" dirty="0"/>
              <a:t>في هذا الفصل سنتعرض لخواص الاحتكار المطلق (الوضع القائم) ومسبباته لغرض مقارنته بالمنافسة الكاملة (الوضع الأمثل).</a:t>
            </a:r>
            <a:endParaRPr lang="en-GB" dirty="0"/>
          </a:p>
          <a:p>
            <a:pPr marL="0" indent="0" algn="r" rtl="1">
              <a:buNone/>
            </a:pPr>
            <a:endParaRPr lang="ar-SA" dirty="0" smtClean="0"/>
          </a:p>
          <a:p>
            <a:pPr marL="0" indent="0" algn="r" rtl="1">
              <a:buNone/>
            </a:pPr>
            <a:endParaRPr lang="ar-SA" dirty="0"/>
          </a:p>
        </p:txBody>
      </p:sp>
      <p:sp>
        <p:nvSpPr>
          <p:cNvPr id="5" name="Slide Number Placeholder 4"/>
          <p:cNvSpPr>
            <a:spLocks noGrp="1"/>
          </p:cNvSpPr>
          <p:nvPr>
            <p:ph type="sldNum" sz="quarter" idx="12"/>
          </p:nvPr>
        </p:nvSpPr>
        <p:spPr/>
        <p:txBody>
          <a:bodyPr/>
          <a:lstStyle/>
          <a:p>
            <a:fld id="{D393C396-9737-499C-8653-384A523018D4}" type="slidenum">
              <a:rPr lang="en-GB" smtClean="0"/>
              <a:pPr/>
              <a:t>3</a:t>
            </a:fld>
            <a:endParaRPr lang="en-GB"/>
          </a:p>
        </p:txBody>
      </p:sp>
    </p:spTree>
    <p:extLst>
      <p:ext uri="{BB962C8B-B14F-4D97-AF65-F5344CB8AC3E}">
        <p14:creationId xmlns:p14="http://schemas.microsoft.com/office/powerpoint/2010/main" val="263822708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Rectangle 52"/>
          <p:cNvSpPr/>
          <p:nvPr/>
        </p:nvSpPr>
        <p:spPr>
          <a:xfrm>
            <a:off x="2301805" y="3429000"/>
            <a:ext cx="1082064" cy="926812"/>
          </a:xfrm>
          <a:prstGeom prst="rect">
            <a:avLst/>
          </a:prstGeom>
          <a:solidFill>
            <a:srgbClr val="FFFF0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pPr algn="r" rtl="1"/>
            <a:r>
              <a:rPr lang="ar-SA" b="1" dirty="0"/>
              <a:t>سعر المحتكر وإنتاجه في الأجل القصير:</a:t>
            </a:r>
            <a:endParaRPr lang="en-GB" dirty="0"/>
          </a:p>
        </p:txBody>
      </p:sp>
      <p:sp>
        <p:nvSpPr>
          <p:cNvPr id="5" name="Slide Number Placeholder 4"/>
          <p:cNvSpPr>
            <a:spLocks noGrp="1"/>
          </p:cNvSpPr>
          <p:nvPr>
            <p:ph type="sldNum" sz="quarter" idx="12"/>
          </p:nvPr>
        </p:nvSpPr>
        <p:spPr/>
        <p:txBody>
          <a:bodyPr/>
          <a:lstStyle/>
          <a:p>
            <a:fld id="{D393C396-9737-499C-8653-384A523018D4}" type="slidenum">
              <a:rPr lang="en-GB" smtClean="0"/>
              <a:pPr/>
              <a:t>30</a:t>
            </a:fld>
            <a:endParaRPr lang="en-GB"/>
          </a:p>
        </p:txBody>
      </p:sp>
      <p:cxnSp>
        <p:nvCxnSpPr>
          <p:cNvPr id="6" name="Straight Arrow Connector 5"/>
          <p:cNvCxnSpPr/>
          <p:nvPr/>
        </p:nvCxnSpPr>
        <p:spPr>
          <a:xfrm flipV="1">
            <a:off x="2301804" y="2864549"/>
            <a:ext cx="0" cy="288032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301804" y="5744869"/>
            <a:ext cx="388843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619672" y="2204864"/>
            <a:ext cx="1503028" cy="707886"/>
          </a:xfrm>
          <a:prstGeom prst="rect">
            <a:avLst/>
          </a:prstGeom>
          <a:noFill/>
        </p:spPr>
        <p:txBody>
          <a:bodyPr wrap="square" rtlCol="0">
            <a:spAutoFit/>
          </a:bodyPr>
          <a:lstStyle/>
          <a:p>
            <a:pPr algn="ctr"/>
            <a:r>
              <a:rPr lang="en-US" sz="2000" dirty="0" smtClean="0"/>
              <a:t>AVC</a:t>
            </a:r>
            <a:r>
              <a:rPr lang="en-GB" sz="2000" dirty="0" smtClean="0"/>
              <a:t>, ATC, MC</a:t>
            </a:r>
            <a:endParaRPr lang="en-GB" sz="2000" dirty="0"/>
          </a:p>
        </p:txBody>
      </p:sp>
      <p:sp>
        <p:nvSpPr>
          <p:cNvPr id="9" name="TextBox 8"/>
          <p:cNvSpPr txBox="1"/>
          <p:nvPr/>
        </p:nvSpPr>
        <p:spPr>
          <a:xfrm>
            <a:off x="6084168" y="5549170"/>
            <a:ext cx="576064" cy="400110"/>
          </a:xfrm>
          <a:prstGeom prst="rect">
            <a:avLst/>
          </a:prstGeom>
          <a:noFill/>
        </p:spPr>
        <p:txBody>
          <a:bodyPr wrap="square" rtlCol="0">
            <a:spAutoFit/>
          </a:bodyPr>
          <a:lstStyle/>
          <a:p>
            <a:pPr algn="ctr"/>
            <a:r>
              <a:rPr lang="en-US" sz="2000" dirty="0" smtClean="0"/>
              <a:t>Q</a:t>
            </a:r>
            <a:endParaRPr lang="en-GB" sz="2000" dirty="0"/>
          </a:p>
        </p:txBody>
      </p:sp>
      <p:cxnSp>
        <p:nvCxnSpPr>
          <p:cNvPr id="11" name="Straight Connector 10"/>
          <p:cNvCxnSpPr/>
          <p:nvPr/>
        </p:nvCxnSpPr>
        <p:spPr>
          <a:xfrm flipH="1">
            <a:off x="3364894" y="3414191"/>
            <a:ext cx="4574" cy="2299073"/>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085780" y="5755902"/>
            <a:ext cx="432048" cy="369332"/>
          </a:xfrm>
          <a:prstGeom prst="rect">
            <a:avLst/>
          </a:prstGeom>
          <a:noFill/>
        </p:spPr>
        <p:txBody>
          <a:bodyPr wrap="square" rtlCol="0">
            <a:spAutoFit/>
          </a:bodyPr>
          <a:lstStyle/>
          <a:p>
            <a:r>
              <a:rPr lang="en-GB" dirty="0" smtClean="0"/>
              <a:t>0</a:t>
            </a:r>
            <a:endParaRPr lang="en-GB" dirty="0"/>
          </a:p>
        </p:txBody>
      </p:sp>
      <p:sp>
        <p:nvSpPr>
          <p:cNvPr id="15" name="TextBox 14"/>
          <p:cNvSpPr txBox="1"/>
          <p:nvPr/>
        </p:nvSpPr>
        <p:spPr>
          <a:xfrm>
            <a:off x="5220072" y="2564904"/>
            <a:ext cx="663964" cy="461665"/>
          </a:xfrm>
          <a:prstGeom prst="rect">
            <a:avLst/>
          </a:prstGeom>
          <a:noFill/>
          <a:ln>
            <a:noFill/>
          </a:ln>
        </p:spPr>
        <p:txBody>
          <a:bodyPr wrap="none" rtlCol="0">
            <a:spAutoFit/>
          </a:bodyPr>
          <a:lstStyle/>
          <a:p>
            <a:r>
              <a:rPr lang="en-GB" sz="2400" dirty="0" smtClean="0">
                <a:solidFill>
                  <a:srgbClr val="7030A0"/>
                </a:solidFill>
              </a:rPr>
              <a:t>MC</a:t>
            </a:r>
            <a:endParaRPr lang="en-GB" sz="2400" dirty="0">
              <a:solidFill>
                <a:srgbClr val="7030A0"/>
              </a:solidFill>
            </a:endParaRPr>
          </a:p>
        </p:txBody>
      </p:sp>
      <p:sp>
        <p:nvSpPr>
          <p:cNvPr id="16" name="TextBox 15"/>
          <p:cNvSpPr txBox="1"/>
          <p:nvPr/>
        </p:nvSpPr>
        <p:spPr>
          <a:xfrm>
            <a:off x="5724128" y="2535287"/>
            <a:ext cx="758028" cy="461665"/>
          </a:xfrm>
          <a:prstGeom prst="rect">
            <a:avLst/>
          </a:prstGeom>
          <a:noFill/>
          <a:ln>
            <a:noFill/>
          </a:ln>
        </p:spPr>
        <p:txBody>
          <a:bodyPr wrap="none" rtlCol="0">
            <a:spAutoFit/>
          </a:bodyPr>
          <a:lstStyle/>
          <a:p>
            <a:r>
              <a:rPr lang="en-GB" sz="2400" dirty="0" smtClean="0">
                <a:solidFill>
                  <a:srgbClr val="00B050"/>
                </a:solidFill>
              </a:rPr>
              <a:t>ATC</a:t>
            </a:r>
            <a:endParaRPr lang="en-GB" sz="2400" dirty="0">
              <a:solidFill>
                <a:srgbClr val="00B050"/>
              </a:solidFill>
            </a:endParaRPr>
          </a:p>
        </p:txBody>
      </p:sp>
      <p:cxnSp>
        <p:nvCxnSpPr>
          <p:cNvPr id="20" name="Straight Connector 19"/>
          <p:cNvCxnSpPr>
            <a:stCxn id="22" idx="1"/>
          </p:cNvCxnSpPr>
          <p:nvPr/>
        </p:nvCxnSpPr>
        <p:spPr>
          <a:xfrm flipH="1" flipV="1">
            <a:off x="2267744" y="5157192"/>
            <a:ext cx="1101724" cy="3089"/>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2" name="Freeform 21"/>
          <p:cNvSpPr/>
          <p:nvPr/>
        </p:nvSpPr>
        <p:spPr>
          <a:xfrm>
            <a:off x="2411760" y="3017318"/>
            <a:ext cx="3127516" cy="2223540"/>
          </a:xfrm>
          <a:custGeom>
            <a:avLst/>
            <a:gdLst>
              <a:gd name="connsiteX0" fmla="*/ 0 w 2895600"/>
              <a:gd name="connsiteY0" fmla="*/ 1011382 h 1437549"/>
              <a:gd name="connsiteX1" fmla="*/ 886691 w 2895600"/>
              <a:gd name="connsiteY1" fmla="*/ 1385455 h 1437549"/>
              <a:gd name="connsiteX2" fmla="*/ 2895600 w 2895600"/>
              <a:gd name="connsiteY2" fmla="*/ 0 h 1437549"/>
              <a:gd name="connsiteX3" fmla="*/ 2895600 w 2895600"/>
              <a:gd name="connsiteY3" fmla="*/ 0 h 1437549"/>
            </a:gdLst>
            <a:ahLst/>
            <a:cxnLst>
              <a:cxn ang="0">
                <a:pos x="connsiteX0" y="connsiteY0"/>
              </a:cxn>
              <a:cxn ang="0">
                <a:pos x="connsiteX1" y="connsiteY1"/>
              </a:cxn>
              <a:cxn ang="0">
                <a:pos x="connsiteX2" y="connsiteY2"/>
              </a:cxn>
              <a:cxn ang="0">
                <a:pos x="connsiteX3" y="connsiteY3"/>
              </a:cxn>
            </a:cxnLst>
            <a:rect l="l" t="t" r="r" b="b"/>
            <a:pathLst>
              <a:path w="2895600" h="1437549">
                <a:moveTo>
                  <a:pt x="0" y="1011382"/>
                </a:moveTo>
                <a:cubicBezTo>
                  <a:pt x="202045" y="1282700"/>
                  <a:pt x="404091" y="1554019"/>
                  <a:pt x="886691" y="1385455"/>
                </a:cubicBezTo>
                <a:cubicBezTo>
                  <a:pt x="1369291" y="1216891"/>
                  <a:pt x="2895600" y="0"/>
                  <a:pt x="2895600" y="0"/>
                </a:cubicBezTo>
                <a:lnTo>
                  <a:pt x="2895600" y="0"/>
                </a:ln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Connector 22"/>
          <p:cNvCxnSpPr/>
          <p:nvPr/>
        </p:nvCxnSpPr>
        <p:spPr>
          <a:xfrm flipH="1">
            <a:off x="2267744" y="3429000"/>
            <a:ext cx="1116124"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2801756" y="2766120"/>
            <a:ext cx="926276" cy="108563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3059832" y="2257708"/>
            <a:ext cx="1887993" cy="523220"/>
          </a:xfrm>
          <a:prstGeom prst="rect">
            <a:avLst/>
          </a:prstGeom>
          <a:noFill/>
          <a:ln>
            <a:solidFill>
              <a:schemeClr val="tx1"/>
            </a:solidFill>
          </a:ln>
        </p:spPr>
        <p:txBody>
          <a:bodyPr wrap="square" rtlCol="0">
            <a:spAutoFit/>
          </a:bodyPr>
          <a:lstStyle/>
          <a:p>
            <a:pPr algn="ctr" rtl="1"/>
            <a:r>
              <a:rPr lang="ar-SA" sz="2800" dirty="0"/>
              <a:t>خسائر</a:t>
            </a:r>
            <a:r>
              <a:rPr lang="en-GB" sz="2800" dirty="0"/>
              <a:t>FC&lt;</a:t>
            </a:r>
          </a:p>
        </p:txBody>
      </p:sp>
      <p:cxnSp>
        <p:nvCxnSpPr>
          <p:cNvPr id="27" name="Straight Connector 26"/>
          <p:cNvCxnSpPr>
            <a:stCxn id="53" idx="1"/>
            <a:endCxn id="28" idx="0"/>
          </p:cNvCxnSpPr>
          <p:nvPr/>
        </p:nvCxnSpPr>
        <p:spPr>
          <a:xfrm>
            <a:off x="2301805" y="3892406"/>
            <a:ext cx="1810089" cy="2171273"/>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3779912" y="6063679"/>
            <a:ext cx="663964" cy="461665"/>
          </a:xfrm>
          <a:prstGeom prst="rect">
            <a:avLst/>
          </a:prstGeom>
          <a:noFill/>
          <a:ln>
            <a:noFill/>
          </a:ln>
        </p:spPr>
        <p:txBody>
          <a:bodyPr wrap="none" rtlCol="0">
            <a:spAutoFit/>
          </a:bodyPr>
          <a:lstStyle/>
          <a:p>
            <a:r>
              <a:rPr lang="en-GB" sz="2400" dirty="0" smtClean="0">
                <a:solidFill>
                  <a:srgbClr val="C00000"/>
                </a:solidFill>
              </a:rPr>
              <a:t>MR</a:t>
            </a:r>
            <a:endParaRPr lang="en-GB" sz="2400" dirty="0">
              <a:solidFill>
                <a:srgbClr val="C00000"/>
              </a:solidFill>
            </a:endParaRPr>
          </a:p>
        </p:txBody>
      </p:sp>
      <p:cxnSp>
        <p:nvCxnSpPr>
          <p:cNvPr id="30" name="Straight Connector 29"/>
          <p:cNvCxnSpPr>
            <a:stCxn id="53" idx="1"/>
          </p:cNvCxnSpPr>
          <p:nvPr/>
        </p:nvCxnSpPr>
        <p:spPr>
          <a:xfrm>
            <a:off x="2301805" y="3892406"/>
            <a:ext cx="2067926" cy="864096"/>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4311103" y="4551511"/>
            <a:ext cx="764953" cy="461665"/>
          </a:xfrm>
          <a:prstGeom prst="rect">
            <a:avLst/>
          </a:prstGeom>
          <a:noFill/>
          <a:ln>
            <a:noFill/>
          </a:ln>
        </p:spPr>
        <p:txBody>
          <a:bodyPr wrap="none" rtlCol="0">
            <a:spAutoFit/>
          </a:bodyPr>
          <a:lstStyle/>
          <a:p>
            <a:r>
              <a:rPr lang="en-GB" sz="2400" dirty="0" smtClean="0">
                <a:solidFill>
                  <a:schemeClr val="tx2"/>
                </a:solidFill>
              </a:rPr>
              <a:t>D=P</a:t>
            </a:r>
            <a:endParaRPr lang="en-GB" sz="2400" dirty="0">
              <a:solidFill>
                <a:schemeClr val="tx2"/>
              </a:solidFill>
            </a:endParaRPr>
          </a:p>
        </p:txBody>
      </p:sp>
      <p:sp>
        <p:nvSpPr>
          <p:cNvPr id="39" name="Arc 38"/>
          <p:cNvSpPr/>
          <p:nvPr/>
        </p:nvSpPr>
        <p:spPr>
          <a:xfrm rot="7493764">
            <a:off x="2774337" y="475962"/>
            <a:ext cx="3190788" cy="3426767"/>
          </a:xfrm>
          <a:prstGeom prst="arc">
            <a:avLst>
              <a:gd name="adj1" fmla="val 15687880"/>
              <a:gd name="adj2" fmla="val 1684869"/>
            </a:avLst>
          </a:prstGeom>
          <a:ln w="2857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43" name="Straight Connector 42"/>
          <p:cNvCxnSpPr/>
          <p:nvPr/>
        </p:nvCxnSpPr>
        <p:spPr>
          <a:xfrm flipH="1">
            <a:off x="2267744" y="4365104"/>
            <a:ext cx="1068024"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55" name="Oval 54"/>
          <p:cNvSpPr/>
          <p:nvPr/>
        </p:nvSpPr>
        <p:spPr>
          <a:xfrm>
            <a:off x="3311860" y="5085184"/>
            <a:ext cx="144016" cy="13937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TextBox 55"/>
          <p:cNvSpPr txBox="1"/>
          <p:nvPr/>
        </p:nvSpPr>
        <p:spPr>
          <a:xfrm>
            <a:off x="6190236" y="1988840"/>
            <a:ext cx="2558228" cy="461665"/>
          </a:xfrm>
          <a:prstGeom prst="rect">
            <a:avLst/>
          </a:prstGeom>
          <a:noFill/>
          <a:ln w="38100">
            <a:solidFill>
              <a:schemeClr val="tx2"/>
            </a:solidFill>
          </a:ln>
        </p:spPr>
        <p:txBody>
          <a:bodyPr wrap="square" rtlCol="0">
            <a:spAutoFit/>
          </a:bodyPr>
          <a:lstStyle/>
          <a:p>
            <a:r>
              <a:rPr lang="en-GB" sz="2400" dirty="0" smtClean="0"/>
              <a:t>ATC </a:t>
            </a:r>
            <a:r>
              <a:rPr lang="en-US" sz="2400" dirty="0"/>
              <a:t>&gt;</a:t>
            </a:r>
            <a:r>
              <a:rPr lang="en-GB" sz="2400" dirty="0" smtClean="0"/>
              <a:t> P , AVC &gt; P</a:t>
            </a:r>
            <a:endParaRPr lang="en-GB" sz="2400" dirty="0"/>
          </a:p>
        </p:txBody>
      </p:sp>
      <p:sp>
        <p:nvSpPr>
          <p:cNvPr id="34" name="Arc 33"/>
          <p:cNvSpPr/>
          <p:nvPr/>
        </p:nvSpPr>
        <p:spPr>
          <a:xfrm rot="7493764">
            <a:off x="2702329" y="980018"/>
            <a:ext cx="3190788" cy="3426767"/>
          </a:xfrm>
          <a:prstGeom prst="arc">
            <a:avLst>
              <a:gd name="adj1" fmla="val 15687880"/>
              <a:gd name="adj2" fmla="val 1684869"/>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5" name="TextBox 34"/>
          <p:cNvSpPr txBox="1"/>
          <p:nvPr/>
        </p:nvSpPr>
        <p:spPr>
          <a:xfrm>
            <a:off x="5796136" y="3183359"/>
            <a:ext cx="758028" cy="461665"/>
          </a:xfrm>
          <a:prstGeom prst="rect">
            <a:avLst/>
          </a:prstGeom>
          <a:noFill/>
          <a:ln>
            <a:noFill/>
          </a:ln>
        </p:spPr>
        <p:txBody>
          <a:bodyPr wrap="none" rtlCol="0">
            <a:spAutoFit/>
          </a:bodyPr>
          <a:lstStyle/>
          <a:p>
            <a:r>
              <a:rPr lang="en-GB" sz="2400" dirty="0" smtClean="0">
                <a:solidFill>
                  <a:srgbClr val="FF0000"/>
                </a:solidFill>
              </a:rPr>
              <a:t>AVC</a:t>
            </a:r>
            <a:endParaRPr lang="en-GB" sz="2400" dirty="0">
              <a:solidFill>
                <a:srgbClr val="FF0000"/>
              </a:solidFill>
            </a:endParaRPr>
          </a:p>
        </p:txBody>
      </p:sp>
      <p:cxnSp>
        <p:nvCxnSpPr>
          <p:cNvPr id="32" name="Straight Connector 31"/>
          <p:cNvCxnSpPr/>
          <p:nvPr/>
        </p:nvCxnSpPr>
        <p:spPr>
          <a:xfrm flipH="1">
            <a:off x="3383868" y="3429000"/>
            <a:ext cx="2" cy="895454"/>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3347864" y="3687415"/>
            <a:ext cx="758028" cy="461665"/>
          </a:xfrm>
          <a:prstGeom prst="rect">
            <a:avLst/>
          </a:prstGeom>
          <a:noFill/>
          <a:ln>
            <a:noFill/>
          </a:ln>
        </p:spPr>
        <p:txBody>
          <a:bodyPr wrap="none" rtlCol="0">
            <a:spAutoFit/>
          </a:bodyPr>
          <a:lstStyle/>
          <a:p>
            <a:r>
              <a:rPr lang="en-GB" sz="2400" dirty="0" smtClean="0">
                <a:solidFill>
                  <a:schemeClr val="accent3"/>
                </a:solidFill>
              </a:rPr>
              <a:t>AFC</a:t>
            </a:r>
            <a:endParaRPr lang="en-GB" sz="2400" dirty="0">
              <a:solidFill>
                <a:schemeClr val="accent3"/>
              </a:solidFill>
            </a:endParaRPr>
          </a:p>
        </p:txBody>
      </p:sp>
    </p:spTree>
    <p:extLst>
      <p:ext uri="{BB962C8B-B14F-4D97-AF65-F5344CB8AC3E}">
        <p14:creationId xmlns:p14="http://schemas.microsoft.com/office/powerpoint/2010/main" val="29930525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حقائق أساسية عن الاحتكار:</a:t>
            </a:r>
            <a:endParaRPr lang="en-GB" b="1" dirty="0"/>
          </a:p>
        </p:txBody>
      </p:sp>
      <p:sp>
        <p:nvSpPr>
          <p:cNvPr id="3" name="Content Placeholder 2"/>
          <p:cNvSpPr>
            <a:spLocks noGrp="1"/>
          </p:cNvSpPr>
          <p:nvPr>
            <p:ph idx="1"/>
          </p:nvPr>
        </p:nvSpPr>
        <p:spPr/>
        <p:txBody>
          <a:bodyPr/>
          <a:lstStyle/>
          <a:p>
            <a:pPr algn="r" rtl="1"/>
            <a:r>
              <a:rPr lang="ar-SA" b="1" dirty="0" smtClean="0">
                <a:solidFill>
                  <a:schemeClr val="tx2"/>
                </a:solidFill>
              </a:rPr>
              <a:t>الحقائق الأساسية عن الاحتكار:</a:t>
            </a:r>
          </a:p>
          <a:p>
            <a:pPr marL="514350" indent="-514350" algn="r" rtl="1">
              <a:buFont typeface="+mj-lt"/>
              <a:buAutoNum type="arabicPeriod"/>
            </a:pPr>
            <a:r>
              <a:rPr lang="ar-SA" dirty="0" smtClean="0"/>
              <a:t>شرط توازن المحتكر: </a:t>
            </a:r>
            <a:r>
              <a:rPr lang="en-GB" dirty="0" smtClean="0"/>
              <a:t>MR = MC &lt; P</a:t>
            </a:r>
            <a:r>
              <a:rPr lang="ar-SA" dirty="0" smtClean="0"/>
              <a:t>.</a:t>
            </a:r>
          </a:p>
          <a:p>
            <a:pPr marL="514350" indent="-514350" algn="r" rtl="1">
              <a:buFont typeface="+mj-lt"/>
              <a:buAutoNum type="arabicPeriod"/>
            </a:pPr>
            <a:r>
              <a:rPr lang="ar-SA" dirty="0" smtClean="0"/>
              <a:t>يحقق المحتكر أرباح أو خسائر بناء على موقع منحنى الطلب ومنحنيات التكاليف. إذا حقق المحتكر أرباحاً في الأجل القصير فإنها لن تختفي في الأجل الطويل لانتفاء خاصية حرية الدخول والخروج من الصناعة.</a:t>
            </a:r>
          </a:p>
          <a:p>
            <a:pPr marL="514350" indent="-514350" algn="r" rtl="1">
              <a:buFont typeface="+mj-lt"/>
              <a:buAutoNum type="arabicPeriod"/>
            </a:pPr>
            <a:r>
              <a:rPr lang="ar-SA" dirty="0" smtClean="0"/>
              <a:t>بالرغم من أن المحتكر يمثل الصناعة (المنتج الوحيد في الصناعة) إلا أنه يخضع لقانون الطلب الذي يحدد السعر التوازني الذي يمكن أن تباع به الكمية التوازنية التي يحددها المحتكر.</a:t>
            </a:r>
          </a:p>
          <a:p>
            <a:pPr marL="0" indent="0" algn="r" rtl="1">
              <a:buNone/>
            </a:pPr>
            <a:endParaRPr lang="en-GB" dirty="0"/>
          </a:p>
        </p:txBody>
      </p:sp>
      <p:sp>
        <p:nvSpPr>
          <p:cNvPr id="5" name="Slide Number Placeholder 4"/>
          <p:cNvSpPr>
            <a:spLocks noGrp="1"/>
          </p:cNvSpPr>
          <p:nvPr>
            <p:ph type="sldNum" sz="quarter" idx="12"/>
          </p:nvPr>
        </p:nvSpPr>
        <p:spPr/>
        <p:txBody>
          <a:bodyPr/>
          <a:lstStyle/>
          <a:p>
            <a:fld id="{D393C396-9737-499C-8653-384A523018D4}" type="slidenum">
              <a:rPr lang="en-GB" smtClean="0"/>
              <a:pPr/>
              <a:t>31</a:t>
            </a:fld>
            <a:endParaRPr lang="en-GB"/>
          </a:p>
        </p:txBody>
      </p:sp>
    </p:spTree>
    <p:extLst>
      <p:ext uri="{BB962C8B-B14F-4D97-AF65-F5344CB8AC3E}">
        <p14:creationId xmlns:p14="http://schemas.microsoft.com/office/powerpoint/2010/main" val="21678709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حقائق أساسية عن الاحتكار:</a:t>
            </a:r>
            <a:endParaRPr lang="en-GB" b="1" dirty="0"/>
          </a:p>
        </p:txBody>
      </p:sp>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t="-1250" r="-1333"/>
            </a:stretch>
          </a:blipFill>
        </p:spPr>
        <p:txBody>
          <a:bodyPr/>
          <a:lstStyle/>
          <a:p>
            <a:pPr>
              <a:buNone/>
            </a:pPr>
            <a:r>
              <a:rPr lang="en-GB">
                <a:noFill/>
              </a:rPr>
              <a:t> </a:t>
            </a:r>
          </a:p>
        </p:txBody>
      </p:sp>
      <p:sp>
        <p:nvSpPr>
          <p:cNvPr id="5" name="Slide Number Placeholder 4"/>
          <p:cNvSpPr>
            <a:spLocks noGrp="1"/>
          </p:cNvSpPr>
          <p:nvPr>
            <p:ph type="sldNum" sz="quarter" idx="12"/>
          </p:nvPr>
        </p:nvSpPr>
        <p:spPr/>
        <p:txBody>
          <a:bodyPr/>
          <a:lstStyle/>
          <a:p>
            <a:fld id="{D393C396-9737-499C-8653-384A523018D4}" type="slidenum">
              <a:rPr lang="en-GB" smtClean="0"/>
              <a:pPr/>
              <a:t>32</a:t>
            </a:fld>
            <a:endParaRPr lang="en-GB"/>
          </a:p>
        </p:txBody>
      </p:sp>
    </p:spTree>
    <p:extLst>
      <p:ext uri="{BB962C8B-B14F-4D97-AF65-F5344CB8AC3E}">
        <p14:creationId xmlns:p14="http://schemas.microsoft.com/office/powerpoint/2010/main" val="30421382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1143000"/>
          </a:xfrm>
        </p:spPr>
        <p:txBody>
          <a:bodyPr/>
          <a:lstStyle/>
          <a:p>
            <a:pPr algn="r" rtl="1"/>
            <a:r>
              <a:rPr lang="ar-SA" b="1" dirty="0" smtClean="0"/>
              <a:t>مقارنة بين الاحتكار والمنافسة الكاملة:</a:t>
            </a:r>
            <a:endParaRPr lang="en-GB" b="1" dirty="0"/>
          </a:p>
        </p:txBody>
      </p:sp>
      <p:sp>
        <p:nvSpPr>
          <p:cNvPr id="5" name="Slide Number Placeholder 4"/>
          <p:cNvSpPr>
            <a:spLocks noGrp="1"/>
          </p:cNvSpPr>
          <p:nvPr>
            <p:ph type="sldNum" sz="quarter" idx="12"/>
          </p:nvPr>
        </p:nvSpPr>
        <p:spPr/>
        <p:txBody>
          <a:bodyPr/>
          <a:lstStyle/>
          <a:p>
            <a:fld id="{D393C396-9737-499C-8653-384A523018D4}" type="slidenum">
              <a:rPr lang="en-GB" smtClean="0"/>
              <a:pPr/>
              <a:t>33</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3898049692"/>
              </p:ext>
            </p:extLst>
          </p:nvPr>
        </p:nvGraphicFramePr>
        <p:xfrm>
          <a:off x="251519" y="1556792"/>
          <a:ext cx="8640960" cy="5120640"/>
        </p:xfrm>
        <a:graphic>
          <a:graphicData uri="http://schemas.openxmlformats.org/drawingml/2006/table">
            <a:tbl>
              <a:tblPr firstRow="1" bandRow="1">
                <a:tableStyleId>{5C22544A-7EE6-4342-B048-85BDC9FD1C3A}</a:tableStyleId>
              </a:tblPr>
              <a:tblGrid>
                <a:gridCol w="3240361"/>
                <a:gridCol w="4104456"/>
                <a:gridCol w="1296143"/>
              </a:tblGrid>
              <a:tr h="708079">
                <a:tc>
                  <a:txBody>
                    <a:bodyPr/>
                    <a:lstStyle/>
                    <a:p>
                      <a:pPr algn="ctr" rtl="1"/>
                      <a:r>
                        <a:rPr lang="ar-SA" sz="2400" dirty="0" smtClean="0"/>
                        <a:t>الاحتكار</a:t>
                      </a:r>
                      <a:endParaRPr lang="en-GB" sz="2400" dirty="0"/>
                    </a:p>
                  </a:txBody>
                  <a:tcPr/>
                </a:tc>
                <a:tc>
                  <a:txBody>
                    <a:bodyPr/>
                    <a:lstStyle/>
                    <a:p>
                      <a:pPr algn="ctr" rtl="1"/>
                      <a:r>
                        <a:rPr lang="ar-SA" sz="2400" dirty="0" smtClean="0"/>
                        <a:t>المنافسة الكاملة</a:t>
                      </a:r>
                      <a:endParaRPr lang="en-GB" sz="2400" dirty="0"/>
                    </a:p>
                  </a:txBody>
                  <a:tcPr/>
                </a:tc>
                <a:tc>
                  <a:txBody>
                    <a:bodyPr/>
                    <a:lstStyle/>
                    <a:p>
                      <a:pPr algn="ctr" rtl="1"/>
                      <a:r>
                        <a:rPr lang="ar-SA" sz="2400" b="1" dirty="0" smtClean="0"/>
                        <a:t>وجه المقارنة</a:t>
                      </a:r>
                      <a:endParaRPr lang="en-GB" sz="2400" b="1" dirty="0"/>
                    </a:p>
                  </a:txBody>
                  <a:tcPr/>
                </a:tc>
              </a:tr>
              <a:tr h="708079">
                <a:tc>
                  <a:txBody>
                    <a:bodyPr/>
                    <a:lstStyle/>
                    <a:p>
                      <a:pPr algn="ctr" rtl="1"/>
                      <a:r>
                        <a:rPr lang="ar-SA" sz="2400" dirty="0" smtClean="0"/>
                        <a:t>منحنى طلب المنشأة هو منحنى طلب الصناعة وهو ذو ميل سالب.</a:t>
                      </a:r>
                      <a:endParaRPr lang="en-GB" sz="2400" dirty="0"/>
                    </a:p>
                  </a:txBody>
                  <a:tcPr/>
                </a:tc>
                <a:tc>
                  <a:txBody>
                    <a:bodyPr/>
                    <a:lstStyle/>
                    <a:p>
                      <a:pPr algn="ctr" rtl="1"/>
                      <a:r>
                        <a:rPr lang="ar-SA" sz="2400" dirty="0" smtClean="0"/>
                        <a:t>منحنى طلب المنشأة أفقي تام</a:t>
                      </a:r>
                      <a:r>
                        <a:rPr lang="ar-SA" sz="2400" baseline="0" dirty="0" smtClean="0"/>
                        <a:t> المرونة بينما منحنى طلب الصناعة ذو ميل سالب.</a:t>
                      </a:r>
                      <a:endParaRPr lang="en-GB" sz="2400" dirty="0"/>
                    </a:p>
                  </a:txBody>
                  <a:tcPr/>
                </a:tc>
                <a:tc>
                  <a:txBody>
                    <a:bodyPr/>
                    <a:lstStyle/>
                    <a:p>
                      <a:pPr algn="ctr" rtl="1"/>
                      <a:r>
                        <a:rPr lang="ar-SA" sz="2400" b="1" dirty="0" smtClean="0"/>
                        <a:t>1) منحنى الطلب</a:t>
                      </a:r>
                      <a:endParaRPr lang="en-GB" sz="2400" b="1" dirty="0"/>
                    </a:p>
                  </a:txBody>
                  <a:tcPr/>
                </a:tc>
              </a:tr>
              <a:tr h="708079">
                <a:tc>
                  <a:txBody>
                    <a:bodyPr/>
                    <a:lstStyle/>
                    <a:p>
                      <a:pPr algn="ctr" rtl="1"/>
                      <a:r>
                        <a:rPr lang="ar-SA" sz="2400" dirty="0" smtClean="0"/>
                        <a:t>لا يوجد منحنى عرض في الأجل القصير</a:t>
                      </a:r>
                      <a:r>
                        <a:rPr lang="ar-SA" sz="2400" baseline="0" dirty="0" smtClean="0"/>
                        <a:t> بل يعتمد ما يعرضه على شكل وموقع منحنى الطلب.</a:t>
                      </a:r>
                      <a:endParaRPr lang="en-GB" sz="2400" dirty="0"/>
                    </a:p>
                  </a:txBody>
                  <a:tcPr/>
                </a:tc>
                <a:tc>
                  <a:txBody>
                    <a:bodyPr/>
                    <a:lstStyle/>
                    <a:p>
                      <a:pPr algn="ctr" rtl="1"/>
                      <a:r>
                        <a:rPr lang="ar-SA" sz="2400" dirty="0" smtClean="0"/>
                        <a:t>منحنى عرض المنشأة هو منحنى التكاليف الحدية فوق نقطة الإغلاق في الأجل القصير</a:t>
                      </a:r>
                      <a:r>
                        <a:rPr lang="ar-SA" sz="2400" baseline="0" dirty="0" smtClean="0"/>
                        <a:t> بينما منحنى عرض الصناعة هو تجميع لمنحنيات عرض المنشآت.</a:t>
                      </a:r>
                      <a:endParaRPr lang="en-GB" sz="2400" dirty="0"/>
                    </a:p>
                  </a:txBody>
                  <a:tcPr/>
                </a:tc>
                <a:tc>
                  <a:txBody>
                    <a:bodyPr/>
                    <a:lstStyle/>
                    <a:p>
                      <a:pPr algn="ctr" rtl="1"/>
                      <a:r>
                        <a:rPr lang="ar-SA" sz="2400" b="1" dirty="0" smtClean="0"/>
                        <a:t>2) منحنى العرض</a:t>
                      </a:r>
                      <a:endParaRPr lang="en-GB" sz="2400" b="1" dirty="0"/>
                    </a:p>
                  </a:txBody>
                  <a:tcPr/>
                </a:tc>
              </a:tr>
              <a:tr h="708079">
                <a:tc>
                  <a:txBody>
                    <a:bodyPr/>
                    <a:lstStyle/>
                    <a:p>
                      <a:pPr algn="ctr" rtl="1"/>
                      <a:r>
                        <a:rPr lang="ar-SA" sz="2400" dirty="0" smtClean="0"/>
                        <a:t>تستمر أرباح</a:t>
                      </a:r>
                      <a:r>
                        <a:rPr lang="ar-SA" sz="2400" baseline="0" dirty="0" smtClean="0"/>
                        <a:t> الأجل القصير للأجل الطويل لعدم وجود حرية دخول وخروج من الصناعة.</a:t>
                      </a:r>
                      <a:endParaRPr lang="en-GB" sz="2400" dirty="0"/>
                    </a:p>
                  </a:txBody>
                  <a:tcPr/>
                </a:tc>
                <a:tc>
                  <a:txBody>
                    <a:bodyPr/>
                    <a:lstStyle/>
                    <a:p>
                      <a:pPr algn="ctr" rtl="1"/>
                      <a:r>
                        <a:rPr lang="ar-SA" sz="2400" dirty="0" smtClean="0"/>
                        <a:t>تختفي</a:t>
                      </a:r>
                      <a:r>
                        <a:rPr lang="ar-SA" sz="2400" baseline="0" dirty="0" smtClean="0"/>
                        <a:t> الأرباح في الأجل الطويل بسبب حرية الدخول والخروج من الصناعة.</a:t>
                      </a:r>
                      <a:endParaRPr lang="en-GB" sz="2400" dirty="0"/>
                    </a:p>
                  </a:txBody>
                  <a:tcPr/>
                </a:tc>
                <a:tc>
                  <a:txBody>
                    <a:bodyPr/>
                    <a:lstStyle/>
                    <a:p>
                      <a:pPr algn="ctr" rtl="1"/>
                      <a:r>
                        <a:rPr lang="ar-SA" sz="2400" b="1" dirty="0" smtClean="0"/>
                        <a:t>3)</a:t>
                      </a:r>
                      <a:r>
                        <a:rPr lang="ar-SA" sz="2400" b="1" baseline="0" dirty="0" smtClean="0"/>
                        <a:t> </a:t>
                      </a:r>
                      <a:r>
                        <a:rPr lang="ar-SA" sz="2400" b="1" dirty="0" smtClean="0"/>
                        <a:t>الأرباح</a:t>
                      </a:r>
                      <a:endParaRPr lang="en-GB" sz="2400" b="1" dirty="0"/>
                    </a:p>
                  </a:txBody>
                  <a:tcPr/>
                </a:tc>
              </a:tr>
            </a:tbl>
          </a:graphicData>
        </a:graphic>
      </p:graphicFrame>
    </p:spTree>
    <p:extLst>
      <p:ext uri="{BB962C8B-B14F-4D97-AF65-F5344CB8AC3E}">
        <p14:creationId xmlns:p14="http://schemas.microsoft.com/office/powerpoint/2010/main" val="18324642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45840"/>
            <a:ext cx="8229600" cy="1143000"/>
          </a:xfrm>
        </p:spPr>
        <p:txBody>
          <a:bodyPr/>
          <a:lstStyle/>
          <a:p>
            <a:pPr algn="r" rtl="1"/>
            <a:r>
              <a:rPr lang="ar-SA" b="1" dirty="0" smtClean="0"/>
              <a:t>مقارنة بين الاحتكار والمنافسة الكاملة:</a:t>
            </a:r>
            <a:endParaRPr lang="en-GB" b="1" dirty="0"/>
          </a:p>
        </p:txBody>
      </p:sp>
      <p:sp>
        <p:nvSpPr>
          <p:cNvPr id="5" name="Slide Number Placeholder 4"/>
          <p:cNvSpPr>
            <a:spLocks noGrp="1"/>
          </p:cNvSpPr>
          <p:nvPr>
            <p:ph type="sldNum" sz="quarter" idx="12"/>
          </p:nvPr>
        </p:nvSpPr>
        <p:spPr/>
        <p:txBody>
          <a:bodyPr/>
          <a:lstStyle/>
          <a:p>
            <a:fld id="{D393C396-9737-499C-8653-384A523018D4}" type="slidenum">
              <a:rPr lang="en-GB" smtClean="0"/>
              <a:pPr/>
              <a:t>34</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1189654851"/>
              </p:ext>
            </p:extLst>
          </p:nvPr>
        </p:nvGraphicFramePr>
        <p:xfrm>
          <a:off x="251519" y="2204864"/>
          <a:ext cx="8640961" cy="3657600"/>
        </p:xfrm>
        <a:graphic>
          <a:graphicData uri="http://schemas.openxmlformats.org/drawingml/2006/table">
            <a:tbl>
              <a:tblPr firstRow="1" bandRow="1">
                <a:tableStyleId>{5C22544A-7EE6-4342-B048-85BDC9FD1C3A}</a:tableStyleId>
              </a:tblPr>
              <a:tblGrid>
                <a:gridCol w="3672409"/>
                <a:gridCol w="3672409"/>
                <a:gridCol w="1296143"/>
              </a:tblGrid>
              <a:tr h="708079">
                <a:tc>
                  <a:txBody>
                    <a:bodyPr/>
                    <a:lstStyle/>
                    <a:p>
                      <a:pPr algn="ctr" rtl="1"/>
                      <a:r>
                        <a:rPr lang="ar-SA" sz="2400" dirty="0" smtClean="0"/>
                        <a:t>الاحتكار</a:t>
                      </a:r>
                      <a:endParaRPr lang="en-GB" sz="2400" dirty="0"/>
                    </a:p>
                  </a:txBody>
                  <a:tcPr/>
                </a:tc>
                <a:tc>
                  <a:txBody>
                    <a:bodyPr/>
                    <a:lstStyle/>
                    <a:p>
                      <a:pPr algn="ctr" rtl="1"/>
                      <a:r>
                        <a:rPr lang="ar-SA" sz="2400" dirty="0" smtClean="0"/>
                        <a:t>المنافسة الكاملة</a:t>
                      </a:r>
                      <a:endParaRPr lang="en-GB" sz="2400" dirty="0"/>
                    </a:p>
                  </a:txBody>
                  <a:tcPr/>
                </a:tc>
                <a:tc>
                  <a:txBody>
                    <a:bodyPr/>
                    <a:lstStyle/>
                    <a:p>
                      <a:pPr algn="ctr" rtl="1"/>
                      <a:r>
                        <a:rPr lang="ar-SA" sz="2400" b="1" dirty="0" smtClean="0"/>
                        <a:t>وجه المقارنة</a:t>
                      </a:r>
                      <a:endParaRPr lang="en-GB" sz="2400" b="1" dirty="0"/>
                    </a:p>
                  </a:txBody>
                  <a:tcPr/>
                </a:tc>
              </a:tr>
              <a:tr h="708079">
                <a:tc>
                  <a:txBody>
                    <a:bodyPr/>
                    <a:lstStyle/>
                    <a:p>
                      <a:pPr algn="ctr" rtl="1"/>
                      <a:r>
                        <a:rPr lang="ar-SA" sz="2400" dirty="0" smtClean="0"/>
                        <a:t>السعر متناقص (زيادة الإنتاج تؤدي لتخفيض السعر)</a:t>
                      </a:r>
                      <a:r>
                        <a:rPr lang="ar-SA" sz="2400" baseline="0" dirty="0" smtClean="0"/>
                        <a:t> وأعلى من سعر المنافسة.</a:t>
                      </a:r>
                      <a:endParaRPr lang="en-GB" sz="2400" dirty="0"/>
                    </a:p>
                  </a:txBody>
                  <a:tcPr/>
                </a:tc>
                <a:tc>
                  <a:txBody>
                    <a:bodyPr/>
                    <a:lstStyle/>
                    <a:p>
                      <a:pPr algn="ctr" rtl="1"/>
                      <a:r>
                        <a:rPr lang="ar-SA" sz="2400" dirty="0" smtClean="0"/>
                        <a:t>السعر ثابت وأقل من سعر الاحتكار.</a:t>
                      </a:r>
                      <a:endParaRPr lang="en-GB" sz="2400" dirty="0"/>
                    </a:p>
                  </a:txBody>
                  <a:tcPr/>
                </a:tc>
                <a:tc>
                  <a:txBody>
                    <a:bodyPr/>
                    <a:lstStyle/>
                    <a:p>
                      <a:pPr algn="ctr" rtl="1"/>
                      <a:r>
                        <a:rPr lang="ar-SA" sz="2400" b="1" dirty="0" smtClean="0"/>
                        <a:t>4) التسعير</a:t>
                      </a:r>
                      <a:endParaRPr lang="en-GB" sz="2400" b="1" dirty="0"/>
                    </a:p>
                  </a:txBody>
                  <a:tcPr/>
                </a:tc>
              </a:tr>
              <a:tr h="708079">
                <a:tc gridSpan="2">
                  <a:txBody>
                    <a:bodyPr/>
                    <a:lstStyle/>
                    <a:p>
                      <a:pPr algn="ctr" rtl="1"/>
                      <a:r>
                        <a:rPr lang="ar-SA" sz="2400" dirty="0" smtClean="0"/>
                        <a:t>الكمية المعروضة في</a:t>
                      </a:r>
                      <a:r>
                        <a:rPr lang="ar-SA" sz="2400" baseline="0" dirty="0" smtClean="0"/>
                        <a:t> المنافسة &gt; الكمية المعروضة في الاحتكار</a:t>
                      </a:r>
                      <a:endParaRPr lang="en-GB" sz="2400" dirty="0"/>
                    </a:p>
                  </a:txBody>
                  <a:tcPr/>
                </a:tc>
                <a:tc hMerge="1">
                  <a:txBody>
                    <a:bodyPr/>
                    <a:lstStyle/>
                    <a:p>
                      <a:endParaRPr lang="en-GB"/>
                    </a:p>
                  </a:txBody>
                  <a:tcPr/>
                </a:tc>
                <a:tc>
                  <a:txBody>
                    <a:bodyPr/>
                    <a:lstStyle/>
                    <a:p>
                      <a:pPr algn="ctr" rtl="1"/>
                      <a:r>
                        <a:rPr lang="ar-SA" sz="2400" b="1" dirty="0" smtClean="0"/>
                        <a:t>5) الكمية المعروضة</a:t>
                      </a:r>
                      <a:endParaRPr lang="en-GB" sz="2400" b="1" dirty="0"/>
                    </a:p>
                  </a:txBody>
                  <a:tcPr/>
                </a:tc>
              </a:tr>
              <a:tr h="708079">
                <a:tc>
                  <a:txBody>
                    <a:bodyPr/>
                    <a:lstStyle/>
                    <a:p>
                      <a:pPr algn="ctr" rtl="1"/>
                      <a:r>
                        <a:rPr lang="en-GB" sz="2400" dirty="0" smtClean="0"/>
                        <a:t>MC = MR &lt; P</a:t>
                      </a:r>
                      <a:endParaRPr lang="en-GB" sz="2400" dirty="0"/>
                    </a:p>
                  </a:txBody>
                  <a:tcPr/>
                </a:tc>
                <a:tc>
                  <a:txBody>
                    <a:bodyPr/>
                    <a:lstStyle/>
                    <a:p>
                      <a:pPr algn="ctr" rtl="1"/>
                      <a:r>
                        <a:rPr lang="en-GB" sz="2400" dirty="0" smtClean="0"/>
                        <a:t>MC = MR = P</a:t>
                      </a:r>
                      <a:endParaRPr lang="en-GB" sz="2400" dirty="0"/>
                    </a:p>
                  </a:txBody>
                  <a:tcPr/>
                </a:tc>
                <a:tc>
                  <a:txBody>
                    <a:bodyPr/>
                    <a:lstStyle/>
                    <a:p>
                      <a:pPr algn="ctr" rtl="1"/>
                      <a:r>
                        <a:rPr lang="ar-SA" sz="2400" b="1" dirty="0" smtClean="0"/>
                        <a:t>6) شرط التوازن</a:t>
                      </a:r>
                      <a:endParaRPr lang="en-GB" sz="2400" b="1" dirty="0"/>
                    </a:p>
                  </a:txBody>
                  <a:tcPr/>
                </a:tc>
              </a:tr>
            </a:tbl>
          </a:graphicData>
        </a:graphic>
      </p:graphicFrame>
    </p:spTree>
    <p:extLst>
      <p:ext uri="{BB962C8B-B14F-4D97-AF65-F5344CB8AC3E}">
        <p14:creationId xmlns:p14="http://schemas.microsoft.com/office/powerpoint/2010/main" val="34957415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45840"/>
            <a:ext cx="8229600" cy="1143000"/>
          </a:xfrm>
        </p:spPr>
        <p:txBody>
          <a:bodyPr/>
          <a:lstStyle/>
          <a:p>
            <a:pPr algn="r" rtl="1"/>
            <a:r>
              <a:rPr lang="ar-SA" b="1" dirty="0" smtClean="0"/>
              <a:t>مقارنة بين الاحتكار والمنافسة الكاملة:</a:t>
            </a:r>
            <a:endParaRPr lang="en-GB" b="1" dirty="0"/>
          </a:p>
        </p:txBody>
      </p:sp>
      <p:sp>
        <p:nvSpPr>
          <p:cNvPr id="5" name="Slide Number Placeholder 4"/>
          <p:cNvSpPr>
            <a:spLocks noGrp="1"/>
          </p:cNvSpPr>
          <p:nvPr>
            <p:ph type="sldNum" sz="quarter" idx="12"/>
          </p:nvPr>
        </p:nvSpPr>
        <p:spPr/>
        <p:txBody>
          <a:bodyPr/>
          <a:lstStyle/>
          <a:p>
            <a:fld id="{D393C396-9737-499C-8653-384A523018D4}" type="slidenum">
              <a:rPr lang="en-GB" smtClean="0"/>
              <a:pPr/>
              <a:t>35</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937449099"/>
              </p:ext>
            </p:extLst>
          </p:nvPr>
        </p:nvGraphicFramePr>
        <p:xfrm>
          <a:off x="251519" y="2204864"/>
          <a:ext cx="8640961" cy="3931920"/>
        </p:xfrm>
        <a:graphic>
          <a:graphicData uri="http://schemas.openxmlformats.org/drawingml/2006/table">
            <a:tbl>
              <a:tblPr firstRow="1" bandRow="1">
                <a:tableStyleId>{5C22544A-7EE6-4342-B048-85BDC9FD1C3A}</a:tableStyleId>
              </a:tblPr>
              <a:tblGrid>
                <a:gridCol w="3672409"/>
                <a:gridCol w="3672409"/>
                <a:gridCol w="1296143"/>
              </a:tblGrid>
              <a:tr h="708079">
                <a:tc>
                  <a:txBody>
                    <a:bodyPr/>
                    <a:lstStyle/>
                    <a:p>
                      <a:pPr algn="ctr" rtl="1"/>
                      <a:r>
                        <a:rPr lang="ar-SA" sz="2400" dirty="0" smtClean="0"/>
                        <a:t>الاحتكار</a:t>
                      </a:r>
                      <a:endParaRPr lang="en-GB" sz="2400" dirty="0"/>
                    </a:p>
                  </a:txBody>
                  <a:tcPr/>
                </a:tc>
                <a:tc>
                  <a:txBody>
                    <a:bodyPr/>
                    <a:lstStyle/>
                    <a:p>
                      <a:pPr algn="ctr" rtl="1"/>
                      <a:r>
                        <a:rPr lang="ar-SA" sz="2400" dirty="0" smtClean="0"/>
                        <a:t>المنافسة الكاملة</a:t>
                      </a:r>
                      <a:endParaRPr lang="en-GB" sz="2400" dirty="0"/>
                    </a:p>
                  </a:txBody>
                  <a:tcPr/>
                </a:tc>
                <a:tc>
                  <a:txBody>
                    <a:bodyPr/>
                    <a:lstStyle/>
                    <a:p>
                      <a:pPr algn="ctr" rtl="1"/>
                      <a:r>
                        <a:rPr lang="ar-SA" sz="2400" b="1" dirty="0" smtClean="0"/>
                        <a:t>وجه المقارنة</a:t>
                      </a:r>
                      <a:endParaRPr lang="en-GB" sz="2400" b="1" dirty="0"/>
                    </a:p>
                  </a:txBody>
                  <a:tcPr/>
                </a:tc>
              </a:tr>
              <a:tr h="708079">
                <a:tc>
                  <a:txBody>
                    <a:bodyPr/>
                    <a:lstStyle/>
                    <a:p>
                      <a:pPr algn="ctr" rtl="1"/>
                      <a:r>
                        <a:rPr lang="ar-SA" sz="2400" dirty="0" smtClean="0"/>
                        <a:t>تنتج</a:t>
                      </a:r>
                      <a:r>
                        <a:rPr lang="ar-SA" sz="2400" baseline="0" dirty="0" smtClean="0"/>
                        <a:t> المنشأة عند (</a:t>
                      </a:r>
                      <a:r>
                        <a:rPr lang="en-GB" sz="2400" baseline="0" dirty="0" smtClean="0"/>
                        <a:t>P&gt;MC</a:t>
                      </a:r>
                      <a:r>
                        <a:rPr lang="ar-SA" sz="2400" baseline="0" dirty="0" smtClean="0"/>
                        <a:t>) ولايمثل الإنتاج الاستخدام الأمثل للموارد.</a:t>
                      </a:r>
                      <a:endParaRPr lang="en-GB" sz="2400" dirty="0"/>
                    </a:p>
                  </a:txBody>
                  <a:tcPr/>
                </a:tc>
                <a:tc>
                  <a:txBody>
                    <a:bodyPr/>
                    <a:lstStyle/>
                    <a:p>
                      <a:pPr algn="ctr" rtl="1"/>
                      <a:r>
                        <a:rPr lang="ar-SA" sz="2400" dirty="0" smtClean="0"/>
                        <a:t>تنتج</a:t>
                      </a:r>
                      <a:r>
                        <a:rPr lang="ar-SA" sz="2400" baseline="0" dirty="0" smtClean="0"/>
                        <a:t> المنشأة عند (</a:t>
                      </a:r>
                      <a:r>
                        <a:rPr lang="en-GB" sz="2400" baseline="0" dirty="0" smtClean="0"/>
                        <a:t>P=MC</a:t>
                      </a:r>
                      <a:r>
                        <a:rPr lang="ar-SA" sz="2400" baseline="0" dirty="0" smtClean="0"/>
                        <a:t>) ويمثل الإنتاج الاستخدام الأمثل للموارد لأن المستهلكين يدفعون ثمناً للإنتاج يساوي ما يكلفه المنتج.</a:t>
                      </a:r>
                      <a:endParaRPr lang="en-GB" sz="2400" dirty="0"/>
                    </a:p>
                  </a:txBody>
                  <a:tcPr/>
                </a:tc>
                <a:tc>
                  <a:txBody>
                    <a:bodyPr/>
                    <a:lstStyle/>
                    <a:p>
                      <a:pPr algn="ctr" rtl="1"/>
                      <a:r>
                        <a:rPr lang="ar-SA" sz="2400" b="1" dirty="0" smtClean="0"/>
                        <a:t>7) تخصيص الموارد (الاستخدام الأمثل)</a:t>
                      </a:r>
                      <a:endParaRPr lang="en-GB" sz="2400" b="1" dirty="0"/>
                    </a:p>
                  </a:txBody>
                  <a:tcPr/>
                </a:tc>
              </a:tr>
              <a:tr h="708079">
                <a:tc>
                  <a:txBody>
                    <a:bodyPr/>
                    <a:lstStyle/>
                    <a:p>
                      <a:pPr algn="ctr" rtl="1"/>
                      <a:r>
                        <a:rPr lang="ar-SA" sz="2400" dirty="0" smtClean="0"/>
                        <a:t>لايهتم</a:t>
                      </a:r>
                      <a:r>
                        <a:rPr lang="ar-SA" sz="2400" baseline="0" dirty="0" smtClean="0"/>
                        <a:t> المحتكر بتحسين استخدام الموارد ورفع الكفاءة لعدم تعرضه لأي منافسة.</a:t>
                      </a:r>
                      <a:endParaRPr lang="en-GB" sz="2400" dirty="0"/>
                    </a:p>
                  </a:txBody>
                  <a:tcPr/>
                </a:tc>
                <a:tc>
                  <a:txBody>
                    <a:bodyPr/>
                    <a:lstStyle/>
                    <a:p>
                      <a:pPr algn="ctr" rtl="1"/>
                      <a:r>
                        <a:rPr lang="ar-SA" sz="2400" dirty="0" smtClean="0"/>
                        <a:t>الكفاءة الإنتاجية في</a:t>
                      </a:r>
                      <a:r>
                        <a:rPr lang="ar-SA" sz="2400" baseline="0" dirty="0" smtClean="0"/>
                        <a:t> المنافسة الكاملة أكبر لوجود عدد كبير من المنافسين.</a:t>
                      </a:r>
                      <a:endParaRPr lang="en-GB" sz="2400" dirty="0"/>
                    </a:p>
                  </a:txBody>
                  <a:tcPr/>
                </a:tc>
                <a:tc>
                  <a:txBody>
                    <a:bodyPr/>
                    <a:lstStyle/>
                    <a:p>
                      <a:pPr algn="ctr" rtl="1"/>
                      <a:r>
                        <a:rPr lang="ar-SA" sz="2400" b="1" dirty="0" smtClean="0"/>
                        <a:t>8) الكفاءة والتقدم الفني</a:t>
                      </a:r>
                      <a:endParaRPr lang="en-GB" sz="2400" b="1" dirty="0"/>
                    </a:p>
                  </a:txBody>
                  <a:tcPr/>
                </a:tc>
              </a:tr>
            </a:tbl>
          </a:graphicData>
        </a:graphic>
      </p:graphicFrame>
    </p:spTree>
    <p:extLst>
      <p:ext uri="{BB962C8B-B14F-4D97-AF65-F5344CB8AC3E}">
        <p14:creationId xmlns:p14="http://schemas.microsoft.com/office/powerpoint/2010/main" val="5428764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0" name="Straight Connector 49"/>
          <p:cNvCxnSpPr>
            <a:stCxn id="32" idx="4"/>
            <a:endCxn id="55" idx="0"/>
          </p:cNvCxnSpPr>
          <p:nvPr/>
        </p:nvCxnSpPr>
        <p:spPr>
          <a:xfrm>
            <a:off x="4966904" y="3856402"/>
            <a:ext cx="0" cy="652718"/>
          </a:xfrm>
          <a:prstGeom prst="line">
            <a:avLst/>
          </a:prstGeom>
          <a:ln w="76200">
            <a:solidFill>
              <a:srgbClr val="FF0000">
                <a:alpha val="26000"/>
              </a:srgb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pPr algn="r" rtl="1"/>
            <a:r>
              <a:rPr lang="ar-SA" b="1" dirty="0"/>
              <a:t>سعر المحتكر وإنتاجه في الأجل القصير:</a:t>
            </a:r>
            <a:endParaRPr lang="en-GB" dirty="0"/>
          </a:p>
        </p:txBody>
      </p:sp>
      <p:sp>
        <p:nvSpPr>
          <p:cNvPr id="5" name="Slide Number Placeholder 4"/>
          <p:cNvSpPr>
            <a:spLocks noGrp="1"/>
          </p:cNvSpPr>
          <p:nvPr>
            <p:ph type="sldNum" sz="quarter" idx="12"/>
          </p:nvPr>
        </p:nvSpPr>
        <p:spPr>
          <a:xfrm>
            <a:off x="7986464" y="6356350"/>
            <a:ext cx="762000" cy="365125"/>
          </a:xfrm>
        </p:spPr>
        <p:txBody>
          <a:bodyPr/>
          <a:lstStyle/>
          <a:p>
            <a:fld id="{D393C396-9737-499C-8653-384A523018D4}" type="slidenum">
              <a:rPr lang="en-GB" smtClean="0"/>
              <a:pPr/>
              <a:t>36</a:t>
            </a:fld>
            <a:endParaRPr lang="en-GB"/>
          </a:p>
        </p:txBody>
      </p:sp>
      <p:cxnSp>
        <p:nvCxnSpPr>
          <p:cNvPr id="6" name="Straight Arrow Connector 5"/>
          <p:cNvCxnSpPr/>
          <p:nvPr/>
        </p:nvCxnSpPr>
        <p:spPr>
          <a:xfrm flipV="1">
            <a:off x="2912732" y="2648525"/>
            <a:ext cx="0" cy="288032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912732" y="5528845"/>
            <a:ext cx="388843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2230600" y="1988840"/>
            <a:ext cx="1503028" cy="707886"/>
          </a:xfrm>
          <a:prstGeom prst="rect">
            <a:avLst/>
          </a:prstGeom>
          <a:noFill/>
        </p:spPr>
        <p:txBody>
          <a:bodyPr wrap="square" rtlCol="0">
            <a:spAutoFit/>
          </a:bodyPr>
          <a:lstStyle/>
          <a:p>
            <a:pPr algn="ctr"/>
            <a:r>
              <a:rPr lang="en-US" sz="2000" dirty="0" smtClean="0"/>
              <a:t>AVC</a:t>
            </a:r>
            <a:r>
              <a:rPr lang="en-GB" sz="2000" dirty="0" smtClean="0"/>
              <a:t>, ATC, MC</a:t>
            </a:r>
            <a:endParaRPr lang="en-GB" sz="2000" dirty="0"/>
          </a:p>
        </p:txBody>
      </p:sp>
      <p:sp>
        <p:nvSpPr>
          <p:cNvPr id="9" name="TextBox 8"/>
          <p:cNvSpPr txBox="1"/>
          <p:nvPr/>
        </p:nvSpPr>
        <p:spPr>
          <a:xfrm>
            <a:off x="6695096" y="5333146"/>
            <a:ext cx="576064" cy="400110"/>
          </a:xfrm>
          <a:prstGeom prst="rect">
            <a:avLst/>
          </a:prstGeom>
          <a:noFill/>
        </p:spPr>
        <p:txBody>
          <a:bodyPr wrap="square" rtlCol="0">
            <a:spAutoFit/>
          </a:bodyPr>
          <a:lstStyle/>
          <a:p>
            <a:pPr algn="ctr"/>
            <a:r>
              <a:rPr lang="en-US" sz="2000" dirty="0" smtClean="0"/>
              <a:t>Q</a:t>
            </a:r>
            <a:endParaRPr lang="en-GB" sz="2000" dirty="0"/>
          </a:p>
        </p:txBody>
      </p:sp>
      <p:cxnSp>
        <p:nvCxnSpPr>
          <p:cNvPr id="11" name="Straight Connector 10"/>
          <p:cNvCxnSpPr/>
          <p:nvPr/>
        </p:nvCxnSpPr>
        <p:spPr>
          <a:xfrm>
            <a:off x="4966904" y="3789040"/>
            <a:ext cx="0" cy="170820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696708" y="5539878"/>
            <a:ext cx="432048" cy="369332"/>
          </a:xfrm>
          <a:prstGeom prst="rect">
            <a:avLst/>
          </a:prstGeom>
          <a:noFill/>
        </p:spPr>
        <p:txBody>
          <a:bodyPr wrap="square" rtlCol="0">
            <a:spAutoFit/>
          </a:bodyPr>
          <a:lstStyle/>
          <a:p>
            <a:r>
              <a:rPr lang="en-GB" dirty="0" smtClean="0"/>
              <a:t>0</a:t>
            </a:r>
            <a:endParaRPr lang="en-GB" dirty="0"/>
          </a:p>
        </p:txBody>
      </p:sp>
      <p:sp>
        <p:nvSpPr>
          <p:cNvPr id="13" name="TextBox 12"/>
          <p:cNvSpPr txBox="1"/>
          <p:nvPr/>
        </p:nvSpPr>
        <p:spPr>
          <a:xfrm>
            <a:off x="4750880" y="5507940"/>
            <a:ext cx="576064" cy="338554"/>
          </a:xfrm>
          <a:prstGeom prst="rect">
            <a:avLst/>
          </a:prstGeom>
          <a:noFill/>
        </p:spPr>
        <p:txBody>
          <a:bodyPr wrap="square" rtlCol="0">
            <a:spAutoFit/>
          </a:bodyPr>
          <a:lstStyle/>
          <a:p>
            <a:r>
              <a:rPr lang="en-GB" sz="1600" dirty="0" smtClean="0"/>
              <a:t>Q1</a:t>
            </a:r>
            <a:endParaRPr lang="en-GB" sz="1600" dirty="0"/>
          </a:p>
        </p:txBody>
      </p:sp>
      <p:sp>
        <p:nvSpPr>
          <p:cNvPr id="15" name="TextBox 14"/>
          <p:cNvSpPr txBox="1"/>
          <p:nvPr/>
        </p:nvSpPr>
        <p:spPr>
          <a:xfrm>
            <a:off x="6679204" y="2492896"/>
            <a:ext cx="663964" cy="461665"/>
          </a:xfrm>
          <a:prstGeom prst="rect">
            <a:avLst/>
          </a:prstGeom>
          <a:noFill/>
          <a:ln>
            <a:noFill/>
          </a:ln>
        </p:spPr>
        <p:txBody>
          <a:bodyPr wrap="none" rtlCol="0">
            <a:spAutoFit/>
          </a:bodyPr>
          <a:lstStyle/>
          <a:p>
            <a:r>
              <a:rPr lang="en-GB" sz="2400" dirty="0" smtClean="0">
                <a:solidFill>
                  <a:srgbClr val="7030A0"/>
                </a:solidFill>
              </a:rPr>
              <a:t>MC</a:t>
            </a:r>
            <a:endParaRPr lang="en-GB" sz="2400" dirty="0">
              <a:solidFill>
                <a:srgbClr val="7030A0"/>
              </a:solidFill>
            </a:endParaRPr>
          </a:p>
        </p:txBody>
      </p:sp>
      <p:sp>
        <p:nvSpPr>
          <p:cNvPr id="16" name="TextBox 15"/>
          <p:cNvSpPr txBox="1"/>
          <p:nvPr/>
        </p:nvSpPr>
        <p:spPr>
          <a:xfrm>
            <a:off x="6551080" y="3327375"/>
            <a:ext cx="758028" cy="461665"/>
          </a:xfrm>
          <a:prstGeom prst="rect">
            <a:avLst/>
          </a:prstGeom>
          <a:noFill/>
          <a:ln>
            <a:noFill/>
          </a:ln>
        </p:spPr>
        <p:txBody>
          <a:bodyPr wrap="none" rtlCol="0">
            <a:spAutoFit/>
          </a:bodyPr>
          <a:lstStyle/>
          <a:p>
            <a:r>
              <a:rPr lang="en-GB" sz="2400" dirty="0" smtClean="0">
                <a:solidFill>
                  <a:srgbClr val="00B050"/>
                </a:solidFill>
              </a:rPr>
              <a:t>ATC</a:t>
            </a:r>
            <a:endParaRPr lang="en-GB" sz="2400" dirty="0">
              <a:solidFill>
                <a:srgbClr val="00B050"/>
              </a:solidFill>
            </a:endParaRPr>
          </a:p>
        </p:txBody>
      </p:sp>
      <p:sp>
        <p:nvSpPr>
          <p:cNvPr id="17" name="TextBox 16"/>
          <p:cNvSpPr txBox="1"/>
          <p:nvPr/>
        </p:nvSpPr>
        <p:spPr>
          <a:xfrm>
            <a:off x="2520240" y="3635732"/>
            <a:ext cx="718472" cy="338554"/>
          </a:xfrm>
          <a:prstGeom prst="rect">
            <a:avLst/>
          </a:prstGeom>
          <a:noFill/>
        </p:spPr>
        <p:txBody>
          <a:bodyPr wrap="square" rtlCol="0">
            <a:spAutoFit/>
          </a:bodyPr>
          <a:lstStyle/>
          <a:p>
            <a:r>
              <a:rPr lang="en-GB" sz="1600" dirty="0" smtClean="0"/>
              <a:t>P1</a:t>
            </a:r>
            <a:endParaRPr lang="en-GB" sz="1600" dirty="0"/>
          </a:p>
        </p:txBody>
      </p:sp>
      <p:sp>
        <p:nvSpPr>
          <p:cNvPr id="18" name="TextBox 17"/>
          <p:cNvSpPr txBox="1"/>
          <p:nvPr/>
        </p:nvSpPr>
        <p:spPr>
          <a:xfrm>
            <a:off x="2520240" y="3861048"/>
            <a:ext cx="718472" cy="338554"/>
          </a:xfrm>
          <a:prstGeom prst="rect">
            <a:avLst/>
          </a:prstGeom>
          <a:noFill/>
        </p:spPr>
        <p:txBody>
          <a:bodyPr wrap="square" rtlCol="0">
            <a:spAutoFit/>
          </a:bodyPr>
          <a:lstStyle/>
          <a:p>
            <a:r>
              <a:rPr lang="en-GB" sz="1600" dirty="0" smtClean="0"/>
              <a:t>P3</a:t>
            </a:r>
            <a:endParaRPr lang="en-GB" sz="1600" dirty="0"/>
          </a:p>
        </p:txBody>
      </p:sp>
      <p:sp>
        <p:nvSpPr>
          <p:cNvPr id="19" name="TextBox 18"/>
          <p:cNvSpPr txBox="1"/>
          <p:nvPr/>
        </p:nvSpPr>
        <p:spPr>
          <a:xfrm>
            <a:off x="2520240" y="4355812"/>
            <a:ext cx="718472" cy="338554"/>
          </a:xfrm>
          <a:prstGeom prst="rect">
            <a:avLst/>
          </a:prstGeom>
          <a:noFill/>
        </p:spPr>
        <p:txBody>
          <a:bodyPr wrap="square" rtlCol="0">
            <a:spAutoFit/>
          </a:bodyPr>
          <a:lstStyle/>
          <a:p>
            <a:r>
              <a:rPr lang="en-GB" sz="1600" dirty="0" smtClean="0"/>
              <a:t>P2</a:t>
            </a:r>
            <a:endParaRPr lang="en-GB" sz="1600" dirty="0"/>
          </a:p>
        </p:txBody>
      </p:sp>
      <p:cxnSp>
        <p:nvCxnSpPr>
          <p:cNvPr id="20" name="Straight Connector 19"/>
          <p:cNvCxnSpPr/>
          <p:nvPr/>
        </p:nvCxnSpPr>
        <p:spPr>
          <a:xfrm flipH="1">
            <a:off x="2878672" y="4581128"/>
            <a:ext cx="2088232"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2" name="Freeform 21"/>
          <p:cNvSpPr/>
          <p:nvPr/>
        </p:nvSpPr>
        <p:spPr>
          <a:xfrm>
            <a:off x="3567580" y="2801294"/>
            <a:ext cx="3127516" cy="2223540"/>
          </a:xfrm>
          <a:custGeom>
            <a:avLst/>
            <a:gdLst>
              <a:gd name="connsiteX0" fmla="*/ 0 w 2895600"/>
              <a:gd name="connsiteY0" fmla="*/ 1011382 h 1437549"/>
              <a:gd name="connsiteX1" fmla="*/ 886691 w 2895600"/>
              <a:gd name="connsiteY1" fmla="*/ 1385455 h 1437549"/>
              <a:gd name="connsiteX2" fmla="*/ 2895600 w 2895600"/>
              <a:gd name="connsiteY2" fmla="*/ 0 h 1437549"/>
              <a:gd name="connsiteX3" fmla="*/ 2895600 w 2895600"/>
              <a:gd name="connsiteY3" fmla="*/ 0 h 1437549"/>
            </a:gdLst>
            <a:ahLst/>
            <a:cxnLst>
              <a:cxn ang="0">
                <a:pos x="connsiteX0" y="connsiteY0"/>
              </a:cxn>
              <a:cxn ang="0">
                <a:pos x="connsiteX1" y="connsiteY1"/>
              </a:cxn>
              <a:cxn ang="0">
                <a:pos x="connsiteX2" y="connsiteY2"/>
              </a:cxn>
              <a:cxn ang="0">
                <a:pos x="connsiteX3" y="connsiteY3"/>
              </a:cxn>
            </a:cxnLst>
            <a:rect l="l" t="t" r="r" b="b"/>
            <a:pathLst>
              <a:path w="2895600" h="1437549">
                <a:moveTo>
                  <a:pt x="0" y="1011382"/>
                </a:moveTo>
                <a:cubicBezTo>
                  <a:pt x="202045" y="1282700"/>
                  <a:pt x="404091" y="1554019"/>
                  <a:pt x="886691" y="1385455"/>
                </a:cubicBezTo>
                <a:cubicBezTo>
                  <a:pt x="1369291" y="1216891"/>
                  <a:pt x="2895600" y="0"/>
                  <a:pt x="2895600" y="0"/>
                </a:cubicBezTo>
                <a:lnTo>
                  <a:pt x="2895600" y="0"/>
                </a:ln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7" name="Straight Connector 26"/>
          <p:cNvCxnSpPr/>
          <p:nvPr/>
        </p:nvCxnSpPr>
        <p:spPr>
          <a:xfrm>
            <a:off x="2912732" y="2984901"/>
            <a:ext cx="2846260" cy="2244299"/>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5743100" y="5078213"/>
            <a:ext cx="663964" cy="461665"/>
          </a:xfrm>
          <a:prstGeom prst="rect">
            <a:avLst/>
          </a:prstGeom>
          <a:noFill/>
          <a:ln>
            <a:noFill/>
          </a:ln>
        </p:spPr>
        <p:txBody>
          <a:bodyPr wrap="none" rtlCol="0">
            <a:spAutoFit/>
          </a:bodyPr>
          <a:lstStyle/>
          <a:p>
            <a:r>
              <a:rPr lang="en-GB" sz="2400" dirty="0" smtClean="0">
                <a:solidFill>
                  <a:srgbClr val="C00000"/>
                </a:solidFill>
              </a:rPr>
              <a:t>MR</a:t>
            </a:r>
            <a:endParaRPr lang="en-GB" sz="2400" dirty="0">
              <a:solidFill>
                <a:srgbClr val="C00000"/>
              </a:solidFill>
            </a:endParaRPr>
          </a:p>
        </p:txBody>
      </p:sp>
      <p:cxnSp>
        <p:nvCxnSpPr>
          <p:cNvPr id="30" name="Straight Connector 29"/>
          <p:cNvCxnSpPr/>
          <p:nvPr/>
        </p:nvCxnSpPr>
        <p:spPr>
          <a:xfrm>
            <a:off x="2912732" y="2996952"/>
            <a:ext cx="3638348" cy="136815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6084168" y="4293096"/>
            <a:ext cx="764953" cy="461665"/>
          </a:xfrm>
          <a:prstGeom prst="rect">
            <a:avLst/>
          </a:prstGeom>
          <a:noFill/>
          <a:ln>
            <a:noFill/>
          </a:ln>
        </p:spPr>
        <p:txBody>
          <a:bodyPr wrap="none" rtlCol="0">
            <a:spAutoFit/>
          </a:bodyPr>
          <a:lstStyle/>
          <a:p>
            <a:r>
              <a:rPr lang="en-GB" sz="2400" dirty="0" smtClean="0">
                <a:solidFill>
                  <a:schemeClr val="tx2"/>
                </a:solidFill>
              </a:rPr>
              <a:t>D=P</a:t>
            </a:r>
            <a:endParaRPr lang="en-GB" sz="2400" dirty="0">
              <a:solidFill>
                <a:schemeClr val="tx2"/>
              </a:solidFill>
            </a:endParaRPr>
          </a:p>
        </p:txBody>
      </p:sp>
      <p:sp>
        <p:nvSpPr>
          <p:cNvPr id="39" name="Arc 38"/>
          <p:cNvSpPr/>
          <p:nvPr/>
        </p:nvSpPr>
        <p:spPr>
          <a:xfrm rot="7493764">
            <a:off x="3385265" y="1052026"/>
            <a:ext cx="3190788" cy="3426767"/>
          </a:xfrm>
          <a:prstGeom prst="arc">
            <a:avLst>
              <a:gd name="adj1" fmla="val 15687880"/>
              <a:gd name="adj2" fmla="val 1684869"/>
            </a:avLst>
          </a:prstGeom>
          <a:ln w="2857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43" name="Straight Connector 42"/>
          <p:cNvCxnSpPr/>
          <p:nvPr/>
        </p:nvCxnSpPr>
        <p:spPr>
          <a:xfrm flipH="1">
            <a:off x="2878672" y="3789040"/>
            <a:ext cx="2088232"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55" name="Oval 54"/>
          <p:cNvSpPr/>
          <p:nvPr/>
        </p:nvSpPr>
        <p:spPr>
          <a:xfrm>
            <a:off x="4894896" y="4509120"/>
            <a:ext cx="144016" cy="13937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Oval 31"/>
          <p:cNvSpPr/>
          <p:nvPr/>
        </p:nvSpPr>
        <p:spPr>
          <a:xfrm>
            <a:off x="4894896" y="3717032"/>
            <a:ext cx="144016" cy="13937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3" name="Straight Connector 32"/>
          <p:cNvCxnSpPr/>
          <p:nvPr/>
        </p:nvCxnSpPr>
        <p:spPr>
          <a:xfrm>
            <a:off x="5182928" y="3809032"/>
            <a:ext cx="0" cy="170820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598208" y="4005064"/>
            <a:ext cx="0" cy="1534814"/>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H="1">
            <a:off x="2950680" y="4005064"/>
            <a:ext cx="2647528"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5326944" y="5517232"/>
            <a:ext cx="576064" cy="338554"/>
          </a:xfrm>
          <a:prstGeom prst="rect">
            <a:avLst/>
          </a:prstGeom>
          <a:noFill/>
        </p:spPr>
        <p:txBody>
          <a:bodyPr wrap="square" rtlCol="0">
            <a:spAutoFit/>
          </a:bodyPr>
          <a:lstStyle/>
          <a:p>
            <a:r>
              <a:rPr lang="en-GB" sz="1600" dirty="0" smtClean="0"/>
              <a:t>Q3</a:t>
            </a:r>
            <a:endParaRPr lang="en-GB" sz="1600" dirty="0"/>
          </a:p>
        </p:txBody>
      </p:sp>
      <p:sp>
        <p:nvSpPr>
          <p:cNvPr id="40" name="Oval 39"/>
          <p:cNvSpPr/>
          <p:nvPr/>
        </p:nvSpPr>
        <p:spPr>
          <a:xfrm>
            <a:off x="5542968" y="3937702"/>
            <a:ext cx="144016" cy="13937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TextBox 40"/>
          <p:cNvSpPr txBox="1"/>
          <p:nvPr/>
        </p:nvSpPr>
        <p:spPr>
          <a:xfrm>
            <a:off x="5038912" y="5517232"/>
            <a:ext cx="576064" cy="338554"/>
          </a:xfrm>
          <a:prstGeom prst="rect">
            <a:avLst/>
          </a:prstGeom>
          <a:noFill/>
        </p:spPr>
        <p:txBody>
          <a:bodyPr wrap="square" rtlCol="0">
            <a:spAutoFit/>
          </a:bodyPr>
          <a:lstStyle/>
          <a:p>
            <a:r>
              <a:rPr lang="en-GB" sz="1600" dirty="0" smtClean="0"/>
              <a:t>Q2</a:t>
            </a:r>
            <a:endParaRPr lang="en-GB" sz="1600" dirty="0"/>
          </a:p>
        </p:txBody>
      </p:sp>
      <p:cxnSp>
        <p:nvCxnSpPr>
          <p:cNvPr id="21" name="Straight Arrow Connector 20"/>
          <p:cNvCxnSpPr>
            <a:stCxn id="17" idx="1"/>
            <a:endCxn id="29" idx="3"/>
          </p:cNvCxnSpPr>
          <p:nvPr/>
        </p:nvCxnSpPr>
        <p:spPr>
          <a:xfrm flipH="1" flipV="1">
            <a:off x="2159396" y="3789040"/>
            <a:ext cx="360844" cy="15969"/>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646424" y="3558207"/>
            <a:ext cx="1512972" cy="461665"/>
          </a:xfrm>
          <a:prstGeom prst="rect">
            <a:avLst/>
          </a:prstGeom>
          <a:noFill/>
          <a:ln>
            <a:solidFill>
              <a:schemeClr val="tx1"/>
            </a:solidFill>
          </a:ln>
        </p:spPr>
        <p:txBody>
          <a:bodyPr wrap="square" rtlCol="0">
            <a:spAutoFit/>
          </a:bodyPr>
          <a:lstStyle/>
          <a:p>
            <a:r>
              <a:rPr lang="ar-SA" sz="2400" b="1" dirty="0" smtClean="0">
                <a:solidFill>
                  <a:srgbClr val="FF0000"/>
                </a:solidFill>
              </a:rPr>
              <a:t>سعر الاحتكار</a:t>
            </a:r>
            <a:endParaRPr lang="en-GB" sz="2400" b="1" dirty="0">
              <a:solidFill>
                <a:srgbClr val="FF0000"/>
              </a:solidFill>
            </a:endParaRPr>
          </a:p>
        </p:txBody>
      </p:sp>
      <p:cxnSp>
        <p:nvCxnSpPr>
          <p:cNvPr id="46" name="Straight Arrow Connector 45"/>
          <p:cNvCxnSpPr>
            <a:stCxn id="18" idx="1"/>
            <a:endCxn id="47" idx="3"/>
          </p:cNvCxnSpPr>
          <p:nvPr/>
        </p:nvCxnSpPr>
        <p:spPr>
          <a:xfrm flipH="1">
            <a:off x="2159396" y="4030325"/>
            <a:ext cx="360844" cy="247963"/>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539552" y="4047455"/>
            <a:ext cx="1619844" cy="461665"/>
          </a:xfrm>
          <a:prstGeom prst="rect">
            <a:avLst/>
          </a:prstGeom>
          <a:noFill/>
          <a:ln>
            <a:solidFill>
              <a:schemeClr val="tx1"/>
            </a:solidFill>
          </a:ln>
        </p:spPr>
        <p:txBody>
          <a:bodyPr wrap="square" rtlCol="0">
            <a:spAutoFit/>
          </a:bodyPr>
          <a:lstStyle/>
          <a:p>
            <a:pPr algn="ctr"/>
            <a:r>
              <a:rPr lang="ar-SA" sz="2400" b="1" dirty="0" smtClean="0">
                <a:solidFill>
                  <a:schemeClr val="accent6">
                    <a:lumMod val="75000"/>
                  </a:schemeClr>
                </a:solidFill>
              </a:rPr>
              <a:t>سعر المنافسة</a:t>
            </a:r>
            <a:endParaRPr lang="en-GB" sz="2400" b="1" dirty="0">
              <a:solidFill>
                <a:schemeClr val="accent6">
                  <a:lumMod val="75000"/>
                </a:schemeClr>
              </a:solidFill>
            </a:endParaRPr>
          </a:p>
        </p:txBody>
      </p:sp>
      <p:cxnSp>
        <p:nvCxnSpPr>
          <p:cNvPr id="51" name="Straight Arrow Connector 50"/>
          <p:cNvCxnSpPr>
            <a:endCxn id="52" idx="3"/>
          </p:cNvCxnSpPr>
          <p:nvPr/>
        </p:nvCxnSpPr>
        <p:spPr>
          <a:xfrm flipH="1">
            <a:off x="4534052" y="5775647"/>
            <a:ext cx="322896" cy="230833"/>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3021080" y="5775647"/>
            <a:ext cx="1512972" cy="461665"/>
          </a:xfrm>
          <a:prstGeom prst="rect">
            <a:avLst/>
          </a:prstGeom>
          <a:noFill/>
          <a:ln>
            <a:solidFill>
              <a:schemeClr val="tx1"/>
            </a:solidFill>
          </a:ln>
        </p:spPr>
        <p:txBody>
          <a:bodyPr wrap="square" rtlCol="0">
            <a:spAutoFit/>
          </a:bodyPr>
          <a:lstStyle/>
          <a:p>
            <a:r>
              <a:rPr lang="ar-SA" sz="2400" b="1" dirty="0" smtClean="0">
                <a:solidFill>
                  <a:srgbClr val="FF0000"/>
                </a:solidFill>
              </a:rPr>
              <a:t>كمية الاحتكار</a:t>
            </a:r>
            <a:endParaRPr lang="en-GB" sz="2400" b="1" dirty="0">
              <a:solidFill>
                <a:srgbClr val="FF0000"/>
              </a:solidFill>
            </a:endParaRPr>
          </a:p>
        </p:txBody>
      </p:sp>
      <p:cxnSp>
        <p:nvCxnSpPr>
          <p:cNvPr id="57" name="Straight Arrow Connector 56"/>
          <p:cNvCxnSpPr/>
          <p:nvPr/>
        </p:nvCxnSpPr>
        <p:spPr>
          <a:xfrm>
            <a:off x="5686984" y="5805264"/>
            <a:ext cx="313411" cy="230833"/>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6011356" y="5775647"/>
            <a:ext cx="1656988" cy="461665"/>
          </a:xfrm>
          <a:prstGeom prst="rect">
            <a:avLst/>
          </a:prstGeom>
          <a:noFill/>
          <a:ln>
            <a:solidFill>
              <a:schemeClr val="tx1"/>
            </a:solidFill>
          </a:ln>
        </p:spPr>
        <p:txBody>
          <a:bodyPr wrap="square" rtlCol="0">
            <a:spAutoFit/>
          </a:bodyPr>
          <a:lstStyle/>
          <a:p>
            <a:r>
              <a:rPr lang="ar-SA" sz="2400" b="1" dirty="0" smtClean="0">
                <a:solidFill>
                  <a:schemeClr val="accent6">
                    <a:lumMod val="75000"/>
                  </a:schemeClr>
                </a:solidFill>
              </a:rPr>
              <a:t>كمية المنافسة</a:t>
            </a:r>
            <a:endParaRPr lang="en-GB" sz="2400" b="1" dirty="0">
              <a:solidFill>
                <a:schemeClr val="accent6">
                  <a:lumMod val="75000"/>
                </a:schemeClr>
              </a:solidFill>
            </a:endParaRPr>
          </a:p>
        </p:txBody>
      </p:sp>
      <p:cxnSp>
        <p:nvCxnSpPr>
          <p:cNvPr id="42" name="Straight Arrow Connector 41"/>
          <p:cNvCxnSpPr>
            <a:stCxn id="55" idx="2"/>
            <a:endCxn id="44" idx="3"/>
          </p:cNvCxnSpPr>
          <p:nvPr/>
        </p:nvCxnSpPr>
        <p:spPr>
          <a:xfrm flipH="1">
            <a:off x="2311796" y="4578805"/>
            <a:ext cx="2583100" cy="44918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179512" y="4797152"/>
            <a:ext cx="2132284" cy="461665"/>
          </a:xfrm>
          <a:prstGeom prst="rect">
            <a:avLst/>
          </a:prstGeom>
          <a:noFill/>
          <a:ln>
            <a:solidFill>
              <a:schemeClr val="tx1"/>
            </a:solidFill>
          </a:ln>
        </p:spPr>
        <p:txBody>
          <a:bodyPr wrap="square" rtlCol="0">
            <a:spAutoFit/>
          </a:bodyPr>
          <a:lstStyle/>
          <a:p>
            <a:pPr algn="ctr"/>
            <a:r>
              <a:rPr lang="en-GB" sz="2400" b="1" dirty="0" smtClean="0">
                <a:solidFill>
                  <a:srgbClr val="FF0000"/>
                </a:solidFill>
              </a:rPr>
              <a:t>MC = MR &lt;P</a:t>
            </a:r>
            <a:endParaRPr lang="en-GB" sz="2400" b="1" dirty="0">
              <a:solidFill>
                <a:srgbClr val="FF0000"/>
              </a:solidFill>
            </a:endParaRPr>
          </a:p>
        </p:txBody>
      </p:sp>
      <p:cxnSp>
        <p:nvCxnSpPr>
          <p:cNvPr id="48" name="Straight Arrow Connector 47"/>
          <p:cNvCxnSpPr>
            <a:stCxn id="40" idx="6"/>
            <a:endCxn id="49" idx="1"/>
          </p:cNvCxnSpPr>
          <p:nvPr/>
        </p:nvCxnSpPr>
        <p:spPr>
          <a:xfrm>
            <a:off x="5686984" y="4007387"/>
            <a:ext cx="1324202" cy="118719"/>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7011186" y="3710607"/>
            <a:ext cx="2096514" cy="830997"/>
          </a:xfrm>
          <a:prstGeom prst="rect">
            <a:avLst/>
          </a:prstGeom>
          <a:noFill/>
          <a:ln>
            <a:solidFill>
              <a:schemeClr val="tx1"/>
            </a:solidFill>
          </a:ln>
        </p:spPr>
        <p:txBody>
          <a:bodyPr wrap="square" rtlCol="0">
            <a:spAutoFit/>
          </a:bodyPr>
          <a:lstStyle/>
          <a:p>
            <a:pPr algn="ctr"/>
            <a:r>
              <a:rPr lang="en-GB" sz="2400" b="1" dirty="0" smtClean="0">
                <a:solidFill>
                  <a:schemeClr val="accent6">
                    <a:lumMod val="75000"/>
                  </a:schemeClr>
                </a:solidFill>
              </a:rPr>
              <a:t>MC = MR = P</a:t>
            </a:r>
          </a:p>
          <a:p>
            <a:pPr algn="ctr"/>
            <a:r>
              <a:rPr lang="ar-SA" sz="2400" b="1" dirty="0" smtClean="0">
                <a:solidFill>
                  <a:schemeClr val="accent6">
                    <a:lumMod val="75000"/>
                  </a:schemeClr>
                </a:solidFill>
              </a:rPr>
              <a:t>تسعير المنافسة</a:t>
            </a:r>
            <a:endParaRPr lang="en-GB" sz="2400" b="1" dirty="0">
              <a:solidFill>
                <a:schemeClr val="accent6">
                  <a:lumMod val="75000"/>
                </a:schemeClr>
              </a:solidFill>
            </a:endParaRPr>
          </a:p>
        </p:txBody>
      </p:sp>
    </p:spTree>
    <p:extLst>
      <p:ext uri="{BB962C8B-B14F-4D97-AF65-F5344CB8AC3E}">
        <p14:creationId xmlns:p14="http://schemas.microsoft.com/office/powerpoint/2010/main" val="36743195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الخلاصة:</a:t>
            </a:r>
            <a:endParaRPr lang="en-GB" b="1" dirty="0"/>
          </a:p>
        </p:txBody>
      </p:sp>
      <p:sp>
        <p:nvSpPr>
          <p:cNvPr id="3" name="Content Placeholder 2"/>
          <p:cNvSpPr>
            <a:spLocks noGrp="1"/>
          </p:cNvSpPr>
          <p:nvPr>
            <p:ph idx="1"/>
          </p:nvPr>
        </p:nvSpPr>
        <p:spPr/>
        <p:txBody>
          <a:bodyPr>
            <a:normAutofit/>
          </a:bodyPr>
          <a:lstStyle/>
          <a:p>
            <a:pPr algn="r" rtl="1"/>
            <a:r>
              <a:rPr lang="ar-SA" dirty="0" smtClean="0"/>
              <a:t>في الاحتكار المنشأة هي الصناعة وهي المحددة للكميات المباعة والأسعار عندما الطلب على السلعة مرن وتوزانه هو توازن الصناعة.</a:t>
            </a:r>
          </a:p>
          <a:p>
            <a:pPr algn="r" rtl="1"/>
            <a:r>
              <a:rPr lang="ar-SA" dirty="0" smtClean="0"/>
              <a:t>ينشأ الاحتكار نتيجة العلامات المميزة أو نظام الوكالات التجارية أو ملكية المنشأة لإحدى المواد الخام أو حقوق الامتياز أو انخفاض التكاليف المتوسطة عند زيادة الإنتاج.</a:t>
            </a:r>
          </a:p>
          <a:p>
            <a:pPr algn="r" rtl="1"/>
            <a:r>
              <a:rPr lang="ar-SA" dirty="0" smtClean="0"/>
              <a:t>يحقق المحتكر أقصى الأرباح عندما: </a:t>
            </a:r>
            <a:r>
              <a:rPr lang="en-GB" dirty="0" smtClean="0"/>
              <a:t>MC = MR &lt; P</a:t>
            </a:r>
            <a:r>
              <a:rPr lang="ar-SA" dirty="0" smtClean="0"/>
              <a:t> والأرباح في الأجلين الطويل والقصير نفسها.</a:t>
            </a:r>
          </a:p>
          <a:p>
            <a:pPr algn="r" rtl="1"/>
            <a:r>
              <a:rPr lang="ar-SA" dirty="0" smtClean="0"/>
              <a:t>سعرالاحتكار &gt; سعر المنافسة لكن كمية الاحتكار &lt; كمية المنافسة.</a:t>
            </a:r>
          </a:p>
          <a:p>
            <a:pPr algn="r" rtl="1"/>
            <a:r>
              <a:rPr lang="ar-SA" dirty="0" smtClean="0"/>
              <a:t>الاحتكار يؤدي لعدم الكفاءة في استخدام الموارد لذلك تلجأ الحكومات لتقييد الاحتكار.</a:t>
            </a:r>
          </a:p>
          <a:p>
            <a:pPr algn="r" rtl="1"/>
            <a:endParaRPr lang="en-GB" dirty="0"/>
          </a:p>
        </p:txBody>
      </p:sp>
      <p:sp>
        <p:nvSpPr>
          <p:cNvPr id="5" name="Slide Number Placeholder 4"/>
          <p:cNvSpPr>
            <a:spLocks noGrp="1"/>
          </p:cNvSpPr>
          <p:nvPr>
            <p:ph type="sldNum" sz="quarter" idx="12"/>
          </p:nvPr>
        </p:nvSpPr>
        <p:spPr/>
        <p:txBody>
          <a:bodyPr/>
          <a:lstStyle/>
          <a:p>
            <a:fld id="{D393C396-9737-499C-8653-384A523018D4}" type="slidenum">
              <a:rPr lang="en-GB" smtClean="0"/>
              <a:pPr/>
              <a:t>37</a:t>
            </a:fld>
            <a:endParaRPr lang="en-GB"/>
          </a:p>
        </p:txBody>
      </p:sp>
    </p:spTree>
    <p:extLst>
      <p:ext uri="{BB962C8B-B14F-4D97-AF65-F5344CB8AC3E}">
        <p14:creationId xmlns:p14="http://schemas.microsoft.com/office/powerpoint/2010/main" val="14849763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لماذا الاحتكار؟</a:t>
            </a:r>
            <a:endParaRPr lang="en-GB" b="1" dirty="0"/>
          </a:p>
        </p:txBody>
      </p:sp>
      <p:sp>
        <p:nvSpPr>
          <p:cNvPr id="3" name="Content Placeholder 2"/>
          <p:cNvSpPr>
            <a:spLocks noGrp="1"/>
          </p:cNvSpPr>
          <p:nvPr>
            <p:ph idx="1"/>
          </p:nvPr>
        </p:nvSpPr>
        <p:spPr/>
        <p:txBody>
          <a:bodyPr/>
          <a:lstStyle/>
          <a:p>
            <a:pPr algn="r" rtl="1"/>
            <a:r>
              <a:rPr lang="ar-SA" b="1" dirty="0" smtClean="0">
                <a:solidFill>
                  <a:schemeClr val="tx2"/>
                </a:solidFill>
              </a:rPr>
              <a:t>مسببات الاحتكار المطلق:</a:t>
            </a:r>
          </a:p>
          <a:p>
            <a:pPr marL="514350" indent="-514350" algn="r" rtl="1">
              <a:buFont typeface="+mj-lt"/>
              <a:buAutoNum type="arabicPeriod"/>
            </a:pPr>
            <a:r>
              <a:rPr lang="ar-SA" b="1" dirty="0" smtClean="0">
                <a:solidFill>
                  <a:schemeClr val="tx2"/>
                </a:solidFill>
              </a:rPr>
              <a:t>العلامات المميزة أو براءات الاختراع </a:t>
            </a:r>
            <a:r>
              <a:rPr lang="en-GB" b="1" dirty="0" smtClean="0">
                <a:solidFill>
                  <a:schemeClr val="tx2"/>
                </a:solidFill>
              </a:rPr>
              <a:t>Patents</a:t>
            </a:r>
            <a:r>
              <a:rPr lang="ar-SA" b="1" dirty="0" smtClean="0">
                <a:solidFill>
                  <a:schemeClr val="tx2"/>
                </a:solidFill>
              </a:rPr>
              <a:t> :</a:t>
            </a:r>
            <a:endParaRPr lang="en-GB" b="1" dirty="0" smtClean="0">
              <a:solidFill>
                <a:schemeClr val="tx2"/>
              </a:solidFill>
            </a:endParaRPr>
          </a:p>
          <a:p>
            <a:pPr marL="0" indent="0" algn="r" rtl="1">
              <a:buNone/>
            </a:pPr>
            <a:r>
              <a:rPr lang="ar-SA" dirty="0"/>
              <a:t> </a:t>
            </a:r>
            <a:r>
              <a:rPr lang="ar-SA" dirty="0" smtClean="0"/>
              <a:t>         إذا أعطيت المنشأة براءة اختراع أي أعطيت الحق المطلق في إنتاج السلعة التي عملت على تطويرها (اختراعها) بشكل أو بآخر، فإن هذه المنشأة صاحبة الاختراع يصبح لها قوة احتكارية في السوق وتتحول لمنشأة محتكرة.</a:t>
            </a:r>
          </a:p>
          <a:p>
            <a:pPr marL="0" indent="0" algn="r" rtl="1">
              <a:buNone/>
            </a:pPr>
            <a:r>
              <a:rPr lang="ar-SA" b="1" dirty="0" smtClean="0">
                <a:solidFill>
                  <a:schemeClr val="tx2"/>
                </a:solidFill>
              </a:rPr>
              <a:t>الهدف من براءات الاختراع: </a:t>
            </a:r>
            <a:r>
              <a:rPr lang="ar-SA" dirty="0" smtClean="0"/>
              <a:t>تصدر كثير من الحكومات قوانين ولوائح تحمي العلامات الفارقة أو براءات الاختراع وذلك بهدف تشجيع البحث والتطور التقني.</a:t>
            </a:r>
          </a:p>
          <a:p>
            <a:pPr marL="0" indent="0" algn="r" rtl="1">
              <a:buNone/>
            </a:pPr>
            <a:r>
              <a:rPr lang="ar-SA" b="1" dirty="0" smtClean="0">
                <a:solidFill>
                  <a:schemeClr val="tx2"/>
                </a:solidFill>
              </a:rPr>
              <a:t>مثال: </a:t>
            </a:r>
            <a:r>
              <a:rPr lang="ar-SA" dirty="0" smtClean="0"/>
              <a:t>شركة مايكروسوفت (</a:t>
            </a:r>
            <a:r>
              <a:rPr lang="en-GB" dirty="0" smtClean="0"/>
              <a:t>Microsoft</a:t>
            </a:r>
            <a:r>
              <a:rPr lang="ar-SA" dirty="0" smtClean="0"/>
              <a:t>) لها قوة احتكارية في سوق الحاسب الآلي بسبب ملكيتها حقوق اختراع ويندوز (</a:t>
            </a:r>
            <a:r>
              <a:rPr lang="en-GB" dirty="0" smtClean="0"/>
              <a:t>Windows</a:t>
            </a:r>
            <a:r>
              <a:rPr lang="ar-SA" dirty="0" smtClean="0"/>
              <a:t>).</a:t>
            </a:r>
            <a:endParaRPr lang="en-GB" b="1" dirty="0"/>
          </a:p>
        </p:txBody>
      </p:sp>
      <p:sp>
        <p:nvSpPr>
          <p:cNvPr id="5" name="Slide Number Placeholder 4"/>
          <p:cNvSpPr>
            <a:spLocks noGrp="1"/>
          </p:cNvSpPr>
          <p:nvPr>
            <p:ph type="sldNum" sz="quarter" idx="12"/>
          </p:nvPr>
        </p:nvSpPr>
        <p:spPr/>
        <p:txBody>
          <a:bodyPr/>
          <a:lstStyle/>
          <a:p>
            <a:fld id="{D393C396-9737-499C-8653-384A523018D4}" type="slidenum">
              <a:rPr lang="en-GB" smtClean="0"/>
              <a:pPr/>
              <a:t>4</a:t>
            </a:fld>
            <a:endParaRPr lang="en-GB"/>
          </a:p>
        </p:txBody>
      </p:sp>
    </p:spTree>
    <p:extLst>
      <p:ext uri="{BB962C8B-B14F-4D97-AF65-F5344CB8AC3E}">
        <p14:creationId xmlns:p14="http://schemas.microsoft.com/office/powerpoint/2010/main" val="22927825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لماذا الاحتكار؟</a:t>
            </a:r>
            <a:endParaRPr lang="en-GB" b="1" dirty="0"/>
          </a:p>
        </p:txBody>
      </p:sp>
      <p:sp>
        <p:nvSpPr>
          <p:cNvPr id="3" name="Content Placeholder 2"/>
          <p:cNvSpPr>
            <a:spLocks noGrp="1"/>
          </p:cNvSpPr>
          <p:nvPr>
            <p:ph idx="1"/>
          </p:nvPr>
        </p:nvSpPr>
        <p:spPr/>
        <p:txBody>
          <a:bodyPr/>
          <a:lstStyle/>
          <a:p>
            <a:pPr marL="514350" indent="-514350" algn="r" rtl="1">
              <a:buFont typeface="+mj-lt"/>
              <a:buAutoNum type="arabicPeriod" startAt="2"/>
            </a:pPr>
            <a:r>
              <a:rPr lang="ar-SA" b="1" dirty="0" smtClean="0">
                <a:solidFill>
                  <a:schemeClr val="tx2"/>
                </a:solidFill>
              </a:rPr>
              <a:t>الملكية التامة لإحدى المواد الخام:</a:t>
            </a:r>
          </a:p>
          <a:p>
            <a:pPr marL="0" indent="0" algn="r" rtl="1">
              <a:buNone/>
            </a:pPr>
            <a:r>
              <a:rPr lang="ar-SA" dirty="0"/>
              <a:t> </a:t>
            </a:r>
            <a:r>
              <a:rPr lang="ar-SA" dirty="0" smtClean="0"/>
              <a:t>         إذا سيطرت المنشأة (أو عدد من المنشآت) على إجمالي المعروض من إحدى المواد الخام اللازمة لإنتاج سلعة معينة، فإن ذلك يضع قيوداً في مواجهة الشركات الأخرى التي ترغب في الدخول في الصناعة كما يجعل هذه المنشأة (المنشآت) تصبح منشأة محتكرة (منشآت محتكرة).</a:t>
            </a:r>
          </a:p>
          <a:p>
            <a:pPr marL="0" indent="0" algn="r" rtl="1">
              <a:buNone/>
            </a:pPr>
            <a:r>
              <a:rPr lang="ar-SA" b="1" dirty="0" smtClean="0">
                <a:solidFill>
                  <a:schemeClr val="tx2"/>
                </a:solidFill>
              </a:rPr>
              <a:t>مثال:</a:t>
            </a:r>
            <a:r>
              <a:rPr lang="ar-SA" dirty="0" smtClean="0">
                <a:solidFill>
                  <a:schemeClr val="tx2"/>
                </a:solidFill>
              </a:rPr>
              <a:t> </a:t>
            </a:r>
            <a:r>
              <a:rPr lang="ar-SA" dirty="0" smtClean="0"/>
              <a:t>لشركة دي بيرز (</a:t>
            </a:r>
            <a:r>
              <a:rPr lang="en-GB" dirty="0" smtClean="0"/>
              <a:t>De Beers</a:t>
            </a:r>
            <a:r>
              <a:rPr lang="ar-SA" dirty="0" smtClean="0"/>
              <a:t>) مركز احتكاري في إنتاج الماس لأنها تسيطر على 80% من احتياطي الماس في العالم.</a:t>
            </a:r>
          </a:p>
          <a:p>
            <a:pPr marL="0" indent="0" algn="r" rtl="1">
              <a:buNone/>
            </a:pPr>
            <a:r>
              <a:rPr lang="ar-SA" b="1" dirty="0" smtClean="0">
                <a:solidFill>
                  <a:schemeClr val="tx2"/>
                </a:solidFill>
              </a:rPr>
              <a:t>مثال: </a:t>
            </a:r>
            <a:r>
              <a:rPr lang="ar-SA" dirty="0" smtClean="0"/>
              <a:t>لمنظمة أوبك (</a:t>
            </a:r>
            <a:r>
              <a:rPr lang="en-GB" dirty="0" smtClean="0"/>
              <a:t>OPEC</a:t>
            </a:r>
            <a:r>
              <a:rPr lang="ar-SA" dirty="0" smtClean="0"/>
              <a:t>) مركز احتكاري في سوق البترول العالمي لأن دولها تمتلك ثلثي الاحتياطي العالمي من البترول.</a:t>
            </a:r>
            <a:endParaRPr lang="en-GB" b="1" dirty="0"/>
          </a:p>
        </p:txBody>
      </p:sp>
      <p:sp>
        <p:nvSpPr>
          <p:cNvPr id="5" name="Slide Number Placeholder 4"/>
          <p:cNvSpPr>
            <a:spLocks noGrp="1"/>
          </p:cNvSpPr>
          <p:nvPr>
            <p:ph type="sldNum" sz="quarter" idx="12"/>
          </p:nvPr>
        </p:nvSpPr>
        <p:spPr/>
        <p:txBody>
          <a:bodyPr/>
          <a:lstStyle/>
          <a:p>
            <a:fld id="{D393C396-9737-499C-8653-384A523018D4}" type="slidenum">
              <a:rPr lang="en-GB" smtClean="0"/>
              <a:pPr/>
              <a:t>5</a:t>
            </a:fld>
            <a:endParaRPr lang="en-GB"/>
          </a:p>
        </p:txBody>
      </p:sp>
    </p:spTree>
    <p:extLst>
      <p:ext uri="{BB962C8B-B14F-4D97-AF65-F5344CB8AC3E}">
        <p14:creationId xmlns:p14="http://schemas.microsoft.com/office/powerpoint/2010/main" val="41751620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لماذا الاحتكار؟</a:t>
            </a:r>
            <a:endParaRPr lang="en-GB" b="1" dirty="0"/>
          </a:p>
        </p:txBody>
      </p:sp>
      <p:sp>
        <p:nvSpPr>
          <p:cNvPr id="3" name="Content Placeholder 2"/>
          <p:cNvSpPr>
            <a:spLocks noGrp="1"/>
          </p:cNvSpPr>
          <p:nvPr>
            <p:ph idx="1"/>
          </p:nvPr>
        </p:nvSpPr>
        <p:spPr/>
        <p:txBody>
          <a:bodyPr/>
          <a:lstStyle/>
          <a:p>
            <a:pPr marL="514350" indent="-514350" algn="r" rtl="1">
              <a:buFont typeface="+mj-lt"/>
              <a:buAutoNum type="arabicPeriod" startAt="3"/>
            </a:pPr>
            <a:r>
              <a:rPr lang="ar-SA" b="1" dirty="0" smtClean="0">
                <a:solidFill>
                  <a:schemeClr val="tx2"/>
                </a:solidFill>
              </a:rPr>
              <a:t>حق الامتياز:</a:t>
            </a:r>
          </a:p>
          <a:p>
            <a:pPr marL="0" indent="0" algn="r" rtl="1">
              <a:buNone/>
            </a:pPr>
            <a:r>
              <a:rPr lang="ar-SA" dirty="0"/>
              <a:t> </a:t>
            </a:r>
            <a:r>
              <a:rPr lang="ar-SA" dirty="0" smtClean="0"/>
              <a:t>         إذا إعطيت إحدى المنشآت امتيازاً من قبل الحكومة لتقديم سلعة أو خدمة، فإن أي منافسة يمكن أن تخضع لها هذه المنشأة لا يُسمح بها مما يجعل هذه المنشأة تصبح منشأة محتكرة وتستمد قوتها الاحتكارية من الحكومة حيث تخضع لرقابة الحكومة بشكل أو بآخر.</a:t>
            </a:r>
          </a:p>
          <a:p>
            <a:pPr marL="0" indent="0" algn="r" rtl="1">
              <a:buNone/>
            </a:pPr>
            <a:r>
              <a:rPr lang="ar-SA" b="1" dirty="0" smtClean="0">
                <a:solidFill>
                  <a:schemeClr val="tx2"/>
                </a:solidFill>
              </a:rPr>
              <a:t>مثال:</a:t>
            </a:r>
            <a:r>
              <a:rPr lang="ar-SA" dirty="0" smtClean="0">
                <a:solidFill>
                  <a:schemeClr val="tx2"/>
                </a:solidFill>
              </a:rPr>
              <a:t> </a:t>
            </a:r>
            <a:r>
              <a:rPr lang="ar-SA" dirty="0" smtClean="0"/>
              <a:t>شركات الكهرباء، شركات النقل الجماعي، شركات الطيران.</a:t>
            </a:r>
          </a:p>
          <a:p>
            <a:pPr marL="0" indent="0" algn="r" rtl="1">
              <a:buNone/>
            </a:pPr>
            <a:r>
              <a:rPr lang="ar-SA" b="1" dirty="0" smtClean="0">
                <a:solidFill>
                  <a:schemeClr val="tx2"/>
                </a:solidFill>
              </a:rPr>
              <a:t>مثال للقوة الاحتكارية النابعة من الامتياز:</a:t>
            </a:r>
            <a:r>
              <a:rPr lang="ar-SA" dirty="0" smtClean="0">
                <a:solidFill>
                  <a:schemeClr val="tx2"/>
                </a:solidFill>
              </a:rPr>
              <a:t> </a:t>
            </a:r>
            <a:r>
              <a:rPr lang="ar-SA" dirty="0" smtClean="0"/>
              <a:t>ما تمتعت به الشركات النفطية الغربية التي عملت في البلاد العربية إلى أواسط السبعينات الميلادية في ظل عقود امتياز إنتاج النفط الخام من تلك الدول.</a:t>
            </a:r>
            <a:endParaRPr lang="en-GB" b="1" dirty="0"/>
          </a:p>
        </p:txBody>
      </p:sp>
      <p:sp>
        <p:nvSpPr>
          <p:cNvPr id="5" name="Slide Number Placeholder 4"/>
          <p:cNvSpPr>
            <a:spLocks noGrp="1"/>
          </p:cNvSpPr>
          <p:nvPr>
            <p:ph type="sldNum" sz="quarter" idx="12"/>
          </p:nvPr>
        </p:nvSpPr>
        <p:spPr/>
        <p:txBody>
          <a:bodyPr/>
          <a:lstStyle/>
          <a:p>
            <a:fld id="{D393C396-9737-499C-8653-384A523018D4}" type="slidenum">
              <a:rPr lang="en-GB" smtClean="0"/>
              <a:pPr/>
              <a:t>6</a:t>
            </a:fld>
            <a:endParaRPr lang="en-GB"/>
          </a:p>
        </p:txBody>
      </p:sp>
    </p:spTree>
    <p:extLst>
      <p:ext uri="{BB962C8B-B14F-4D97-AF65-F5344CB8AC3E}">
        <p14:creationId xmlns:p14="http://schemas.microsoft.com/office/powerpoint/2010/main" val="24418290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لماذا الاحتكار؟</a:t>
            </a:r>
            <a:endParaRPr lang="en-GB" b="1" dirty="0"/>
          </a:p>
        </p:txBody>
      </p:sp>
      <p:sp>
        <p:nvSpPr>
          <p:cNvPr id="3" name="Content Placeholder 2"/>
          <p:cNvSpPr>
            <a:spLocks noGrp="1"/>
          </p:cNvSpPr>
          <p:nvPr>
            <p:ph idx="1"/>
          </p:nvPr>
        </p:nvSpPr>
        <p:spPr/>
        <p:txBody>
          <a:bodyPr/>
          <a:lstStyle/>
          <a:p>
            <a:pPr marL="514350" indent="-514350" algn="r" rtl="1">
              <a:buFont typeface="+mj-lt"/>
              <a:buAutoNum type="arabicPeriod" startAt="4"/>
            </a:pPr>
            <a:r>
              <a:rPr lang="ar-SA" b="1" dirty="0" smtClean="0">
                <a:solidFill>
                  <a:schemeClr val="tx2"/>
                </a:solidFill>
              </a:rPr>
              <a:t>اقتصاديات الحجم الكبير </a:t>
            </a:r>
            <a:r>
              <a:rPr lang="en-US" b="1" dirty="0" smtClean="0">
                <a:solidFill>
                  <a:schemeClr val="tx2"/>
                </a:solidFill>
              </a:rPr>
              <a:t>Economies of Scale</a:t>
            </a:r>
            <a:r>
              <a:rPr lang="ar-SA" b="1" dirty="0" smtClean="0">
                <a:solidFill>
                  <a:schemeClr val="tx2"/>
                </a:solidFill>
              </a:rPr>
              <a:t> :</a:t>
            </a:r>
            <a:endParaRPr lang="en-US" b="1" dirty="0" smtClean="0">
              <a:solidFill>
                <a:schemeClr val="tx2"/>
              </a:solidFill>
            </a:endParaRPr>
          </a:p>
          <a:p>
            <a:pPr marL="0" indent="0" algn="r" rtl="1">
              <a:buNone/>
            </a:pPr>
            <a:r>
              <a:rPr lang="ar-SA" dirty="0"/>
              <a:t> </a:t>
            </a:r>
            <a:r>
              <a:rPr lang="ar-SA" dirty="0" smtClean="0"/>
              <a:t>         إذا وصلت التكاليف المتوسطة (تكلفة إنتاج الوحدة الواحدة) للمنشأة إلى أدنى قيمة لها عند حجم إنتاج مرتفع يلبي جميع احتياجات السوق، فإن المنشأة تصبح منشأة محتكرة (احتكار طبيعي).</a:t>
            </a:r>
          </a:p>
          <a:p>
            <a:pPr marL="0" indent="0" algn="r" rtl="1">
              <a:buNone/>
            </a:pPr>
            <a:r>
              <a:rPr lang="ar-SA" dirty="0"/>
              <a:t> </a:t>
            </a:r>
            <a:r>
              <a:rPr lang="ar-SA" dirty="0" smtClean="0"/>
              <a:t>         في هذه الحالة يكون لدى المنشأة الحافز لزيادة إنتاجها إلى أن تلبي حاجة السوق لأنه بزيادة الإنتاج فإن تكاليفها المتوسطة تتناقص وأرباحها تزداد وسيطرتها على السوق تزداد أيضاً مما يبعد المنافسين الآخرين ويجعل ذلك المنتج محتكراً لأنه يغطي حاجة السوق بأسعار منخفضة.</a:t>
            </a:r>
          </a:p>
          <a:p>
            <a:pPr marL="0" indent="0" algn="r" rtl="1">
              <a:buNone/>
            </a:pPr>
            <a:endParaRPr lang="en-GB" dirty="0"/>
          </a:p>
        </p:txBody>
      </p:sp>
      <p:sp>
        <p:nvSpPr>
          <p:cNvPr id="5" name="Slide Number Placeholder 4"/>
          <p:cNvSpPr>
            <a:spLocks noGrp="1"/>
          </p:cNvSpPr>
          <p:nvPr>
            <p:ph type="sldNum" sz="quarter" idx="12"/>
          </p:nvPr>
        </p:nvSpPr>
        <p:spPr/>
        <p:txBody>
          <a:bodyPr/>
          <a:lstStyle/>
          <a:p>
            <a:fld id="{D393C396-9737-499C-8653-384A523018D4}" type="slidenum">
              <a:rPr lang="en-GB" smtClean="0"/>
              <a:pPr/>
              <a:t>7</a:t>
            </a:fld>
            <a:endParaRPr lang="en-GB"/>
          </a:p>
        </p:txBody>
      </p:sp>
    </p:spTree>
    <p:extLst>
      <p:ext uri="{BB962C8B-B14F-4D97-AF65-F5344CB8AC3E}">
        <p14:creationId xmlns:p14="http://schemas.microsoft.com/office/powerpoint/2010/main" val="9684354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لماذا الاحتكار؟</a:t>
            </a:r>
            <a:endParaRPr lang="en-GB" b="1" dirty="0"/>
          </a:p>
        </p:txBody>
      </p:sp>
      <p:sp>
        <p:nvSpPr>
          <p:cNvPr id="3" name="Content Placeholder 2"/>
          <p:cNvSpPr>
            <a:spLocks noGrp="1"/>
          </p:cNvSpPr>
          <p:nvPr>
            <p:ph idx="1"/>
          </p:nvPr>
        </p:nvSpPr>
        <p:spPr/>
        <p:txBody>
          <a:bodyPr/>
          <a:lstStyle/>
          <a:p>
            <a:pPr algn="r" rtl="1"/>
            <a:r>
              <a:rPr lang="ar-SA" b="1" dirty="0" smtClean="0">
                <a:solidFill>
                  <a:schemeClr val="tx2"/>
                </a:solidFill>
              </a:rPr>
              <a:t>الاحتكار الطبيعي </a:t>
            </a:r>
            <a:r>
              <a:rPr lang="en-GB" b="1" dirty="0" smtClean="0">
                <a:solidFill>
                  <a:schemeClr val="tx2"/>
                </a:solidFill>
              </a:rPr>
              <a:t>Natural Monopoly</a:t>
            </a:r>
            <a:r>
              <a:rPr lang="ar-SA" b="1" dirty="0" smtClean="0">
                <a:solidFill>
                  <a:schemeClr val="tx2"/>
                </a:solidFill>
              </a:rPr>
              <a:t> :</a:t>
            </a:r>
            <a:endParaRPr lang="en-GB" b="1" dirty="0" smtClean="0">
              <a:solidFill>
                <a:schemeClr val="tx2"/>
              </a:solidFill>
            </a:endParaRPr>
          </a:p>
          <a:p>
            <a:pPr marL="0" indent="0" algn="r" rtl="1">
              <a:buNone/>
            </a:pPr>
            <a:r>
              <a:rPr lang="ar-SA" dirty="0"/>
              <a:t> </a:t>
            </a:r>
            <a:r>
              <a:rPr lang="ar-SA" dirty="0" smtClean="0"/>
              <a:t>         الاحتكار العائد لتناقص التكاليف المتوسطة. ويُسمى بالاحتكار الطبيعي لأن الاحتكار يوجد بسبب طبيعة دالة الإنتاج لتلك المنشأة.</a:t>
            </a:r>
          </a:p>
          <a:p>
            <a:pPr marL="0" indent="0" algn="r" rtl="1">
              <a:buNone/>
            </a:pPr>
            <a:r>
              <a:rPr lang="ar-SA" b="1" dirty="0" smtClean="0">
                <a:solidFill>
                  <a:schemeClr val="tx2"/>
                </a:solidFill>
              </a:rPr>
              <a:t>مثال: </a:t>
            </a:r>
            <a:r>
              <a:rPr lang="ar-SA" dirty="0" smtClean="0"/>
              <a:t>شركات الكهرباء والهواتف التي تتمتع باقتصاديات الحجم الكبير حيث أنه طالما التمديدات والمحطات مقامة فإن زيادة الإنتاج تكلفتها متناقصة.</a:t>
            </a:r>
          </a:p>
          <a:p>
            <a:pPr algn="r" rtl="1"/>
            <a:r>
              <a:rPr lang="ar-SA" b="1" dirty="0" smtClean="0">
                <a:solidFill>
                  <a:schemeClr val="tx2"/>
                </a:solidFill>
              </a:rPr>
              <a:t>يعتمد انخفاض التكاليف المتوسطة في الأجل الطويل على حجم السوق:</a:t>
            </a:r>
          </a:p>
          <a:p>
            <a:pPr marL="0" indent="0" algn="r" rtl="1">
              <a:buNone/>
            </a:pPr>
            <a:endParaRPr lang="en-GB" b="1" dirty="0"/>
          </a:p>
        </p:txBody>
      </p:sp>
      <p:sp>
        <p:nvSpPr>
          <p:cNvPr id="5" name="Slide Number Placeholder 4"/>
          <p:cNvSpPr>
            <a:spLocks noGrp="1"/>
          </p:cNvSpPr>
          <p:nvPr>
            <p:ph type="sldNum" sz="quarter" idx="12"/>
          </p:nvPr>
        </p:nvSpPr>
        <p:spPr/>
        <p:txBody>
          <a:bodyPr/>
          <a:lstStyle/>
          <a:p>
            <a:fld id="{D393C396-9737-499C-8653-384A523018D4}" type="slidenum">
              <a:rPr lang="en-GB" smtClean="0"/>
              <a:pPr/>
              <a:t>8</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1359692294"/>
              </p:ext>
            </p:extLst>
          </p:nvPr>
        </p:nvGraphicFramePr>
        <p:xfrm>
          <a:off x="395536" y="4797152"/>
          <a:ext cx="8280920" cy="961256"/>
        </p:xfrm>
        <a:graphic>
          <a:graphicData uri="http://schemas.openxmlformats.org/drawingml/2006/table">
            <a:tbl>
              <a:tblPr firstRow="1" bandRow="1">
                <a:tableStyleId>{5C22544A-7EE6-4342-B048-85BDC9FD1C3A}</a:tableStyleId>
              </a:tblPr>
              <a:tblGrid>
                <a:gridCol w="4030536"/>
                <a:gridCol w="4250384"/>
              </a:tblGrid>
              <a:tr h="504056">
                <a:tc>
                  <a:txBody>
                    <a:bodyPr/>
                    <a:lstStyle/>
                    <a:p>
                      <a:pPr algn="ctr" rtl="1"/>
                      <a:r>
                        <a:rPr lang="ar-SA" sz="2400" dirty="0" smtClean="0"/>
                        <a:t>إذا كان حجم السوق صغيراً (</a:t>
                      </a:r>
                      <a:r>
                        <a:rPr lang="en-GB" sz="2400" dirty="0" smtClean="0"/>
                        <a:t>D1</a:t>
                      </a:r>
                      <a:r>
                        <a:rPr lang="ar-SA" sz="2400" dirty="0" smtClean="0"/>
                        <a:t>)</a:t>
                      </a:r>
                      <a:endParaRPr lang="en-GB" sz="2400" dirty="0"/>
                    </a:p>
                  </a:txBody>
                  <a:tcPr/>
                </a:tc>
                <a:tc>
                  <a:txBody>
                    <a:bodyPr/>
                    <a:lstStyle/>
                    <a:p>
                      <a:pPr algn="ctr" rtl="1"/>
                      <a:r>
                        <a:rPr lang="ar-SA" sz="2400" dirty="0" smtClean="0"/>
                        <a:t>إذا كان حجم السوق كبيراً (</a:t>
                      </a:r>
                      <a:r>
                        <a:rPr lang="en-GB" sz="2400" dirty="0" smtClean="0"/>
                        <a:t>D2</a:t>
                      </a:r>
                      <a:r>
                        <a:rPr lang="ar-SA" sz="2400" dirty="0" smtClean="0"/>
                        <a:t>)</a:t>
                      </a:r>
                      <a:endParaRPr lang="en-GB" sz="2400" dirty="0"/>
                    </a:p>
                  </a:txBody>
                  <a:tcPr/>
                </a:tc>
              </a:tr>
              <a:tr h="370840">
                <a:tc>
                  <a:txBody>
                    <a:bodyPr/>
                    <a:lstStyle/>
                    <a:p>
                      <a:pPr algn="ctr" rtl="1"/>
                      <a:r>
                        <a:rPr lang="ar-SA" sz="2400" dirty="0" smtClean="0"/>
                        <a:t>احتمال وجود احتكار طبيعي يكون قوياً</a:t>
                      </a:r>
                      <a:endParaRPr lang="en-GB" sz="2400"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2400" dirty="0" smtClean="0"/>
                        <a:t>احتمال وجود احتكار طبيعي يكون ضعيفاً</a:t>
                      </a:r>
                      <a:endParaRPr lang="en-GB" sz="2400" dirty="0" smtClean="0"/>
                    </a:p>
                  </a:txBody>
                  <a:tcPr/>
                </a:tc>
              </a:tr>
            </a:tbl>
          </a:graphicData>
        </a:graphic>
      </p:graphicFrame>
    </p:spTree>
    <p:extLst>
      <p:ext uri="{BB962C8B-B14F-4D97-AF65-F5344CB8AC3E}">
        <p14:creationId xmlns:p14="http://schemas.microsoft.com/office/powerpoint/2010/main" val="36681191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لماذا الاحتكار؟</a:t>
            </a:r>
            <a:endParaRPr lang="en-GB" b="1" dirty="0"/>
          </a:p>
        </p:txBody>
      </p:sp>
      <p:sp>
        <p:nvSpPr>
          <p:cNvPr id="3" name="Content Placeholder 2"/>
          <p:cNvSpPr>
            <a:spLocks noGrp="1"/>
          </p:cNvSpPr>
          <p:nvPr>
            <p:ph idx="1"/>
          </p:nvPr>
        </p:nvSpPr>
        <p:spPr/>
        <p:txBody>
          <a:bodyPr/>
          <a:lstStyle/>
          <a:p>
            <a:pPr algn="r" rtl="1"/>
            <a:endParaRPr lang="en-GB" dirty="0"/>
          </a:p>
        </p:txBody>
      </p:sp>
      <p:sp>
        <p:nvSpPr>
          <p:cNvPr id="5" name="Slide Number Placeholder 4"/>
          <p:cNvSpPr>
            <a:spLocks noGrp="1"/>
          </p:cNvSpPr>
          <p:nvPr>
            <p:ph type="sldNum" sz="quarter" idx="12"/>
          </p:nvPr>
        </p:nvSpPr>
        <p:spPr/>
        <p:txBody>
          <a:bodyPr/>
          <a:lstStyle/>
          <a:p>
            <a:fld id="{D393C396-9737-499C-8653-384A523018D4}" type="slidenum">
              <a:rPr lang="en-GB" smtClean="0"/>
              <a:pPr/>
              <a:t>9</a:t>
            </a:fld>
            <a:endParaRPr lang="en-GB"/>
          </a:p>
        </p:txBody>
      </p:sp>
      <p:cxnSp>
        <p:nvCxnSpPr>
          <p:cNvPr id="6" name="Straight Arrow Connector 5"/>
          <p:cNvCxnSpPr/>
          <p:nvPr/>
        </p:nvCxnSpPr>
        <p:spPr>
          <a:xfrm flipV="1">
            <a:off x="2301804" y="2864549"/>
            <a:ext cx="0" cy="288032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301804" y="5744869"/>
            <a:ext cx="388843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619672" y="2452826"/>
            <a:ext cx="1503028" cy="400110"/>
          </a:xfrm>
          <a:prstGeom prst="rect">
            <a:avLst/>
          </a:prstGeom>
          <a:noFill/>
        </p:spPr>
        <p:txBody>
          <a:bodyPr wrap="square" rtlCol="0">
            <a:spAutoFit/>
          </a:bodyPr>
          <a:lstStyle/>
          <a:p>
            <a:pPr algn="ctr"/>
            <a:r>
              <a:rPr lang="en-US" sz="2000" dirty="0" smtClean="0"/>
              <a:t>P</a:t>
            </a:r>
            <a:r>
              <a:rPr lang="en-GB" sz="2000" dirty="0" smtClean="0"/>
              <a:t>, ATC, MC</a:t>
            </a:r>
            <a:endParaRPr lang="en-GB" sz="2000" dirty="0"/>
          </a:p>
        </p:txBody>
      </p:sp>
      <p:sp>
        <p:nvSpPr>
          <p:cNvPr id="9" name="TextBox 8"/>
          <p:cNvSpPr txBox="1"/>
          <p:nvPr/>
        </p:nvSpPr>
        <p:spPr>
          <a:xfrm>
            <a:off x="6084168" y="5549170"/>
            <a:ext cx="576064" cy="400110"/>
          </a:xfrm>
          <a:prstGeom prst="rect">
            <a:avLst/>
          </a:prstGeom>
          <a:noFill/>
        </p:spPr>
        <p:txBody>
          <a:bodyPr wrap="square" rtlCol="0">
            <a:spAutoFit/>
          </a:bodyPr>
          <a:lstStyle/>
          <a:p>
            <a:pPr algn="ctr"/>
            <a:r>
              <a:rPr lang="en-US" sz="2000" dirty="0" smtClean="0"/>
              <a:t>Q</a:t>
            </a:r>
            <a:endParaRPr lang="en-GB" sz="2000" dirty="0"/>
          </a:p>
        </p:txBody>
      </p:sp>
      <p:sp>
        <p:nvSpPr>
          <p:cNvPr id="10" name="TextBox 9"/>
          <p:cNvSpPr txBox="1"/>
          <p:nvPr/>
        </p:nvSpPr>
        <p:spPr>
          <a:xfrm>
            <a:off x="2373812" y="3111351"/>
            <a:ext cx="758028" cy="461665"/>
          </a:xfrm>
          <a:prstGeom prst="rect">
            <a:avLst/>
          </a:prstGeom>
          <a:noFill/>
          <a:ln>
            <a:noFill/>
          </a:ln>
        </p:spPr>
        <p:txBody>
          <a:bodyPr wrap="none" rtlCol="0">
            <a:spAutoFit/>
          </a:bodyPr>
          <a:lstStyle/>
          <a:p>
            <a:r>
              <a:rPr lang="en-GB" sz="2400" dirty="0" smtClean="0">
                <a:solidFill>
                  <a:srgbClr val="00B050"/>
                </a:solidFill>
              </a:rPr>
              <a:t>ATC</a:t>
            </a:r>
            <a:endParaRPr lang="en-GB" sz="2400" dirty="0">
              <a:solidFill>
                <a:srgbClr val="00B050"/>
              </a:solidFill>
            </a:endParaRPr>
          </a:p>
        </p:txBody>
      </p:sp>
      <p:sp>
        <p:nvSpPr>
          <p:cNvPr id="11" name="TextBox 10"/>
          <p:cNvSpPr txBox="1"/>
          <p:nvPr/>
        </p:nvSpPr>
        <p:spPr>
          <a:xfrm>
            <a:off x="2085780" y="5755902"/>
            <a:ext cx="432048" cy="369332"/>
          </a:xfrm>
          <a:prstGeom prst="rect">
            <a:avLst/>
          </a:prstGeom>
          <a:noFill/>
        </p:spPr>
        <p:txBody>
          <a:bodyPr wrap="square" rtlCol="0">
            <a:spAutoFit/>
          </a:bodyPr>
          <a:lstStyle/>
          <a:p>
            <a:r>
              <a:rPr lang="en-GB" dirty="0" smtClean="0"/>
              <a:t>0</a:t>
            </a:r>
            <a:endParaRPr lang="en-GB" dirty="0"/>
          </a:p>
        </p:txBody>
      </p:sp>
      <p:sp>
        <p:nvSpPr>
          <p:cNvPr id="12" name="Freeform 11"/>
          <p:cNvSpPr/>
          <p:nvPr/>
        </p:nvSpPr>
        <p:spPr>
          <a:xfrm rot="21275806">
            <a:off x="2887525" y="3449402"/>
            <a:ext cx="2784115" cy="1246186"/>
          </a:xfrm>
          <a:custGeom>
            <a:avLst/>
            <a:gdLst>
              <a:gd name="connsiteX0" fmla="*/ 0 w 1773382"/>
              <a:gd name="connsiteY0" fmla="*/ 0 h 1394996"/>
              <a:gd name="connsiteX1" fmla="*/ 928254 w 1773382"/>
              <a:gd name="connsiteY1" fmla="*/ 1371600 h 1394996"/>
              <a:gd name="connsiteX2" fmla="*/ 1773382 w 1773382"/>
              <a:gd name="connsiteY2" fmla="*/ 900546 h 1394996"/>
              <a:gd name="connsiteX3" fmla="*/ 1773382 w 1773382"/>
              <a:gd name="connsiteY3" fmla="*/ 900546 h 1394996"/>
            </a:gdLst>
            <a:ahLst/>
            <a:cxnLst>
              <a:cxn ang="0">
                <a:pos x="connsiteX0" y="connsiteY0"/>
              </a:cxn>
              <a:cxn ang="0">
                <a:pos x="connsiteX1" y="connsiteY1"/>
              </a:cxn>
              <a:cxn ang="0">
                <a:pos x="connsiteX2" y="connsiteY2"/>
              </a:cxn>
              <a:cxn ang="0">
                <a:pos x="connsiteX3" y="connsiteY3"/>
              </a:cxn>
            </a:cxnLst>
            <a:rect l="l" t="t" r="r" b="b"/>
            <a:pathLst>
              <a:path w="1773382" h="1394996">
                <a:moveTo>
                  <a:pt x="0" y="0"/>
                </a:moveTo>
                <a:cubicBezTo>
                  <a:pt x="316345" y="610754"/>
                  <a:pt x="632690" y="1221509"/>
                  <a:pt x="928254" y="1371600"/>
                </a:cubicBezTo>
                <a:cubicBezTo>
                  <a:pt x="1223818" y="1521691"/>
                  <a:pt x="1773382" y="900546"/>
                  <a:pt x="1773382" y="900546"/>
                </a:cubicBezTo>
                <a:lnTo>
                  <a:pt x="1773382" y="900546"/>
                </a:lnTo>
              </a:path>
            </a:pathLst>
          </a:cu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p:cNvSpPr txBox="1"/>
          <p:nvPr/>
        </p:nvSpPr>
        <p:spPr>
          <a:xfrm>
            <a:off x="5564220" y="2535287"/>
            <a:ext cx="663964" cy="461665"/>
          </a:xfrm>
          <a:prstGeom prst="rect">
            <a:avLst/>
          </a:prstGeom>
          <a:noFill/>
          <a:ln>
            <a:noFill/>
          </a:ln>
        </p:spPr>
        <p:txBody>
          <a:bodyPr wrap="none" rtlCol="0">
            <a:spAutoFit/>
          </a:bodyPr>
          <a:lstStyle/>
          <a:p>
            <a:r>
              <a:rPr lang="en-GB" sz="2400" dirty="0" smtClean="0">
                <a:solidFill>
                  <a:srgbClr val="7030A0"/>
                </a:solidFill>
              </a:rPr>
              <a:t>MC</a:t>
            </a:r>
            <a:endParaRPr lang="en-GB" sz="2400" dirty="0">
              <a:solidFill>
                <a:srgbClr val="7030A0"/>
              </a:solidFill>
            </a:endParaRPr>
          </a:p>
        </p:txBody>
      </p:sp>
      <p:sp>
        <p:nvSpPr>
          <p:cNvPr id="14" name="Freeform 13"/>
          <p:cNvSpPr/>
          <p:nvPr/>
        </p:nvSpPr>
        <p:spPr>
          <a:xfrm>
            <a:off x="2956652" y="3017318"/>
            <a:ext cx="3127516" cy="2223540"/>
          </a:xfrm>
          <a:custGeom>
            <a:avLst/>
            <a:gdLst>
              <a:gd name="connsiteX0" fmla="*/ 0 w 2895600"/>
              <a:gd name="connsiteY0" fmla="*/ 1011382 h 1437549"/>
              <a:gd name="connsiteX1" fmla="*/ 886691 w 2895600"/>
              <a:gd name="connsiteY1" fmla="*/ 1385455 h 1437549"/>
              <a:gd name="connsiteX2" fmla="*/ 2895600 w 2895600"/>
              <a:gd name="connsiteY2" fmla="*/ 0 h 1437549"/>
              <a:gd name="connsiteX3" fmla="*/ 2895600 w 2895600"/>
              <a:gd name="connsiteY3" fmla="*/ 0 h 1437549"/>
            </a:gdLst>
            <a:ahLst/>
            <a:cxnLst>
              <a:cxn ang="0">
                <a:pos x="connsiteX0" y="connsiteY0"/>
              </a:cxn>
              <a:cxn ang="0">
                <a:pos x="connsiteX1" y="connsiteY1"/>
              </a:cxn>
              <a:cxn ang="0">
                <a:pos x="connsiteX2" y="connsiteY2"/>
              </a:cxn>
              <a:cxn ang="0">
                <a:pos x="connsiteX3" y="connsiteY3"/>
              </a:cxn>
            </a:cxnLst>
            <a:rect l="l" t="t" r="r" b="b"/>
            <a:pathLst>
              <a:path w="2895600" h="1437549">
                <a:moveTo>
                  <a:pt x="0" y="1011382"/>
                </a:moveTo>
                <a:cubicBezTo>
                  <a:pt x="202045" y="1282700"/>
                  <a:pt x="404091" y="1554019"/>
                  <a:pt x="886691" y="1385455"/>
                </a:cubicBezTo>
                <a:cubicBezTo>
                  <a:pt x="1369291" y="1216891"/>
                  <a:pt x="2895600" y="0"/>
                  <a:pt x="2895600" y="0"/>
                </a:cubicBezTo>
                <a:lnTo>
                  <a:pt x="2895600" y="0"/>
                </a:ln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6" name="Straight Connector 15"/>
          <p:cNvCxnSpPr/>
          <p:nvPr/>
        </p:nvCxnSpPr>
        <p:spPr>
          <a:xfrm>
            <a:off x="3347864" y="3017318"/>
            <a:ext cx="1728192" cy="253185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572000" y="2492896"/>
            <a:ext cx="1728192" cy="253185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283968" y="2060848"/>
            <a:ext cx="587020" cy="461665"/>
          </a:xfrm>
          <a:prstGeom prst="rect">
            <a:avLst/>
          </a:prstGeom>
          <a:noFill/>
          <a:ln>
            <a:noFill/>
          </a:ln>
        </p:spPr>
        <p:txBody>
          <a:bodyPr wrap="none" rtlCol="0">
            <a:spAutoFit/>
          </a:bodyPr>
          <a:lstStyle/>
          <a:p>
            <a:r>
              <a:rPr lang="en-GB" sz="2400" dirty="0" smtClean="0">
                <a:solidFill>
                  <a:schemeClr val="tx2"/>
                </a:solidFill>
              </a:rPr>
              <a:t>D2</a:t>
            </a:r>
            <a:endParaRPr lang="en-GB" sz="2400" dirty="0">
              <a:solidFill>
                <a:schemeClr val="tx2"/>
              </a:solidFill>
            </a:endParaRPr>
          </a:p>
        </p:txBody>
      </p:sp>
      <p:sp>
        <p:nvSpPr>
          <p:cNvPr id="19" name="TextBox 18"/>
          <p:cNvSpPr txBox="1"/>
          <p:nvPr/>
        </p:nvSpPr>
        <p:spPr>
          <a:xfrm>
            <a:off x="3131840" y="2607295"/>
            <a:ext cx="511679" cy="461665"/>
          </a:xfrm>
          <a:prstGeom prst="rect">
            <a:avLst/>
          </a:prstGeom>
          <a:noFill/>
          <a:ln>
            <a:noFill/>
          </a:ln>
        </p:spPr>
        <p:txBody>
          <a:bodyPr wrap="none" rtlCol="0">
            <a:spAutoFit/>
          </a:bodyPr>
          <a:lstStyle/>
          <a:p>
            <a:r>
              <a:rPr lang="en-GB" sz="2400" dirty="0" smtClean="0">
                <a:solidFill>
                  <a:schemeClr val="tx2"/>
                </a:solidFill>
              </a:rPr>
              <a:t>D1</a:t>
            </a:r>
            <a:endParaRPr lang="en-GB" sz="2400" dirty="0">
              <a:solidFill>
                <a:schemeClr val="tx2"/>
              </a:solidFill>
            </a:endParaRPr>
          </a:p>
        </p:txBody>
      </p:sp>
      <p:sp>
        <p:nvSpPr>
          <p:cNvPr id="15" name="Oval 14"/>
          <p:cNvSpPr/>
          <p:nvPr/>
        </p:nvSpPr>
        <p:spPr>
          <a:xfrm>
            <a:off x="4427984" y="4581128"/>
            <a:ext cx="144016" cy="1742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5364088" y="3645024"/>
            <a:ext cx="144016" cy="1742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1986480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570</TotalTime>
  <Words>2077</Words>
  <Application>Microsoft Office PowerPoint</Application>
  <PresentationFormat>عرض على الشاشة (3:4)‏</PresentationFormat>
  <Paragraphs>529</Paragraphs>
  <Slides>37</Slides>
  <Notes>0</Notes>
  <HiddenSlides>0</HiddenSlides>
  <MMClips>0</MMClips>
  <ScaleCrop>false</ScaleCrop>
  <HeadingPairs>
    <vt:vector size="4" baseType="variant">
      <vt:variant>
        <vt:lpstr>نسق</vt:lpstr>
      </vt:variant>
      <vt:variant>
        <vt:i4>1</vt:i4>
      </vt:variant>
      <vt:variant>
        <vt:lpstr>عناوين الشرائح</vt:lpstr>
      </vt:variant>
      <vt:variant>
        <vt:i4>37</vt:i4>
      </vt:variant>
    </vt:vector>
  </HeadingPairs>
  <TitlesOfParts>
    <vt:vector size="38" baseType="lpstr">
      <vt:lpstr>Flow</vt:lpstr>
      <vt:lpstr>الفصل الحادي عشر: سوق الاحتكار</vt:lpstr>
      <vt:lpstr>مقدمة:</vt:lpstr>
      <vt:lpstr>منحنى الطلب الذي يواجهه المحتكر:</vt:lpstr>
      <vt:lpstr>لماذا الاحتكار؟</vt:lpstr>
      <vt:lpstr>لماذا الاحتكار؟</vt:lpstr>
      <vt:lpstr>لماذا الاحتكار؟</vt:lpstr>
      <vt:lpstr>لماذا الاحتكار؟</vt:lpstr>
      <vt:lpstr>لماذا الاحتكار؟</vt:lpstr>
      <vt:lpstr>لماذا الاحتكار؟</vt:lpstr>
      <vt:lpstr>منحنى الطلب الذي يواجهه المحتكر:</vt:lpstr>
      <vt:lpstr>منحنى الطلب الذي يواجهه المحتكر:</vt:lpstr>
      <vt:lpstr>السعر والإيراد المتوسط والإيراد الحدي:</vt:lpstr>
      <vt:lpstr>السعر والإيراد المتوسط والإيراد الحدي:</vt:lpstr>
      <vt:lpstr>السعر والإيراد المتوسط والإيراد الحدي:</vt:lpstr>
      <vt:lpstr>السعر والإيراد المتوسط والإيراد الحدي:</vt:lpstr>
      <vt:lpstr>السعر والإيراد المتوسط والإيراد الحدي:</vt:lpstr>
      <vt:lpstr>السعر والإيراد المتوسط والإيراد الحدي:</vt:lpstr>
      <vt:lpstr>السعر والإيراد المتوسط والإيراد الحدي:</vt:lpstr>
      <vt:lpstr>سعر المحتكر وإنتاجه في الأجل القصير:</vt:lpstr>
      <vt:lpstr>عرض تقديمي في PowerPoint</vt:lpstr>
      <vt:lpstr>سعر المحتكر وإنتاجه في الأجل القصير:</vt:lpstr>
      <vt:lpstr>سعر المحتكر وإنتاجه في الأجل القصير:</vt:lpstr>
      <vt:lpstr>سعر المحتكر وإنتاجه في الأجل القصير:</vt:lpstr>
      <vt:lpstr>عرض تقديمي في PowerPoint</vt:lpstr>
      <vt:lpstr>سعر المحتكر وإنتاجه في الأجل القصير:</vt:lpstr>
      <vt:lpstr>سعر المحتكر وإنتاجه في الأجل القصير:</vt:lpstr>
      <vt:lpstr>سعر المحتكر وإنتاجه في الأجل القصير:</vt:lpstr>
      <vt:lpstr>سعر المحتكر وإنتاجه في الأجل القصير:</vt:lpstr>
      <vt:lpstr>سعر المحتكر وإنتاجه في الأجل القصير:</vt:lpstr>
      <vt:lpstr>سعر المحتكر وإنتاجه في الأجل القصير:</vt:lpstr>
      <vt:lpstr>حقائق أساسية عن الاحتكار:</vt:lpstr>
      <vt:lpstr>حقائق أساسية عن الاحتكار:</vt:lpstr>
      <vt:lpstr>مقارنة بين الاحتكار والمنافسة الكاملة:</vt:lpstr>
      <vt:lpstr>مقارنة بين الاحتكار والمنافسة الكاملة:</vt:lpstr>
      <vt:lpstr>مقارنة بين الاحتكار والمنافسة الكاملة:</vt:lpstr>
      <vt:lpstr>سعر المحتكر وإنتاجه في الأجل القصير:</vt:lpstr>
      <vt:lpstr>الخلاصة: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الحادي عشر: سوق الاحتكار</dc:title>
  <dc:creator>Bodour</dc:creator>
  <cp:lastModifiedBy>user</cp:lastModifiedBy>
  <cp:revision>68</cp:revision>
  <dcterms:created xsi:type="dcterms:W3CDTF">2013-04-02T13:26:23Z</dcterms:created>
  <dcterms:modified xsi:type="dcterms:W3CDTF">2015-08-30T09:57:15Z</dcterms:modified>
</cp:coreProperties>
</file>