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7235151-9CC8-4529-BAC2-377710F5717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7235151-9CC8-4529-BAC2-377710F5717C}" type="datetimeFigureOut">
              <a:rPr lang="ar-SA" smtClean="0"/>
              <a:pPr/>
              <a:t>18/11/35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7235151-9CC8-4529-BAC2-377710F5717C}" type="datetimeFigureOut">
              <a:rPr lang="ar-SA" smtClean="0"/>
              <a:pPr/>
              <a:t>18/11/35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235151-9CC8-4529-BAC2-377710F5717C}" type="datetimeFigureOut">
              <a:rPr lang="ar-SA" smtClean="0"/>
              <a:pPr/>
              <a:t>18/11/35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235151-9CC8-4529-BAC2-377710F5717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235151-9CC8-4529-BAC2-377710F5717C}" type="datetimeFigureOut">
              <a:rPr lang="ar-SA" smtClean="0"/>
              <a:pPr/>
              <a:t>18/11/35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D9B7B0-C788-4E5B-9C07-28D6FACA541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7235151-9CC8-4529-BAC2-377710F5717C}" type="datetimeFigureOut">
              <a:rPr lang="ar-SA" smtClean="0"/>
              <a:pPr/>
              <a:t>18/11/35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6D9B7B0-C788-4E5B-9C07-28D6FACA541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تالبي.jpg"/>
          <p:cNvPicPr>
            <a:picLocks noChangeAspect="1"/>
          </p:cNvPicPr>
          <p:nvPr/>
        </p:nvPicPr>
        <p:blipFill>
          <a:blip r:embed="rId2" cstate="print"/>
          <a:stretch>
            <a:fillRect/>
          </a:stretch>
        </p:blipFill>
        <p:spPr>
          <a:xfrm>
            <a:off x="0" y="5949281"/>
            <a:ext cx="9144000" cy="908720"/>
          </a:xfrm>
          <a:prstGeom prst="rect">
            <a:avLst/>
          </a:prstGeom>
        </p:spPr>
      </p:pic>
      <p:sp>
        <p:nvSpPr>
          <p:cNvPr id="13313" name="Rectangle 1"/>
          <p:cNvSpPr>
            <a:spLocks noChangeArrowheads="1"/>
          </p:cNvSpPr>
          <p:nvPr/>
        </p:nvSpPr>
        <p:spPr bwMode="auto">
          <a:xfrm>
            <a:off x="1259632" y="404664"/>
            <a:ext cx="748153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err="1" smtClean="0">
                <a:ln>
                  <a:noFill/>
                </a:ln>
                <a:solidFill>
                  <a:srgbClr val="FF0000"/>
                </a:solidFill>
                <a:effectLst/>
                <a:latin typeface="Calibri" pitchFamily="34" charset="0"/>
                <a:ea typeface="Calibri" pitchFamily="34" charset="0"/>
                <a:cs typeface="PT Bold Heading" pitchFamily="2" charset="-78"/>
              </a:rPr>
              <a:t>خامساً </a:t>
            </a:r>
            <a:r>
              <a:rPr kumimoji="0" lang="ar-SA" sz="2400" b="0" i="0" u="none" strike="noStrike" cap="none" normalizeH="0" baseline="0" dirty="0" smtClean="0">
                <a:ln>
                  <a:noFill/>
                </a:ln>
                <a:solidFill>
                  <a:srgbClr val="FF0000"/>
                </a:solidFill>
                <a:effectLst/>
                <a:latin typeface="Calibri" pitchFamily="34" charset="0"/>
                <a:ea typeface="Calibri" pitchFamily="34" charset="0"/>
                <a:cs typeface="PT Bold Heading" pitchFamily="2" charset="-78"/>
              </a:rPr>
              <a:t>: المشرف </a:t>
            </a:r>
            <a:r>
              <a:rPr kumimoji="0" lang="ar-SA" sz="2400" b="0" i="0" u="none" strike="noStrike" cap="none" normalizeH="0" baseline="0" dirty="0" err="1" smtClean="0">
                <a:ln>
                  <a:noFill/>
                </a:ln>
                <a:solidFill>
                  <a:srgbClr val="FF0000"/>
                </a:solidFill>
                <a:effectLst/>
                <a:latin typeface="Calibri" pitchFamily="34" charset="0"/>
                <a:ea typeface="Calibri" pitchFamily="34" charset="0"/>
                <a:cs typeface="PT Bold Heading" pitchFamily="2" charset="-78"/>
              </a:rPr>
              <a:t>التربوي :المفهوم </a:t>
            </a:r>
            <a:r>
              <a:rPr kumimoji="0" lang="ar-SA" sz="2400" b="0" i="0" u="none" strike="noStrike" cap="none" normalizeH="0" baseline="0" dirty="0" smtClean="0">
                <a:ln>
                  <a:noFill/>
                </a:ln>
                <a:solidFill>
                  <a:srgbClr val="FF0000"/>
                </a:solidFill>
                <a:effectLst/>
                <a:latin typeface="Calibri" pitchFamily="34" charset="0"/>
                <a:ea typeface="Calibri" pitchFamily="34" charset="0"/>
                <a:cs typeface="PT Bold Heading" pitchFamily="2" charset="-78"/>
              </a:rPr>
              <a:t>( </a:t>
            </a:r>
            <a:r>
              <a:rPr kumimoji="0" lang="ar-SA" sz="2400" b="0" i="0" u="none" strike="noStrike" cap="none" normalizeH="0" baseline="0" dirty="0" err="1" smtClean="0">
                <a:ln>
                  <a:noFill/>
                </a:ln>
                <a:solidFill>
                  <a:srgbClr val="FF0000"/>
                </a:solidFill>
                <a:effectLst/>
                <a:latin typeface="Calibri" pitchFamily="34" charset="0"/>
                <a:ea typeface="Calibri" pitchFamily="34" charset="0"/>
                <a:cs typeface="PT Bold Heading" pitchFamily="2" charset="-78"/>
              </a:rPr>
              <a:t>الصفات </a:t>
            </a:r>
            <a:r>
              <a:rPr kumimoji="0" lang="ar-SA" sz="2400" b="0" i="0" u="none" strike="noStrike" cap="none" normalizeH="0" baseline="0" dirty="0" smtClean="0">
                <a:ln>
                  <a:noFill/>
                </a:ln>
                <a:solidFill>
                  <a:srgbClr val="FF0000"/>
                </a:solidFill>
                <a:effectLst/>
                <a:latin typeface="Calibri" pitchFamily="34" charset="0"/>
                <a:ea typeface="Calibri" pitchFamily="34" charset="0"/>
                <a:cs typeface="PT Bold Heading" pitchFamily="2" charset="-78"/>
              </a:rPr>
              <a:t>) </a:t>
            </a:r>
            <a:r>
              <a:rPr kumimoji="0" lang="ar-SA" sz="2400" b="0" i="0" u="none" strike="noStrike" cap="none" normalizeH="0" baseline="0" dirty="0" err="1" smtClean="0">
                <a:ln>
                  <a:noFill/>
                </a:ln>
                <a:solidFill>
                  <a:srgbClr val="FF0000"/>
                </a:solidFill>
                <a:effectLst/>
                <a:latin typeface="Calibri" pitchFamily="34" charset="0"/>
                <a:ea typeface="Calibri" pitchFamily="34" charset="0"/>
                <a:cs typeface="PT Bold Heading" pitchFamily="2" charset="-78"/>
              </a:rPr>
              <a:t>والأدوار </a:t>
            </a:r>
            <a:r>
              <a:rPr kumimoji="0" lang="ar-SA" sz="2400" b="0" i="0" u="none" strike="noStrike" cap="none" normalizeH="0" baseline="0" dirty="0" smtClean="0">
                <a:ln>
                  <a:noFill/>
                </a:ln>
                <a:solidFill>
                  <a:srgbClr val="FF0000"/>
                </a:solidFill>
                <a:effectLst/>
                <a:latin typeface="Calibri" pitchFamily="34" charset="0"/>
                <a:ea typeface="Calibri" pitchFamily="34" charset="0"/>
                <a:cs typeface="PT Bold Heading" pitchFamily="2" charset="-78"/>
              </a:rPr>
              <a:t>( أو </a:t>
            </a:r>
            <a:r>
              <a:rPr kumimoji="0" lang="ar-SA" sz="2400" b="0" i="0" u="none" strike="noStrike" cap="none" normalizeH="0" baseline="0" dirty="0" err="1" smtClean="0">
                <a:ln>
                  <a:noFill/>
                </a:ln>
                <a:solidFill>
                  <a:srgbClr val="FF0000"/>
                </a:solidFill>
                <a:effectLst/>
                <a:latin typeface="Calibri" pitchFamily="34" charset="0"/>
                <a:ea typeface="Calibri" pitchFamily="34" charset="0"/>
                <a:cs typeface="PT Bold Heading" pitchFamily="2" charset="-78"/>
              </a:rPr>
              <a:t>المهام ) :</a:t>
            </a:r>
            <a:r>
              <a:rPr kumimoji="0" lang="ar-SA" sz="2400" b="0" i="0" u="none" strike="noStrike" cap="none" normalizeH="0" baseline="0" dirty="0" smtClean="0">
                <a:ln>
                  <a:noFill/>
                </a:ln>
                <a:solidFill>
                  <a:srgbClr val="FF0000"/>
                </a:solidFill>
                <a:effectLst/>
                <a:latin typeface="Calibri" pitchFamily="34" charset="0"/>
                <a:ea typeface="Calibri" pitchFamily="34" charset="0"/>
                <a:cs typeface="PT Bold Heading" pitchFamily="2" charset="-78"/>
              </a:rPr>
              <a:t> </a:t>
            </a:r>
            <a:endParaRPr kumimoji="0" lang="ar-SA"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3314" name="Rectangle 2"/>
          <p:cNvSpPr>
            <a:spLocks noChangeArrowheads="1"/>
          </p:cNvSpPr>
          <p:nvPr/>
        </p:nvSpPr>
        <p:spPr bwMode="auto">
          <a:xfrm>
            <a:off x="323528" y="1268760"/>
            <a:ext cx="85679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المشرف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كما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أسلفنا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شخص أطلق عليه في فترات زمنية سابقة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لقب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المفتش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وكان دوره يقوم على أساس السلطة المخولة له وكان همه الأول تصيد أخطاء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المعلمين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وتوجيه النقد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لهم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ولذلك كان ينظر إليه المعلمون نظرة ملؤها الخوف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والرهبة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وكانت علاقة </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المعلم </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المفتش علاقة </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معتله</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لا تقوم على أساس صحي سليم من العلاقات الإنسانية </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الصحيحة .</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400" b="1" i="0" u="sng"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وسنعرض فيما يلي عدداً من التعريفات التي حاولت تحديد المقصود بالمشرف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ثم نختم هذه النقطة بالحديث عن أدواره المتعددة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والمتنوعة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22529" name="Rectangle 1"/>
          <p:cNvSpPr>
            <a:spLocks noChangeArrowheads="1"/>
          </p:cNvSpPr>
          <p:nvPr/>
        </p:nvSpPr>
        <p:spPr bwMode="auto">
          <a:xfrm>
            <a:off x="0" y="663080"/>
            <a:ext cx="878497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ويضيف </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منير </a:t>
            </a: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مرسي </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( 1977: 215-216) إلى ما سبق من أدواره تناط بالمشرف التربوي عدة أدوار أخرى لعل من </a:t>
            </a: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أهمها :</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p>
          <a:p>
            <a:pPr marL="0" marR="0" lvl="0" indent="0" defTabSz="91440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0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الابتكار </a:t>
            </a:r>
            <a:r>
              <a:rPr kumimoji="0" lang="ar-SA" sz="20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والبناء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ذلك أن توقعات الدور الذي يقوم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المشرف التربوي تفرض عليه أن يبتكر أفكاراً جديدة وأساليب مستحدثة لتطوير العملية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التربوية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وما يرتبط بذل من وضع هذه الأفكار وتلك الأساليب موضع الاختبار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والتجريب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0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معالجة </a:t>
            </a:r>
            <a:r>
              <a:rPr kumimoji="0" lang="ar-SA" sz="20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الأخطاء :</a:t>
            </a:r>
            <a:r>
              <a:rPr kumimoji="0" lang="ar-SA" sz="20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ذلك أن من أدورا المشرف التربوي أن يعالج أي خطأ في الممارسات التربوية وأن يصحح هذا الخطاء وليس معنى هذا أن ينصرف هم المشرف التربوي إلي تصيد الأخطاء وإنما عليه بحكم خبرته وتجاربه أن يكشف ما يطرأ له من جوانب سلبية وما يراه من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فجوات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والأهم من هذا كله أن يقدم اقتراحاته البناء لمعاجلة هذه السلبيات وسد ه الفجوات فقد يتطلب ذلك منه الدراسية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ككل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أو مناقشة المدرس الأول إذا كان الموضوع متعلقاُ بالمادة الدراسية ككل أو مناقشة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ناظر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مدير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المدرسة إذا كان الأمر متعلقاً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بالمدرسة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Char char="•"/>
              <a:tabLst/>
            </a:pPr>
            <a:r>
              <a:rPr kumimoji="0" lang="ar-SA" sz="20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تفادي الوقوع في </a:t>
            </a:r>
            <a:r>
              <a:rPr kumimoji="0" lang="ar-SA" sz="20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الأخطاء :</a:t>
            </a:r>
            <a:r>
              <a:rPr kumimoji="0" lang="ar-SA" sz="20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endParaRPr>
          </a:p>
          <a:p>
            <a:pPr marL="0" marR="0" lvl="0" indent="0" defTabSz="91440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وهذا يقتضي من المشرف التربوي مساعدة المعلمين الجدد على التكيف مع عملهم الجديد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بنجاح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والقيام بمسؤولياتهم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بكفاءة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يمكن أن يصادفها المعلمون في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عملهم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وأن ينبههم إليها ويساعدهم على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تلافيها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21505" name="Rectangle 1"/>
          <p:cNvSpPr>
            <a:spLocks noChangeArrowheads="1"/>
          </p:cNvSpPr>
          <p:nvPr/>
        </p:nvSpPr>
        <p:spPr bwMode="auto">
          <a:xfrm>
            <a:off x="179512" y="160765"/>
            <a:ext cx="896448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وفي ضوء ما سبق أيضاً يمكن تلخيص أدوار المشرف التربوي على النحو </a:t>
            </a:r>
            <a:r>
              <a:rPr kumimoji="0" lang="ar-SA" sz="2000" b="0"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التالي :</a:t>
            </a:r>
            <a:r>
              <a:rPr kumimoji="0" lang="ar-SA" sz="2000" b="0"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sng"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دوره ألا يركز اهتمامه على المعلم كفرد وحسب وإنما يركز اهتمامه على الطلاب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أيضاً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فيتعرف على مستوى تحصيلهم وتقدمهم ويطلع على أعمالهم التحريرية إلى جانب مناقشته الشفهية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لهم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إن كتابة التقارير عن المعلمين ليست هدفاً في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ذاتها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وإنما يتعين على امشرف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التبروي</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أن يعرف أن دوره هو الإبقاء عليها كوسيلة لذلك يجب أن تكون التقارير موضوعية وهادفة وبناءة وتستهدف إعطاء صورة صادقة عن جوانب القوة وجوانب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القصور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وإن تتضمن المقترحات الإيجابية لمعالجة جوانب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القصور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ولذلك ربما كان من الأفضل أن يكون التقرير موضع نقاش بين المشرف التربوي والمعلم مع إشراك المدرس الأول ومدير المدرسة في هذه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المناقشة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أن دوره يحتم عليه  أن تمتد دائرة اهتماماته لتشمل المدى الواسع العريض للعملية التربوية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برمتها :</a:t>
            </a:r>
            <a:endPar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فهو يضع نصب عينيه دائماً الأهداف التربوية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الكبرة</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في ارتباطها بواقع العملية التربوية في المدرسة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defTabSz="914400" rtl="1" eaLnBrk="0" fontAlgn="base" latinLnBrk="0" hangingPunct="0">
              <a:lnSpc>
                <a:spcPct val="100000"/>
              </a:lnSpc>
              <a:spcBef>
                <a:spcPct val="0"/>
              </a:spcBef>
              <a:spcAft>
                <a:spcPct val="0"/>
              </a:spcAft>
              <a:buClrTx/>
              <a:buSzTx/>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ويمتد نشاطه ليشمل الوسائل والطرائق والأساليب التي تتبعها المدرسة في أنشطتها التعليمية ومدى </a:t>
            </a:r>
            <a:r>
              <a:rPr kumimoji="0" lang="ar-SA" sz="2000" b="0" i="0" u="none" strike="noStrike" cap="none" normalizeH="0" dirty="0" smtClean="0">
                <a:ln>
                  <a:noFill/>
                </a:ln>
                <a:solidFill>
                  <a:schemeClr val="accent1"/>
                </a:solidFill>
                <a:effectLst/>
                <a:latin typeface="Calibri" pitchFamily="34" charset="0"/>
                <a:ea typeface="Calibri" pitchFamily="34" charset="0"/>
                <a:cs typeface="Arial" pitchFamily="34" charset="0"/>
              </a:rPr>
              <a:t>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صلاحية الأبنية المدرسية والتجهيزات والأدوات ومدى مناسبة كل ذلك للأغراض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التربوية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يعتبر هو الشخص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المسؤول</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عن تقويم مدى كفاءة وفعالية هذه العناصر كلها في ارتباطها الكلي وتأثيرها العام على فعالية العملية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التربوية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ويستخدم كل الوسائل الممكنة في سبيل  زيادة فاعلية المدرسة في تحقيق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رسالتها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p>
          <a:p>
            <a:pPr marL="457200" marR="0" lvl="0" indent="-457200" algn="justLow" defTabSz="914400" rtl="1" eaLnBrk="0" fontAlgn="base" latinLnBrk="0" hangingPunct="0">
              <a:lnSpc>
                <a:spcPct val="100000"/>
              </a:lnSpc>
              <a:spcBef>
                <a:spcPct val="0"/>
              </a:spcBef>
              <a:spcAft>
                <a:spcPct val="0"/>
              </a:spcAft>
              <a:buClrTx/>
              <a:buSzTx/>
              <a:tabLst/>
            </a:pPr>
            <a:endPar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457200" indent="-457200" algn="justLow" eaLnBrk="0" fontAlgn="base" hangingPunct="0">
              <a:spcBef>
                <a:spcPct val="0"/>
              </a:spcBef>
              <a:spcAft>
                <a:spcPct val="0"/>
              </a:spcAft>
            </a:pPr>
            <a:r>
              <a:rPr lang="ar-SA" sz="2000" dirty="0" err="1" smtClean="0"/>
              <a:t>4.</a:t>
            </a:r>
            <a:r>
              <a:rPr lang="ar-SA" sz="2000" dirty="0" smtClean="0"/>
              <a:t>    أنه </a:t>
            </a:r>
            <a:r>
              <a:rPr lang="ar-SA" sz="2000" dirty="0"/>
              <a:t>بحكم طبيعة عمله وتواصله مع  الممارسات التربوية في مختلف المدارس يقوم بدور الوسيط في نشر المعلومات الجديدة والأفكار </a:t>
            </a:r>
            <a:r>
              <a:rPr lang="ar-SA" sz="2000" dirty="0" err="1"/>
              <a:t>المستحدثة .</a:t>
            </a:r>
            <a:r>
              <a:rPr lang="ar-SA" sz="2000" dirty="0"/>
              <a:t> </a:t>
            </a:r>
            <a:endParaRPr lang="en-US" sz="2000" dirty="0"/>
          </a:p>
          <a:p>
            <a:pPr marL="457200" marR="0" lvl="0" indent="-457200" algn="justLow" defTabSz="914400" rtl="1"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1507" name="Picture 3" descr="C:\Program Files (x86)\Microsoft Office\MEDIA\OFFICE12\Bullets\BD14870_.gif"/>
          <p:cNvPicPr>
            <a:picLocks noChangeAspect="1" noChangeArrowheads="1"/>
          </p:cNvPicPr>
          <p:nvPr/>
        </p:nvPicPr>
        <p:blipFill>
          <a:blip r:embed="rId3" cstate="print"/>
          <a:srcRect/>
          <a:stretch>
            <a:fillRect/>
          </a:stretch>
        </p:blipFill>
        <p:spPr bwMode="auto">
          <a:xfrm>
            <a:off x="8532440" y="3356992"/>
            <a:ext cx="216024" cy="216024"/>
          </a:xfrm>
          <a:prstGeom prst="rect">
            <a:avLst/>
          </a:prstGeom>
          <a:noFill/>
        </p:spPr>
      </p:pic>
      <p:pic>
        <p:nvPicPr>
          <p:cNvPr id="6" name="Picture 3" descr="C:\Program Files (x86)\Microsoft Office\MEDIA\OFFICE12\Bullets\BD14870_.gif"/>
          <p:cNvPicPr>
            <a:picLocks noChangeAspect="1" noChangeArrowheads="1"/>
          </p:cNvPicPr>
          <p:nvPr/>
        </p:nvPicPr>
        <p:blipFill>
          <a:blip r:embed="rId3" cstate="print"/>
          <a:srcRect/>
          <a:stretch>
            <a:fillRect/>
          </a:stretch>
        </p:blipFill>
        <p:spPr bwMode="auto">
          <a:xfrm>
            <a:off x="8604448" y="4869160"/>
            <a:ext cx="216024" cy="216024"/>
          </a:xfrm>
          <a:prstGeom prst="rect">
            <a:avLst/>
          </a:prstGeom>
          <a:noFill/>
        </p:spPr>
      </p:pic>
      <p:pic>
        <p:nvPicPr>
          <p:cNvPr id="7" name="Picture 3" descr="C:\Program Files (x86)\Microsoft Office\MEDIA\OFFICE12\Bullets\BD14870_.gif"/>
          <p:cNvPicPr>
            <a:picLocks noChangeAspect="1" noChangeArrowheads="1"/>
          </p:cNvPicPr>
          <p:nvPr/>
        </p:nvPicPr>
        <p:blipFill>
          <a:blip r:embed="rId3" cstate="print"/>
          <a:srcRect/>
          <a:stretch>
            <a:fillRect/>
          </a:stretch>
        </p:blipFill>
        <p:spPr bwMode="auto">
          <a:xfrm>
            <a:off x="8676456" y="3861048"/>
            <a:ext cx="216024" cy="216024"/>
          </a:xfrm>
          <a:prstGeom prst="rect">
            <a:avLst/>
          </a:prstGeom>
          <a:noFill/>
        </p:spPr>
      </p:pic>
      <p:pic>
        <p:nvPicPr>
          <p:cNvPr id="8" name="Picture 3" descr="C:\Program Files (x86)\Microsoft Office\MEDIA\OFFICE12\Bullets\BD14870_.gif"/>
          <p:cNvPicPr>
            <a:picLocks noChangeAspect="1" noChangeArrowheads="1"/>
          </p:cNvPicPr>
          <p:nvPr/>
        </p:nvPicPr>
        <p:blipFill>
          <a:blip r:embed="rId3" cstate="print"/>
          <a:srcRect/>
          <a:stretch>
            <a:fillRect/>
          </a:stretch>
        </p:blipFill>
        <p:spPr bwMode="auto">
          <a:xfrm>
            <a:off x="8604448" y="4365104"/>
            <a:ext cx="216024" cy="21602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165305"/>
            <a:ext cx="9144000" cy="692696"/>
          </a:xfrm>
          <a:prstGeom prst="rect">
            <a:avLst/>
          </a:prstGeom>
        </p:spPr>
      </p:pic>
      <p:sp>
        <p:nvSpPr>
          <p:cNvPr id="26625" name="Rectangle 1"/>
          <p:cNvSpPr>
            <a:spLocks noChangeArrowheads="1"/>
          </p:cNvSpPr>
          <p:nvPr/>
        </p:nvSpPr>
        <p:spPr bwMode="auto">
          <a:xfrm>
            <a:off x="251520" y="40466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a:t>
            </a: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سادساً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العلاقة بين المشرف التربوي والإدارة </a:t>
            </a: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المدرسية </a:t>
            </a:r>
            <a:r>
              <a:rPr lang="ar-SA" sz="2400" b="1" u="sng" dirty="0" err="1" smtClean="0">
                <a:solidFill>
                  <a:srgbClr val="FF0000"/>
                </a:solidFill>
                <a:latin typeface="AdvertisingExtraBold"/>
                <a:ea typeface="Calibri" pitchFamily="34" charset="0"/>
                <a:cs typeface="Arial" pitchFamily="34" charset="0"/>
              </a:rPr>
              <a:t>:</a:t>
            </a:r>
            <a:endParaRPr lang="ar-SA" sz="2400" b="1" u="sng" dirty="0" smtClean="0">
              <a:solidFill>
                <a:srgbClr val="FF0000"/>
              </a:solidFill>
              <a:latin typeface="AdvertisingExtraBold"/>
              <a:ea typeface="Calibri" pitchFamily="34" charset="0"/>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يمكن النظر إلى الإشراف التربوي على أنه نظام فرعي من نظام كلي هو الإدارة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لذا فإن يحدث تفاعل مستمر بين الإشراف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والإدراة</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المدرسية في الوقت نفسه فالمشرف التربوي يسعى إلى تحسين العملية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التعليمية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وكذلك مدير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المدرسة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لذلك فكل منهما يهتم بإعداد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المعلمين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وتطوير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كفاياتهم</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وتحسين تحصيل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الطلاب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وتوفير الإمكانيات المادية والبشرية من أجل تحقيق هذه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الأهداف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ويمكن تحديد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إنماط</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التفاعل بين المشرف التربوي ومدير المدرسة فيما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يلي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زيارة الصفوف زيارات مشتركة بقدر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الإمكان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تحديد معايير التقويم التي تستخدم في الزيارة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الصفية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 ثم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الإتفاق</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طريقة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التقويم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مدير المدرسة لملاحظات المشرف التربوي ويتم ذلك بزيارة المعلم للوقوف على ما إذا كان المعلم قد أخذ بملاحظات الزيارة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السابقة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021289"/>
            <a:ext cx="9144000" cy="836712"/>
          </a:xfrm>
          <a:prstGeom prst="rect">
            <a:avLst/>
          </a:prstGeom>
        </p:spPr>
      </p:pic>
      <p:sp>
        <p:nvSpPr>
          <p:cNvPr id="25601" name="Rectangle 1"/>
          <p:cNvSpPr>
            <a:spLocks noChangeArrowheads="1"/>
          </p:cNvSpPr>
          <p:nvPr/>
        </p:nvSpPr>
        <p:spPr bwMode="auto">
          <a:xfrm>
            <a:off x="251520" y="836712"/>
            <a:ext cx="8640960" cy="44558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بحث مستويات تحصيل الطلاب وتشخيص جوانب القوة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والضعف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وضع خطط علاجية لمواجهة مشكلات التحصيل ومشكلات الغياب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والتسرب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العمل على توفير الأجهزة والأدوات والوسائل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التعليمة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تقديم العون والمشورة لمدير المدرسة في الجوانب الإدارية المتصلة بالعمل التربوي في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المدرسة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eaLnBrk="0" fontAlgn="base" latinLnBrk="0" hangingPunct="0">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تطوير كفاية مدير المدرسة الجديد من حيث المساهمة في تنفيذ البرامج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الإشرافية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eaLnBrk="0" fontAlgn="base" latinLnBrk="0" hangingPunct="0">
              <a:lnSpc>
                <a:spcPct val="150000"/>
              </a:lnSpc>
              <a:spcBef>
                <a:spcPct val="0"/>
              </a:spcBef>
              <a:spcAft>
                <a:spcPct val="0"/>
              </a:spcAft>
              <a:buClrTx/>
              <a:buSzTx/>
              <a:buFont typeface="Wingdings" pitchFamily="2" charset="2"/>
              <a:buChar char="q"/>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يقوم المشرف التربوي ومدير المدرسة بتنظيم برامج تبادل الخبرات بين المدارس للاستفادة من تجارب بعضهم البعض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525344"/>
            <a:ext cx="9144000" cy="332656"/>
          </a:xfrm>
          <a:prstGeom prst="rect">
            <a:avLst/>
          </a:prstGeom>
        </p:spPr>
      </p:pic>
      <p:sp>
        <p:nvSpPr>
          <p:cNvPr id="24577" name="Rectangle 1"/>
          <p:cNvSpPr>
            <a:spLocks noChangeArrowheads="1"/>
          </p:cNvSpPr>
          <p:nvPr/>
        </p:nvSpPr>
        <p:spPr bwMode="auto">
          <a:xfrm>
            <a:off x="179512" y="188640"/>
            <a:ext cx="871296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سابعاً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مهارات المشرف التربوي في مجال عمله مع الإدارة </a:t>
            </a: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المدرسية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لقيام المشرف التربوي بواجبه على الوجه الصحيح يجب أن يكون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مزواً</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بمهارات خاصة تعينه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ذلك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ومن هذه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المهارات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الحساسية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المهنية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لديناميات</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سلوك المعلم والطلاب والمشكلات التربوية التعليمة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المهارات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التحليلية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القدرة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التحليل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،والتفسير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العلمي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والنقد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البناء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5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مهارات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التواصل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القدرة على التفاهم الجيد وذلك لترجمة أفكاره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وتصوراته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كي تكون مفهومه لمن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يوجههم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خبير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المناهج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لضمان تعامله مع المناهج بمفهومها الشامل من أجل الوقوف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سلبياتها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خبير في طرق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التدريس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محور تعامله مع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المعلم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وكلما أجاد فيها استطاع أن يأخذ بيد المعلم لما هو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أفضل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مهارات العلاقات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الإنسانية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ترجمة لمفهوم الإشراف التربوي الحديث الذي يعتمد على قوت العلاقات بين المشرف والمعلم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والمدير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المسؤولية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الاجتماعية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a:t>
            </a:r>
            <a:r>
              <a:rPr kumimoji="0" lang="ar-SA" sz="24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وهي ما يملكه المشرف من قدرة تصورية لما يريده المجتمع من العملية التعليمية ويسعى جاهداً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لتحقيقها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093297"/>
            <a:ext cx="9144000" cy="764704"/>
          </a:xfrm>
          <a:prstGeom prst="rect">
            <a:avLst/>
          </a:prstGeom>
        </p:spPr>
      </p:pic>
      <p:sp>
        <p:nvSpPr>
          <p:cNvPr id="28673" name="Rectangle 1"/>
          <p:cNvSpPr>
            <a:spLocks noChangeArrowheads="1"/>
          </p:cNvSpPr>
          <p:nvPr/>
        </p:nvSpPr>
        <p:spPr bwMode="auto">
          <a:xfrm>
            <a:off x="827584" y="1490146"/>
            <a:ext cx="7848872" cy="32441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8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إضافة إلى القصور في قدرة بعض المديرين عن الأداء الجيد المتوقع منهم في مجال أعمالهم الفنية </a:t>
            </a:r>
            <a:r>
              <a:rPr kumimoji="0" lang="ar-SA" sz="28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الإدارية </a:t>
            </a:r>
            <a:r>
              <a:rPr kumimoji="0" lang="ar-SA" sz="28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ولعدم الإعداد المسبق للمديرين في مجال الإدارة </a:t>
            </a:r>
            <a:r>
              <a:rPr kumimoji="0" lang="ar-SA" sz="28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المدرسية </a:t>
            </a:r>
            <a:r>
              <a:rPr kumimoji="0" lang="ar-SA" sz="28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،وقلة وجود البرامج التدريبية والتي يمكن أن تسهم في تطوير مجالات عمله أثناء </a:t>
            </a:r>
            <a:r>
              <a:rPr kumimoji="0" lang="ar-SA" sz="28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الخدمة ..</a:t>
            </a:r>
            <a:r>
              <a:rPr kumimoji="0" lang="ar-SA" sz="28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ar-SA" sz="28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27649" name="Rectangle 1"/>
          <p:cNvSpPr>
            <a:spLocks noChangeArrowheads="1"/>
          </p:cNvSpPr>
          <p:nvPr/>
        </p:nvSpPr>
        <p:spPr bwMode="auto">
          <a:xfrm>
            <a:off x="179512" y="332656"/>
            <a:ext cx="8711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ثامناً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صفات المشرف التربوي في التربية </a:t>
            </a: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الخاصة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الصفات الشخصية للمشرف الشخصية التربوي كثيرة وكغيرهم من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البشر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الناس  يتفاوتون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فيها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،وليس بالإمكان أن تجتمع كلها أو بعضها في جميع المشرفين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التربويين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ولكن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منها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القدرة على ضبط النفس والسيطرة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الذاتية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التمتع بعقلية منظمة تؤمن بالأسلوب العلمي في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التفكير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وبالنظرة إلى الموضوعية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للأمور.</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فهم اتجاهات الجماعة وتقديم المساعدات والخدمات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لها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،والمساهمة في حل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مشكلاتها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والمساهمة في تحقيق الرضا لكل افراد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الجماعة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الإيمان بقيمة الفرد وبالنزعة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الإنسانية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الإيمان برسالة الإشراف الفني وفلسفته مع وجود رغبة أكيدة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للعمل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المرونه</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واللباقة والجرأة والتضحية في سبيل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الواجب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تنظيم التعاون بين أفراد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الجماعة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tx2"/>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القدرة على الابتكار </a:t>
            </a:r>
            <a:r>
              <a:rPr kumimoji="0" lang="ar-SA" sz="2400" b="1" i="0" u="none" strike="noStrike" cap="none" normalizeH="0" baseline="0" dirty="0" err="1" smtClean="0">
                <a:ln>
                  <a:noFill/>
                </a:ln>
                <a:solidFill>
                  <a:schemeClr val="tx2"/>
                </a:solidFill>
                <a:effectLst/>
                <a:latin typeface="Calibri" pitchFamily="34" charset="0"/>
                <a:ea typeface="Calibri" pitchFamily="34" charset="0"/>
                <a:cs typeface="Arial" pitchFamily="34" charset="0"/>
              </a:rPr>
              <a:t>والتجديد .</a:t>
            </a:r>
            <a:r>
              <a:rPr kumimoji="0" lang="ar-SA" sz="2400" b="1" i="0" u="none" strike="noStrike" cap="none" normalizeH="0" baseline="0" dirty="0" smtClean="0">
                <a:ln>
                  <a:noFill/>
                </a:ln>
                <a:solidFill>
                  <a:schemeClr val="tx2"/>
                </a:solidFill>
                <a:effectLst/>
                <a:latin typeface="Calibri" pitchFamily="34" charset="0"/>
                <a:ea typeface="Calibri" pitchFamily="34" charset="0"/>
                <a:cs typeface="Arial" pitchFamily="34" charset="0"/>
              </a:rPr>
              <a:t> </a:t>
            </a:r>
            <a:endParaRPr kumimoji="0" lang="ar-SA" sz="2400" b="1"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تالبي.jpg"/>
          <p:cNvPicPr>
            <a:picLocks noChangeAspect="1"/>
          </p:cNvPicPr>
          <p:nvPr/>
        </p:nvPicPr>
        <p:blipFill>
          <a:blip r:embed="rId2" cstate="print"/>
          <a:stretch>
            <a:fillRect/>
          </a:stretch>
        </p:blipFill>
        <p:spPr>
          <a:xfrm>
            <a:off x="0" y="6237313"/>
            <a:ext cx="9144000" cy="620688"/>
          </a:xfrm>
          <a:prstGeom prst="rect">
            <a:avLst/>
          </a:prstGeom>
        </p:spPr>
      </p:pic>
      <p:sp>
        <p:nvSpPr>
          <p:cNvPr id="11265" name="Rectangle 1"/>
          <p:cNvSpPr>
            <a:spLocks noChangeArrowheads="1"/>
          </p:cNvSpPr>
          <p:nvPr/>
        </p:nvSpPr>
        <p:spPr bwMode="auto">
          <a:xfrm>
            <a:off x="395536" y="437764"/>
            <a:ext cx="8424936"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المشرف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التربوي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هو الشخص الذي تكلفه إدارة التعليم بالقيام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بمهمة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الإشراف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المعلمين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وتقديم المساعدة اللازمة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لهم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بهدف تحسين العملية التربوية التعليمية بجميع جوانبها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المختلفة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defTabSz="914400"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ويطلق</a:t>
            </a:r>
            <a:r>
              <a:rPr kumimoji="0" lang="ar-SA" sz="24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على التوجيه التربوي في المملكة العربية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السعوديةاسم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 الإشراف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فالمشرف التربوي هو الذي يتولى الإشراف على جميع العمليات التدريسية التي تجرى في المدرسة ويقدم ما لديه من خبرات تربويه متنوعة لمساعدة من هم في موقع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بهدف تمكينهم من النمو المهني والثقافي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والسلوكي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ويرفع مستوى عملية التعليم والتعلم وزيادة الطاقات الإنتاجية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للمعلمين </a:t>
            </a:r>
            <a:r>
              <a:rPr lang="ar-SA" sz="2400" b="1" dirty="0" smtClean="0">
                <a:latin typeface="Calibri" pitchFamily="34" charset="0"/>
                <a:ea typeface="Calibri" pitchFamily="34" charset="0"/>
                <a:cs typeface="Arial" pitchFamily="34" charset="0"/>
              </a:rPr>
              <a:t>,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وتكون المشرف التربوي بالمعلمين قائمة على أساس العلاقات الإنسانية والتعاون فيما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بينهما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لكي يصلوا إلى تحقيق أهداف العملية التربوية المنشودة </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10241" name="Rectangle 1"/>
          <p:cNvSpPr>
            <a:spLocks noChangeArrowheads="1"/>
          </p:cNvSpPr>
          <p:nvPr/>
        </p:nvSpPr>
        <p:spPr bwMode="auto">
          <a:xfrm>
            <a:off x="323528" y="138698"/>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مهام المشرف </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التربوي :</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sng"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يتولى المشرف التربوي تنفيذ المهام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الآتية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عقد اجتماعات اللإداريين والمدرسين في كل مدرسة لإفادتهم وحل مشكلاتهم ودراسة الأساليب الحديثة في التربية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والتعليم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ألا تقتصر زيارته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للمدراس</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على مادة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تخصصه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بل يجب أن يتلقى مطالب المدرسة فيما هو ضروري لحسن سير الدراسة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بها</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في جميع المواد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الدراسية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معاونة المدرسين على الوقف على أحدث النظريات التربوية وتطبيقها في موادهم وزيادة فهمهم للخصائص النفسية والاجتماعية للتلاميذ وتكوين علاقات إنسانية رشيدة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بينهم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الأخذ بيد المعلم ومعاونته ومساعدته على رفع مستواه وبالتالي تحسين العملية التربوية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بأسرها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 defTabSz="914400" rtl="1" eaLnBrk="0" fontAlgn="base" latinLnBrk="0" hangingPunct="0">
              <a:lnSpc>
                <a:spcPct val="100000"/>
              </a:lnSpc>
              <a:spcBef>
                <a:spcPct val="0"/>
              </a:spcBef>
              <a:spcAft>
                <a:spcPct val="0"/>
              </a:spcAft>
              <a:buClrTx/>
              <a:buSzTx/>
              <a:buFont typeface="+mj-lt"/>
              <a:buAutoNum type="arabicPeriod"/>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لا يقتصر علم المشرف التربوي على العمل مع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المعلم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بل إنه بصورة مباشرة يتعامل مع الكتاب والوسيلة التعليمية والأنشطة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المختلفة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ومن ثم التلميذ كمحصلة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نهائية .</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ar-SA"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3" name="مستطيل 2"/>
          <p:cNvSpPr/>
          <p:nvPr/>
        </p:nvSpPr>
        <p:spPr>
          <a:xfrm>
            <a:off x="251520" y="476672"/>
            <a:ext cx="8640960" cy="5563831"/>
          </a:xfrm>
          <a:prstGeom prst="rect">
            <a:avLst/>
          </a:prstGeom>
        </p:spPr>
        <p:txBody>
          <a:bodyPr wrap="square">
            <a:spAutoFit/>
          </a:bodyPr>
          <a:lstStyle/>
          <a:p>
            <a:pPr algn="just">
              <a:lnSpc>
                <a:spcPct val="150000"/>
              </a:lnSpc>
            </a:pPr>
            <a:r>
              <a:rPr lang="ar-SA" sz="2400" dirty="0"/>
              <a:t>وتبعاً لتطور مفهوم التربية </a:t>
            </a:r>
            <a:r>
              <a:rPr lang="ar-SA" sz="2400" dirty="0" err="1"/>
              <a:t>الخاصة </a:t>
            </a:r>
            <a:r>
              <a:rPr lang="ar-SA" sz="2400" dirty="0"/>
              <a:t>، فقد تعددت المهام </a:t>
            </a:r>
            <a:r>
              <a:rPr lang="ar-SA" sz="2400" dirty="0" err="1"/>
              <a:t>والمسؤليات</a:t>
            </a:r>
            <a:r>
              <a:rPr lang="ar-SA" sz="2400" dirty="0"/>
              <a:t> الملقاة على عاتق مدير </a:t>
            </a:r>
            <a:r>
              <a:rPr lang="ar-SA" sz="2400" dirty="0" err="1"/>
              <a:t>المدرسة </a:t>
            </a:r>
            <a:r>
              <a:rPr lang="ar-SA" sz="2400" dirty="0"/>
              <a:t>/  البرامج باعتباره </a:t>
            </a:r>
            <a:r>
              <a:rPr lang="ar-SA" sz="2400" dirty="0" err="1"/>
              <a:t>المسؤول</a:t>
            </a:r>
            <a:r>
              <a:rPr lang="ar-SA" sz="2400" dirty="0"/>
              <a:t> الأول عن </a:t>
            </a:r>
            <a:r>
              <a:rPr lang="ar-SA" sz="2400" dirty="0" err="1"/>
              <a:t>نجاحها </a:t>
            </a:r>
            <a:r>
              <a:rPr lang="ar-SA" sz="2400" dirty="0"/>
              <a:t>، فإن ذلك ينعكس أيضاً على المهام والمسؤوليات الملقاة على عاتق المشرف </a:t>
            </a:r>
            <a:r>
              <a:rPr lang="ar-SA" sz="2400" dirty="0" err="1"/>
              <a:t>التربوي </a:t>
            </a:r>
            <a:r>
              <a:rPr lang="ar-SA" sz="2400" dirty="0"/>
              <a:t>، وأصبح له دور كبير في </a:t>
            </a:r>
            <a:r>
              <a:rPr lang="ar-SA" sz="2400" dirty="0" err="1"/>
              <a:t>الإرتقاء</a:t>
            </a:r>
            <a:r>
              <a:rPr lang="ar-SA" sz="2400" dirty="0"/>
              <a:t> بمستوى العمل في القيادة التربوية لمديري </a:t>
            </a:r>
            <a:r>
              <a:rPr lang="ar-SA" sz="2400" dirty="0" err="1"/>
              <a:t>المدراس</a:t>
            </a:r>
            <a:r>
              <a:rPr lang="ar-SA" sz="2400" dirty="0"/>
              <a:t> وتقديم كل ما من شأنه المساعدة على تذليل وتسهيل العقبات التي تعرضهم أثناء أدائهم لرسالتهم التربوية </a:t>
            </a:r>
            <a:r>
              <a:rPr lang="ar-SA" sz="2400" dirty="0" err="1"/>
              <a:t>والقيادية </a:t>
            </a:r>
            <a:r>
              <a:rPr lang="ar-SA" sz="2400" dirty="0"/>
              <a:t>, ومع هذا التطور </a:t>
            </a:r>
            <a:r>
              <a:rPr lang="ar-SA" sz="2400" dirty="0" err="1"/>
              <a:t>المستمر </a:t>
            </a:r>
            <a:r>
              <a:rPr lang="ar-SA" sz="2400" dirty="0"/>
              <a:t>، والشمول في مهام مدير المدرسة </a:t>
            </a:r>
            <a:r>
              <a:rPr lang="ar-SA" sz="2400" b="1" u="sng" dirty="0">
                <a:solidFill>
                  <a:schemeClr val="accent1"/>
                </a:solidFill>
              </a:rPr>
              <a:t>فإنه ليس من السهل تحديد واضح لمهمات المشرف التربوي </a:t>
            </a:r>
            <a:r>
              <a:rPr lang="ar-SA" sz="2400" b="1" u="sng" dirty="0" err="1">
                <a:solidFill>
                  <a:schemeClr val="accent1"/>
                </a:solidFill>
              </a:rPr>
              <a:t>ومسؤولياته </a:t>
            </a:r>
            <a:r>
              <a:rPr lang="ar-SA" sz="2400" b="1" u="sng" dirty="0">
                <a:solidFill>
                  <a:schemeClr val="accent1"/>
                </a:solidFill>
              </a:rPr>
              <a:t>، وقصرها على نقاط معينة كما تجدر الإشارة إلى أن كثيراً من المهمات قد تكون واردة في الوظائف أو الأسس العامة  أو </a:t>
            </a:r>
            <a:r>
              <a:rPr lang="ar-SA" sz="2400" b="1" u="sng" dirty="0" err="1">
                <a:solidFill>
                  <a:schemeClr val="accent1"/>
                </a:solidFill>
              </a:rPr>
              <a:t>كفايات</a:t>
            </a:r>
            <a:r>
              <a:rPr lang="ar-SA" sz="2400" b="1" u="sng" dirty="0">
                <a:solidFill>
                  <a:schemeClr val="accent1"/>
                </a:solidFill>
              </a:rPr>
              <a:t> المشرف </a:t>
            </a:r>
            <a:r>
              <a:rPr lang="ar-SA" sz="2400" b="1" u="sng" dirty="0" err="1">
                <a:solidFill>
                  <a:schemeClr val="accent1"/>
                </a:solidFill>
              </a:rPr>
              <a:t>التربوي </a:t>
            </a:r>
            <a:r>
              <a:rPr lang="ar-SA" sz="2400" b="1" u="sng" dirty="0">
                <a:solidFill>
                  <a:schemeClr val="accent1"/>
                </a:solidFill>
              </a:rPr>
              <a:t>، وذلك لتكامل هذه العناصر وتداخلها بحيث لا </a:t>
            </a:r>
            <a:r>
              <a:rPr lang="ar-SA" sz="2400" b="1" u="sng" dirty="0" err="1">
                <a:solidFill>
                  <a:schemeClr val="accent1"/>
                </a:solidFill>
              </a:rPr>
              <a:t>يمكنالفصل</a:t>
            </a:r>
            <a:r>
              <a:rPr lang="ar-SA" sz="2400" b="1" u="sng" dirty="0">
                <a:solidFill>
                  <a:schemeClr val="accent1"/>
                </a:solidFill>
              </a:rPr>
              <a:t> </a:t>
            </a:r>
            <a:r>
              <a:rPr lang="ar-SA" sz="2400" b="1" u="sng" dirty="0" err="1">
                <a:solidFill>
                  <a:schemeClr val="accent1"/>
                </a:solidFill>
              </a:rPr>
              <a:t>بينها </a:t>
            </a:r>
            <a:r>
              <a:rPr lang="ar-SA" sz="2400" b="1" u="sng" dirty="0">
                <a:solidFill>
                  <a:schemeClr val="accent1"/>
                </a:solidFill>
              </a:rPr>
              <a:t>، لذلك يمكن </a:t>
            </a:r>
            <a:r>
              <a:rPr lang="ar-SA" sz="2400" b="1" u="sng" dirty="0" err="1">
                <a:solidFill>
                  <a:schemeClr val="accent1"/>
                </a:solidFill>
              </a:rPr>
              <a:t>إيجازمهمات</a:t>
            </a:r>
            <a:r>
              <a:rPr lang="ar-SA" sz="2400" b="1" u="sng" dirty="0">
                <a:solidFill>
                  <a:schemeClr val="accent1"/>
                </a:solidFill>
              </a:rPr>
              <a:t> المشرف التربوي فيما </a:t>
            </a:r>
            <a:r>
              <a:rPr lang="ar-SA" sz="2400" b="1" u="sng" dirty="0" err="1">
                <a:solidFill>
                  <a:schemeClr val="accent1"/>
                </a:solidFill>
              </a:rPr>
              <a:t>يلي :</a:t>
            </a:r>
            <a:r>
              <a:rPr lang="ar-SA" sz="2400" b="1" u="sng" dirty="0">
                <a:solidFill>
                  <a:schemeClr val="accent1"/>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093297"/>
            <a:ext cx="9144000" cy="764704"/>
          </a:xfrm>
          <a:prstGeom prst="rect">
            <a:avLst/>
          </a:prstGeom>
        </p:spPr>
      </p:pic>
      <p:sp>
        <p:nvSpPr>
          <p:cNvPr id="19457" name="Rectangle 1"/>
          <p:cNvSpPr>
            <a:spLocks noChangeArrowheads="1"/>
          </p:cNvSpPr>
          <p:nvPr/>
        </p:nvSpPr>
        <p:spPr bwMode="auto">
          <a:xfrm>
            <a:off x="179512" y="764704"/>
            <a:ext cx="871195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Low" defTabSz="914400" rtl="1" eaLnBrk="1" fontAlgn="base" latinLnBrk="0" hangingPunct="1">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الإشراف على الدور التربوي الذي يقوم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المديرون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تقوم أعمال المديرين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سنوياً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تلمس الحاجات التربوية التي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قدتعوز</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المديرين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واقتراح الوسائل الكفيلة  بإشباعها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واقراح</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البرامج التدريبية التي تهدف إلى تطور الإدارة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المدرسية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المشاركة في الإشراف على أعمال الاختبارات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والاطلاع</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على كل ما يخدم العملية التربوية من سجلات وبطاقات وأوراق رسمية تعينه على أداء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عمله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تطبيق اللوائح الداخلية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للمدارس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إجراء البحوث والدراسات الميدانية وتحليل المشكلات التي تواجه الإدارة المدرسية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إصدار النشرات التربوية التي تعين المدير على تأدية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عمله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عقد اجتماعات ما المديرين لدراسة أوضاع الإدارة المدرسية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أحوال الطلاب وتحصيلهم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العلمي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ملاحظة عناية المدارس بتنظيم الملفات والسجلات الخاصة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بالطلاب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جهود الإدارة المدرسية وعنايتها بالمرافق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والتجهيزات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18433" name="Rectangle 1"/>
          <p:cNvSpPr>
            <a:spLocks noChangeArrowheads="1"/>
          </p:cNvSpPr>
          <p:nvPr/>
        </p:nvSpPr>
        <p:spPr bwMode="auto">
          <a:xfrm>
            <a:off x="0" y="364014"/>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كما يمكن إيضاح مهام المشرف على برنامج التربية الخاصة في المدرسة العادية فيما </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يلي :</a:t>
            </a:r>
            <a:endPar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0" i="0" u="sng" strike="noStrike" cap="none" normalizeH="0" baseline="0" dirty="0" err="1" smtClean="0">
                <a:ln>
                  <a:noFill/>
                </a:ln>
                <a:solidFill>
                  <a:srgbClr val="FF0000"/>
                </a:solidFill>
                <a:effectLst/>
                <a:latin typeface="AdvertisingExtraBold"/>
                <a:ea typeface="Calibri" pitchFamily="34" charset="0"/>
                <a:cs typeface="Arial" pitchFamily="34" charset="0"/>
              </a:rPr>
              <a:t>أولاً </a:t>
            </a:r>
            <a:r>
              <a:rPr kumimoji="0" lang="ar-SA" sz="2400" b="0" i="0" u="sng" strike="noStrike" cap="none" normalizeH="0" baseline="0" dirty="0" smtClean="0">
                <a:ln>
                  <a:noFill/>
                </a:ln>
                <a:solidFill>
                  <a:srgbClr val="FF0000"/>
                </a:solidFill>
                <a:effectLst/>
                <a:latin typeface="AdvertisingExtraBold"/>
                <a:ea typeface="Calibri" pitchFamily="34" charset="0"/>
                <a:cs typeface="Arial" pitchFamily="34" charset="0"/>
              </a:rPr>
              <a:t>: فيما يتعلق بتلاميذ </a:t>
            </a:r>
            <a:r>
              <a:rPr kumimoji="0" lang="ar-SA" sz="2400" b="0" i="0" u="sng" strike="noStrike" cap="none" normalizeH="0" baseline="0" dirty="0" err="1" smtClean="0">
                <a:ln>
                  <a:noFill/>
                </a:ln>
                <a:solidFill>
                  <a:srgbClr val="FF0000"/>
                </a:solidFill>
                <a:effectLst/>
                <a:latin typeface="AdvertisingExtraBold"/>
                <a:ea typeface="Calibri" pitchFamily="34" charset="0"/>
                <a:cs typeface="Arial" pitchFamily="34" charset="0"/>
              </a:rPr>
              <a:t>البرنامج :</a:t>
            </a:r>
            <a:r>
              <a:rPr kumimoji="0" lang="ar-SA" sz="2400" b="0" i="0" u="sng" strike="noStrike" cap="none" normalizeH="0" baseline="0" dirty="0" smtClean="0">
                <a:ln>
                  <a:noFill/>
                </a:ln>
                <a:solidFill>
                  <a:srgbClr val="FF0000"/>
                </a:solidFill>
                <a:effectLst/>
                <a:latin typeface="AdvertisingExtraBold"/>
                <a:ea typeface="Calibri" pitchFamily="34" charset="0"/>
                <a:cs typeface="Arial" pitchFamily="34" charset="0"/>
              </a:rPr>
              <a:t> </a:t>
            </a:r>
          </a:p>
          <a:p>
            <a:pPr marL="0" marR="0" lvl="0" indent="0"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المشاركة في لجنة قبول التلاميذ في البرنامج والتأكد من استكمال ملفاتهم ومدى انطباق شروط القبول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عليهم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المشاركة في تصنيف التلاميذ وتوزيعهم في البرنامج وفق بعض المتغيرات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مثل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الفئة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العمرية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درجة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الإعاقة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البيئة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التعليمية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الإشراف على التلاميذ ذوي الاحتياجات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التربويةالخاصة</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طابور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الصباح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عملية تقويم التلاميذ  في البرامج والارتقاء بمستوياتهم إلى اقصى درجة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ممكنة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التأكد من مدى استخدام التلاميذ للأجهزة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التعويضية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والمعينات السمعية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والبصرية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كل حسب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حاجته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تنظيم النشاط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اللاصفي</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الفترتين الصباحية والمسائية والإشراف على توزيع التلاميذ حسب ميولهم وقدراتهم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واحتياجاتهم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457200" marR="0" lvl="0" indent="-457200" defTabSz="914400" eaLnBrk="0" fontAlgn="base" latinLnBrk="0" hangingPunct="0">
              <a:lnSpc>
                <a:spcPct val="100000"/>
              </a:lnSpc>
              <a:spcBef>
                <a:spcPct val="0"/>
              </a:spcBef>
              <a:spcAft>
                <a:spcPct val="0"/>
              </a:spcAft>
              <a:buClrTx/>
              <a:buSzTx/>
              <a:buFont typeface="+mj-lt"/>
              <a:buAutoNum type="arabicPeriod"/>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انتظام نقل التلاميذ والتأكد من استكمال الإجراءات اللازمة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لذلك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17409" name="Rectangle 1"/>
          <p:cNvSpPr>
            <a:spLocks noChangeArrowheads="1"/>
          </p:cNvSpPr>
          <p:nvPr/>
        </p:nvSpPr>
        <p:spPr bwMode="auto">
          <a:xfrm>
            <a:off x="251520" y="0"/>
            <a:ext cx="8640960" cy="64533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err="1" smtClean="0">
                <a:ln>
                  <a:noFill/>
                </a:ln>
                <a:solidFill>
                  <a:srgbClr val="FF0000"/>
                </a:solidFill>
                <a:effectLst/>
                <a:latin typeface="Calibri" pitchFamily="34" charset="0"/>
                <a:ea typeface="Calibri" pitchFamily="34" charset="0"/>
                <a:cs typeface="AdvertisingExtraBold" charset="-78"/>
              </a:rPr>
              <a:t>ثانياً </a:t>
            </a:r>
            <a:r>
              <a:rPr kumimoji="0" lang="ar-SA" sz="2000" b="1" i="0" u="sng" strike="noStrike" cap="none" normalizeH="0" baseline="0" dirty="0" smtClean="0">
                <a:ln>
                  <a:noFill/>
                </a:ln>
                <a:solidFill>
                  <a:srgbClr val="FF0000"/>
                </a:solidFill>
                <a:effectLst/>
                <a:latin typeface="Calibri" pitchFamily="34" charset="0"/>
                <a:ea typeface="Calibri" pitchFamily="34" charset="0"/>
                <a:cs typeface="AdvertisingExtraBold" charset="-78"/>
              </a:rPr>
              <a:t>: فيما يتعلق </a:t>
            </a:r>
            <a:r>
              <a:rPr kumimoji="0" lang="ar-SA" sz="2000" b="1" i="0" u="sng" strike="noStrike" cap="none" normalizeH="0" baseline="0" dirty="0" err="1" smtClean="0">
                <a:ln>
                  <a:noFill/>
                </a:ln>
                <a:solidFill>
                  <a:srgbClr val="FF0000"/>
                </a:solidFill>
                <a:effectLst/>
                <a:latin typeface="Calibri" pitchFamily="34" charset="0"/>
                <a:ea typeface="Calibri" pitchFamily="34" charset="0"/>
                <a:cs typeface="AdvertisingExtraBold" charset="-78"/>
              </a:rPr>
              <a:t>بالمعلمين :</a:t>
            </a:r>
            <a:r>
              <a:rPr kumimoji="0" lang="ar-SA" sz="2000" b="1" i="0" u="sng" strike="noStrike" cap="none" normalizeH="0" baseline="0" dirty="0" smtClean="0">
                <a:ln>
                  <a:noFill/>
                </a:ln>
                <a:solidFill>
                  <a:srgbClr val="FF0000"/>
                </a:solidFill>
                <a:effectLst/>
                <a:latin typeface="Calibri" pitchFamily="34" charset="0"/>
                <a:ea typeface="Calibri" pitchFamily="34" charset="0"/>
                <a:cs typeface="AdvertisingExtraBold" charset="-78"/>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المساهمة في إعداد الجدول الدراسي وتوزيع معلمي الفصول والمواد كل حسب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تخصصه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التعرف على التعليمات الخاصة بالمعلم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وتدراسها</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مع المعلمين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بالبرنامج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الإشراف على معلمي البرنامج بشكل مستمر وعقد الاجتماعات الدورية لتطوير مستوى الأداء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لديهم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متابعة جدول إشراف المعلمين على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التلاميذ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المشاركة في عملية تقويم أداء المعلمين في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البرنامج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sng" strike="noStrike" cap="none" normalizeH="0" baseline="0" dirty="0" err="1" smtClean="0">
                <a:ln>
                  <a:noFill/>
                </a:ln>
                <a:solidFill>
                  <a:srgbClr val="FF0000"/>
                </a:solidFill>
                <a:effectLst/>
                <a:latin typeface="Calibri" pitchFamily="34" charset="0"/>
                <a:ea typeface="Calibri" pitchFamily="34" charset="0"/>
                <a:cs typeface="AdvertisingExtraBold" charset="-78"/>
              </a:rPr>
              <a:t>ثالثاً </a:t>
            </a:r>
            <a:r>
              <a:rPr kumimoji="0" lang="ar-SA" sz="2000" b="1" i="0" u="sng" strike="noStrike" cap="none" normalizeH="0" baseline="0" dirty="0" smtClean="0">
                <a:ln>
                  <a:noFill/>
                </a:ln>
                <a:solidFill>
                  <a:srgbClr val="FF0000"/>
                </a:solidFill>
                <a:effectLst/>
                <a:latin typeface="Calibri" pitchFamily="34" charset="0"/>
                <a:ea typeface="Calibri" pitchFamily="34" charset="0"/>
                <a:cs typeface="AdvertisingExtraBold" charset="-78"/>
              </a:rPr>
              <a:t>: فيما يتعلق بالمجال الإداري </a:t>
            </a:r>
            <a:r>
              <a:rPr kumimoji="0" lang="ar-SA" sz="2000" b="1" i="0" u="sng" strike="noStrike" cap="none" normalizeH="0" baseline="0" dirty="0" err="1" smtClean="0">
                <a:ln>
                  <a:noFill/>
                </a:ln>
                <a:solidFill>
                  <a:srgbClr val="FF0000"/>
                </a:solidFill>
                <a:effectLst/>
                <a:latin typeface="Calibri" pitchFamily="34" charset="0"/>
                <a:ea typeface="Calibri" pitchFamily="34" charset="0"/>
                <a:cs typeface="AdvertisingExtraBold" charset="-78"/>
              </a:rPr>
              <a:t>بالمدرسة :-</a:t>
            </a:r>
            <a:r>
              <a:rPr kumimoji="0" lang="ar-SA" sz="2000" b="1" i="0" u="sng" strike="noStrike" cap="none" normalizeH="0" baseline="0" dirty="0" smtClean="0">
                <a:ln>
                  <a:noFill/>
                </a:ln>
                <a:solidFill>
                  <a:srgbClr val="FF0000"/>
                </a:solidFill>
                <a:effectLst/>
                <a:latin typeface="Calibri" pitchFamily="34" charset="0"/>
                <a:ea typeface="Calibri" pitchFamily="34" charset="0"/>
                <a:cs typeface="AdvertisingExtraBold" charset="-78"/>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التأكد من توفير الكتب والمقررات الدراسية قبل بداية الدراسة والإشراف على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توزيعها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تعبئة الجزء الخاص بالتربية الخاصة بالكراس الاحصائي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السنوي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المشاركة في اللجان ذات العلاقة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بالبرنامج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متابعة تنفيذ ما يرد من الأمانة العامة للتربية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الخاصة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،وإدارة التعليم من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تعليمات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الاسهام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الفاعم</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في المجالس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المدرسية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رابعاً </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فيما يتعلق بالمناهج </a:t>
            </a: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الدارسية</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التعرف على أهداف المقررات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الدارسية</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justLow" defTabSz="914400" rtl="1" eaLnBrk="0" fontAlgn="base" latinLnBrk="0" hangingPunct="0">
              <a:lnSpc>
                <a:spcPct val="100000"/>
              </a:lnSpc>
              <a:spcBef>
                <a:spcPct val="0"/>
              </a:spcBef>
              <a:spcAft>
                <a:spcPct val="0"/>
              </a:spcAft>
              <a:buClrTx/>
              <a:buSzTx/>
              <a:buFont typeface="+mj-lt"/>
              <a:buAutoNum type="arabicPeriod"/>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المشاركة ف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يادراسات</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والأبحاث والدورات والندوات والمؤتمرات في مجال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اختصاصه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16385" name="Rectangle 1"/>
          <p:cNvSpPr>
            <a:spLocks noChangeArrowheads="1"/>
          </p:cNvSpPr>
          <p:nvPr/>
        </p:nvSpPr>
        <p:spPr bwMode="auto">
          <a:xfrm>
            <a:off x="251520" y="219999"/>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خامساً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فيما يتعلق بعملية </a:t>
            </a:r>
            <a:r>
              <a:rPr kumimoji="0" lang="ar-SA" sz="2400" b="1" i="0" u="sng" strike="noStrike" cap="none" normalizeH="0" baseline="0" dirty="0" err="1" smtClean="0">
                <a:ln>
                  <a:noFill/>
                </a:ln>
                <a:solidFill>
                  <a:srgbClr val="FF0000"/>
                </a:solidFill>
                <a:effectLst/>
                <a:latin typeface="AdvertisingExtraBold"/>
                <a:ea typeface="Calibri" pitchFamily="34" charset="0"/>
                <a:cs typeface="Arial" pitchFamily="34" charset="0"/>
              </a:rPr>
              <a:t>التقويم :</a:t>
            </a:r>
            <a:r>
              <a:rPr kumimoji="0" lang="ar-SA" sz="2400" b="1" i="0" u="sng" strike="noStrike" cap="none" normalizeH="0" baseline="0" dirty="0" smtClean="0">
                <a:ln>
                  <a:noFill/>
                </a:ln>
                <a:solidFill>
                  <a:srgbClr val="FF0000"/>
                </a:solidFill>
                <a:effectLst/>
                <a:latin typeface="AdvertisingExtraBold"/>
                <a:ea typeface="Calibri" pitchFamily="34" charset="0"/>
                <a:cs typeface="Arial" pitchFamily="34" charset="0"/>
              </a:rPr>
              <a:t> </a:t>
            </a:r>
          </a:p>
          <a:p>
            <a:pPr marL="0" marR="0" lvl="0" indent="0" defTabSz="91440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حيث لم يعد مفهوم الإشراف التربوي قاصراُ على التفتيش عل المدرسين كما أسلفنا لقياس مدى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مفايتهم</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العمل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بل أصبح يهدف إلى النهوض بشتى الوسائل التعليمية وذلك عن طريق مساعدة المدرس وتهيئة الوسائل التي تسير له النجاح في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تخقيق</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رسالته ودراسة العوامل المختلفة التي تسهل عملية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التعيم</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سواء منها ما يتعلق بالتلميذ أو المدرسة أو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البيئة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وما قد يكون فيها من عوامل تؤثر في التلميذ تأثيراً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سيئاً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ولكن المشرف بما له من خبرة في التدريس وبما يتاح له من الملاحظة والاجتماع مت المدرسين يمكن تقويمه للمعلم وللمنهج أكثر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موضوعية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 defTabSz="914400"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lvl="0" algn="just" eaLnBrk="0" fontAlgn="base" hangingPunct="0">
              <a:spcBef>
                <a:spcPct val="0"/>
              </a:spcBef>
              <a:spcAft>
                <a:spcPct val="0"/>
              </a:spcAft>
            </a:pP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ومن استعراضنا لأدوار ومهام المشرف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المفتش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سابقاً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يتضح لنا أنه قد تطور تطوراً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كبير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فلم يعد ذلك الرجل الذي يستمد قوته ونفوذه من السلطة الرسمية المخولة له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معلميه </a:t>
            </a:r>
            <a:r>
              <a:rPr kumimoji="0" lang="ar-SA"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بل اصبح مطلوباً منه أن يستمد قوته ومكانته من معلوماته المتجددة باستمرار وخبراته النامية المتطورة ولذلك عليه أن يكون نامياً في مجاله حتى يستطيع أن يساعد المعلمين على </a:t>
            </a:r>
            <a:r>
              <a:rPr kumimoji="0" lang="ar-SA"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النمو </a:t>
            </a:r>
            <a:r>
              <a:rPr lang="ar-SA" sz="2400" dirty="0" err="1">
                <a:latin typeface="Calibri" pitchFamily="34" charset="0"/>
                <a:ea typeface="Calibri" pitchFamily="34" charset="0"/>
                <a:cs typeface="Arial" pitchFamily="34" charset="0"/>
              </a:rPr>
              <a:t>.</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تالبي.jpg"/>
          <p:cNvPicPr>
            <a:picLocks noChangeAspect="1"/>
          </p:cNvPicPr>
          <p:nvPr/>
        </p:nvPicPr>
        <p:blipFill>
          <a:blip r:embed="rId2" cstate="print"/>
          <a:stretch>
            <a:fillRect/>
          </a:stretch>
        </p:blipFill>
        <p:spPr>
          <a:xfrm>
            <a:off x="0" y="6391275"/>
            <a:ext cx="9144000" cy="466725"/>
          </a:xfrm>
          <a:prstGeom prst="rect">
            <a:avLst/>
          </a:prstGeom>
        </p:spPr>
      </p:pic>
      <p:sp>
        <p:nvSpPr>
          <p:cNvPr id="23553" name="Rectangle 1"/>
          <p:cNvSpPr>
            <a:spLocks noChangeArrowheads="1"/>
          </p:cNvSpPr>
          <p:nvPr/>
        </p:nvSpPr>
        <p:spPr bwMode="auto">
          <a:xfrm>
            <a:off x="251520" y="260648"/>
            <a:ext cx="871296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ومع تزايد الجانب العلمي والمهني في عملية الإشراف التربوي ازدادت مطالب المهنة على المشرف التربوي إذ تعين عليه أن يلاحق التطورات الحديثة باستمرار في ميدان عمله وأن يطور من أسلوب عمله وطرائق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أدائه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ومما تجدر الإشارة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إليه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أن تحديد أدوار المشرف التربوي بوضوح يجعله أكثر قدرة على المهام الموكلة إليه ويؤيد هذا الرأي ما ذهب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إليه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القرني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والدويك</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a:t>
            </a:r>
            <a:r>
              <a:rPr kumimoji="0" lang="ar-SA" sz="2000" b="0"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من أن تحديد الأدوار لا يعني حصر عملية الإشراف التربوي في هذه الأدوار أو المهام نظراُ لتطور مفهوم الإشراف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التربوي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ونظراً إلى المستجدات المستمرة في عملية الإشراف وإلى اختلاف المواقف المحتمل حدوثها أثناء تنفيذ العملية </a:t>
            </a:r>
            <a:r>
              <a:rPr kumimoji="0" lang="ar-SA"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الإشرافية .</a:t>
            </a:r>
            <a:r>
              <a:rPr kumimoji="0" lang="ar-SA"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ومما يجدر ذكره أن بعض الباحثين يضيق من نطاق أدوار ومهام المشرف التربوي فيحصرها في ستة أدوار أو مهام إشرافية </a:t>
            </a:r>
            <a:r>
              <a:rPr kumimoji="0" lang="ar-SA" sz="20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هي :</a:t>
            </a:r>
            <a:r>
              <a:rPr kumimoji="0" lang="ar-SA" sz="20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الإشراف على النمو المهني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للمعلمين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الإشراف على طرق التعليم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وأساليبه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الإشراف على الموقف التعليمي التعلمي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وتنظيمه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تطوير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المنهج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الأهتمام</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بالمعلم المبتدئ في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التدريس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en-US" sz="20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تقويم العملية </a:t>
            </a:r>
            <a:r>
              <a:rPr kumimoji="0" lang="ar-SA" sz="2000" b="0"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التعليمية .</a:t>
            </a:r>
            <a:r>
              <a:rPr kumimoji="0" lang="ar-SA" sz="2000" b="0"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a:t>
            </a:r>
            <a:endParaRPr kumimoji="0" lang="ar-SA" sz="20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2106</Words>
  <Application>Microsoft Office PowerPoint</Application>
  <PresentationFormat>عرض على الشاشة (3:4)‏</PresentationFormat>
  <Paragraphs>132</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9</cp:revision>
  <dcterms:created xsi:type="dcterms:W3CDTF">2014-04-15T20:08:51Z</dcterms:created>
  <dcterms:modified xsi:type="dcterms:W3CDTF">2014-09-12T08:05:27Z</dcterms:modified>
</cp:coreProperties>
</file>