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الإدراك وسلوك المستهلك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851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العوامل المؤثرة في النسق الإدراكي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913196"/>
              </p:ext>
            </p:extLst>
          </p:nvPr>
        </p:nvGraphicFramePr>
        <p:xfrm>
          <a:off x="677864" y="2160588"/>
          <a:ext cx="8596311" cy="3363912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865437"/>
                <a:gridCol w="2865437"/>
                <a:gridCol w="2865437"/>
              </a:tblGrid>
              <a:tr h="724154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عوامل تتعلق بخصائص المنبه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عوامل تتعلق بخصائص الشخص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عوامل تتعلق بالظروف او الموقف</a:t>
                      </a:r>
                      <a:endParaRPr lang="ar-SA" dirty="0"/>
                    </a:p>
                  </a:txBody>
                  <a:tcPr/>
                </a:tc>
              </a:tr>
              <a:tr h="2639758"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baseline="0" dirty="0" smtClean="0"/>
                        <a:t>التشابه في خصائص المنبهات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baseline="0" dirty="0" smtClean="0"/>
                        <a:t>التقارب الزمني والمكاني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baseline="0" dirty="0" smtClean="0"/>
                        <a:t>سد الثغرات في المعلومات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baseline="0" dirty="0" smtClean="0"/>
                        <a:t>الإطار الادراكي الذي تقدم فيه المعلومات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baseline="0" dirty="0" smtClean="0"/>
                        <a:t>التعقيد والبساطة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dirty="0" smtClean="0"/>
                        <a:t>الخبرات السابقة للشخص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dirty="0" smtClean="0"/>
                        <a:t>الثقافة والمفاهيم السائدة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dirty="0" smtClean="0"/>
                        <a:t>شبكة</a:t>
                      </a:r>
                      <a:r>
                        <a:rPr lang="ar-SA" baseline="0" dirty="0" smtClean="0"/>
                        <a:t> دوافع الفرد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baseline="0" dirty="0" smtClean="0"/>
                        <a:t>نوع الشخصية والصورة عن الذات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baseline="0" dirty="0" smtClean="0"/>
                        <a:t>المصافي الحسية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dirty="0" smtClean="0"/>
                        <a:t>اثر العوامل التقنية والاجتماعية والبيئية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dirty="0" smtClean="0"/>
                        <a:t>اثر البيئة التنظيمية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SA" dirty="0" smtClean="0"/>
                        <a:t>اثر العلاقة بين المدرك والمثير (إيجابية او سلبية)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73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علاقة الجزء بالكل في النسق الادراكي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هناك مجموعة من الحالات التي تطبق فيها صفات الجزء على الكل:</a:t>
            </a:r>
          </a:p>
          <a:p>
            <a:pPr>
              <a:buFontTx/>
              <a:buChar char="-"/>
            </a:pPr>
            <a:r>
              <a:rPr lang="ar-SA" dirty="0" smtClean="0"/>
              <a:t>التماثل : عندما تكون الفروق ضئيلة </a:t>
            </a:r>
          </a:p>
          <a:p>
            <a:pPr>
              <a:buFontTx/>
              <a:buChar char="-"/>
            </a:pPr>
            <a:r>
              <a:rPr lang="ar-SA" dirty="0" smtClean="0"/>
              <a:t>الإطار المرجعي: ويقصد به الاطار العام الذي </a:t>
            </a:r>
            <a:r>
              <a:rPr lang="ar-SA" smtClean="0"/>
              <a:t>يضم مجموعة من المنبهات</a:t>
            </a: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المستوى المتوسط الذي يتم القياس عليه: عادة الفرد يتخذ </a:t>
            </a:r>
            <a:r>
              <a:rPr lang="ar-SA" dirty="0" err="1" smtClean="0"/>
              <a:t>متوى</a:t>
            </a:r>
            <a:r>
              <a:rPr lang="ar-SA" dirty="0" smtClean="0"/>
              <a:t> معين يعتبره أساس </a:t>
            </a:r>
            <a:r>
              <a:rPr lang="ar-SA" dirty="0" err="1" smtClean="0"/>
              <a:t>للمقارنه</a:t>
            </a:r>
            <a:r>
              <a:rPr lang="ar-SA" dirty="0" smtClean="0"/>
              <a:t> وعلى هذا الأساس يتم الحكم على الاشياء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730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الادراك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عملية استقبال وتنظيم واختيار وترجمة المنبهات وتحويلها الى معلومات بهدف الحصول على معنى لها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9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الإدراك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احدى خصائص الشخصية الإنسانية وعملية من عملياتها</a:t>
            </a:r>
          </a:p>
          <a:p>
            <a:r>
              <a:rPr lang="ar-SA" dirty="0" smtClean="0"/>
              <a:t>يشمل على </a:t>
            </a:r>
            <a:r>
              <a:rPr lang="ar-SA" dirty="0" err="1" smtClean="0"/>
              <a:t>ماهو</a:t>
            </a:r>
            <a:r>
              <a:rPr lang="ar-SA" dirty="0" smtClean="0"/>
              <a:t> اكثر من الإحساس </a:t>
            </a:r>
          </a:p>
          <a:p>
            <a:r>
              <a:rPr lang="ar-SA" dirty="0" smtClean="0"/>
              <a:t>الادراك عملية مركبة </a:t>
            </a:r>
          </a:p>
          <a:p>
            <a:r>
              <a:rPr lang="ar-SA" dirty="0" smtClean="0"/>
              <a:t>الادراك بحد ذاته هو انتقاء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7180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اشكال الإدراك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الإدراك المجرد: ويقصد به ادراك المفاهيم والمسلمات والحقائق العامة كمفاهيم الحياة والمنطق, وهو من اعمال العقل والدماغ </a:t>
            </a:r>
          </a:p>
          <a:p>
            <a:r>
              <a:rPr lang="ar-SA" dirty="0" smtClean="0"/>
              <a:t>الإدراك الحسي : مجموعة الاستجابات الكلية للمنبهات الصادرة من المثيرات الخارجية والتي يستقبلها الفرد عن طريق الاعصاب الموجودة في الأعضاء الحسية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7768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عناصر الادراك الحسي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المدخلات او المثيرات</a:t>
            </a:r>
          </a:p>
          <a:p>
            <a:r>
              <a:rPr lang="ar-SA" dirty="0" smtClean="0"/>
              <a:t>وحدات المعالجة او العمليات</a:t>
            </a:r>
          </a:p>
          <a:p>
            <a:r>
              <a:rPr lang="ar-SA" dirty="0" smtClean="0"/>
              <a:t>المخرجات او السلوك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072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العوامل المؤثرة على الادراك الاختياري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229877"/>
              </p:ext>
            </p:extLst>
          </p:nvPr>
        </p:nvGraphicFramePr>
        <p:xfrm>
          <a:off x="677863" y="2160588"/>
          <a:ext cx="8596312" cy="3003562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298156"/>
                <a:gridCol w="4298156"/>
              </a:tblGrid>
              <a:tr h="70961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عوامل تتعلق بخصائص المنبه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عوامل تتعلق بخصائص الشخص</a:t>
                      </a:r>
                      <a:endParaRPr lang="ar-SA" dirty="0"/>
                    </a:p>
                  </a:txBody>
                  <a:tcPr/>
                </a:tc>
              </a:tr>
              <a:tr h="229395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1-قوة او شدة المنبه</a:t>
                      </a:r>
                    </a:p>
                    <a:p>
                      <a:pPr rtl="1"/>
                      <a:r>
                        <a:rPr lang="ar-SA" dirty="0" smtClean="0"/>
                        <a:t>2- الحجم</a:t>
                      </a:r>
                    </a:p>
                    <a:p>
                      <a:pPr rtl="1"/>
                      <a:r>
                        <a:rPr lang="ar-SA" dirty="0" smtClean="0"/>
                        <a:t>3- التباين</a:t>
                      </a:r>
                    </a:p>
                    <a:p>
                      <a:pPr rtl="1"/>
                      <a:r>
                        <a:rPr lang="ar-SA" dirty="0" smtClean="0"/>
                        <a:t>4- التكرار</a:t>
                      </a:r>
                    </a:p>
                    <a:p>
                      <a:pPr rtl="1"/>
                      <a:r>
                        <a:rPr lang="ar-SA" dirty="0" smtClean="0"/>
                        <a:t>5- الحركة</a:t>
                      </a:r>
                    </a:p>
                    <a:p>
                      <a:pPr rtl="1"/>
                      <a:r>
                        <a:rPr lang="ar-SA" dirty="0" smtClean="0"/>
                        <a:t>6- الجدة والألفة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1- الخبرات السابقة</a:t>
                      </a:r>
                    </a:p>
                    <a:p>
                      <a:pPr rtl="1"/>
                      <a:r>
                        <a:rPr lang="ar-SA" dirty="0" smtClean="0"/>
                        <a:t>2- الحاجات والدوافع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37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العوامل المدمرة </a:t>
            </a:r>
            <a:r>
              <a:rPr lang="ar-SA" dirty="0" err="1" smtClean="0"/>
              <a:t>للادراك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المظاهر البدنية المادية</a:t>
            </a:r>
          </a:p>
          <a:p>
            <a:r>
              <a:rPr lang="ar-SA" dirty="0" smtClean="0"/>
              <a:t>الصور الادراكية المطبوعة</a:t>
            </a:r>
          </a:p>
          <a:p>
            <a:r>
              <a:rPr lang="ar-SA" dirty="0" smtClean="0"/>
              <a:t>المصادر المحترمة</a:t>
            </a:r>
          </a:p>
          <a:p>
            <a:r>
              <a:rPr lang="ar-SA" dirty="0" smtClean="0"/>
              <a:t>الإشارات غير الهامة او الغير مرتبطة بالموضوع</a:t>
            </a:r>
          </a:p>
          <a:p>
            <a:r>
              <a:rPr lang="ar-SA" dirty="0" smtClean="0"/>
              <a:t>الانطباعات الأولية</a:t>
            </a:r>
          </a:p>
          <a:p>
            <a:r>
              <a:rPr lang="ar-SA" dirty="0" smtClean="0"/>
              <a:t>التسرع بالحكم</a:t>
            </a:r>
          </a:p>
          <a:p>
            <a:r>
              <a:rPr lang="ar-SA" dirty="0" smtClean="0"/>
              <a:t>اثر الهالة</a:t>
            </a:r>
          </a:p>
          <a:p>
            <a:r>
              <a:rPr lang="ar-SA" dirty="0" smtClean="0"/>
              <a:t>الحاجات والدوافع غير </a:t>
            </a:r>
            <a:r>
              <a:rPr lang="ar-SA" dirty="0" err="1" smtClean="0"/>
              <a:t>المشبعه</a:t>
            </a:r>
            <a:r>
              <a:rPr lang="ar-SA" dirty="0" smtClean="0"/>
              <a:t> لدى الشخص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845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الجودة المدركة للماركة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يقصد بها الادراك المرتفع للجودة والذي يقود لتكرار عملية الشراء</a:t>
            </a:r>
          </a:p>
          <a:p>
            <a:pPr marL="0" indent="0">
              <a:buNone/>
            </a:pPr>
            <a:r>
              <a:rPr lang="ar-SA" dirty="0" smtClean="0"/>
              <a:t>ويؤثر عليها مجموعتين من العوامل</a:t>
            </a:r>
          </a:p>
          <a:p>
            <a:pPr>
              <a:buFontTx/>
              <a:buChar char="-"/>
            </a:pPr>
            <a:r>
              <a:rPr lang="ar-SA" dirty="0" smtClean="0"/>
              <a:t>العوامل الداخلية الموضوعية</a:t>
            </a:r>
          </a:p>
          <a:p>
            <a:pPr>
              <a:buFontTx/>
              <a:buChar char="-"/>
            </a:pPr>
            <a:r>
              <a:rPr lang="ar-SA" dirty="0" smtClean="0"/>
              <a:t>العوامل الخارجية الشكلية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54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النسق الإدراكي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ان يدرك الفرد </a:t>
            </a:r>
            <a:r>
              <a:rPr lang="ar-SA" dirty="0" err="1" smtClean="0"/>
              <a:t>ماحوله</a:t>
            </a:r>
            <a:r>
              <a:rPr lang="ar-SA" dirty="0" smtClean="0"/>
              <a:t> في اطار مترابط من الأجزاء, فهو </a:t>
            </a:r>
            <a:r>
              <a:rPr lang="ar-SA" dirty="0" err="1" smtClean="0"/>
              <a:t>لايدركها</a:t>
            </a:r>
            <a:r>
              <a:rPr lang="ar-SA" dirty="0" smtClean="0"/>
              <a:t> في تفككها وتشتتها ولكن يدركها ككيان مترابط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2158051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337</Words>
  <Application>Microsoft Office PowerPoint</Application>
  <PresentationFormat>ملء الشاشة</PresentationFormat>
  <Paragraphs>64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Tahoma</vt:lpstr>
      <vt:lpstr>Trebuchet MS</vt:lpstr>
      <vt:lpstr>Wingdings 3</vt:lpstr>
      <vt:lpstr>واجهة</vt:lpstr>
      <vt:lpstr>الإدراك وسلوك المستهلك</vt:lpstr>
      <vt:lpstr>مفهوم الادراك</vt:lpstr>
      <vt:lpstr>خصائص الإدراك</vt:lpstr>
      <vt:lpstr>اشكال الإدراك</vt:lpstr>
      <vt:lpstr>عناصر الادراك الحسي</vt:lpstr>
      <vt:lpstr>العوامل المؤثرة على الادراك الاختياري</vt:lpstr>
      <vt:lpstr>العوامل المدمرة للادراك</vt:lpstr>
      <vt:lpstr>الجودة المدركة للماركة</vt:lpstr>
      <vt:lpstr>النسق الإدراكي</vt:lpstr>
      <vt:lpstr>العوامل المؤثرة في النسق الإدراكي</vt:lpstr>
      <vt:lpstr>علاقة الجزء بالكل في النسق الادراكي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الإدراك وسلوك المستهلك</dc:title>
  <dc:creator>user</dc:creator>
  <cp:lastModifiedBy>user</cp:lastModifiedBy>
  <cp:revision>5</cp:revision>
  <dcterms:created xsi:type="dcterms:W3CDTF">2018-10-05T23:05:47Z</dcterms:created>
  <dcterms:modified xsi:type="dcterms:W3CDTF">2018-10-06T00:02:37Z</dcterms:modified>
</cp:coreProperties>
</file>