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302" r:id="rId2"/>
    <p:sldId id="309" r:id="rId3"/>
    <p:sldId id="311" r:id="rId4"/>
    <p:sldId id="310" r:id="rId5"/>
    <p:sldId id="312" r:id="rId6"/>
    <p:sldId id="313" r:id="rId7"/>
    <p:sldId id="317" r:id="rId8"/>
    <p:sldId id="315" r:id="rId9"/>
    <p:sldId id="320" r:id="rId10"/>
    <p:sldId id="323" r:id="rId11"/>
    <p:sldId id="319" r:id="rId12"/>
    <p:sldId id="333" r:id="rId13"/>
    <p:sldId id="326" r:id="rId14"/>
    <p:sldId id="327" r:id="rId15"/>
    <p:sldId id="328" r:id="rId16"/>
    <p:sldId id="329" r:id="rId17"/>
    <p:sldId id="334" r:id="rId18"/>
    <p:sldId id="330" r:id="rId19"/>
    <p:sldId id="335" r:id="rId20"/>
    <p:sldId id="331" r:id="rId21"/>
    <p:sldId id="350" r:id="rId22"/>
    <p:sldId id="324" r:id="rId23"/>
    <p:sldId id="332" r:id="rId24"/>
    <p:sldId id="314" r:id="rId25"/>
    <p:sldId id="318" r:id="rId26"/>
    <p:sldId id="321" r:id="rId27"/>
    <p:sldId id="322" r:id="rId28"/>
    <p:sldId id="336" r:id="rId29"/>
    <p:sldId id="337" r:id="rId30"/>
    <p:sldId id="338" r:id="rId31"/>
    <p:sldId id="339" r:id="rId32"/>
    <p:sldId id="345" r:id="rId33"/>
    <p:sldId id="340" r:id="rId34"/>
    <p:sldId id="346" r:id="rId35"/>
    <p:sldId id="347" r:id="rId36"/>
    <p:sldId id="348" r:id="rId37"/>
    <p:sldId id="344" r:id="rId38"/>
    <p:sldId id="349" r:id="rId39"/>
    <p:sldId id="341" r:id="rId40"/>
    <p:sldId id="342" r:id="rId41"/>
    <p:sldId id="343" r:id="rId42"/>
    <p:sldId id="351" r:id="rId43"/>
    <p:sldId id="352" r:id="rId44"/>
    <p:sldId id="353" r:id="rId45"/>
    <p:sldId id="354" r:id="rId46"/>
    <p:sldId id="355" r:id="rId47"/>
    <p:sldId id="356" r:id="rId48"/>
    <p:sldId id="357" r:id="rId49"/>
    <p:sldId id="358" r:id="rId50"/>
    <p:sldId id="359" r:id="rId51"/>
    <p:sldId id="360" r:id="rId52"/>
    <p:sldId id="361" r:id="rId53"/>
    <p:sldId id="362" r:id="rId5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47" autoAdjust="0"/>
    <p:restoredTop sz="94671" autoAdjust="0"/>
  </p:normalViewPr>
  <p:slideViewPr>
    <p:cSldViewPr>
      <p:cViewPr varScale="1">
        <p:scale>
          <a:sx n="70" d="100"/>
          <a:sy n="70" d="100"/>
        </p:scale>
        <p:origin x="14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5000"/>
                <a:satMod val="180000"/>
              </a:schemeClr>
            </a:gs>
            <a:gs pos="100000">
              <a:schemeClr val="accent3">
                <a:lumMod val="41000"/>
                <a:lumOff val="59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686EC9-75EE-44E5-8F64-AC02FE73887A}" type="datetimeFigureOut">
              <a:rPr lang="ar-SA" smtClean="0"/>
              <a:t>26/05/1439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66A3E3-444F-47B4-8A46-DB0B3A57CE9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40142"/>
            <a:ext cx="9153195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411" y="620688"/>
            <a:ext cx="7772400" cy="206021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ar-SA" sz="6000" b="1" dirty="0" smtClean="0">
                <a:latin typeface="Times New Roman" pitchFamily="18" charset="0"/>
                <a:cs typeface="Times New Roman" pitchFamily="18" charset="0"/>
              </a:rPr>
              <a:t>أساسيات العرض والطلب</a:t>
            </a:r>
            <a:br>
              <a:rPr lang="ar-SA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r-SA" sz="6000" b="1" dirty="0" smtClean="0">
                <a:latin typeface="Times New Roman" pitchFamily="18" charset="0"/>
                <a:cs typeface="Times New Roman" pitchFamily="18" charset="0"/>
              </a:rPr>
              <a:t>ونظام الأسعار</a:t>
            </a:r>
            <a:endParaRPr lang="ar-SA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92280" y="6340142"/>
            <a:ext cx="187220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latin typeface="Times New Roman" pitchFamily="18" charset="0"/>
                <a:cs typeface="Times New Roman" pitchFamily="18" charset="0"/>
              </a:rPr>
              <a:t>أ. أمل أبوملحه</a:t>
            </a:r>
            <a:endParaRPr lang="ar-S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47664" y="2680904"/>
            <a:ext cx="57218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4000" b="1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الفصل الرابع</a:t>
            </a:r>
            <a:endParaRPr lang="ar-SA" sz="4000" b="1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830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eft Arrow 36"/>
          <p:cNvSpPr/>
          <p:nvPr/>
        </p:nvSpPr>
        <p:spPr>
          <a:xfrm rot="18554488">
            <a:off x="5039986" y="4025307"/>
            <a:ext cx="1767201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Left Arrow 35"/>
          <p:cNvSpPr/>
          <p:nvPr/>
        </p:nvSpPr>
        <p:spPr>
          <a:xfrm>
            <a:off x="5618412" y="3345640"/>
            <a:ext cx="807539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Cloud 34"/>
          <p:cNvSpPr/>
          <p:nvPr/>
        </p:nvSpPr>
        <p:spPr>
          <a:xfrm>
            <a:off x="3568485" y="4849322"/>
            <a:ext cx="2016223" cy="1152128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TextBox 5"/>
          <p:cNvSpPr txBox="1"/>
          <p:nvPr/>
        </p:nvSpPr>
        <p:spPr>
          <a:xfrm>
            <a:off x="6300192" y="1105814"/>
            <a:ext cx="136815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b="1" dirty="0" smtClean="0"/>
              <a:t>نلاحظ :</a:t>
            </a:r>
            <a:endParaRPr lang="ar-SA" sz="32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00192" y="1752145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67544" y="779639"/>
            <a:ext cx="5544616" cy="133653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أن </a:t>
            </a:r>
            <a:r>
              <a:rPr lang="ar-SA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منحنى الطلب </a:t>
            </a:r>
            <a:r>
              <a:rPr lang="ar-SA" sz="2400" b="1" dirty="0" smtClean="0"/>
              <a:t>ينحدر من أعلى إلى أسفل وميله سالب (علاقة عكسية) وذلك بسبب قانون الطلب.</a:t>
            </a:r>
            <a:endParaRPr lang="ar-SA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00192" y="3154600"/>
            <a:ext cx="2356849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r>
              <a:rPr lang="ar-SA" sz="3600" b="1" dirty="0" smtClean="0"/>
              <a:t>هناك فرق بين</a:t>
            </a:r>
            <a:endParaRPr lang="ar-SA" sz="32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300192" y="3800931"/>
            <a:ext cx="235684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153069" y="3127105"/>
            <a:ext cx="351013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ar-S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 smtClean="0"/>
              <a:t>يمثله منحنى الطلب نفسه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b="1" dirty="0"/>
          </a:p>
          <a:p>
            <a:endParaRPr lang="ar-SA" sz="2400" b="1" dirty="0" smtClean="0"/>
          </a:p>
          <a:p>
            <a:endParaRPr lang="ar-S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 smtClean="0"/>
              <a:t>محور السينات (إحداثي نقطة على المنحنى)</a:t>
            </a:r>
            <a:endParaRPr lang="ar-SA" sz="2400" b="1" dirty="0"/>
          </a:p>
        </p:txBody>
      </p:sp>
      <p:sp>
        <p:nvSpPr>
          <p:cNvPr id="20" name="Cloud 19"/>
          <p:cNvSpPr/>
          <p:nvPr/>
        </p:nvSpPr>
        <p:spPr>
          <a:xfrm>
            <a:off x="3568485" y="2996952"/>
            <a:ext cx="2016223" cy="1152128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TextBox 18"/>
          <p:cNvSpPr txBox="1"/>
          <p:nvPr/>
        </p:nvSpPr>
        <p:spPr>
          <a:xfrm>
            <a:off x="3568485" y="3162041"/>
            <a:ext cx="2016224" cy="28931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الطلب</a:t>
            </a:r>
          </a:p>
          <a:p>
            <a:pPr algn="ctr"/>
            <a:r>
              <a:rPr lang="en-US" sz="2800" b="1" dirty="0" smtClean="0"/>
              <a:t>D</a:t>
            </a:r>
            <a:endParaRPr lang="en-US" sz="2800" b="1" dirty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   </a:t>
            </a:r>
            <a:endParaRPr lang="en-US" b="1" dirty="0" smtClean="0"/>
          </a:p>
          <a:p>
            <a:endParaRPr lang="en-US" sz="2800" b="1" dirty="0" smtClean="0"/>
          </a:p>
          <a:p>
            <a:pPr algn="ctr"/>
            <a:r>
              <a:rPr lang="ar-SA" sz="2400" b="1" dirty="0" smtClean="0"/>
              <a:t>الكمية المطلوبة</a:t>
            </a:r>
          </a:p>
          <a:p>
            <a:pPr algn="ctr"/>
            <a:r>
              <a:rPr lang="en-US" sz="2800" b="1" dirty="0" smtClean="0"/>
              <a:t>Qd</a:t>
            </a:r>
            <a:endParaRPr lang="ar-SA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9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4607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2" grpId="0" animBg="1"/>
      <p:bldP spid="16" grpId="0"/>
      <p:bldP spid="20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محددات الطلب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1799692" y="2996952"/>
            <a:ext cx="5544616" cy="2664296"/>
          </a:xfrm>
          <a:prstGeom prst="cloudCallout">
            <a:avLst>
              <a:gd name="adj1" fmla="val -48535"/>
              <a:gd name="adj2" fmla="val 622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SA" sz="3200" b="1" dirty="0" smtClean="0"/>
              <a:t>ما الذي يحدد الكميات التي يرغب الأفراد في شرائها؟</a:t>
            </a:r>
            <a:endParaRPr lang="ar-SA" sz="32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4401965"/>
            <a:ext cx="1440160" cy="95530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106450" y="1898304"/>
            <a:ext cx="5519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TIME TO THINK!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10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841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محددات الطلب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3973" y="2113642"/>
            <a:ext cx="6984776" cy="1200329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Qd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 </a:t>
            </a:r>
            <a:r>
              <a:rPr lang="en-US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Pn , I , N ,T…..]  </a:t>
            </a:r>
          </a:p>
          <a:p>
            <a:pPr>
              <a:lnSpc>
                <a:spcPct val="150000"/>
              </a:lnSpc>
            </a:pPr>
            <a:endParaRPr lang="ar-S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599" y="3677752"/>
            <a:ext cx="197055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الكميات المطلوبة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0172" y="3695124"/>
            <a:ext cx="141100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سعر السلعة</a:t>
            </a:r>
          </a:p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نفسها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92836" y="3693064"/>
            <a:ext cx="148858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أسعار السلع</a:t>
            </a:r>
          </a:p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الأخرى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2053" y="3842292"/>
            <a:ext cx="788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الدخل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0813" y="3581396"/>
            <a:ext cx="12241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دالة في</a:t>
            </a:r>
          </a:p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تعتمد على</a:t>
            </a:r>
          </a:p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تتأثر بـ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24" y="4407527"/>
            <a:ext cx="759687" cy="68806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87" y="4526121"/>
            <a:ext cx="737074" cy="75076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9" y="4240792"/>
            <a:ext cx="1450066" cy="96187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870" y="4480022"/>
            <a:ext cx="739144" cy="620222"/>
          </a:xfrm>
          <a:prstGeom prst="rect">
            <a:avLst/>
          </a:prstGeom>
        </p:spPr>
      </p:pic>
      <p:sp>
        <p:nvSpPr>
          <p:cNvPr id="23" name="Right Brace 22"/>
          <p:cNvSpPr/>
          <p:nvPr/>
        </p:nvSpPr>
        <p:spPr>
          <a:xfrm rot="5400000">
            <a:off x="6733439" y="3273372"/>
            <a:ext cx="384268" cy="4077829"/>
          </a:xfrm>
          <a:prstGeom prst="rightBrace">
            <a:avLst>
              <a:gd name="adj1" fmla="val 41911"/>
              <a:gd name="adj2" fmla="val 4987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2828989" y="5466399"/>
            <a:ext cx="20576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عامل حركي</a:t>
            </a:r>
            <a:endParaRPr lang="ar-SA" sz="2400" b="1" dirty="0">
              <a:solidFill>
                <a:srgbClr val="7030A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880444" y="2946012"/>
            <a:ext cx="322777" cy="60879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790059" y="2945059"/>
            <a:ext cx="253300" cy="6693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92870" y="3002899"/>
            <a:ext cx="443446" cy="72225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289762" y="2983419"/>
            <a:ext cx="1138431" cy="90264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5400000">
            <a:off x="2606894" y="2511064"/>
            <a:ext cx="648072" cy="706900"/>
          </a:xfrm>
          <a:prstGeom prst="arc">
            <a:avLst>
              <a:gd name="adj1" fmla="val 17305264"/>
              <a:gd name="adj2" fmla="val 454213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TextBox 36"/>
          <p:cNvSpPr txBox="1"/>
          <p:nvPr/>
        </p:nvSpPr>
        <p:spPr>
          <a:xfrm>
            <a:off x="7159368" y="3693064"/>
            <a:ext cx="86169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عدد السكان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21063" y="3695991"/>
            <a:ext cx="115394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الأذواق</a:t>
            </a:r>
          </a:p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والتفضيل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925278" y="2883919"/>
            <a:ext cx="1221297" cy="8020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73" y="4671755"/>
            <a:ext cx="707883" cy="44160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295442" y="5466399"/>
            <a:ext cx="32023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7030A0"/>
                </a:solidFill>
              </a:rPr>
              <a:t>عوامل انتقالية</a:t>
            </a:r>
            <a:endParaRPr lang="ar-SA" sz="2400" b="1" dirty="0">
              <a:solidFill>
                <a:srgbClr val="7030A0"/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49" t="8432" r="30432" b="56288"/>
          <a:stretch/>
        </p:blipFill>
        <p:spPr>
          <a:xfrm>
            <a:off x="8360826" y="4546896"/>
            <a:ext cx="474415" cy="415113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639715" y="2886084"/>
            <a:ext cx="1221297" cy="80209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54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23" grpId="0" animBg="1"/>
      <p:bldP spid="24" grpId="0"/>
      <p:bldP spid="34" grpId="0" animBg="1"/>
      <p:bldP spid="37" grpId="0"/>
      <p:bldP spid="38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1- سعر السلعة نفسها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3550688"/>
            <a:ext cx="8229600" cy="22322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1100" b="1" dirty="0" smtClean="0"/>
          </a:p>
          <a:p>
            <a:pPr algn="ctr"/>
            <a:r>
              <a:rPr lang="ar-SA" sz="3200" b="1" dirty="0" smtClean="0"/>
              <a:t>بافتراض بقاء الأشياء الأخرى على حالها، فإن العلاقة التي تربط سعر السلعة والكمية المطلوبة منها هي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علاقة عكسية</a:t>
            </a:r>
            <a:r>
              <a:rPr lang="ar-SA" sz="3200" b="1" dirty="0" smtClean="0"/>
              <a:t> بمعنى أن الكمية المطلوبة ستزداد عندما ينخفض السعر وتقل عندما يزداد السعر.  </a:t>
            </a:r>
            <a:endParaRPr lang="ar-SA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6156176" y="2634193"/>
            <a:ext cx="2160240" cy="678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قانون الطلب</a:t>
            </a:r>
            <a:endParaRPr lang="ar-SA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4398" y="1620414"/>
            <a:ext cx="8441010" cy="165167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sz="36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3600" b="1" u="sng" dirty="0" smtClean="0">
                <a:ln/>
                <a:solidFill>
                  <a:schemeClr val="accent3"/>
                </a:solidFill>
              </a:rPr>
              <a:t>علاقة عكسية</a:t>
            </a:r>
            <a:r>
              <a:rPr lang="ar-SA" sz="3600" b="1" dirty="0" smtClean="0">
                <a:ln/>
                <a:solidFill>
                  <a:schemeClr val="accent3"/>
                </a:solidFill>
              </a:rPr>
              <a:t> بين 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P</a:t>
            </a:r>
            <a:r>
              <a:rPr lang="ar-SA" sz="3600" b="1" dirty="0" smtClean="0">
                <a:ln/>
                <a:solidFill>
                  <a:schemeClr val="accent3"/>
                </a:solidFill>
              </a:rPr>
              <a:t> و </a:t>
            </a:r>
            <a:r>
              <a:rPr lang="en-US" sz="3600" b="1" dirty="0" smtClean="0">
                <a:ln/>
                <a:solidFill>
                  <a:schemeClr val="accent3"/>
                </a:solidFill>
              </a:rPr>
              <a:t> Qd</a:t>
            </a:r>
            <a:r>
              <a:rPr lang="ar-SA" sz="3600" b="1" dirty="0" smtClean="0">
                <a:ln/>
                <a:solidFill>
                  <a:schemeClr val="accent3"/>
                </a:solidFill>
              </a:rPr>
              <a:t> وتعرف هذه العلاقة بـ</a:t>
            </a:r>
            <a:endParaRPr lang="ar-SA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34863" y="938209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4223610" y="1113117"/>
            <a:ext cx="2160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368" y="764785"/>
            <a:ext cx="889416" cy="905942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12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18" name="TextBox 17"/>
          <p:cNvSpPr txBox="1"/>
          <p:nvPr/>
        </p:nvSpPr>
        <p:spPr>
          <a:xfrm>
            <a:off x="498772" y="5782936"/>
            <a:ext cx="8441010" cy="64633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sz="2400" b="1" dirty="0" smtClean="0">
                <a:ln/>
                <a:solidFill>
                  <a:schemeClr val="accent3"/>
                </a:solidFill>
              </a:rPr>
              <a:t>في حال تغير سعر السلعة ننتقل من نقطة لأخرى على نفس منحنى الطلب.</a:t>
            </a:r>
            <a:endParaRPr lang="ar-SA" sz="2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63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/>
      <p:bldP spid="13" grpId="0" animBg="1"/>
      <p:bldP spid="14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40752" y="1266335"/>
            <a:ext cx="8229600" cy="6592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 2- دخل المستهلك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49468" y="1833618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4785" y="1833618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37921" y="1833618"/>
            <a:ext cx="8054609" cy="70788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3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الدخل والكمية المطلوبة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92817" y="4543278"/>
            <a:ext cx="7344816" cy="1224136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ar-SA" sz="24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السلعة الدنيا (الرديئة):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400" b="1" dirty="0" smtClean="0"/>
              <a:t>هي السلع التي يتجه الأفراد إلى تقليل مشترياتهم منها نتيجة ارتفاع دخولهم.        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كلما 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الدخل 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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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الطلب عليها</a:t>
            </a:r>
            <a:endParaRPr lang="ar-SA" sz="24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Bent-Up Arrow 13"/>
          <p:cNvSpPr/>
          <p:nvPr/>
        </p:nvSpPr>
        <p:spPr>
          <a:xfrm rot="10800000">
            <a:off x="5481612" y="3431633"/>
            <a:ext cx="726388" cy="1011722"/>
          </a:xfrm>
          <a:prstGeom prst="bent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Rounded Rectangle 2"/>
          <p:cNvSpPr/>
          <p:nvPr/>
        </p:nvSpPr>
        <p:spPr>
          <a:xfrm>
            <a:off x="6009216" y="3261202"/>
            <a:ext cx="1893425" cy="5040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باستثناء</a:t>
            </a:r>
            <a:endParaRPr lang="ar-SA" sz="3200" b="1" dirty="0"/>
          </a:p>
        </p:txBody>
      </p:sp>
      <p:sp>
        <p:nvSpPr>
          <p:cNvPr id="15" name="Cloud 14"/>
          <p:cNvSpPr/>
          <p:nvPr/>
        </p:nvSpPr>
        <p:spPr>
          <a:xfrm>
            <a:off x="992817" y="2929051"/>
            <a:ext cx="3761402" cy="114823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سلعة عادية </a:t>
            </a:r>
            <a:r>
              <a:rPr lang="ar-SA" sz="2000" b="1" dirty="0" smtClean="0">
                <a:sym typeface="Wingdings" panose="05000000000000000000" pitchFamily="2" charset="2"/>
              </a:rPr>
              <a:t> علاقة (+)</a:t>
            </a:r>
            <a:endParaRPr lang="ar-SA" sz="2000" b="1" dirty="0" smtClean="0"/>
          </a:p>
          <a:p>
            <a:pPr algn="ctr"/>
            <a:r>
              <a:rPr lang="ar-SA" sz="2000" b="1" dirty="0" smtClean="0"/>
              <a:t>سلعة رديئة </a:t>
            </a:r>
            <a:r>
              <a:rPr lang="ar-SA" sz="2000" b="1" dirty="0" smtClean="0">
                <a:sym typeface="Wingdings" panose="05000000000000000000" pitchFamily="2" charset="2"/>
              </a:rPr>
              <a:t> علاقة (-)</a:t>
            </a:r>
            <a:endParaRPr lang="ar-SA" sz="2000" b="1" dirty="0"/>
          </a:p>
        </p:txBody>
      </p:sp>
      <p:sp>
        <p:nvSpPr>
          <p:cNvPr id="19" name="Oval 18"/>
          <p:cNvSpPr/>
          <p:nvPr/>
        </p:nvSpPr>
        <p:spPr>
          <a:xfrm>
            <a:off x="4950672" y="1458169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Oval 19"/>
          <p:cNvSpPr/>
          <p:nvPr/>
        </p:nvSpPr>
        <p:spPr>
          <a:xfrm>
            <a:off x="1475656" y="5218818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Rectangle 20"/>
          <p:cNvSpPr/>
          <p:nvPr/>
        </p:nvSpPr>
        <p:spPr>
          <a:xfrm>
            <a:off x="1547664" y="5375978"/>
            <a:ext cx="2160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Cross 21"/>
          <p:cNvSpPr/>
          <p:nvPr/>
        </p:nvSpPr>
        <p:spPr>
          <a:xfrm>
            <a:off x="5033289" y="1530068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465" y="1326090"/>
            <a:ext cx="783197" cy="709360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13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83318" y="445372"/>
            <a:ext cx="889248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ar-SA" sz="3300" b="1" dirty="0" smtClean="0">
                <a:solidFill>
                  <a:schemeClr val="bg1">
                    <a:lumMod val="50000"/>
                  </a:schemeClr>
                </a:solidFill>
              </a:rPr>
              <a:t>العوامل التالية هي التي نفترض ثباتها و بالتالي تغيرها يؤدي لانزحاف منحنى الطلب كله لليمين أو اليسار :</a:t>
            </a:r>
            <a:endParaRPr lang="ar-SA" sz="33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70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14" grpId="0" animBg="1"/>
      <p:bldP spid="3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3- الأذواق والتفضيل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14467" y="2690381"/>
            <a:ext cx="7803760" cy="70788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u="sng" dirty="0" smtClean="0">
                <a:ln/>
                <a:solidFill>
                  <a:schemeClr val="accent3"/>
                </a:solidFill>
              </a:rPr>
              <a:t>العلاقة طردية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التفضيل والكمية المطلوبة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9388" y="4121778"/>
            <a:ext cx="6593904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كلما زاد تفضيل السلعة </a:t>
            </a:r>
            <a:r>
              <a:rPr lang="ar-SA" sz="3200" b="1" dirty="0" smtClean="0">
                <a:sym typeface="Wingdings" panose="05000000000000000000" pitchFamily="2" charset="2"/>
              </a:rPr>
              <a:t> كلما </a:t>
            </a:r>
            <a:r>
              <a:rPr lang="ar-SA" sz="3200" b="1" dirty="0" smtClean="0">
                <a:sym typeface="Wingdings 3" panose="05040102010807070707" pitchFamily="18" charset="2"/>
              </a:rPr>
              <a:t>الطلب عليها</a:t>
            </a:r>
            <a:endParaRPr lang="ar-SA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23928" y="1505206"/>
            <a:ext cx="43679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  (تشمل العادات الاستهلاكية، والمواسم)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301029" y="980728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8114069" y="795905"/>
            <a:ext cx="712711" cy="83389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Heart 16"/>
          <p:cNvSpPr/>
          <p:nvPr/>
        </p:nvSpPr>
        <p:spPr>
          <a:xfrm>
            <a:off x="8197859" y="980728"/>
            <a:ext cx="530249" cy="473278"/>
          </a:xfrm>
          <a:prstGeom prst="hear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Cross 17"/>
          <p:cNvSpPr/>
          <p:nvPr/>
        </p:nvSpPr>
        <p:spPr>
          <a:xfrm>
            <a:off x="4383645" y="1065411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TextBox 14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14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20" name="TextBox 19"/>
          <p:cNvSpPr txBox="1"/>
          <p:nvPr/>
        </p:nvSpPr>
        <p:spPr>
          <a:xfrm>
            <a:off x="1160728" y="5229200"/>
            <a:ext cx="7803760" cy="584775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3200" b="1" u="sng" dirty="0" smtClean="0">
                <a:ln/>
              </a:rPr>
              <a:t>مثال :</a:t>
            </a:r>
            <a:r>
              <a:rPr lang="ar-SA" sz="2800" dirty="0" smtClean="0">
                <a:ln/>
              </a:rPr>
              <a:t>الحملات ضد التدخين تؤدي لانزحاف منحنى الطلب لليسار</a:t>
            </a:r>
            <a:endParaRPr lang="ar-SA" sz="2800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24138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13" grpId="0" animBg="1"/>
      <p:bldP spid="18" grpId="0" animBg="1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- أسعار السلع البديلة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73343" y="3372739"/>
            <a:ext cx="7385992" cy="1938992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ar-SA" sz="40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3"/>
                </a:solidFill>
              </a:rPr>
              <a:t>علاقة طردية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سعر السلعة البديلة والطلب على السلعة الأصلية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686320" y="1002433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Cross 13"/>
          <p:cNvSpPr/>
          <p:nvPr/>
        </p:nvSpPr>
        <p:spPr>
          <a:xfrm>
            <a:off x="4768936" y="1078830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Rounded Rectangle 14"/>
          <p:cNvSpPr/>
          <p:nvPr/>
        </p:nvSpPr>
        <p:spPr>
          <a:xfrm>
            <a:off x="1095598" y="1747901"/>
            <a:ext cx="7344816" cy="1224136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السلعة البديلة: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3200" b="1" dirty="0" smtClean="0"/>
              <a:t>هي السلع التي تحقق للمستهلك نفس الغرض أو تعطيه نفس الإشباع.</a:t>
            </a:r>
            <a:endParaRPr lang="ar-SA" sz="32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05900" y="5517232"/>
            <a:ext cx="735708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كلما </a:t>
            </a:r>
            <a:r>
              <a:rPr lang="ar-SA" sz="3200" b="1" dirty="0" smtClean="0">
                <a:sym typeface="Wingdings 3" panose="05040102010807070707" pitchFamily="18" charset="2"/>
              </a:rPr>
              <a:t></a:t>
            </a:r>
            <a:r>
              <a:rPr lang="en-US" sz="3200" b="1" dirty="0" smtClean="0">
                <a:sym typeface="Wingdings 3" panose="05040102010807070707" pitchFamily="18" charset="2"/>
              </a:rPr>
              <a:t>P</a:t>
            </a:r>
            <a:r>
              <a:rPr lang="ar-SA" sz="3200" b="1" dirty="0" smtClean="0">
                <a:sym typeface="Wingdings 3" panose="05040102010807070707" pitchFamily="18" charset="2"/>
              </a:rPr>
              <a:t> </a:t>
            </a:r>
            <a:r>
              <a:rPr lang="ar-SA" sz="3200" b="1" dirty="0" smtClean="0"/>
              <a:t>السلعة البديلة </a:t>
            </a:r>
            <a:r>
              <a:rPr lang="ar-SA" sz="3200" b="1" dirty="0" smtClean="0">
                <a:sym typeface="Wingdings" panose="05000000000000000000" pitchFamily="2" charset="2"/>
              </a:rPr>
              <a:t> كلما </a:t>
            </a:r>
            <a:r>
              <a:rPr lang="ar-SA" sz="3200" b="1" dirty="0" smtClean="0">
                <a:sym typeface="Wingdings 3" panose="05040102010807070707" pitchFamily="18" charset="2"/>
              </a:rPr>
              <a:t>الطلب على الأصلية</a:t>
            </a:r>
            <a:endParaRPr lang="ar-SA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15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18" name="TextBox 17"/>
          <p:cNvSpPr txBox="1"/>
          <p:nvPr/>
        </p:nvSpPr>
        <p:spPr>
          <a:xfrm>
            <a:off x="1884708" y="3119738"/>
            <a:ext cx="632330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u="sng" dirty="0" smtClean="0"/>
              <a:t>مثال : </a:t>
            </a:r>
            <a:r>
              <a:rPr lang="ar-SA" sz="2400" dirty="0" smtClean="0"/>
              <a:t>اللحم و الدجاج</a:t>
            </a:r>
            <a:r>
              <a:rPr lang="ar-SA" sz="2400" b="1" dirty="0" smtClean="0"/>
              <a:t> ////</a:t>
            </a:r>
            <a:r>
              <a:rPr lang="ar-SA" sz="2400" dirty="0" smtClean="0"/>
              <a:t>سيارة داتسون و تويوتا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76150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419872" y="1051620"/>
            <a:ext cx="5544616" cy="864096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925116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على أسعار السلع البديلة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5189" y="3307737"/>
            <a:ext cx="1728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السلعة الأصلية</a:t>
            </a:r>
            <a:endParaRPr lang="ar-SA" sz="2000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9" r="-1839" b="13222"/>
          <a:stretch/>
        </p:blipFill>
        <p:spPr>
          <a:xfrm>
            <a:off x="1161319" y="2204864"/>
            <a:ext cx="2413493" cy="10139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TextBox 20"/>
          <p:cNvSpPr txBox="1"/>
          <p:nvPr/>
        </p:nvSpPr>
        <p:spPr>
          <a:xfrm>
            <a:off x="1512169" y="3307737"/>
            <a:ext cx="1728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السلعة البديلة</a:t>
            </a:r>
            <a:endParaRPr lang="ar-SA" sz="2000" b="1" dirty="0"/>
          </a:p>
        </p:txBody>
      </p:sp>
      <p:sp>
        <p:nvSpPr>
          <p:cNvPr id="24" name="Up Arrow 23"/>
          <p:cNvSpPr/>
          <p:nvPr/>
        </p:nvSpPr>
        <p:spPr>
          <a:xfrm>
            <a:off x="1161319" y="4047315"/>
            <a:ext cx="576064" cy="936104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TextBox 24"/>
          <p:cNvSpPr txBox="1"/>
          <p:nvPr/>
        </p:nvSpPr>
        <p:spPr>
          <a:xfrm>
            <a:off x="1661650" y="3960523"/>
            <a:ext cx="13316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ar-SA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985645" y="4584574"/>
            <a:ext cx="509432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Right Arrow 26"/>
          <p:cNvSpPr/>
          <p:nvPr/>
        </p:nvSpPr>
        <p:spPr>
          <a:xfrm>
            <a:off x="5459346" y="4602170"/>
            <a:ext cx="576064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TextBox 27"/>
          <p:cNvSpPr txBox="1"/>
          <p:nvPr/>
        </p:nvSpPr>
        <p:spPr>
          <a:xfrm>
            <a:off x="6455686" y="4054948"/>
            <a:ext cx="235483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crest</a:t>
            </a:r>
            <a:endParaRPr lang="ar-S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Up Arrow 28"/>
          <p:cNvSpPr/>
          <p:nvPr/>
        </p:nvSpPr>
        <p:spPr>
          <a:xfrm>
            <a:off x="6119112" y="4154190"/>
            <a:ext cx="576064" cy="936104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Oval 29"/>
          <p:cNvSpPr/>
          <p:nvPr/>
        </p:nvSpPr>
        <p:spPr>
          <a:xfrm>
            <a:off x="3516190" y="3777549"/>
            <a:ext cx="2098944" cy="1962521"/>
          </a:xfrm>
          <a:prstGeom prst="ellipse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يؤثر على </a:t>
            </a:r>
          </a:p>
          <a:p>
            <a:pPr algn="ctr"/>
            <a:r>
              <a:rPr lang="en-US" b="1" dirty="0" smtClean="0"/>
              <a:t>Qd</a:t>
            </a:r>
            <a:r>
              <a:rPr lang="ar-SA" b="1" dirty="0" smtClean="0"/>
              <a:t> من </a:t>
            </a:r>
          </a:p>
          <a:p>
            <a:pPr algn="ctr"/>
            <a:r>
              <a:rPr lang="ar-SA" b="1" dirty="0" smtClean="0"/>
              <a:t>+</a:t>
            </a:r>
          </a:p>
          <a:p>
            <a:pPr algn="ctr"/>
            <a:r>
              <a:rPr lang="ar-SA" b="1" dirty="0" smtClean="0"/>
              <a:t>يؤثر على</a:t>
            </a:r>
          </a:p>
          <a:p>
            <a:pPr algn="ctr"/>
            <a:r>
              <a:rPr lang="en-US" b="1" dirty="0" smtClean="0"/>
              <a:t>D</a:t>
            </a:r>
            <a:r>
              <a:rPr lang="ar-SA" b="1" dirty="0" smtClean="0"/>
              <a:t> من 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839" b="13222"/>
          <a:stretch/>
        </p:blipFill>
        <p:spPr>
          <a:xfrm rot="2103782">
            <a:off x="3761343" y="4344263"/>
            <a:ext cx="501759" cy="22599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5" b="30870"/>
          <a:stretch/>
        </p:blipFill>
        <p:spPr>
          <a:xfrm rot="2325766">
            <a:off x="3788541" y="5032066"/>
            <a:ext cx="493381" cy="2098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0" t="25804" r="101" b="25700"/>
          <a:stretch/>
        </p:blipFill>
        <p:spPr>
          <a:xfrm>
            <a:off x="5852352" y="2158254"/>
            <a:ext cx="2233865" cy="1055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2" name="TextBox 21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16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4871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5- أسعار السلع المكملة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506300" y="980727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4572000" y="1137887"/>
            <a:ext cx="216024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Rounded Rectangle 13"/>
          <p:cNvSpPr/>
          <p:nvPr/>
        </p:nvSpPr>
        <p:spPr>
          <a:xfrm>
            <a:off x="1635989" y="1773384"/>
            <a:ext cx="6460702" cy="961019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السلعة المكملة: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3200" b="1" dirty="0" smtClean="0"/>
              <a:t>هي السلع التي تستخدم </a:t>
            </a:r>
            <a:r>
              <a:rPr lang="ar-SA" sz="3200" b="1" dirty="0" smtClean="0"/>
              <a:t>سوياً.</a:t>
            </a:r>
            <a:endParaRPr lang="ar-SA" sz="32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73344" y="3226545"/>
            <a:ext cx="7385992" cy="1323439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/>
                <a:solidFill>
                  <a:schemeClr val="accent3"/>
                </a:solidFill>
              </a:rPr>
              <a:t>هناك </a:t>
            </a:r>
            <a:r>
              <a:rPr lang="ar-SA" sz="4000" b="1" u="sng" dirty="0" smtClean="0">
                <a:ln/>
                <a:solidFill>
                  <a:schemeClr val="accent3"/>
                </a:solidFill>
              </a:rPr>
              <a:t>علاقة عكسية</a:t>
            </a:r>
            <a:r>
              <a:rPr lang="ar-SA" sz="4000" b="1" dirty="0" smtClean="0">
                <a:ln/>
                <a:solidFill>
                  <a:schemeClr val="accent3"/>
                </a:solidFill>
              </a:rPr>
              <a:t> بين سعر السلعة المكملة والطلب على السلعة الأصلية</a:t>
            </a:r>
            <a:endParaRPr lang="ar-SA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1472" y="5042126"/>
            <a:ext cx="7357080" cy="5847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/>
              <a:t>كلما </a:t>
            </a:r>
            <a:r>
              <a:rPr lang="ar-SA" sz="3200" b="1" dirty="0" smtClean="0">
                <a:sym typeface="Wingdings 3" panose="05040102010807070707" pitchFamily="18" charset="2"/>
              </a:rPr>
              <a:t></a:t>
            </a:r>
            <a:r>
              <a:rPr lang="en-US" sz="3200" b="1" dirty="0" smtClean="0">
                <a:sym typeface="Wingdings 3" panose="05040102010807070707" pitchFamily="18" charset="2"/>
              </a:rPr>
              <a:t>P</a:t>
            </a:r>
            <a:r>
              <a:rPr lang="ar-SA" sz="3200" b="1" dirty="0" smtClean="0">
                <a:sym typeface="Wingdings 3" panose="05040102010807070707" pitchFamily="18" charset="2"/>
              </a:rPr>
              <a:t> </a:t>
            </a:r>
            <a:r>
              <a:rPr lang="ar-SA" sz="3200" b="1" dirty="0" smtClean="0"/>
              <a:t>السلعة المكملة </a:t>
            </a:r>
            <a:r>
              <a:rPr lang="ar-SA" sz="3200" b="1" dirty="0" smtClean="0">
                <a:sym typeface="Wingdings" panose="05000000000000000000" pitchFamily="2" charset="2"/>
              </a:rPr>
              <a:t> كلما </a:t>
            </a:r>
            <a:r>
              <a:rPr lang="ar-SA" sz="3200" b="1" dirty="0" smtClean="0">
                <a:sym typeface="Wingdings 3" panose="05040102010807070707" pitchFamily="18" charset="2"/>
              </a:rPr>
              <a:t>الطلب على الأصلية</a:t>
            </a:r>
            <a:endParaRPr lang="ar-SA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17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19" name="TextBox 18"/>
          <p:cNvSpPr txBox="1"/>
          <p:nvPr/>
        </p:nvSpPr>
        <p:spPr>
          <a:xfrm>
            <a:off x="3491879" y="2788180"/>
            <a:ext cx="324036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400" b="1" u="sng" dirty="0" smtClean="0"/>
              <a:t>مثال : </a:t>
            </a:r>
            <a:r>
              <a:rPr lang="ar-SA" sz="2400" dirty="0" smtClean="0"/>
              <a:t>البنزين و السيارة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322805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419872" y="1051620"/>
            <a:ext cx="5544616" cy="864096"/>
          </a:xfrm>
          <a:prstGeom prst="cloud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925116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على أسعار السلع المكملة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5189" y="3307737"/>
            <a:ext cx="1728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السلعة الأصلية</a:t>
            </a:r>
            <a:endParaRPr lang="ar-SA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512169" y="3307737"/>
            <a:ext cx="1728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السلعة المكملة</a:t>
            </a:r>
            <a:endParaRPr lang="ar-SA" sz="2000" b="1" dirty="0"/>
          </a:p>
        </p:txBody>
      </p:sp>
      <p:sp>
        <p:nvSpPr>
          <p:cNvPr id="24" name="Up Arrow 23"/>
          <p:cNvSpPr/>
          <p:nvPr/>
        </p:nvSpPr>
        <p:spPr>
          <a:xfrm>
            <a:off x="1161319" y="4047315"/>
            <a:ext cx="576064" cy="936104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TextBox 24"/>
          <p:cNvSpPr txBox="1"/>
          <p:nvPr/>
        </p:nvSpPr>
        <p:spPr>
          <a:xfrm>
            <a:off x="1661650" y="3960523"/>
            <a:ext cx="13316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ar-SA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985645" y="4584574"/>
            <a:ext cx="509432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Right Arrow 26"/>
          <p:cNvSpPr/>
          <p:nvPr/>
        </p:nvSpPr>
        <p:spPr>
          <a:xfrm>
            <a:off x="5459346" y="4602170"/>
            <a:ext cx="576064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TextBox 27"/>
          <p:cNvSpPr txBox="1"/>
          <p:nvPr/>
        </p:nvSpPr>
        <p:spPr>
          <a:xfrm>
            <a:off x="6455686" y="4054948"/>
            <a:ext cx="235483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crest</a:t>
            </a:r>
            <a:endParaRPr lang="ar-S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Up Arrow 28"/>
          <p:cNvSpPr/>
          <p:nvPr/>
        </p:nvSpPr>
        <p:spPr>
          <a:xfrm rot="10800000">
            <a:off x="6105189" y="4270332"/>
            <a:ext cx="576064" cy="936104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Oval 29"/>
          <p:cNvSpPr/>
          <p:nvPr/>
        </p:nvSpPr>
        <p:spPr>
          <a:xfrm>
            <a:off x="3516190" y="3777549"/>
            <a:ext cx="2098944" cy="1962521"/>
          </a:xfrm>
          <a:prstGeom prst="ellipse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b="1" dirty="0" smtClean="0"/>
              <a:t>   يؤثر على </a:t>
            </a:r>
          </a:p>
          <a:p>
            <a:pPr algn="ctr"/>
            <a:r>
              <a:rPr lang="en-US" b="1" dirty="0" smtClean="0"/>
              <a:t>Qd</a:t>
            </a:r>
            <a:r>
              <a:rPr lang="ar-SA" b="1" dirty="0" smtClean="0"/>
              <a:t> من </a:t>
            </a:r>
          </a:p>
          <a:p>
            <a:pPr algn="ctr"/>
            <a:r>
              <a:rPr lang="ar-SA" b="1" dirty="0" smtClean="0"/>
              <a:t>+</a:t>
            </a:r>
          </a:p>
          <a:p>
            <a:pPr algn="ctr"/>
            <a:r>
              <a:rPr lang="ar-SA" b="1" dirty="0" smtClean="0"/>
              <a:t>يؤثر على</a:t>
            </a:r>
          </a:p>
          <a:p>
            <a:pPr algn="ctr"/>
            <a:r>
              <a:rPr lang="en-US" b="1" dirty="0" smtClean="0"/>
              <a:t>D</a:t>
            </a:r>
            <a:r>
              <a:rPr lang="ar-SA" b="1" dirty="0" smtClean="0"/>
              <a:t> من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05" b="30870"/>
          <a:stretch/>
        </p:blipFill>
        <p:spPr>
          <a:xfrm rot="2325766">
            <a:off x="3788541" y="5032066"/>
            <a:ext cx="493381" cy="20980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0" t="25804" r="101" b="25700"/>
          <a:stretch/>
        </p:blipFill>
        <p:spPr>
          <a:xfrm>
            <a:off x="5852352" y="2158254"/>
            <a:ext cx="2233865" cy="1055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340" y="1683242"/>
            <a:ext cx="1132164" cy="1531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417" y="4054948"/>
            <a:ext cx="461120" cy="623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18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701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loud 9"/>
          <p:cNvSpPr/>
          <p:nvPr/>
        </p:nvSpPr>
        <p:spPr>
          <a:xfrm>
            <a:off x="5728725" y="2996952"/>
            <a:ext cx="2227651" cy="1340169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الطلب</a:t>
            </a:r>
            <a:endParaRPr lang="ar-SA" sz="2400" b="1" dirty="0"/>
          </a:p>
        </p:txBody>
      </p:sp>
      <p:sp>
        <p:nvSpPr>
          <p:cNvPr id="11" name="Cloud 10"/>
          <p:cNvSpPr/>
          <p:nvPr/>
        </p:nvSpPr>
        <p:spPr>
          <a:xfrm>
            <a:off x="2843808" y="1204710"/>
            <a:ext cx="3158083" cy="1432201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معنى السوق</a:t>
            </a:r>
          </a:p>
          <a:p>
            <a:pPr algn="ctr"/>
            <a:r>
              <a:rPr lang="ar-SA" sz="2400" b="1" dirty="0" smtClean="0"/>
              <a:t>و نظام الأسعار</a:t>
            </a:r>
            <a:endParaRPr lang="ar-SA" sz="2400" b="1" dirty="0"/>
          </a:p>
        </p:txBody>
      </p:sp>
      <p:sp>
        <p:nvSpPr>
          <p:cNvPr id="9" name="Cloud 8"/>
          <p:cNvSpPr/>
          <p:nvPr/>
        </p:nvSpPr>
        <p:spPr>
          <a:xfrm>
            <a:off x="1043608" y="2996952"/>
            <a:ext cx="2313987" cy="1340169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العرض</a:t>
            </a:r>
            <a:endParaRPr lang="ar-SA" sz="2400" b="1" dirty="0"/>
          </a:p>
        </p:txBody>
      </p:sp>
      <p:sp>
        <p:nvSpPr>
          <p:cNvPr id="12" name="Cloud 11"/>
          <p:cNvSpPr/>
          <p:nvPr/>
        </p:nvSpPr>
        <p:spPr>
          <a:xfrm>
            <a:off x="3203848" y="4655390"/>
            <a:ext cx="2669429" cy="1437906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توازن السوق</a:t>
            </a:r>
            <a:endParaRPr lang="ar-SA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3145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6- عوامل أخرى تؤثر على الطلب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839" y="1844824"/>
            <a:ext cx="836958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التوقعات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الأحوال الجوية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عدد السكان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بعض السياسات الحكومية (كالضرائب )</a:t>
            </a:r>
            <a:endParaRPr lang="ar-SA" sz="32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SA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19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875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143444" y="2145617"/>
            <a:ext cx="8821043" cy="151216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el-GR" sz="3200" b="1" dirty="0" smtClean="0">
                <a:sym typeface="Wingdings 3" panose="05040102010807070707" pitchFamily="18" charset="2"/>
              </a:rPr>
              <a:t>Δ</a:t>
            </a:r>
            <a:r>
              <a:rPr lang="en-US" sz="3200" b="1" dirty="0" smtClean="0">
                <a:sym typeface="Wingdings 3" panose="05040102010807070707" pitchFamily="18" charset="2"/>
              </a:rPr>
              <a:t>P</a:t>
            </a:r>
            <a:r>
              <a:rPr lang="ar-SA" sz="3200" b="1" dirty="0" smtClean="0">
                <a:sym typeface="Wingdings 3" panose="05040102010807070707" pitchFamily="18" charset="2"/>
              </a:rPr>
              <a:t> تغير الكمية المطلوبة 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 err="1" smtClean="0">
                <a:sym typeface="Wingdings 3" panose="05040102010807070707" pitchFamily="18" charset="2"/>
              </a:rPr>
              <a:t>Qd</a:t>
            </a:r>
            <a:r>
              <a:rPr lang="ar-SA" sz="3200" b="1" dirty="0" smtClean="0">
                <a:sym typeface="Wingdings 3" panose="05040102010807070707" pitchFamily="18" charset="2"/>
              </a:rPr>
              <a:t> </a:t>
            </a:r>
            <a:r>
              <a:rPr lang="ar-SA" sz="2800" b="1" dirty="0" smtClean="0">
                <a:sym typeface="Wingdings 3" panose="05040102010807070707" pitchFamily="18" charset="2"/>
              </a:rPr>
              <a:t>حركة على نفس المنحنى</a:t>
            </a:r>
          </a:p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مع بقاء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 العوامل الأخرى ثابتة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الفرق بين التغير في الكمية المطلوبة والتغير في الطلب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995936" y="2479775"/>
            <a:ext cx="3888432" cy="5215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ym typeface="Wingdings 3" panose="05040102010807070707" pitchFamily="18" charset="2"/>
              </a:rPr>
              <a:t>تغير الكمية المطلوبة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 err="1">
                <a:sym typeface="Wingdings 3" panose="05040102010807070707" pitchFamily="18" charset="2"/>
              </a:rPr>
              <a:t>Qd</a:t>
            </a:r>
            <a:endParaRPr lang="ar-SA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0" y="4160299"/>
            <a:ext cx="9144000" cy="1611167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t"/>
          <a:lstStyle/>
          <a:p>
            <a:pPr>
              <a:lnSpc>
                <a:spcPct val="150000"/>
              </a:lnSpc>
            </a:pPr>
            <a:r>
              <a:rPr lang="el-GR" sz="3200" b="1" dirty="0" smtClean="0">
                <a:sym typeface="Wingdings 3" panose="05040102010807070707" pitchFamily="18" charset="2"/>
              </a:rPr>
              <a:t>Δ</a:t>
            </a:r>
            <a:r>
              <a:rPr lang="ar-SA" sz="3200" b="1" dirty="0" smtClean="0">
                <a:sym typeface="Wingdings 3" panose="05040102010807070707" pitchFamily="18" charset="2"/>
              </a:rPr>
              <a:t>العوامل الأخرى  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                  </a:t>
            </a:r>
            <a:r>
              <a:rPr lang="ar-SA" sz="3200" b="1" dirty="0" smtClean="0">
                <a:sym typeface="Wingdings 3" panose="05040102010807070707" pitchFamily="18" charset="2"/>
              </a:rPr>
              <a:t> </a:t>
            </a:r>
            <a:r>
              <a:rPr lang="ar-SA" sz="2400" b="1" dirty="0" smtClean="0">
                <a:sym typeface="Wingdings 3" panose="05040102010807070707" pitchFamily="18" charset="2"/>
              </a:rPr>
              <a:t>انتقال(انزحاف) كامل المنحنى</a:t>
            </a:r>
          </a:p>
          <a:p>
            <a:r>
              <a:rPr lang="ar-SA" sz="2000" b="1" dirty="0">
                <a:sym typeface="Wingdings 3" panose="05040102010807070707" pitchFamily="18" charset="2"/>
              </a:rPr>
              <a:t>(</a:t>
            </a:r>
            <a:r>
              <a:rPr lang="ar-SA" sz="2000" b="1" dirty="0" err="1">
                <a:sym typeface="Wingdings 3" panose="05040102010807070707" pitchFamily="18" charset="2"/>
              </a:rPr>
              <a:t>دخل،ذوق،أسعار</a:t>
            </a:r>
            <a:r>
              <a:rPr lang="ar-SA" sz="2000" b="1" dirty="0">
                <a:sym typeface="Wingdings 3" panose="05040102010807070707" pitchFamily="18" charset="2"/>
              </a:rPr>
              <a:t> سلع مكملة..)                                                            </a:t>
            </a:r>
            <a:r>
              <a:rPr lang="en-US" sz="2000" b="1" dirty="0">
                <a:sym typeface="Wingdings 3" panose="05040102010807070707" pitchFamily="18" charset="2"/>
              </a:rPr>
              <a:t>D</a:t>
            </a:r>
            <a:r>
              <a:rPr lang="ar-SA" sz="2000" b="1" dirty="0">
                <a:sym typeface="Wingdings 3" panose="05040102010807070707" pitchFamily="18" charset="2"/>
              </a:rPr>
              <a:t> طلب </a:t>
            </a:r>
            <a:r>
              <a:rPr lang="ar-SA" sz="2000" b="1" dirty="0" smtClean="0">
                <a:sym typeface="Wingdings 3" panose="05040102010807070707" pitchFamily="18" charset="2"/>
              </a:rPr>
              <a:t>جديد</a:t>
            </a:r>
          </a:p>
          <a:p>
            <a:r>
              <a:rPr lang="ar-SA" sz="2000" b="1" dirty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مع بقاء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السعر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P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 ثابت                                                                      </a:t>
            </a:r>
            <a:r>
              <a:rPr lang="ar-SA" sz="2000" b="1" dirty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يمين  ،  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يسار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2970" y="4444314"/>
            <a:ext cx="2566740" cy="5215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ym typeface="Wingdings 3" panose="05040102010807070707" pitchFamily="18" charset="2"/>
              </a:rPr>
              <a:t>تغير الطلب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>
                <a:sym typeface="Wingdings 3" panose="05040102010807070707" pitchFamily="18" charset="2"/>
              </a:rPr>
              <a:t>D</a:t>
            </a:r>
            <a:endParaRPr lang="ar-SA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712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الفرق بين التغير في الكمية المطلوبة والتغير في الطلب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00267" y="2297461"/>
            <a:ext cx="3888432" cy="5215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ym typeface="Wingdings 3" panose="05040102010807070707" pitchFamily="18" charset="2"/>
              </a:rPr>
              <a:t>تغير الكمية المطلوبة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 err="1">
                <a:sym typeface="Wingdings 3" panose="05040102010807070707" pitchFamily="18" charset="2"/>
              </a:rPr>
              <a:t>Qd</a:t>
            </a:r>
            <a:endParaRPr lang="ar-SA" sz="3200" dirty="0"/>
          </a:p>
        </p:txBody>
      </p:sp>
      <p:sp>
        <p:nvSpPr>
          <p:cNvPr id="12" name="Rounded Rectangle 11"/>
          <p:cNvSpPr/>
          <p:nvPr/>
        </p:nvSpPr>
        <p:spPr>
          <a:xfrm>
            <a:off x="3800267" y="3991300"/>
            <a:ext cx="3888432" cy="5215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ym typeface="Wingdings 3" panose="05040102010807070707" pitchFamily="18" charset="2"/>
              </a:rPr>
              <a:t>تغير الطلب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>
                <a:sym typeface="Wingdings 3" panose="05040102010807070707" pitchFamily="18" charset="2"/>
              </a:rPr>
              <a:t>D</a:t>
            </a:r>
            <a:endParaRPr lang="ar-SA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03648" y="2197928"/>
            <a:ext cx="0" cy="1015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3648" y="3212976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59632" y="1858482"/>
            <a:ext cx="222594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P</a:t>
            </a:r>
          </a:p>
          <a:p>
            <a:endParaRPr lang="ar-SA" dirty="0" smtClean="0"/>
          </a:p>
          <a:p>
            <a:endParaRPr lang="en-US" dirty="0"/>
          </a:p>
          <a:p>
            <a:pPr algn="ctr"/>
            <a:r>
              <a:rPr lang="en-US" b="1" dirty="0" smtClean="0"/>
              <a:t>D</a:t>
            </a:r>
          </a:p>
          <a:p>
            <a:r>
              <a:rPr lang="en-US" dirty="0" smtClean="0"/>
              <a:t>Qd</a:t>
            </a:r>
          </a:p>
          <a:p>
            <a:endParaRPr lang="ar-SA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3720500"/>
            <a:ext cx="222594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P</a:t>
            </a:r>
          </a:p>
          <a:p>
            <a:endParaRPr lang="en-US" dirty="0" smtClean="0"/>
          </a:p>
          <a:p>
            <a:endParaRPr lang="ar-SA" sz="1000" dirty="0" smtClean="0"/>
          </a:p>
          <a:p>
            <a:endParaRPr lang="en-US" dirty="0"/>
          </a:p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D”       </a:t>
            </a:r>
            <a:r>
              <a:rPr lang="en-US" b="1" dirty="0" smtClean="0"/>
              <a:t>D 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r>
              <a:rPr lang="en-US" dirty="0" err="1" smtClean="0"/>
              <a:t>Qd</a:t>
            </a:r>
            <a:endParaRPr lang="en-US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388071" y="4147641"/>
            <a:ext cx="0" cy="1015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88071" y="5127640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05484" y="4252084"/>
            <a:ext cx="540060" cy="6691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821298" y="4067330"/>
            <a:ext cx="540060" cy="6691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92270" y="2284171"/>
            <a:ext cx="540060" cy="6691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877042" y="2649827"/>
            <a:ext cx="72008" cy="11590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Oval 26"/>
          <p:cNvSpPr/>
          <p:nvPr/>
        </p:nvSpPr>
        <p:spPr>
          <a:xfrm>
            <a:off x="1684780" y="2415259"/>
            <a:ext cx="72008" cy="115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TextBox 21"/>
          <p:cNvSpPr txBox="1"/>
          <p:nvPr/>
        </p:nvSpPr>
        <p:spPr>
          <a:xfrm>
            <a:off x="4117200" y="2888461"/>
            <a:ext cx="2975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(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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 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الكمية المطلوبة)</a:t>
            </a:r>
            <a:endParaRPr lang="ar-SA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6943" y="4604420"/>
            <a:ext cx="2975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(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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 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الطلب)</a:t>
            </a:r>
            <a:endParaRPr lang="ar-SA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738637" y="4454907"/>
            <a:ext cx="25520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5093257" y="5174883"/>
            <a:ext cx="1302451" cy="8840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Wingdings 3" panose="05040102010807070707" pitchFamily="18" charset="2"/>
              <a:buChar char="#"/>
            </a:pPr>
            <a:r>
              <a:rPr lang="ar-SA" b="1" dirty="0" smtClean="0">
                <a:solidFill>
                  <a:schemeClr val="bg1"/>
                </a:solidFill>
                <a:sym typeface="Wingdings 3" panose="05040102010807070707" pitchFamily="18" charset="2"/>
              </a:rPr>
              <a:t>يمين </a:t>
            </a:r>
          </a:p>
          <a:p>
            <a:r>
              <a:rPr lang="ar-SA" b="1" dirty="0" smtClean="0">
                <a:solidFill>
                  <a:schemeClr val="bg1"/>
                </a:solidFill>
                <a:sym typeface="Wingdings 3" panose="05040102010807070707" pitchFamily="18" charset="2"/>
              </a:rPr>
              <a:t>  يسار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365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      سؤال للنقاش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00" y="620688"/>
            <a:ext cx="816298" cy="991455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701849" y="1936775"/>
            <a:ext cx="812493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أي الأسباب التالية يؤدي إلى </a:t>
            </a:r>
            <a:r>
              <a:rPr lang="ar-SA" sz="3200" b="1" dirty="0"/>
              <a:t>ا</a:t>
            </a:r>
            <a:r>
              <a:rPr lang="ar-SA" sz="3200" b="1" dirty="0" smtClean="0"/>
              <a:t>نزحاف منحنى الطلب على حليب المراعي إلى اليسار؟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50" b="31814"/>
          <a:stretch/>
        </p:blipFill>
        <p:spPr>
          <a:xfrm rot="20689889">
            <a:off x="853830" y="1905997"/>
            <a:ext cx="515888" cy="7888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1111774" y="3373854"/>
            <a:ext cx="7132634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ارتفاع أسعار حليب المراعي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زيادة عدد السكان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انخفاض أسعار حليب الصافي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زيادة تفضيل حليب المراعي</a:t>
            </a:r>
            <a:endParaRPr lang="ar-SA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22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134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العرض 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4400" b="1" dirty="0" smtClean="0"/>
              <a:t>upply</a:t>
            </a:r>
            <a:endParaRPr lang="ar-SA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4400" y="1916832"/>
            <a:ext cx="77152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تعريفه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كيف يتم تمثيله؟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محددات العرض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الفرق بين تغير الكمية المعروضة وتغير العرض.</a:t>
            </a:r>
            <a:endParaRPr lang="ar-SA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23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237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تعريف العرض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32268" y="1924726"/>
            <a:ext cx="7554532" cy="280076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44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الكميات المختلفة من السلعة أو الخدمة التي تكون الوحدة الاقتصادية </a:t>
            </a:r>
            <a:r>
              <a:rPr lang="ar-SA" sz="4400" b="1" dirty="0" smtClean="0">
                <a:ln w="0"/>
                <a:solidFill>
                  <a:schemeClr val="accent4">
                    <a:lumMod val="75000"/>
                  </a:schemeClr>
                </a:solidFill>
              </a:rPr>
              <a:t>مستعدة</a:t>
            </a:r>
            <a:r>
              <a:rPr lang="ar-SA" sz="44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ar-SA" sz="4400" b="1" dirty="0" smtClean="0">
                <a:ln w="0"/>
                <a:solidFill>
                  <a:schemeClr val="accent4">
                    <a:lumMod val="75000"/>
                  </a:schemeClr>
                </a:solidFill>
              </a:rPr>
              <a:t>وقادرة</a:t>
            </a:r>
            <a:r>
              <a:rPr lang="ar-SA" sz="44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 على </a:t>
            </a:r>
            <a:r>
              <a:rPr lang="ar-SA" sz="4400" b="1" u="sng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بيعها</a:t>
            </a:r>
            <a:r>
              <a:rPr lang="ar-SA" sz="44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 عند الأسعار المختلفة بافتراض ثبات العوامل الأخرى.</a:t>
            </a:r>
            <a:endParaRPr lang="ar-SA" sz="4400" b="1" dirty="0">
              <a:ln w="0"/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>
            <a:off x="320102" y="2475384"/>
            <a:ext cx="1624332" cy="949169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هل تكفي الرغبة دون القدرة؟</a:t>
            </a:r>
            <a:endParaRPr lang="ar-SA" b="1" dirty="0"/>
          </a:p>
        </p:txBody>
      </p:sp>
      <p:sp>
        <p:nvSpPr>
          <p:cNvPr id="11" name="Line Callout 3 (Accent Bar) 10"/>
          <p:cNvSpPr/>
          <p:nvPr/>
        </p:nvSpPr>
        <p:spPr>
          <a:xfrm>
            <a:off x="3198382" y="4985113"/>
            <a:ext cx="2093698" cy="648072"/>
          </a:xfrm>
          <a:prstGeom prst="accentCallout3">
            <a:avLst>
              <a:gd name="adj1" fmla="val 51819"/>
              <a:gd name="adj2" fmla="val -10082"/>
              <a:gd name="adj3" fmla="val 51819"/>
              <a:gd name="adj4" fmla="val -33284"/>
              <a:gd name="adj5" fmla="val -102825"/>
              <a:gd name="adj6" fmla="val -33283"/>
              <a:gd name="adj7" fmla="val -286072"/>
              <a:gd name="adj8" fmla="val 2227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البائعون والمنتجون</a:t>
            </a:r>
            <a:endParaRPr lang="ar-SA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24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62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كيف يتمثل العرض؟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3812" y="2129824"/>
            <a:ext cx="807120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200000"/>
              </a:lnSpc>
            </a:pPr>
            <a:r>
              <a:rPr lang="ar-SA" sz="3200" b="1" dirty="0" smtClean="0"/>
              <a:t>يتم توضيح العرض                 بيانياً (منحنى العرض)</a:t>
            </a:r>
            <a:r>
              <a:rPr lang="ar-SA" sz="3200" b="1" dirty="0" smtClean="0">
                <a:sym typeface="Wingdings 2" panose="05020102010507070707" pitchFamily="18" charset="2"/>
              </a:rPr>
              <a:t></a:t>
            </a:r>
            <a:r>
              <a:rPr lang="ar-SA" sz="3200" b="1" dirty="0" smtClean="0"/>
              <a:t> </a:t>
            </a:r>
          </a:p>
          <a:p>
            <a:pPr algn="l">
              <a:lnSpc>
                <a:spcPct val="200000"/>
              </a:lnSpc>
            </a:pPr>
            <a:r>
              <a:rPr lang="ar-SA" sz="3200" b="1" dirty="0" smtClean="0"/>
              <a:t>رقمياً (جدول العرض)</a:t>
            </a:r>
            <a:r>
              <a:rPr lang="ar-SA" sz="3200" b="1" dirty="0" smtClean="0">
                <a:sym typeface="Wingdings 2" panose="05020102010507070707" pitchFamily="18" charset="2"/>
              </a:rPr>
              <a:t></a:t>
            </a:r>
            <a:endParaRPr lang="ar-SA" sz="3200" b="1" dirty="0" smtClean="0"/>
          </a:p>
          <a:p>
            <a:pPr algn="ctr">
              <a:lnSpc>
                <a:spcPct val="200000"/>
              </a:lnSpc>
            </a:pPr>
            <a:r>
              <a:rPr lang="ar-SA" sz="3200" b="1" dirty="0" smtClean="0"/>
              <a:t>                                     رياضياً (دالة العرض)</a:t>
            </a:r>
            <a:endParaRPr lang="ar-SA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283968" y="2780928"/>
            <a:ext cx="15841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83968" y="2792255"/>
            <a:ext cx="1631718" cy="18588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283968" y="2780928"/>
            <a:ext cx="1631718" cy="8754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25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097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5219842" y="2765326"/>
            <a:ext cx="2399930" cy="2604387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Rectangle 31"/>
          <p:cNvSpPr/>
          <p:nvPr/>
        </p:nvSpPr>
        <p:spPr>
          <a:xfrm>
            <a:off x="5188022" y="3346505"/>
            <a:ext cx="1759645" cy="2030684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Rectangle 28"/>
          <p:cNvSpPr/>
          <p:nvPr/>
        </p:nvSpPr>
        <p:spPr>
          <a:xfrm>
            <a:off x="5219842" y="4077469"/>
            <a:ext cx="1079158" cy="1290239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Rectangle 33"/>
          <p:cNvSpPr/>
          <p:nvPr/>
        </p:nvSpPr>
        <p:spPr>
          <a:xfrm>
            <a:off x="5200260" y="4872252"/>
            <a:ext cx="456456" cy="505939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Cloud 12"/>
          <p:cNvSpPr/>
          <p:nvPr/>
        </p:nvSpPr>
        <p:spPr>
          <a:xfrm>
            <a:off x="5018989" y="662538"/>
            <a:ext cx="3672408" cy="115212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Cloud 1"/>
          <p:cNvSpPr/>
          <p:nvPr/>
        </p:nvSpPr>
        <p:spPr>
          <a:xfrm>
            <a:off x="251520" y="689530"/>
            <a:ext cx="3672408" cy="1152128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797" y="632227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منحنى العرض                    جدول العرض</a:t>
            </a:r>
            <a:endParaRPr lang="ar-SA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36043"/>
              </p:ext>
            </p:extLst>
          </p:nvPr>
        </p:nvGraphicFramePr>
        <p:xfrm>
          <a:off x="251520" y="2348880"/>
          <a:ext cx="3816424" cy="3412896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699527"/>
                <a:gridCol w="211689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السعر</a:t>
                      </a:r>
                    </a:p>
                    <a:p>
                      <a:pPr algn="ctr" rtl="1"/>
                      <a:r>
                        <a:rPr lang="en-US" sz="2400" dirty="0" smtClean="0"/>
                        <a:t>P</a:t>
                      </a:r>
                      <a:endParaRPr 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الكميات</a:t>
                      </a:r>
                      <a:r>
                        <a:rPr lang="ar-SA" sz="2400" baseline="0" dirty="0" smtClean="0"/>
                        <a:t> المعروضة</a:t>
                      </a:r>
                    </a:p>
                    <a:p>
                      <a:pPr algn="ctr" rtl="1"/>
                      <a:r>
                        <a:rPr lang="en-US" sz="2400" baseline="0" dirty="0" smtClean="0"/>
                        <a:t>Qs</a:t>
                      </a:r>
                      <a:endParaRPr lang="ar-SA" sz="2400" b="1" dirty="0"/>
                    </a:p>
                  </a:txBody>
                  <a:tcPr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5</a:t>
                      </a:r>
                      <a:endParaRPr lang="ar-SA" sz="2400" b="0" dirty="0"/>
                    </a:p>
                  </a:txBody>
                  <a:tcPr anchor="ctr"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2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10</a:t>
                      </a:r>
                      <a:endParaRPr lang="ar-SA" sz="2400" b="0" dirty="0"/>
                    </a:p>
                  </a:txBody>
                  <a:tcPr anchor="ctr"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3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15</a:t>
                      </a:r>
                      <a:endParaRPr lang="ar-SA" sz="2400" b="0" dirty="0"/>
                    </a:p>
                  </a:txBody>
                  <a:tcPr anchor="ctr"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4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20</a:t>
                      </a:r>
                      <a:endParaRPr lang="ar-SA" sz="2400" b="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164620" y="2290325"/>
            <a:ext cx="17761" cy="309634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173500" y="5386669"/>
            <a:ext cx="3042097" cy="281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9240" y="2420734"/>
            <a:ext cx="417107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4</a:t>
            </a:r>
          </a:p>
          <a:p>
            <a:endParaRPr lang="en-US" sz="2400" b="1" dirty="0"/>
          </a:p>
          <a:p>
            <a:r>
              <a:rPr lang="en-US" sz="2400" b="1" dirty="0" smtClean="0"/>
              <a:t>3</a:t>
            </a:r>
          </a:p>
          <a:p>
            <a:endParaRPr lang="en-US" sz="2400" b="1" dirty="0"/>
          </a:p>
          <a:p>
            <a:r>
              <a:rPr lang="en-US" sz="2400" b="1" dirty="0" smtClean="0"/>
              <a:t>2</a:t>
            </a:r>
          </a:p>
          <a:p>
            <a:endParaRPr lang="en-US" sz="2400" b="1" dirty="0"/>
          </a:p>
          <a:p>
            <a:r>
              <a:rPr lang="en-US" sz="2400" b="1" dirty="0" smtClean="0"/>
              <a:t>1</a:t>
            </a:r>
          </a:p>
          <a:p>
            <a:endParaRPr lang="en-US" sz="2400" b="1" dirty="0"/>
          </a:p>
          <a:p>
            <a:r>
              <a:rPr lang="en-US" sz="2400" b="1" dirty="0" smtClean="0"/>
              <a:t>0</a:t>
            </a:r>
            <a:endParaRPr lang="ar-S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76597" y="1856089"/>
            <a:ext cx="10801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السعر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92280" y="5045050"/>
            <a:ext cx="18567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Qs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الكميات</a:t>
            </a:r>
          </a:p>
          <a:p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المعروضة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42081" y="5375365"/>
            <a:ext cx="265970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5     10     15     20</a:t>
            </a:r>
            <a:endParaRPr lang="ar-SA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564304" y="2604263"/>
            <a:ext cx="2141677" cy="236523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547054" y="4826649"/>
            <a:ext cx="144016" cy="16656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TextBox 30"/>
          <p:cNvSpPr txBox="1"/>
          <p:nvPr/>
        </p:nvSpPr>
        <p:spPr>
          <a:xfrm>
            <a:off x="6924957" y="3712099"/>
            <a:ext cx="15965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منحنى العرض</a:t>
            </a:r>
          </a:p>
          <a:p>
            <a:r>
              <a:rPr lang="en-US" sz="3200" b="1" dirty="0" smtClean="0"/>
              <a:t>S     </a:t>
            </a:r>
            <a:r>
              <a:rPr lang="ar-SA" sz="3200" b="1" dirty="0" smtClean="0"/>
              <a:t>	</a:t>
            </a:r>
            <a:endParaRPr lang="ar-SA" sz="3200" b="1" dirty="0"/>
          </a:p>
        </p:txBody>
      </p:sp>
      <p:sp>
        <p:nvSpPr>
          <p:cNvPr id="35" name="Oval 34"/>
          <p:cNvSpPr/>
          <p:nvPr/>
        </p:nvSpPr>
        <p:spPr>
          <a:xfrm>
            <a:off x="6226415" y="4067519"/>
            <a:ext cx="144016" cy="16656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Oval 35"/>
          <p:cNvSpPr/>
          <p:nvPr/>
        </p:nvSpPr>
        <p:spPr>
          <a:xfrm>
            <a:off x="7495338" y="2712525"/>
            <a:ext cx="144016" cy="16656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Oval 36"/>
          <p:cNvSpPr/>
          <p:nvPr/>
        </p:nvSpPr>
        <p:spPr>
          <a:xfrm>
            <a:off x="6889437" y="3315727"/>
            <a:ext cx="144016" cy="16656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TextBox 25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26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1503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29" grpId="0" animBg="1"/>
      <p:bldP spid="34" grpId="0" animBg="1"/>
      <p:bldP spid="21" grpId="0"/>
      <p:bldP spid="22" grpId="0"/>
      <p:bldP spid="23" grpId="0"/>
      <p:bldP spid="24" grpId="0"/>
      <p:bldP spid="25" grpId="0" animBg="1"/>
      <p:bldP spid="31" grpId="0"/>
      <p:bldP spid="35" grpId="0" animBg="1"/>
      <p:bldP spid="36" grpId="0" animBg="1"/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Left Arrow 36"/>
          <p:cNvSpPr/>
          <p:nvPr/>
        </p:nvSpPr>
        <p:spPr>
          <a:xfrm rot="18554488">
            <a:off x="5039986" y="4025307"/>
            <a:ext cx="1767201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6" name="Left Arrow 35"/>
          <p:cNvSpPr/>
          <p:nvPr/>
        </p:nvSpPr>
        <p:spPr>
          <a:xfrm>
            <a:off x="5618412" y="3345640"/>
            <a:ext cx="807539" cy="455291"/>
          </a:xfrm>
          <a:prstGeom prst="leftArrow">
            <a:avLst>
              <a:gd name="adj1" fmla="val 29034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5" name="Cloud 34"/>
          <p:cNvSpPr/>
          <p:nvPr/>
        </p:nvSpPr>
        <p:spPr>
          <a:xfrm>
            <a:off x="3568485" y="4849322"/>
            <a:ext cx="2016223" cy="115212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TextBox 5"/>
          <p:cNvSpPr txBox="1"/>
          <p:nvPr/>
        </p:nvSpPr>
        <p:spPr>
          <a:xfrm>
            <a:off x="6300192" y="1105814"/>
            <a:ext cx="136815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b="1" dirty="0" smtClean="0"/>
              <a:t>نلاحظ :</a:t>
            </a:r>
            <a:endParaRPr lang="ar-SA" sz="32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300192" y="1752145"/>
            <a:ext cx="1368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467544" y="779639"/>
            <a:ext cx="5544616" cy="13365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أن </a:t>
            </a:r>
            <a:r>
              <a:rPr lang="ar-SA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منحنى العرض </a:t>
            </a:r>
            <a:r>
              <a:rPr lang="ar-SA" sz="2400" b="1" dirty="0" smtClean="0"/>
              <a:t>ينحدر من أسفل إلى أعلى وميله موجب (علاقة طردية) وذلك بسبب قانون العرض.</a:t>
            </a:r>
            <a:endParaRPr lang="ar-SA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300192" y="3154600"/>
            <a:ext cx="235684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r>
              <a:rPr lang="ar-SA" sz="3600" b="1" dirty="0" smtClean="0"/>
              <a:t>هناك فرق بين</a:t>
            </a:r>
            <a:endParaRPr lang="ar-SA" sz="32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300192" y="3800931"/>
            <a:ext cx="235684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153069" y="3127105"/>
            <a:ext cx="3510136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ar-S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 smtClean="0"/>
              <a:t>منحنى العرض نفسه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SA" sz="2400" b="1" dirty="0"/>
          </a:p>
          <a:p>
            <a:endParaRPr lang="ar-SA" sz="2400" b="1" dirty="0" smtClean="0"/>
          </a:p>
          <a:p>
            <a:endParaRPr lang="ar-S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r-SA" sz="2400" b="1" dirty="0" smtClean="0"/>
              <a:t>محور السينات (إحداثي نقطة على المنحنى)</a:t>
            </a:r>
            <a:endParaRPr lang="ar-SA" sz="2400" b="1" dirty="0"/>
          </a:p>
        </p:txBody>
      </p:sp>
      <p:sp>
        <p:nvSpPr>
          <p:cNvPr id="20" name="Cloud 19"/>
          <p:cNvSpPr/>
          <p:nvPr/>
        </p:nvSpPr>
        <p:spPr>
          <a:xfrm>
            <a:off x="3568485" y="2996952"/>
            <a:ext cx="2016223" cy="115212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TextBox 18"/>
          <p:cNvSpPr txBox="1"/>
          <p:nvPr/>
        </p:nvSpPr>
        <p:spPr>
          <a:xfrm>
            <a:off x="3568485" y="3162041"/>
            <a:ext cx="2016224" cy="28931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العرض</a:t>
            </a:r>
          </a:p>
          <a:p>
            <a:pPr algn="ctr"/>
            <a:r>
              <a:rPr lang="en-US" sz="2800" b="1" dirty="0"/>
              <a:t>S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   </a:t>
            </a:r>
            <a:endParaRPr lang="en-US" b="1" dirty="0" smtClean="0"/>
          </a:p>
          <a:p>
            <a:endParaRPr lang="en-US" sz="2800" b="1" dirty="0" smtClean="0"/>
          </a:p>
          <a:p>
            <a:pPr algn="ctr"/>
            <a:r>
              <a:rPr lang="ar-SA" sz="2400" b="1" dirty="0" smtClean="0"/>
              <a:t>الكمية المعروضة</a:t>
            </a:r>
            <a:endParaRPr lang="ar-SA" sz="2400" b="1" dirty="0"/>
          </a:p>
          <a:p>
            <a:pPr algn="ctr"/>
            <a:r>
              <a:rPr lang="en-US" sz="2800" b="1" dirty="0" smtClean="0"/>
              <a:t>Qs</a:t>
            </a:r>
            <a:endParaRPr lang="ar-SA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1500" y="0"/>
            <a:ext cx="4680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27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41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6" grpId="0" animBg="1"/>
      <p:bldP spid="35" grpId="0" animBg="1"/>
      <p:bldP spid="32" grpId="0" animBg="1"/>
      <p:bldP spid="16" grpId="0"/>
      <p:bldP spid="20" grpId="0" animBg="1"/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محددات العرض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Cloud Callout 2"/>
          <p:cNvSpPr/>
          <p:nvPr/>
        </p:nvSpPr>
        <p:spPr>
          <a:xfrm>
            <a:off x="1799692" y="2996952"/>
            <a:ext cx="5652628" cy="2787082"/>
          </a:xfrm>
          <a:prstGeom prst="cloudCallout">
            <a:avLst>
              <a:gd name="adj1" fmla="val -48535"/>
              <a:gd name="adj2" fmla="val 6229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t"/>
          <a:lstStyle/>
          <a:p>
            <a:r>
              <a:rPr lang="ar-SA" sz="3200" b="1" dirty="0" smtClean="0"/>
              <a:t>ما الذي يجعل البائعون يعرضون هذه الكمية؟</a:t>
            </a:r>
            <a:endParaRPr lang="ar-SA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2106450" y="1898304"/>
            <a:ext cx="5519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TIME TO THINK!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938" y="4390493"/>
            <a:ext cx="1224136" cy="97930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500" y="0"/>
            <a:ext cx="4680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28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310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السوق</a:t>
            </a:r>
            <a:endParaRPr lang="ar-SA" sz="4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9820"/>
            <a:ext cx="1296144" cy="17674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386229" y="1960099"/>
            <a:ext cx="6022883" cy="1138773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200" b="1" dirty="0" smtClean="0"/>
              <a:t>الوضع الذي يتعامل فيه البائع والمشتري</a:t>
            </a:r>
          </a:p>
          <a:p>
            <a:r>
              <a:rPr lang="ar-SA" b="1" dirty="0" smtClean="0"/>
              <a:t>قد يكون مكان محدد(سوق خضار)أو مجموعة علاقات(سوق العقار)أو لا يكون فيه لقاء(سوق الأسهم). و منها ما يتعدى الحدود الجغرافيه(سوق البترول)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9551" y="4185398"/>
            <a:ext cx="281865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dirty="0" smtClean="0"/>
              <a:t>الأفراد والعائلات التي تشتري السلع والخدمات، وتبيع عناصر الإنتاج. (تعرض خدماتها)</a:t>
            </a:r>
            <a:endParaRPr lang="ar-SA" b="1" dirty="0"/>
          </a:p>
        </p:txBody>
      </p:sp>
      <p:sp>
        <p:nvSpPr>
          <p:cNvPr id="10" name="Cloud 9"/>
          <p:cNvSpPr/>
          <p:nvPr/>
        </p:nvSpPr>
        <p:spPr>
          <a:xfrm>
            <a:off x="5496731" y="3137509"/>
            <a:ext cx="2664296" cy="11004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قطاع مستهلكين</a:t>
            </a:r>
            <a:endParaRPr lang="ar-SA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00213" y="4185398"/>
            <a:ext cx="281865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dirty="0" smtClean="0"/>
              <a:t>شراء خدمات عناصر الإنتاج </a:t>
            </a:r>
            <a:r>
              <a:rPr lang="ar-SA" b="1" dirty="0" smtClean="0">
                <a:sym typeface="Wingdings" panose="05000000000000000000" pitchFamily="2" charset="2"/>
              </a:rPr>
              <a:t> تقوم بإنتاج وبيع السلع والخدمات.</a:t>
            </a:r>
          </a:p>
          <a:p>
            <a:endParaRPr lang="ar-SA" b="1" dirty="0"/>
          </a:p>
        </p:txBody>
      </p:sp>
      <p:sp>
        <p:nvSpPr>
          <p:cNvPr id="11" name="Cloud 10"/>
          <p:cNvSpPr/>
          <p:nvPr/>
        </p:nvSpPr>
        <p:spPr>
          <a:xfrm>
            <a:off x="1213397" y="3137509"/>
            <a:ext cx="2592288" cy="11004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قطاع أعمال</a:t>
            </a:r>
            <a:endParaRPr lang="ar-SA" sz="2400" b="1" dirty="0"/>
          </a:p>
        </p:txBody>
      </p:sp>
      <p:sp>
        <p:nvSpPr>
          <p:cNvPr id="14" name="Cross 13"/>
          <p:cNvSpPr/>
          <p:nvPr/>
        </p:nvSpPr>
        <p:spPr>
          <a:xfrm>
            <a:off x="4417182" y="4407038"/>
            <a:ext cx="504056" cy="480049"/>
          </a:xfrm>
          <a:prstGeom prst="plus">
            <a:avLst>
              <a:gd name="adj" fmla="val 42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Left Brace 15"/>
          <p:cNvSpPr/>
          <p:nvPr/>
        </p:nvSpPr>
        <p:spPr>
          <a:xfrm rot="16200000">
            <a:off x="4448014" y="3081768"/>
            <a:ext cx="442392" cy="4565962"/>
          </a:xfrm>
          <a:prstGeom prst="leftBrace">
            <a:avLst>
              <a:gd name="adj1" fmla="val 43859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508399" y="5571842"/>
            <a:ext cx="597666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مجموع العلاقات ونتائجها تمثل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نظام السوق</a:t>
            </a:r>
            <a:endParaRPr lang="ar-S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9992539">
            <a:off x="108385" y="3828051"/>
            <a:ext cx="121339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جانب العرض</a:t>
            </a:r>
            <a:endParaRPr lang="ar-SA" sz="1600" b="1" dirty="0"/>
          </a:p>
        </p:txBody>
      </p:sp>
      <p:sp>
        <p:nvSpPr>
          <p:cNvPr id="19" name="TextBox 18"/>
          <p:cNvSpPr txBox="1"/>
          <p:nvPr/>
        </p:nvSpPr>
        <p:spPr>
          <a:xfrm rot="1080727">
            <a:off x="7863418" y="3697751"/>
            <a:ext cx="1213397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/>
              <a:t>جانب الطلب</a:t>
            </a:r>
            <a:endParaRPr lang="ar-SA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085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0" grpId="0" animBg="1"/>
      <p:bldP spid="13" grpId="0" animBg="1"/>
      <p:bldP spid="11" grpId="0" animBg="1"/>
      <p:bldP spid="14" grpId="0" animBg="1"/>
      <p:bldP spid="16" grpId="0" animBg="1"/>
      <p:bldP spid="17" grpId="0"/>
      <p:bldP spid="18" grpId="0"/>
      <p:bldP spid="1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محددات العرض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36162" y="2022876"/>
            <a:ext cx="7850638" cy="138499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Q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f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        ,         ,        ….] </a:t>
            </a:r>
          </a:p>
          <a:p>
            <a:pPr algn="l">
              <a:lnSpc>
                <a:spcPct val="150000"/>
              </a:lnSpc>
            </a:pPr>
            <a:endParaRPr lang="ar-S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3677752"/>
            <a:ext cx="213815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الكميات المعروضة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0172" y="3695124"/>
            <a:ext cx="141100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سعر السلعة</a:t>
            </a:r>
          </a:p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نفسها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46920" y="2452740"/>
            <a:ext cx="173318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أسعار السلع</a:t>
            </a:r>
          </a:p>
          <a:p>
            <a:pPr algn="ctr"/>
            <a:r>
              <a:rPr lang="ar-SA" sz="2000" b="1" dirty="0" smtClean="0"/>
              <a:t>الأخرى</a:t>
            </a:r>
            <a:endParaRPr lang="ar-SA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34643" y="2445296"/>
            <a:ext cx="170297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مستوى التقدم</a:t>
            </a:r>
          </a:p>
          <a:p>
            <a:pPr algn="ctr"/>
            <a:r>
              <a:rPr lang="ar-SA" sz="2000" b="1" dirty="0" smtClean="0"/>
              <a:t>التقني</a:t>
            </a:r>
            <a:endParaRPr lang="ar-SA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060813" y="3581396"/>
            <a:ext cx="122413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دالة في</a:t>
            </a:r>
          </a:p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تعتمد على</a:t>
            </a:r>
          </a:p>
          <a:p>
            <a:pPr algn="ctr"/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تتأثر بـ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287" y="4526121"/>
            <a:ext cx="737074" cy="75076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530" y="3695124"/>
            <a:ext cx="739144" cy="620222"/>
          </a:xfrm>
          <a:prstGeom prst="rect">
            <a:avLst/>
          </a:prstGeom>
        </p:spPr>
      </p:pic>
      <p:sp>
        <p:nvSpPr>
          <p:cNvPr id="23" name="Right Brace 22"/>
          <p:cNvSpPr/>
          <p:nvPr/>
        </p:nvSpPr>
        <p:spPr>
          <a:xfrm rot="5400000">
            <a:off x="6389394" y="2738878"/>
            <a:ext cx="384268" cy="3640094"/>
          </a:xfrm>
          <a:prstGeom prst="rightBrace">
            <a:avLst>
              <a:gd name="adj1" fmla="val 41911"/>
              <a:gd name="adj2" fmla="val 49872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2828989" y="5466399"/>
            <a:ext cx="205766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عامل حركي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071991" y="3020782"/>
            <a:ext cx="322777" cy="60879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82585" y="2983387"/>
            <a:ext cx="253300" cy="6693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 rot="5400000">
            <a:off x="2305564" y="2592562"/>
            <a:ext cx="648072" cy="706900"/>
          </a:xfrm>
          <a:prstGeom prst="arc">
            <a:avLst>
              <a:gd name="adj1" fmla="val 17305264"/>
              <a:gd name="adj2" fmla="val 454213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TextBox 36"/>
          <p:cNvSpPr txBox="1"/>
          <p:nvPr/>
        </p:nvSpPr>
        <p:spPr>
          <a:xfrm>
            <a:off x="4727165" y="2435921"/>
            <a:ext cx="1931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أسعار</a:t>
            </a:r>
          </a:p>
          <a:p>
            <a:pPr algn="ctr"/>
            <a:r>
              <a:rPr lang="ar-SA" sz="2000" b="1" dirty="0" smtClean="0"/>
              <a:t>عناصر الإنتاج</a:t>
            </a:r>
            <a:endParaRPr lang="ar-SA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697179" y="4901505"/>
            <a:ext cx="181335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عوامل انتقالية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34" y="4290452"/>
            <a:ext cx="916191" cy="732953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>
            <a:off x="4674514" y="3008003"/>
            <a:ext cx="253300" cy="6693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83880" y="3016135"/>
            <a:ext cx="253300" cy="6693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124397" y="3076648"/>
            <a:ext cx="253300" cy="6693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2551" y="3740471"/>
            <a:ext cx="747844" cy="6263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486" y="3782274"/>
            <a:ext cx="499495" cy="484359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29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3" grpId="0" animBg="1"/>
      <p:bldP spid="24" grpId="0"/>
      <p:bldP spid="34" grpId="0" animBg="1"/>
      <p:bldP spid="4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1- سعر السلعة نفسها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57200" y="3550688"/>
            <a:ext cx="8229600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1100" b="1" dirty="0" smtClean="0"/>
          </a:p>
          <a:p>
            <a:pPr algn="ctr"/>
            <a:r>
              <a:rPr lang="ar-SA" sz="3200" b="1" dirty="0" smtClean="0"/>
              <a:t>بافتراض بقاء الأشياء الأخرى على حالها، فإن العلاقة التي تربط سعر السلعة والكمية التي يرغب المنتجون في عرضها 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علاقة طردية</a:t>
            </a:r>
            <a:r>
              <a:rPr lang="ar-SA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3200" b="1" dirty="0" smtClean="0"/>
              <a:t>بمعنى أن الكمية المعروضة ستزداد عندما يزداد السعر وتقل عندما ينخفض السعر.  </a:t>
            </a:r>
            <a:endParaRPr lang="ar-SA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940152" y="2634193"/>
            <a:ext cx="2376264" cy="67835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قانون العرض</a:t>
            </a:r>
            <a:endParaRPr lang="ar-SA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1495" y="1598892"/>
            <a:ext cx="8441010" cy="1651671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هناك </a:t>
            </a:r>
            <a:r>
              <a:rPr lang="ar-SA" sz="3600" b="1" u="sng" dirty="0" smtClean="0">
                <a:ln/>
                <a:solidFill>
                  <a:schemeClr val="accent4">
                    <a:lumMod val="75000"/>
                  </a:schemeClr>
                </a:solidFill>
              </a:rPr>
              <a:t>علاقة طردية</a:t>
            </a:r>
            <a:r>
              <a:rPr lang="ar-SA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 بين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ar-SA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 و </a:t>
            </a:r>
            <a:r>
              <a:rPr lang="en-US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 Qs</a:t>
            </a:r>
            <a:r>
              <a:rPr lang="ar-SA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 وتعرف هذه العلاقة</a:t>
            </a:r>
          </a:p>
          <a:p>
            <a:pPr>
              <a:lnSpc>
                <a:spcPct val="150000"/>
              </a:lnSpc>
            </a:pPr>
            <a:r>
              <a:rPr lang="ar-SA" sz="36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بـ</a:t>
            </a:r>
            <a:endParaRPr lang="ar-SA" sz="36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134863" y="938209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368" y="764785"/>
            <a:ext cx="889416" cy="905942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6" name="Cross 15"/>
          <p:cNvSpPr/>
          <p:nvPr/>
        </p:nvSpPr>
        <p:spPr>
          <a:xfrm>
            <a:off x="4229216" y="1021257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30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6021074"/>
            <a:ext cx="8441010" cy="57785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ar-SA" sz="2400" b="1" dirty="0" smtClean="0">
                <a:ln/>
                <a:solidFill>
                  <a:schemeClr val="accent3"/>
                </a:solidFill>
              </a:rPr>
              <a:t>في حال تغير سعر السلعة ننتقل من نقطة لأخرى على نفس منحنى العرض.</a:t>
            </a:r>
            <a:endParaRPr lang="ar-SA" sz="2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4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0" grpId="0"/>
      <p:bldP spid="13" grpId="0" animBg="1"/>
      <p:bldP spid="16" grpId="0" animBg="1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 rot="198548">
            <a:off x="249475" y="1991779"/>
            <a:ext cx="8465537" cy="3833129"/>
          </a:xfrm>
          <a:prstGeom prst="cloud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098016"/>
            <a:ext cx="8964488" cy="33433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علاقة عكسية</a:t>
            </a:r>
            <a:endParaRPr lang="ar-SA" sz="6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تكاليف الإنتاج        والعرض</a:t>
            </a:r>
            <a:endParaRPr lang="ar-SA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48305" y="805665"/>
            <a:ext cx="525658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9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latin typeface="Times New Roman" panose="02020603050405020304" pitchFamily="18" charset="0"/>
                <a:cs typeface="Times New Roman" panose="02020603050405020304" pitchFamily="18" charset="0"/>
              </a:rPr>
              <a:t>دائماً.. دائماً</a:t>
            </a:r>
            <a:endParaRPr lang="ar-SA" sz="9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0800000">
            <a:off x="3275856" y="4038522"/>
            <a:ext cx="1080120" cy="504056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TextBox 10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0152" y="5521419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استخدمي المنطق</a:t>
            </a:r>
            <a:endParaRPr lang="ar-S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6940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331" y="1384965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2- مستوى التقدم التقني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44934" y="2375565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2690381"/>
            <a:ext cx="8106667" cy="144655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 طريقة إنتاج جديدة 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تكلفة الإنتاج 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endParaRPr lang="ar-SA" sz="4400" b="1" dirty="0" smtClean="0">
              <a:ln/>
              <a:solidFill>
                <a:schemeClr val="accent4">
                  <a:lumMod val="75000"/>
                </a:schemeClr>
              </a:solidFill>
              <a:sym typeface="Wingdings 3" panose="05040102010807070707" pitchFamily="18" charset="2"/>
            </a:endParaRPr>
          </a:p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يزداد العرض </a:t>
            </a:r>
            <a:r>
              <a:rPr lang="en-US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S</a:t>
            </a:r>
            <a:endParaRPr lang="ar-SA" sz="44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901998" y="1795461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Cross 17"/>
          <p:cNvSpPr/>
          <p:nvPr/>
        </p:nvSpPr>
        <p:spPr>
          <a:xfrm>
            <a:off x="3984615" y="1892161"/>
            <a:ext cx="194807" cy="199355"/>
          </a:xfrm>
          <a:prstGeom prst="plus">
            <a:avLst>
              <a:gd name="adj" fmla="val 41678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779" y="1452532"/>
            <a:ext cx="789550" cy="765625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32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50985" y="498365"/>
            <a:ext cx="889248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 </a:t>
            </a:r>
            <a:r>
              <a:rPr lang="ar-SA" sz="3300" b="1" dirty="0" smtClean="0">
                <a:solidFill>
                  <a:schemeClr val="bg1">
                    <a:lumMod val="50000"/>
                  </a:schemeClr>
                </a:solidFill>
              </a:rPr>
              <a:t>العوامل التالية هي التي نفترض ثباتها و بالتالي تغيرها يؤدي لانزحاف منحنى العرض كله لليمين أو اليسار :</a:t>
            </a:r>
            <a:endParaRPr lang="ar-SA" sz="33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7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7817" y="623383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3- أسعار عناصر الانتاج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2690381"/>
            <a:ext cx="8106667" cy="1446550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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أسعار عناصر الإنتاج 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تكلفة الإنتاج 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endParaRPr lang="ar-SA" sz="4400" b="1" dirty="0" smtClean="0">
              <a:ln/>
              <a:solidFill>
                <a:schemeClr val="accent4">
                  <a:lumMod val="75000"/>
                </a:schemeClr>
              </a:solidFill>
              <a:sym typeface="Wingdings 3" panose="05040102010807070707" pitchFamily="18" charset="2"/>
            </a:endParaRPr>
          </a:p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يزداد العرض </a:t>
            </a:r>
            <a:r>
              <a:rPr lang="en-US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S</a:t>
            </a:r>
            <a:endParaRPr lang="ar-SA" sz="44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06201" y="988908"/>
            <a:ext cx="360040" cy="3600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Rectangle 1"/>
          <p:cNvSpPr/>
          <p:nvPr/>
        </p:nvSpPr>
        <p:spPr>
          <a:xfrm>
            <a:off x="3814213" y="1147031"/>
            <a:ext cx="144016" cy="4571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216" y="880688"/>
            <a:ext cx="875576" cy="733295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3222635" y="1565153"/>
            <a:ext cx="4836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(تشمل الأجور، أسعار المواد الخام، أسعار الأصول الإنتاجية.. )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33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  <p:sp>
        <p:nvSpPr>
          <p:cNvPr id="17" name="TextBox 16"/>
          <p:cNvSpPr txBox="1"/>
          <p:nvPr/>
        </p:nvSpPr>
        <p:spPr>
          <a:xfrm>
            <a:off x="-180528" y="4653136"/>
            <a:ext cx="9324528" cy="1261884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ar-SA" sz="4400" b="1" u="sng" dirty="0" smtClean="0">
                <a:ln/>
                <a:sym typeface="Wingdings 3" panose="05040102010807070707" pitchFamily="18" charset="2"/>
              </a:rPr>
              <a:t>مثال :</a:t>
            </a:r>
          </a:p>
          <a:p>
            <a:r>
              <a:rPr lang="ar-SA" sz="3200" dirty="0" smtClean="0">
                <a:ln/>
                <a:sym typeface="Wingdings 3" panose="05040102010807070707" pitchFamily="18" charset="2"/>
              </a:rPr>
              <a:t></a:t>
            </a:r>
            <a:r>
              <a:rPr lang="ar-SA" sz="3200" dirty="0" smtClean="0">
                <a:ln/>
              </a:rPr>
              <a:t>الأجور</a:t>
            </a:r>
            <a:r>
              <a:rPr lang="ar-SA" sz="3200" dirty="0" smtClean="0">
                <a:ln/>
                <a:sym typeface="Wingdings" panose="05000000000000000000" pitchFamily="2" charset="2"/>
              </a:rPr>
              <a:t></a:t>
            </a:r>
            <a:r>
              <a:rPr lang="ar-SA" sz="3200" dirty="0" smtClean="0">
                <a:ln/>
                <a:sym typeface="Wingdings 3" panose="05040102010807070707" pitchFamily="18" charset="2"/>
              </a:rPr>
              <a:t>تكلفة الإنتاج </a:t>
            </a:r>
            <a:r>
              <a:rPr lang="ar-SA" sz="3200" dirty="0" smtClean="0">
                <a:ln/>
                <a:sym typeface="Wingdings" panose="05000000000000000000" pitchFamily="2" charset="2"/>
              </a:rPr>
              <a:t></a:t>
            </a:r>
            <a:r>
              <a:rPr lang="ar-SA" sz="3200" dirty="0" smtClean="0">
                <a:ln/>
                <a:sym typeface="Wingdings 3" panose="05040102010807070707" pitchFamily="18" charset="2"/>
              </a:rPr>
              <a:t>يزداد العرض</a:t>
            </a:r>
            <a:r>
              <a:rPr lang="en-US" sz="3200" dirty="0" smtClean="0">
                <a:ln/>
                <a:sym typeface="Wingdings 3" panose="05040102010807070707" pitchFamily="18" charset="2"/>
              </a:rPr>
              <a:t>S</a:t>
            </a:r>
            <a:r>
              <a:rPr lang="ar-SA" sz="3200" dirty="0" smtClean="0">
                <a:ln/>
                <a:sym typeface="Wingdings 3" panose="05040102010807070707" pitchFamily="18" charset="2"/>
              </a:rPr>
              <a:t> فينزحف المنحنى لليمين</a:t>
            </a:r>
            <a:endParaRPr lang="ar-SA" sz="3200" dirty="0">
              <a:ln/>
            </a:endParaRPr>
          </a:p>
        </p:txBody>
      </p:sp>
    </p:spTree>
    <p:extLst>
      <p:ext uri="{BB962C8B-B14F-4D97-AF65-F5344CB8AC3E}">
        <p14:creationId xmlns:p14="http://schemas.microsoft.com/office/powerpoint/2010/main" val="199713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2" grpId="0" animBg="1"/>
      <p:bldP spid="1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      4- الضرائب(الرسوم) والإعانات الحكومية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8666" y="1933292"/>
            <a:ext cx="8106667" cy="150810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منح </a:t>
            </a:r>
            <a:r>
              <a:rPr lang="ar-SA" sz="4800" b="1" dirty="0" smtClean="0">
                <a:ln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إعانة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 للمنتج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تكلفة الإنتاج 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endParaRPr lang="ar-SA" sz="4400" b="1" dirty="0" smtClean="0">
              <a:ln/>
              <a:solidFill>
                <a:schemeClr val="accent4">
                  <a:lumMod val="75000"/>
                </a:schemeClr>
              </a:solidFill>
              <a:sym typeface="Wingdings 3" panose="05040102010807070707" pitchFamily="18" charset="2"/>
            </a:endParaRPr>
          </a:p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يزداد العرض </a:t>
            </a:r>
            <a:r>
              <a:rPr lang="en-US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S</a:t>
            </a:r>
            <a:endParaRPr lang="ar-SA" sz="44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6336196" y="2773897"/>
            <a:ext cx="1512168" cy="432048"/>
          </a:xfrm>
          <a:prstGeom prst="wedgeRectCallout">
            <a:avLst>
              <a:gd name="adj1" fmla="val -35762"/>
              <a:gd name="adj2" fmla="val -109461"/>
            </a:avLst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00B050"/>
                </a:solidFill>
              </a:rPr>
              <a:t>دعم أو إعفاء</a:t>
            </a:r>
            <a:endParaRPr lang="ar-SA" sz="24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666" y="4025145"/>
            <a:ext cx="8106667" cy="15081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فرض </a:t>
            </a:r>
            <a:r>
              <a:rPr lang="ar-SA" sz="4800" b="1" dirty="0" smtClean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ضرائب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تكلفة الإنتاج </a:t>
            </a:r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endParaRPr lang="ar-SA" sz="4400" b="1" dirty="0" smtClean="0">
              <a:ln/>
              <a:solidFill>
                <a:schemeClr val="accent4">
                  <a:lumMod val="75000"/>
                </a:schemeClr>
              </a:solidFill>
              <a:sym typeface="Wingdings 3" panose="05040102010807070707" pitchFamily="18" charset="2"/>
            </a:endParaRPr>
          </a:p>
          <a:p>
            <a:pPr algn="ctr"/>
            <a:r>
              <a:rPr lang="ar-SA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ينخفض العرض </a:t>
            </a:r>
            <a:r>
              <a:rPr lang="en-US" sz="4400" b="1" dirty="0" smtClean="0">
                <a:ln/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S</a:t>
            </a:r>
            <a:endParaRPr lang="ar-SA" sz="4400" b="1" dirty="0">
              <a:ln/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364" y="900355"/>
            <a:ext cx="996702" cy="661146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34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881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1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5- أسعار السلع الأخرى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905900" y="1793125"/>
            <a:ext cx="2808312" cy="10081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سلع مكملة في الانتاج</a:t>
            </a:r>
            <a:endParaRPr lang="ar-SA" sz="28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5482444" y="1795134"/>
            <a:ext cx="2808312" cy="100409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سلع بديلة في الانتاج</a:t>
            </a:r>
            <a:endParaRPr lang="ar-SA" sz="28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5086400" y="3043110"/>
            <a:ext cx="3600400" cy="107955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بدائل الإنتاج:</a:t>
            </a:r>
            <a:r>
              <a:rPr lang="ar-SA" sz="2800" b="1" dirty="0" smtClean="0">
                <a:solidFill>
                  <a:schemeClr val="accent5"/>
                </a:solidFill>
              </a:rPr>
              <a:t> </a:t>
            </a:r>
            <a:r>
              <a:rPr lang="ar-SA" sz="2800" b="1" dirty="0" smtClean="0"/>
              <a:t>هي السلع التي تستخدم نفس عناصر الانتاج.</a:t>
            </a:r>
            <a:endParaRPr lang="ar-SA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9856" y="3043110"/>
            <a:ext cx="3600400" cy="107955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السلع المكملة في الانتاج:</a:t>
            </a:r>
            <a:r>
              <a:rPr lang="ar-SA" sz="2800" b="1" dirty="0" smtClean="0">
                <a:solidFill>
                  <a:schemeClr val="accent5"/>
                </a:solidFill>
              </a:rPr>
              <a:t> </a:t>
            </a:r>
            <a:r>
              <a:rPr lang="ar-SA" sz="2800" b="1" dirty="0" smtClean="0"/>
              <a:t>هي السلع التي تنتج </a:t>
            </a:r>
            <a:r>
              <a:rPr lang="ar-SA" sz="2800" b="1" dirty="0" smtClean="0"/>
              <a:t>سوياً.</a:t>
            </a:r>
            <a:endParaRPr lang="ar-SA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7" r="37885"/>
          <a:stretch/>
        </p:blipFill>
        <p:spPr>
          <a:xfrm>
            <a:off x="305242" y="917159"/>
            <a:ext cx="600658" cy="779503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8" name="Cloud Callout 17"/>
          <p:cNvSpPr/>
          <p:nvPr/>
        </p:nvSpPr>
        <p:spPr>
          <a:xfrm>
            <a:off x="538969" y="608370"/>
            <a:ext cx="1368152" cy="592602"/>
          </a:xfrm>
          <a:prstGeom prst="cloudCallout">
            <a:avLst>
              <a:gd name="adj1" fmla="val -37541"/>
              <a:gd name="adj2" fmla="val 552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400" b="1"/>
              <a:t>نلاحظ أنها عكس الطلب</a:t>
            </a:r>
            <a:endParaRPr lang="ar-SA" sz="1400" b="1" dirty="0"/>
          </a:p>
        </p:txBody>
      </p:sp>
      <p:sp>
        <p:nvSpPr>
          <p:cNvPr id="19" name="Down Arrow 18"/>
          <p:cNvSpPr/>
          <p:nvPr/>
        </p:nvSpPr>
        <p:spPr>
          <a:xfrm>
            <a:off x="6886600" y="4695111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Down Arrow 19"/>
          <p:cNvSpPr/>
          <p:nvPr/>
        </p:nvSpPr>
        <p:spPr>
          <a:xfrm>
            <a:off x="1940401" y="4741501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Rectangle 20"/>
          <p:cNvSpPr/>
          <p:nvPr/>
        </p:nvSpPr>
        <p:spPr>
          <a:xfrm>
            <a:off x="6002928" y="5271175"/>
            <a:ext cx="20553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علاقة عكسية </a:t>
            </a:r>
            <a:endParaRPr lang="ar-SA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334468" y="5271174"/>
            <a:ext cx="1951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dirty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علاقة </a:t>
            </a:r>
            <a:r>
              <a:rPr lang="ar-SA" sz="3200" b="1" dirty="0" smtClean="0">
                <a:ln/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طردية </a:t>
            </a:r>
            <a:endParaRPr lang="ar-SA" sz="3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41953" y="4122662"/>
            <a:ext cx="21773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مثل القمح والشعير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05900" y="4160599"/>
            <a:ext cx="303303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مثل البترول والغاز المصاحب</a:t>
            </a:r>
          </a:p>
          <a:p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الدجاج و البيض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35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4268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419872" y="943063"/>
            <a:ext cx="5544616" cy="972653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60440" y="881946"/>
            <a:ext cx="506348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على السلع البديلة في الإنتاج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5189" y="3307737"/>
            <a:ext cx="1728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السلعة الأصلية</a:t>
            </a:r>
            <a:endParaRPr lang="ar-SA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97568" y="3307737"/>
            <a:ext cx="234076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بدائل الانتاج</a:t>
            </a:r>
            <a:endParaRPr lang="ar-SA" sz="2000" b="1" dirty="0"/>
          </a:p>
        </p:txBody>
      </p:sp>
      <p:sp>
        <p:nvSpPr>
          <p:cNvPr id="24" name="Up Arrow 23"/>
          <p:cNvSpPr/>
          <p:nvPr/>
        </p:nvSpPr>
        <p:spPr>
          <a:xfrm>
            <a:off x="1161319" y="4047315"/>
            <a:ext cx="576064" cy="936104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TextBox 24"/>
          <p:cNvSpPr txBox="1"/>
          <p:nvPr/>
        </p:nvSpPr>
        <p:spPr>
          <a:xfrm>
            <a:off x="1661650" y="3960523"/>
            <a:ext cx="13316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ar-SA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985645" y="4584574"/>
            <a:ext cx="509432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Right Arrow 26"/>
          <p:cNvSpPr/>
          <p:nvPr/>
        </p:nvSpPr>
        <p:spPr>
          <a:xfrm>
            <a:off x="5734606" y="4572078"/>
            <a:ext cx="576064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TextBox 27"/>
          <p:cNvSpPr txBox="1"/>
          <p:nvPr/>
        </p:nvSpPr>
        <p:spPr>
          <a:xfrm>
            <a:off x="6442067" y="4083414"/>
            <a:ext cx="202766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endParaRPr lang="ar-S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Up Arrow 28"/>
          <p:cNvSpPr/>
          <p:nvPr/>
        </p:nvSpPr>
        <p:spPr>
          <a:xfrm rot="10800000">
            <a:off x="6516216" y="4277082"/>
            <a:ext cx="576064" cy="936104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Oval 29"/>
          <p:cNvSpPr/>
          <p:nvPr/>
        </p:nvSpPr>
        <p:spPr>
          <a:xfrm>
            <a:off x="3711007" y="3788047"/>
            <a:ext cx="2098944" cy="1962521"/>
          </a:xfrm>
          <a:prstGeom prst="ellipse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يؤثر على </a:t>
            </a:r>
          </a:p>
          <a:p>
            <a:pPr algn="ctr"/>
            <a:r>
              <a:rPr lang="en-US" b="1" dirty="0" smtClean="0"/>
              <a:t>Qs</a:t>
            </a:r>
            <a:r>
              <a:rPr lang="ar-SA" b="1" dirty="0" smtClean="0"/>
              <a:t> من </a:t>
            </a:r>
          </a:p>
          <a:p>
            <a:pPr algn="ctr"/>
            <a:r>
              <a:rPr lang="ar-SA" b="1" dirty="0" smtClean="0"/>
              <a:t>+</a:t>
            </a:r>
          </a:p>
          <a:p>
            <a:pPr algn="ctr"/>
            <a:r>
              <a:rPr lang="ar-SA" b="1" dirty="0" smtClean="0"/>
              <a:t>يؤثر على</a:t>
            </a:r>
          </a:p>
          <a:p>
            <a:pPr algn="ctr"/>
            <a:r>
              <a:rPr lang="ar-SA" b="1" dirty="0" smtClean="0"/>
              <a:t>العرض </a:t>
            </a:r>
            <a:r>
              <a:rPr lang="en-US" b="1" dirty="0" smtClean="0"/>
              <a:t>S</a:t>
            </a:r>
            <a:r>
              <a:rPr lang="ar-SA" b="1" dirty="0" smtClean="0"/>
              <a:t> من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" r="5481"/>
          <a:stretch/>
        </p:blipFill>
        <p:spPr>
          <a:xfrm>
            <a:off x="6361447" y="2261919"/>
            <a:ext cx="1215676" cy="9188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Rectangle 17"/>
          <p:cNvSpPr/>
          <p:nvPr/>
        </p:nvSpPr>
        <p:spPr>
          <a:xfrm>
            <a:off x="1827139" y="2244179"/>
            <a:ext cx="1166151" cy="93722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021" y="2310839"/>
            <a:ext cx="803900" cy="80390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590" y="4278796"/>
            <a:ext cx="407924" cy="40792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0" r="5481"/>
          <a:stretch/>
        </p:blipFill>
        <p:spPr>
          <a:xfrm>
            <a:off x="3932756" y="4968946"/>
            <a:ext cx="410777" cy="310493"/>
          </a:xfrm>
          <a:prstGeom prst="rect">
            <a:avLst/>
          </a:prstGeom>
          <a:ln>
            <a:noFill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36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4035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419872" y="943063"/>
            <a:ext cx="5544616" cy="972653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660440" y="881946"/>
            <a:ext cx="506348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مثال على السلع المكملة في الإنتاج</a:t>
            </a:r>
            <a:endParaRPr lang="ar-S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05189" y="3307737"/>
            <a:ext cx="1728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السلعة الأصلية</a:t>
            </a:r>
            <a:endParaRPr lang="ar-SA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197568" y="3307737"/>
            <a:ext cx="2340769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السلعة المكملة في الانتاج</a:t>
            </a:r>
            <a:endParaRPr lang="ar-SA" sz="2000" b="1" dirty="0"/>
          </a:p>
        </p:txBody>
      </p:sp>
      <p:sp>
        <p:nvSpPr>
          <p:cNvPr id="24" name="Up Arrow 23"/>
          <p:cNvSpPr/>
          <p:nvPr/>
        </p:nvSpPr>
        <p:spPr>
          <a:xfrm>
            <a:off x="1161319" y="4047315"/>
            <a:ext cx="576064" cy="936104"/>
          </a:xfrm>
          <a:prstGeom prst="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TextBox 24"/>
          <p:cNvSpPr txBox="1"/>
          <p:nvPr/>
        </p:nvSpPr>
        <p:spPr>
          <a:xfrm>
            <a:off x="1661650" y="3960523"/>
            <a:ext cx="13316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ar-SA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2985645" y="4584574"/>
            <a:ext cx="509432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Right Arrow 26"/>
          <p:cNvSpPr/>
          <p:nvPr/>
        </p:nvSpPr>
        <p:spPr>
          <a:xfrm>
            <a:off x="5734606" y="4572078"/>
            <a:ext cx="576064" cy="394461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TextBox 27"/>
          <p:cNvSpPr txBox="1"/>
          <p:nvPr/>
        </p:nvSpPr>
        <p:spPr>
          <a:xfrm>
            <a:off x="6455687" y="4054948"/>
            <a:ext cx="202766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4">
                    <a:lumMod val="75000"/>
                  </a:schemeClr>
                </a:solidFill>
              </a:rPr>
              <a:t>S</a:t>
            </a:r>
            <a:endParaRPr lang="ar-S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Up Arrow 28"/>
          <p:cNvSpPr/>
          <p:nvPr/>
        </p:nvSpPr>
        <p:spPr>
          <a:xfrm>
            <a:off x="6516216" y="4175907"/>
            <a:ext cx="576064" cy="936104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Oval 29"/>
          <p:cNvSpPr/>
          <p:nvPr/>
        </p:nvSpPr>
        <p:spPr>
          <a:xfrm>
            <a:off x="3711007" y="3788047"/>
            <a:ext cx="2098944" cy="1962521"/>
          </a:xfrm>
          <a:prstGeom prst="ellipse">
            <a:avLst/>
          </a:prstGeom>
          <a:ln>
            <a:solidFill>
              <a:schemeClr val="tx1"/>
            </a:solidFill>
            <a:prstDash val="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يؤثر على </a:t>
            </a:r>
          </a:p>
          <a:p>
            <a:pPr algn="ctr"/>
            <a:r>
              <a:rPr lang="en-US" b="1" dirty="0" smtClean="0"/>
              <a:t>Qs</a:t>
            </a:r>
            <a:r>
              <a:rPr lang="ar-SA" b="1" dirty="0" smtClean="0"/>
              <a:t> من </a:t>
            </a:r>
          </a:p>
          <a:p>
            <a:pPr algn="ctr"/>
            <a:r>
              <a:rPr lang="ar-SA" b="1" dirty="0" smtClean="0"/>
              <a:t>+</a:t>
            </a:r>
          </a:p>
          <a:p>
            <a:pPr algn="ctr"/>
            <a:r>
              <a:rPr lang="ar-SA" b="1" dirty="0" smtClean="0"/>
              <a:t>يؤثر على</a:t>
            </a:r>
          </a:p>
          <a:p>
            <a:pPr algn="ctr"/>
            <a:r>
              <a:rPr lang="en-US" b="1" dirty="0" smtClean="0"/>
              <a:t>S</a:t>
            </a:r>
            <a:r>
              <a:rPr lang="ar-SA" b="1" dirty="0" smtClean="0"/>
              <a:t> من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91" y="2049672"/>
            <a:ext cx="1288788" cy="12271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53" y="4888577"/>
            <a:ext cx="514733" cy="49011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037" y="4258509"/>
            <a:ext cx="539552" cy="40466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87" r="6150"/>
          <a:stretch/>
        </p:blipFill>
        <p:spPr>
          <a:xfrm>
            <a:off x="1661650" y="2167837"/>
            <a:ext cx="1216635" cy="107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TextBox 19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37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018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 animBg="1"/>
      <p:bldP spid="27" grpId="0" animBg="1"/>
      <p:bldP spid="28" grpId="0"/>
      <p:bldP spid="29" grpId="0" animBg="1"/>
      <p:bldP spid="3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6- عوامل أخرى تؤثر على العرض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839" y="1844824"/>
            <a:ext cx="8369580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توقعات المنتجين</a:t>
            </a:r>
            <a:endParaRPr lang="ar-SA" sz="3200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الأحداث السياسية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إنتاج موديل جديد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200" b="1" dirty="0" smtClean="0"/>
              <a:t>الشائعات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ar-SA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38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3771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475656" y="4207628"/>
            <a:ext cx="5612060" cy="124742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000" b="1" dirty="0" smtClean="0"/>
              <a:t>عن طريق العرض والطلب</a:t>
            </a:r>
          </a:p>
          <a:p>
            <a:pPr algn="ctr"/>
            <a:r>
              <a:rPr lang="ar-SA" sz="2800" b="1" dirty="0" smtClean="0"/>
              <a:t>بافتراض سيادة المنافسة الكاملة</a:t>
            </a:r>
            <a:endParaRPr lang="ar-SA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127276" y="2263708"/>
            <a:ext cx="3960440" cy="115212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مؤشرات لتسجيل رغبات البائعين والمشترين</a:t>
            </a:r>
            <a:endParaRPr lang="ar-SA" sz="28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الأسعار</a:t>
            </a:r>
            <a:endParaRPr lang="ar-SA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5"/>
          <a:stretch/>
        </p:blipFill>
        <p:spPr>
          <a:xfrm>
            <a:off x="899592" y="980728"/>
            <a:ext cx="1604764" cy="186690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  <p:sp>
        <p:nvSpPr>
          <p:cNvPr id="10" name="Left Arrow 9"/>
          <p:cNvSpPr/>
          <p:nvPr/>
        </p:nvSpPr>
        <p:spPr>
          <a:xfrm>
            <a:off x="6876256" y="2276872"/>
            <a:ext cx="1810544" cy="1080120"/>
          </a:xfrm>
          <a:prstGeom prst="leftArrow">
            <a:avLst>
              <a:gd name="adj1" fmla="val 63228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تمثل</a:t>
            </a:r>
            <a:endParaRPr lang="ar-SA" sz="3200" b="1" dirty="0"/>
          </a:p>
        </p:txBody>
      </p:sp>
      <p:sp>
        <p:nvSpPr>
          <p:cNvPr id="11" name="Left Arrow 10"/>
          <p:cNvSpPr/>
          <p:nvPr/>
        </p:nvSpPr>
        <p:spPr>
          <a:xfrm>
            <a:off x="6876256" y="4296501"/>
            <a:ext cx="1810544" cy="1080120"/>
          </a:xfrm>
          <a:prstGeom prst="leftArrow">
            <a:avLst>
              <a:gd name="adj1" fmla="val 63228"/>
              <a:gd name="adj2" fmla="val 50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تتحدد</a:t>
            </a:r>
            <a:endParaRPr lang="ar-SA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915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0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الفرق بين التغير في الكمية المعروضة والتغير في العرض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560" y="1484784"/>
            <a:ext cx="82152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43445" y="4365104"/>
            <a:ext cx="8821043" cy="1512168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l-GR" sz="3200" b="1" dirty="0" smtClean="0">
                <a:sym typeface="Wingdings 3" panose="05040102010807070707" pitchFamily="18" charset="2"/>
              </a:rPr>
              <a:t>Δ</a:t>
            </a:r>
            <a:r>
              <a:rPr lang="ar-SA" sz="3200" b="1" dirty="0" smtClean="0">
                <a:sym typeface="Wingdings 3" panose="05040102010807070707" pitchFamily="18" charset="2"/>
              </a:rPr>
              <a:t> العوامل الأخرى   تغير الطلب 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 smtClean="0">
                <a:sym typeface="Wingdings 3" panose="05040102010807070707" pitchFamily="18" charset="2"/>
              </a:rPr>
              <a:t>D</a:t>
            </a:r>
            <a:r>
              <a:rPr lang="ar-SA" sz="3200" b="1" dirty="0" smtClean="0">
                <a:sym typeface="Wingdings 3" panose="05040102010807070707" pitchFamily="18" charset="2"/>
              </a:rPr>
              <a:t> انتقال كامل المنحنى</a:t>
            </a:r>
          </a:p>
          <a:p>
            <a:r>
              <a:rPr lang="ar-SA" sz="2000" b="1" dirty="0" smtClean="0">
                <a:sym typeface="Wingdings 3" panose="05040102010807070707" pitchFamily="18" charset="2"/>
              </a:rPr>
              <a:t>(تقدم </a:t>
            </a:r>
            <a:r>
              <a:rPr lang="ar-SA" sz="2000" b="1" dirty="0" err="1" smtClean="0">
                <a:sym typeface="Wingdings 3" panose="05040102010807070707" pitchFamily="18" charset="2"/>
              </a:rPr>
              <a:t>تقني،أسعار</a:t>
            </a:r>
            <a:r>
              <a:rPr lang="ar-SA" sz="2000" b="1" dirty="0" smtClean="0">
                <a:sym typeface="Wingdings 3" panose="05040102010807070707" pitchFamily="18" charset="2"/>
              </a:rPr>
              <a:t> عناصر الانتاج..)                                                           </a:t>
            </a:r>
            <a:r>
              <a:rPr lang="en-US" sz="2000" b="1" dirty="0" smtClean="0">
                <a:sym typeface="Wingdings 3" panose="05040102010807070707" pitchFamily="18" charset="2"/>
              </a:rPr>
              <a:t>S</a:t>
            </a:r>
            <a:r>
              <a:rPr lang="ar-SA" sz="2000" b="1" dirty="0" smtClean="0">
                <a:sym typeface="Wingdings 3" panose="05040102010807070707" pitchFamily="18" charset="2"/>
              </a:rPr>
              <a:t> عرض جديد</a:t>
            </a:r>
          </a:p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            مع بقاء السعر ثابت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P</a:t>
            </a: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                                                     يمين  ،  يسار</a:t>
            </a:r>
            <a:endParaRPr lang="ar-SA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3444" y="2145617"/>
            <a:ext cx="8821043" cy="1512168"/>
          </a:xfrm>
          <a:prstGeom prst="roundRect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>
              <a:lnSpc>
                <a:spcPct val="150000"/>
              </a:lnSpc>
            </a:pPr>
            <a:r>
              <a:rPr lang="el-GR" sz="3200" b="1" dirty="0" smtClean="0">
                <a:sym typeface="Wingdings 3" panose="05040102010807070707" pitchFamily="18" charset="2"/>
              </a:rPr>
              <a:t>Δ</a:t>
            </a:r>
            <a:r>
              <a:rPr lang="en-US" sz="3200" b="1" dirty="0" smtClean="0">
                <a:sym typeface="Wingdings 3" panose="05040102010807070707" pitchFamily="18" charset="2"/>
              </a:rPr>
              <a:t>P</a:t>
            </a:r>
            <a:r>
              <a:rPr lang="ar-SA" sz="3200" b="1" dirty="0" smtClean="0">
                <a:sym typeface="Wingdings 3" panose="05040102010807070707" pitchFamily="18" charset="2"/>
              </a:rPr>
              <a:t> تغير الكمية المطلوبة 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 err="1" smtClean="0">
                <a:sym typeface="Wingdings 3" panose="05040102010807070707" pitchFamily="18" charset="2"/>
              </a:rPr>
              <a:t>Qd</a:t>
            </a:r>
            <a:r>
              <a:rPr lang="ar-SA" sz="3200" b="1" dirty="0" smtClean="0">
                <a:sym typeface="Wingdings 3" panose="05040102010807070707" pitchFamily="18" charset="2"/>
              </a:rPr>
              <a:t> حركة على نفس المنحنى</a:t>
            </a:r>
          </a:p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مع بقاء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 </a:t>
            </a: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  <a:sym typeface="Wingdings 3" panose="05040102010807070707" pitchFamily="18" charset="2"/>
              </a:rPr>
              <a:t> العوامل الأخرى ثابتة</a:t>
            </a:r>
            <a:endParaRPr lang="ar-SA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995936" y="2502358"/>
            <a:ext cx="3888432" cy="5215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تغير الكمية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المعروضة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Qs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471173" y="4477395"/>
            <a:ext cx="2456656" cy="5215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تغير 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العرض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39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136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الفرق بين التغير في الكمية المعروضة والتغير في العرض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11560" y="1484784"/>
            <a:ext cx="82152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767672" y="2289206"/>
            <a:ext cx="4228117" cy="5215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ym typeface="Wingdings 3" panose="05040102010807070707" pitchFamily="18" charset="2"/>
              </a:rPr>
              <a:t>تغير الكمية </a:t>
            </a:r>
            <a:r>
              <a:rPr lang="ar-SA" sz="3200" b="1" dirty="0" smtClean="0">
                <a:sym typeface="Wingdings 3" panose="05040102010807070707" pitchFamily="18" charset="2"/>
              </a:rPr>
              <a:t>المعروضة </a:t>
            </a:r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 smtClean="0">
                <a:sym typeface="Wingdings 3" panose="05040102010807070707" pitchFamily="18" charset="2"/>
              </a:rPr>
              <a:t>Qs</a:t>
            </a:r>
            <a:endParaRPr lang="ar-SA" sz="3200" dirty="0"/>
          </a:p>
        </p:txBody>
      </p:sp>
      <p:sp>
        <p:nvSpPr>
          <p:cNvPr id="12" name="Rounded Rectangle 11"/>
          <p:cNvSpPr/>
          <p:nvPr/>
        </p:nvSpPr>
        <p:spPr>
          <a:xfrm>
            <a:off x="3767672" y="4077838"/>
            <a:ext cx="4225810" cy="5215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>
                <a:sym typeface="Wingdings 3" panose="05040102010807070707" pitchFamily="18" charset="2"/>
              </a:rPr>
              <a:t>تغير </a:t>
            </a:r>
            <a:r>
              <a:rPr lang="ar-SA" sz="3200" b="1" dirty="0" smtClean="0">
                <a:sym typeface="Wingdings 3" panose="05040102010807070707" pitchFamily="18" charset="2"/>
              </a:rPr>
              <a:t>العرض 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3200" b="1" dirty="0">
                <a:sym typeface="Wingdings 3" panose="05040102010807070707" pitchFamily="18" charset="2"/>
              </a:rPr>
              <a:t>S</a:t>
            </a:r>
            <a:endParaRPr lang="ar-SA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403648" y="2197928"/>
            <a:ext cx="0" cy="1015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03648" y="3212976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59632" y="1858482"/>
            <a:ext cx="222594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P</a:t>
            </a:r>
          </a:p>
          <a:p>
            <a:endParaRPr lang="ar-SA" dirty="0" smtClean="0"/>
          </a:p>
          <a:p>
            <a:endParaRPr lang="en-US" dirty="0"/>
          </a:p>
          <a:p>
            <a:pPr algn="ctr"/>
            <a:r>
              <a:rPr lang="en-US" b="1" dirty="0" smtClean="0"/>
              <a:t>S</a:t>
            </a:r>
          </a:p>
          <a:p>
            <a:r>
              <a:rPr lang="en-US" dirty="0" smtClean="0"/>
              <a:t>Qs</a:t>
            </a:r>
          </a:p>
          <a:p>
            <a:endParaRPr lang="ar-SA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3720500"/>
            <a:ext cx="2225940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P</a:t>
            </a:r>
          </a:p>
          <a:p>
            <a:endParaRPr lang="ar-SA" dirty="0" smtClean="0"/>
          </a:p>
          <a:p>
            <a:endParaRPr lang="en-US" dirty="0"/>
          </a:p>
          <a:p>
            <a:pPr algn="l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S”   </a:t>
            </a:r>
            <a:r>
              <a:rPr lang="en-US" b="1" dirty="0" smtClean="0"/>
              <a:t>S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        </a:t>
            </a:r>
          </a:p>
          <a:p>
            <a:r>
              <a:rPr lang="en-US" dirty="0" smtClean="0"/>
              <a:t>Qs</a:t>
            </a:r>
          </a:p>
          <a:p>
            <a:endParaRPr lang="ar-SA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388071" y="4147641"/>
            <a:ext cx="0" cy="10150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88071" y="5127640"/>
            <a:ext cx="15121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019700" y="4132629"/>
            <a:ext cx="657472" cy="7106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522770" y="4072937"/>
            <a:ext cx="690968" cy="75416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862300" y="2348881"/>
            <a:ext cx="657472" cy="5777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213738" y="2492039"/>
            <a:ext cx="72008" cy="115903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Oval 26"/>
          <p:cNvSpPr/>
          <p:nvPr/>
        </p:nvSpPr>
        <p:spPr>
          <a:xfrm>
            <a:off x="2028070" y="2677693"/>
            <a:ext cx="72008" cy="115903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TextBox 17"/>
          <p:cNvSpPr txBox="1"/>
          <p:nvPr/>
        </p:nvSpPr>
        <p:spPr>
          <a:xfrm>
            <a:off x="4117200" y="2888461"/>
            <a:ext cx="2975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(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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 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الكمية المعروضة)</a:t>
            </a:r>
            <a:endParaRPr lang="ar-SA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93037" y="4642906"/>
            <a:ext cx="297508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(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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 </a:t>
            </a:r>
            <a:r>
              <a:rPr lang="ar-SA" sz="2800" b="1" dirty="0" smtClean="0">
                <a:solidFill>
                  <a:schemeClr val="bg1">
                    <a:lumMod val="50000"/>
                  </a:schemeClr>
                </a:solidFill>
                <a:sym typeface="Wingdings 3" panose="05040102010807070707" pitchFamily="18" charset="2"/>
              </a:rPr>
              <a:t>العرض)</a:t>
            </a:r>
            <a:endParaRPr lang="ar-SA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100078" y="4278965"/>
            <a:ext cx="1856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" name="Cloud 29"/>
          <p:cNvSpPr/>
          <p:nvPr/>
        </p:nvSpPr>
        <p:spPr>
          <a:xfrm>
            <a:off x="5229351" y="5265563"/>
            <a:ext cx="1302451" cy="884066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>
              <a:buFont typeface="Wingdings 3" panose="05040102010807070707" pitchFamily="18" charset="2"/>
              <a:buChar char="#"/>
            </a:pPr>
            <a:r>
              <a:rPr lang="ar-SA" b="1" dirty="0" smtClean="0">
                <a:solidFill>
                  <a:schemeClr val="bg1"/>
                </a:solidFill>
                <a:sym typeface="Wingdings 3" panose="05040102010807070707" pitchFamily="18" charset="2"/>
              </a:rPr>
              <a:t>يمين </a:t>
            </a:r>
          </a:p>
          <a:p>
            <a:r>
              <a:rPr lang="ar-SA" b="1" dirty="0" smtClean="0">
                <a:solidFill>
                  <a:schemeClr val="bg1"/>
                </a:solidFill>
                <a:sym typeface="Wingdings 3" panose="05040102010807070707" pitchFamily="18" charset="2"/>
              </a:rPr>
              <a:t>  يسار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500" y="0"/>
            <a:ext cx="47343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40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19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      سؤال للنقاش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00" y="620688"/>
            <a:ext cx="816298" cy="991455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701849" y="1936775"/>
            <a:ext cx="812493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أي الأسباب التالية يؤدي إلى زيادة العرض من </a:t>
            </a:r>
          </a:p>
          <a:p>
            <a:r>
              <a:rPr lang="ar-SA" sz="3200" b="1" dirty="0" smtClean="0"/>
              <a:t>لحوم الدجاج؟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1774" y="3373854"/>
            <a:ext cx="7132634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ارتفاع سعر البيض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ارتفاع سعر الدجاج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ارتفاع سعر اللحم البقري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فرض ضرائب على منتجين الدجاج</a:t>
            </a:r>
          </a:p>
          <a:p>
            <a:pPr marL="514350" indent="-514350">
              <a:buFont typeface="+mj-cs"/>
              <a:buAutoNum type="arabic2Minus"/>
            </a:pPr>
            <a:r>
              <a:rPr lang="ar-SA" sz="3200" b="1" dirty="0" smtClean="0"/>
              <a:t>الفقرتين (أ) و (ب) صحيحتين</a:t>
            </a:r>
            <a:endParaRPr lang="ar-SA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41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74" y="1727708"/>
            <a:ext cx="1425782" cy="157552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05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توازن السوق</a:t>
            </a:r>
            <a:endParaRPr lang="ar-SA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6689" y="2564904"/>
            <a:ext cx="713913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 smtClean="0"/>
              <a:t>السوق       نتائج تعامل البائعين مع المشترين.</a:t>
            </a:r>
          </a:p>
          <a:p>
            <a:pPr>
              <a:lnSpc>
                <a:spcPct val="150000"/>
              </a:lnSpc>
            </a:pPr>
            <a:r>
              <a:rPr lang="ar-SA" sz="3600" b="1" u="sng" dirty="0" smtClean="0"/>
              <a:t>لذلك</a:t>
            </a:r>
            <a:r>
              <a:rPr lang="ar-SA" sz="3600" b="1" dirty="0" smtClean="0"/>
              <a:t> نقوم </a:t>
            </a:r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بدمج</a:t>
            </a:r>
            <a:r>
              <a:rPr lang="ar-SA" sz="3600" b="1" dirty="0" smtClean="0"/>
              <a:t> جدول العرض مع الطلب.</a:t>
            </a:r>
            <a:endParaRPr lang="ar-SA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42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6228184" y="2830066"/>
            <a:ext cx="612068" cy="36004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TextBox 9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243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loud 12"/>
          <p:cNvSpPr/>
          <p:nvPr/>
        </p:nvSpPr>
        <p:spPr>
          <a:xfrm>
            <a:off x="2317743" y="620163"/>
            <a:ext cx="4517708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797" y="632227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التوازن على الجدول</a:t>
            </a:r>
            <a:endParaRPr lang="ar-SA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197798"/>
              </p:ext>
            </p:extLst>
          </p:nvPr>
        </p:nvGraphicFramePr>
        <p:xfrm>
          <a:off x="971600" y="2060848"/>
          <a:ext cx="7488833" cy="4032845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251829"/>
                <a:gridCol w="1559251"/>
                <a:gridCol w="1559251"/>
                <a:gridCol w="1559251"/>
                <a:gridCol w="1559251"/>
              </a:tblGrid>
              <a:tr h="1044309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السعر</a:t>
                      </a:r>
                    </a:p>
                    <a:p>
                      <a:pPr algn="ctr" rtl="1"/>
                      <a:r>
                        <a:rPr lang="en-US" sz="2400" dirty="0" smtClean="0"/>
                        <a:t>P</a:t>
                      </a:r>
                      <a:endParaRPr lang="en-US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الكميات</a:t>
                      </a:r>
                      <a:r>
                        <a:rPr lang="ar-SA" sz="2400" baseline="0" dirty="0" smtClean="0"/>
                        <a:t> المطلوبة</a:t>
                      </a:r>
                    </a:p>
                    <a:p>
                      <a:pPr algn="ctr" rtl="1"/>
                      <a:r>
                        <a:rPr lang="en-US" sz="2400" baseline="0" dirty="0" err="1" smtClean="0"/>
                        <a:t>Qd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الكميات</a:t>
                      </a:r>
                      <a:r>
                        <a:rPr lang="ar-SA" sz="2400" baseline="0" dirty="0" smtClean="0"/>
                        <a:t> المعروضة</a:t>
                      </a:r>
                    </a:p>
                    <a:p>
                      <a:pPr algn="ctr" rtl="1"/>
                      <a:r>
                        <a:rPr lang="en-US" sz="2400" baseline="0" dirty="0" smtClean="0"/>
                        <a:t>Qs</a:t>
                      </a:r>
                      <a:endParaRPr lang="ar-SA" sz="24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الفائض</a:t>
                      </a:r>
                      <a:endParaRPr lang="ar-S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نوعه</a:t>
                      </a:r>
                      <a:endParaRPr lang="ar-SA" sz="2400" b="1" dirty="0"/>
                    </a:p>
                  </a:txBody>
                  <a:tcPr anchor="ctr"/>
                </a:tc>
              </a:tr>
              <a:tr h="56882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35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5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</a:tr>
              <a:tr h="56882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2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28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12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</a:tr>
              <a:tr h="56882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3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20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20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</a:tr>
              <a:tr h="56882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4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12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25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</a:tr>
              <a:tr h="568825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5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5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30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43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3212976"/>
            <a:ext cx="1512168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30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0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13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25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43608" y="3212976"/>
            <a:ext cx="1512168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2400" b="1" dirty="0" smtClean="0">
                <a:solidFill>
                  <a:schemeClr val="accent1"/>
                </a:solidFill>
              </a:rPr>
              <a:t>طلب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2400" b="1" dirty="0" smtClean="0">
                <a:solidFill>
                  <a:schemeClr val="accent1"/>
                </a:solidFill>
              </a:rPr>
              <a:t>طلب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توازن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عرض</a:t>
            </a:r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</a:rPr>
              <a:t>عرض</a:t>
            </a:r>
            <a:endParaRPr lang="ar-S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59632" y="4392109"/>
            <a:ext cx="6984776" cy="504056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Rounded Rectangular Callout 10"/>
          <p:cNvSpPr/>
          <p:nvPr/>
        </p:nvSpPr>
        <p:spPr>
          <a:xfrm>
            <a:off x="88119" y="1351684"/>
            <a:ext cx="1512168" cy="648597"/>
          </a:xfrm>
          <a:prstGeom prst="wedgeRoundRectCallout">
            <a:avLst>
              <a:gd name="adj1" fmla="val 58704"/>
              <a:gd name="adj2" fmla="val 130788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يسمى الفائض وفقا للكمية الأكبر</a:t>
            </a:r>
            <a:endParaRPr lang="ar-SA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225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7" grpId="0" build="p"/>
      <p:bldP spid="10" grpId="0" animBg="1"/>
      <p:bldP spid="1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382507" y="3685687"/>
            <a:ext cx="1888381" cy="16411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45" name="Straight Connector 44"/>
          <p:cNvCxnSpPr>
            <a:endCxn id="44" idx="2"/>
          </p:cNvCxnSpPr>
          <p:nvPr/>
        </p:nvCxnSpPr>
        <p:spPr>
          <a:xfrm flipH="1" flipV="1">
            <a:off x="4676687" y="2474555"/>
            <a:ext cx="3433886" cy="25961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Cloud 12"/>
          <p:cNvSpPr/>
          <p:nvPr/>
        </p:nvSpPr>
        <p:spPr>
          <a:xfrm>
            <a:off x="2317743" y="620163"/>
            <a:ext cx="4517708" cy="115212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797" y="632227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 smtClean="0">
                <a:solidFill>
                  <a:schemeClr val="tx1"/>
                </a:solidFill>
              </a:rPr>
              <a:t>التوازن بيانياً</a:t>
            </a:r>
            <a:endParaRPr lang="ar-SA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360967" y="2296883"/>
            <a:ext cx="36293" cy="30493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418670" y="5312987"/>
            <a:ext cx="3746283" cy="145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16274" y="2250735"/>
            <a:ext cx="417107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5</a:t>
            </a:r>
          </a:p>
          <a:p>
            <a:endParaRPr lang="en-US" sz="2000" b="1" dirty="0"/>
          </a:p>
          <a:p>
            <a:r>
              <a:rPr lang="en-US" sz="2000" b="1" dirty="0" smtClean="0"/>
              <a:t>4</a:t>
            </a:r>
          </a:p>
          <a:p>
            <a:endParaRPr lang="en-US" sz="2000" b="1" dirty="0"/>
          </a:p>
          <a:p>
            <a:r>
              <a:rPr lang="en-US" sz="2000" b="1" dirty="0" smtClean="0"/>
              <a:t>3</a:t>
            </a:r>
          </a:p>
          <a:p>
            <a:endParaRPr lang="en-US" sz="2000" b="1" dirty="0"/>
          </a:p>
          <a:p>
            <a:r>
              <a:rPr lang="en-US" sz="2000" b="1" dirty="0" smtClean="0"/>
              <a:t>2</a:t>
            </a:r>
          </a:p>
          <a:p>
            <a:endParaRPr lang="en-US" sz="2000" b="1" dirty="0"/>
          </a:p>
          <a:p>
            <a:r>
              <a:rPr lang="en-US" sz="2000" b="1" dirty="0" smtClean="0"/>
              <a:t>1</a:t>
            </a:r>
          </a:p>
          <a:p>
            <a:endParaRPr lang="en-US" sz="2000" b="1" dirty="0"/>
          </a:p>
          <a:p>
            <a:r>
              <a:rPr lang="en-US" sz="2000" b="1" dirty="0" smtClean="0"/>
              <a:t>0</a:t>
            </a:r>
            <a:endParaRPr lang="ar-SA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596568" y="1866900"/>
            <a:ext cx="10801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</a:t>
            </a:r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 السعر</a:t>
            </a:r>
            <a:endParaRPr lang="ar-S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05235" y="5083714"/>
            <a:ext cx="92068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Q   </a:t>
            </a:r>
            <a:endParaRPr lang="ar-SA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الكميات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04375" y="5342947"/>
            <a:ext cx="3732112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/>
              <a:t>5    10    15    20    25    30    35</a:t>
            </a:r>
            <a:endParaRPr lang="ar-SA" sz="2000" b="1" dirty="0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4686915" y="2296883"/>
            <a:ext cx="3053437" cy="267352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676687" y="4840654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TextBox 30"/>
          <p:cNvSpPr txBox="1"/>
          <p:nvPr/>
        </p:nvSpPr>
        <p:spPr>
          <a:xfrm>
            <a:off x="7054974" y="1768925"/>
            <a:ext cx="15965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منحنى العرض</a:t>
            </a:r>
          </a:p>
          <a:p>
            <a:r>
              <a:rPr lang="en-US" sz="2800" b="1" dirty="0" smtClean="0"/>
              <a:t>S     </a:t>
            </a:r>
            <a:r>
              <a:rPr lang="ar-SA" sz="2800" b="1" dirty="0" smtClean="0"/>
              <a:t>	</a:t>
            </a:r>
            <a:endParaRPr lang="ar-SA" sz="2800" b="1" dirty="0"/>
          </a:p>
        </p:txBody>
      </p:sp>
      <p:sp>
        <p:nvSpPr>
          <p:cNvPr id="35" name="Oval 34"/>
          <p:cNvSpPr/>
          <p:nvPr/>
        </p:nvSpPr>
        <p:spPr>
          <a:xfrm>
            <a:off x="6154122" y="3550360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TextBox 25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44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020272" y="4234086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9" name="Oval 38"/>
          <p:cNvSpPr/>
          <p:nvPr/>
        </p:nvSpPr>
        <p:spPr>
          <a:xfrm>
            <a:off x="5385917" y="4234086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Oval 39"/>
          <p:cNvSpPr/>
          <p:nvPr/>
        </p:nvSpPr>
        <p:spPr>
          <a:xfrm>
            <a:off x="7884368" y="4850421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Oval 40"/>
          <p:cNvSpPr/>
          <p:nvPr/>
        </p:nvSpPr>
        <p:spPr>
          <a:xfrm>
            <a:off x="5385917" y="2981290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Oval 41"/>
          <p:cNvSpPr/>
          <p:nvPr/>
        </p:nvSpPr>
        <p:spPr>
          <a:xfrm>
            <a:off x="7532385" y="2334328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Oval 42"/>
          <p:cNvSpPr/>
          <p:nvPr/>
        </p:nvSpPr>
        <p:spPr>
          <a:xfrm>
            <a:off x="6853707" y="2981290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Oval 43"/>
          <p:cNvSpPr/>
          <p:nvPr/>
        </p:nvSpPr>
        <p:spPr>
          <a:xfrm>
            <a:off x="4676687" y="2391271"/>
            <a:ext cx="144016" cy="16656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TextBox 45"/>
          <p:cNvSpPr txBox="1"/>
          <p:nvPr/>
        </p:nvSpPr>
        <p:spPr>
          <a:xfrm>
            <a:off x="7391102" y="4293778"/>
            <a:ext cx="15965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منحنى الطلب</a:t>
            </a:r>
          </a:p>
          <a:p>
            <a:r>
              <a:rPr lang="en-US" sz="2800" b="1" dirty="0" smtClean="0"/>
              <a:t>D     </a:t>
            </a:r>
            <a:r>
              <a:rPr lang="ar-SA" sz="2800" b="1" dirty="0" smtClean="0"/>
              <a:t>	</a:t>
            </a:r>
            <a:endParaRPr lang="ar-SA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79883" y="3460732"/>
            <a:ext cx="185147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نقطة التوازن</a:t>
            </a:r>
            <a:r>
              <a:rPr lang="ar-SA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ar-SA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05869" y="3239846"/>
            <a:ext cx="148785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السعر التوازني</a:t>
            </a: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P*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ar-SA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58923" y="5687657"/>
            <a:ext cx="148785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الكمية </a:t>
            </a:r>
            <a:r>
              <a:rPr lang="ar-SA" sz="2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التوازنية</a:t>
            </a:r>
            <a:endParaRPr lang="ar-SA" sz="20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Q*      </a:t>
            </a:r>
            <a:endParaRPr lang="ar-SA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Oval 27"/>
          <p:cNvSpPr/>
          <p:nvPr/>
        </p:nvSpPr>
        <p:spPr>
          <a:xfrm>
            <a:off x="4003560" y="3411910"/>
            <a:ext cx="504056" cy="5208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9" name="Oval 48"/>
          <p:cNvSpPr/>
          <p:nvPr/>
        </p:nvSpPr>
        <p:spPr>
          <a:xfrm>
            <a:off x="5970389" y="3394484"/>
            <a:ext cx="504056" cy="5208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Oval 49"/>
          <p:cNvSpPr/>
          <p:nvPr/>
        </p:nvSpPr>
        <p:spPr>
          <a:xfrm>
            <a:off x="6018860" y="5231450"/>
            <a:ext cx="504056" cy="52084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Rounded Rectangular Callout 50"/>
          <p:cNvSpPr/>
          <p:nvPr/>
        </p:nvSpPr>
        <p:spPr>
          <a:xfrm>
            <a:off x="285279" y="2980158"/>
            <a:ext cx="2412888" cy="2520227"/>
          </a:xfrm>
          <a:prstGeom prst="wedgeRoundRectCallout">
            <a:avLst>
              <a:gd name="adj1" fmla="val 72382"/>
              <a:gd name="adj2" fmla="val -101129"/>
              <a:gd name="adj3" fmla="val 1666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يتم تحديده بـ</a:t>
            </a:r>
          </a:p>
          <a:p>
            <a:pPr algn="ctr"/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تقاطع</a:t>
            </a:r>
            <a:r>
              <a:rPr lang="ar-SA" b="1" dirty="0" smtClean="0"/>
              <a:t> </a:t>
            </a:r>
          </a:p>
          <a:p>
            <a:pPr algn="ctr"/>
            <a:r>
              <a:rPr lang="ar-SA" b="1" dirty="0" smtClean="0"/>
              <a:t>منحنى العرض مع الطلب</a:t>
            </a:r>
          </a:p>
          <a:p>
            <a:pPr algn="ctr"/>
            <a:endParaRPr lang="ar-SA" b="1" dirty="0" smtClean="0"/>
          </a:p>
          <a:p>
            <a:pPr algn="ctr"/>
            <a:r>
              <a:rPr lang="ar-SA" b="1" dirty="0" smtClean="0"/>
              <a:t>وعندها</a:t>
            </a:r>
          </a:p>
          <a:p>
            <a:pPr algn="ctr"/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Qd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Qs</a:t>
            </a:r>
            <a:endParaRPr lang="ar-SA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4" name="Straight Arrow Connector 53"/>
          <p:cNvCxnSpPr>
            <a:endCxn id="46" idx="1"/>
          </p:cNvCxnSpPr>
          <p:nvPr/>
        </p:nvCxnSpPr>
        <p:spPr>
          <a:xfrm flipV="1">
            <a:off x="5268864" y="4709277"/>
            <a:ext cx="2122238" cy="6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5152514" y="2518013"/>
            <a:ext cx="2122238" cy="66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259902" y="2169321"/>
            <a:ext cx="15179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</a:rPr>
              <a:t>فائض عرض</a:t>
            </a:r>
            <a:endParaRPr lang="ar-SA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326697" y="4723014"/>
            <a:ext cx="15179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/>
                </a:solidFill>
              </a:rPr>
              <a:t>فائض طلب</a:t>
            </a:r>
            <a:endParaRPr lang="ar-SA" sz="2000" b="1" dirty="0">
              <a:solidFill>
                <a:schemeClr val="accent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1893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3" grpId="0"/>
      <p:bldP spid="24" grpId="0"/>
      <p:bldP spid="25" grpId="0" animBg="1"/>
      <p:bldP spid="31" grpId="0"/>
      <p:bldP spid="35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/>
      <p:bldP spid="27" grpId="0"/>
      <p:bldP spid="47" grpId="0"/>
      <p:bldP spid="48" grpId="0"/>
      <p:bldP spid="28" grpId="0" animBg="1"/>
      <p:bldP spid="49" grpId="0" animBg="1"/>
      <p:bldP spid="50" grpId="0" animBg="1"/>
      <p:bldP spid="51" grpId="0" animBg="1"/>
      <p:bldP spid="58" grpId="0"/>
      <p:bldP spid="5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734" y="876925"/>
            <a:ext cx="7554532" cy="1077218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يعرف </a:t>
            </a:r>
            <a:r>
              <a:rPr lang="ar-SA" sz="3200" b="1" dirty="0">
                <a:solidFill>
                  <a:schemeClr val="bg1">
                    <a:lumMod val="50000"/>
                  </a:schemeClr>
                </a:solidFill>
              </a:rPr>
              <a:t>توازن العرض </a:t>
            </a:r>
            <a:r>
              <a:rPr lang="ar-SA" sz="3200" b="1" dirty="0" smtClean="0">
                <a:solidFill>
                  <a:schemeClr val="bg1">
                    <a:lumMod val="50000"/>
                  </a:schemeClr>
                </a:solidFill>
              </a:rPr>
              <a:t>والطلب</a:t>
            </a:r>
            <a:r>
              <a:rPr lang="ar-SA" sz="32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     بأنه الحالة التي لا يوجد فيها اتجاه نحو التغيير.</a:t>
            </a:r>
            <a:endParaRPr lang="ar-SA" sz="3200" b="1" dirty="0">
              <a:ln w="0"/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45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2754401"/>
            <a:ext cx="244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فائض العرض   </a:t>
            </a:r>
            <a:endParaRPr lang="ar-SA" sz="4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4806936"/>
            <a:ext cx="244827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فائض الطلب   </a:t>
            </a:r>
            <a:endParaRPr lang="ar-SA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067944" y="1088091"/>
            <a:ext cx="360040" cy="270083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Left Arrow 16"/>
          <p:cNvSpPr/>
          <p:nvPr/>
        </p:nvSpPr>
        <p:spPr>
          <a:xfrm>
            <a:off x="5076857" y="3016183"/>
            <a:ext cx="784986" cy="398462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Left Arrow 17"/>
          <p:cNvSpPr/>
          <p:nvPr/>
        </p:nvSpPr>
        <p:spPr>
          <a:xfrm>
            <a:off x="5076857" y="4998926"/>
            <a:ext cx="784986" cy="3984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Cloud 18"/>
          <p:cNvSpPr/>
          <p:nvPr/>
        </p:nvSpPr>
        <p:spPr>
          <a:xfrm>
            <a:off x="251520" y="2183494"/>
            <a:ext cx="4726608" cy="2175236"/>
          </a:xfrm>
          <a:prstGeom prst="cloud">
            <a:avLst/>
          </a:prstGeom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تنافس المنتجين على البيع </a:t>
            </a: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</a:t>
            </a:r>
            <a:r>
              <a:rPr lang="ar-SA" sz="2000" b="1" dirty="0" smtClean="0">
                <a:sym typeface="Wingdings" panose="05000000000000000000" pitchFamily="2" charset="2"/>
              </a:rPr>
              <a:t> يضغط على الأسعار بالانخفاض </a:t>
            </a:r>
            <a:r>
              <a:rPr lang="ar-SA" sz="2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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P</a:t>
            </a:r>
            <a:r>
              <a:rPr lang="ar-SA" sz="2000" b="1" dirty="0" smtClean="0">
                <a:sym typeface="Wingdings 3" panose="05040102010807070707" pitchFamily="18" charset="2"/>
              </a:rPr>
              <a:t> </a:t>
            </a:r>
            <a:r>
              <a:rPr lang="ar-SA" sz="2000" b="1" dirty="0" smtClean="0">
                <a:sym typeface="Wingdings" panose="05000000000000000000" pitchFamily="2" charset="2"/>
              </a:rPr>
              <a:t> </a:t>
            </a:r>
            <a:r>
              <a:rPr lang="ar-SA" sz="2000" b="1" dirty="0" smtClean="0">
                <a:sym typeface="Wingdings 3" panose="05040102010807070707" pitchFamily="18" charset="2"/>
              </a:rPr>
              <a:t></a:t>
            </a:r>
            <a:r>
              <a:rPr lang="en-US" sz="2000" b="1" dirty="0" smtClean="0">
                <a:sym typeface="Wingdings 3" panose="05040102010807070707" pitchFamily="18" charset="2"/>
              </a:rPr>
              <a:t>Qs</a:t>
            </a:r>
            <a:r>
              <a:rPr lang="ar-SA" sz="2000" b="1" dirty="0" smtClean="0">
                <a:sym typeface="Wingdings 3" panose="05040102010807070707" pitchFamily="18" charset="2"/>
              </a:rPr>
              <a:t> و </a:t>
            </a:r>
            <a:r>
              <a:rPr lang="en-US" sz="2000" b="1" dirty="0" err="1" smtClean="0">
                <a:sym typeface="Wingdings 3" panose="05040102010807070707" pitchFamily="18" charset="2"/>
              </a:rPr>
              <a:t>Qd</a:t>
            </a:r>
            <a:r>
              <a:rPr lang="ar-SA" sz="2000" b="1" dirty="0" smtClean="0">
                <a:sym typeface="Wingdings 3" panose="05040102010807070707" pitchFamily="18" charset="2"/>
              </a:rPr>
              <a:t> بسبب قانون العرض والطلب </a:t>
            </a:r>
            <a:r>
              <a:rPr lang="ar-SA" sz="2000" b="1" dirty="0" smtClean="0">
                <a:sym typeface="Wingdings" panose="05000000000000000000" pitchFamily="2" charset="2"/>
              </a:rPr>
              <a:t> </a:t>
            </a:r>
            <a:r>
              <a:rPr lang="ar-SA" sz="2000" b="1" dirty="0" smtClean="0">
                <a:sym typeface="Wingdings 3" panose="05040102010807070707" pitchFamily="18" charset="2"/>
              </a:rPr>
              <a:t>حتى نعود إلى التوازن</a:t>
            </a:r>
            <a:endParaRPr lang="ar-SA" sz="2000" b="1" dirty="0"/>
          </a:p>
        </p:txBody>
      </p:sp>
      <p:sp>
        <p:nvSpPr>
          <p:cNvPr id="20" name="Cloud 19"/>
          <p:cNvSpPr/>
          <p:nvPr/>
        </p:nvSpPr>
        <p:spPr>
          <a:xfrm>
            <a:off x="337148" y="4455270"/>
            <a:ext cx="4615282" cy="1513062"/>
          </a:xfrm>
          <a:prstGeom prst="cloud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تنافس المستهلكين على الشراء </a:t>
            </a:r>
            <a:r>
              <a:rPr lang="ar-SA" sz="2000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 </a:t>
            </a:r>
            <a:r>
              <a:rPr lang="ar-SA" sz="2000" b="1" dirty="0" smtClean="0">
                <a:sym typeface="Wingdings" panose="05000000000000000000" pitchFamily="2" charset="2"/>
              </a:rPr>
              <a:t>يضغط على الأسعار بالارتفاع </a:t>
            </a:r>
            <a:r>
              <a:rPr lang="ar-SA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</a:t>
            </a:r>
            <a:r>
              <a:rPr lang="en-US" sz="2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P</a:t>
            </a:r>
            <a:endParaRPr lang="ar-SA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4168" y="3376546"/>
            <a:ext cx="201622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(عند سعر أعلى من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P*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176" y="5394101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(عند سعر أقل من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P*</a:t>
            </a:r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929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التغير في السعر التوازني</a:t>
            </a:r>
            <a:endParaRPr lang="ar-SA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6650" y="2470688"/>
            <a:ext cx="8510699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600" b="1" dirty="0" smtClean="0"/>
              <a:t>اختلال التوازن </a:t>
            </a:r>
            <a:r>
              <a:rPr lang="ar-SA" sz="3600" b="1" u="sng" dirty="0" smtClean="0"/>
              <a:t>بسبب</a:t>
            </a:r>
            <a:r>
              <a:rPr lang="ar-SA" sz="3600" b="1" dirty="0" smtClean="0"/>
              <a:t> (</a:t>
            </a:r>
            <a:r>
              <a:rPr lang="el-GR" sz="3600" b="1" dirty="0" smtClean="0"/>
              <a:t>Δ</a:t>
            </a:r>
            <a:r>
              <a:rPr lang="ar-SA" sz="3600" b="1" dirty="0" smtClean="0"/>
              <a:t> العوامل الأخرى عدا السعر</a:t>
            </a:r>
            <a:r>
              <a:rPr lang="en-US" sz="3600" b="1" dirty="0" smtClean="0"/>
              <a:t>P</a:t>
            </a:r>
            <a:r>
              <a:rPr lang="ar-SA" sz="3600" b="1" dirty="0" smtClean="0"/>
              <a:t> )</a:t>
            </a:r>
          </a:p>
          <a:p>
            <a:pPr>
              <a:lnSpc>
                <a:spcPct val="150000"/>
              </a:lnSpc>
            </a:pPr>
            <a:r>
              <a:rPr lang="ar-SA" sz="3600" b="1" dirty="0" smtClean="0"/>
              <a:t>      انتقال كامل منحنى </a:t>
            </a:r>
            <a:r>
              <a:rPr lang="ar-SA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الطلب</a:t>
            </a:r>
            <a:r>
              <a:rPr lang="ar-SA" sz="3600" b="1" dirty="0" smtClean="0"/>
              <a:t> أو/و كامل منحنى 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العرض</a:t>
            </a:r>
          </a:p>
          <a:p>
            <a:pPr>
              <a:lnSpc>
                <a:spcPct val="150000"/>
              </a:lnSpc>
            </a:pPr>
            <a:r>
              <a:rPr lang="ar-SA" sz="36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ar-SA" sz="3600" b="1" dirty="0" smtClean="0"/>
              <a:t>نقطة توازن جديدة (</a:t>
            </a:r>
            <a:r>
              <a:rPr lang="en-US" sz="3600" b="1" dirty="0" smtClean="0"/>
              <a:t>P*</a:t>
            </a:r>
            <a:r>
              <a:rPr lang="ar-SA" sz="3600" b="1" dirty="0" smtClean="0"/>
              <a:t> و </a:t>
            </a:r>
            <a:r>
              <a:rPr lang="en-US" sz="3600" b="1" dirty="0" smtClean="0"/>
              <a:t>Q*</a:t>
            </a:r>
            <a:r>
              <a:rPr lang="ar-SA" sz="3600" b="1" dirty="0" smtClean="0"/>
              <a:t> جديدة)</a:t>
            </a:r>
            <a:endParaRPr lang="ar-SA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46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8074732" y="3583329"/>
            <a:ext cx="612068" cy="36004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Left Arrow 9"/>
          <p:cNvSpPr/>
          <p:nvPr/>
        </p:nvSpPr>
        <p:spPr>
          <a:xfrm>
            <a:off x="8074732" y="4405414"/>
            <a:ext cx="612068" cy="36004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5576" y="2708920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8064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47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2441" y="1113858"/>
            <a:ext cx="280831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اختلال التوازن</a:t>
            </a:r>
            <a:endParaRPr lang="ar-SA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4438" y="3400425"/>
            <a:ext cx="251568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انزحاف</a:t>
            </a:r>
            <a:endParaRPr lang="ar-SA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الطلب</a:t>
            </a:r>
            <a:endParaRPr lang="ar-SA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52448" y="3352971"/>
            <a:ext cx="2808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انزحاف</a:t>
            </a:r>
            <a:endParaRPr lang="ar-SA" sz="4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العرض</a:t>
            </a:r>
            <a:endParaRPr lang="ar-SA" sz="4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9034" y="3384985"/>
            <a:ext cx="1989361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انزحاف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الاثنين</a:t>
            </a:r>
            <a:r>
              <a:rPr lang="ar-S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معاً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036324" y="1928457"/>
            <a:ext cx="2520280" cy="1455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6597" y="1928457"/>
            <a:ext cx="2592288" cy="1426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560598" y="1899697"/>
            <a:ext cx="0" cy="14555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44708" y="4694111"/>
            <a:ext cx="80054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l-GR" sz="2400" b="1" dirty="0" smtClean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 عوامل الطلب)            (</a:t>
            </a:r>
            <a:r>
              <a:rPr lang="el-GR" sz="2400" b="1" dirty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ar-SA" sz="2400" b="1" dirty="0">
                <a:solidFill>
                  <a:schemeClr val="bg1">
                    <a:lumMod val="50000"/>
                  </a:schemeClr>
                </a:solidFill>
              </a:rPr>
              <a:t> عوامل 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العرض)             (</a:t>
            </a:r>
            <a:r>
              <a:rPr lang="el-GR" sz="2400" b="1" dirty="0" smtClean="0">
                <a:solidFill>
                  <a:schemeClr val="bg1">
                    <a:lumMod val="50000"/>
                  </a:schemeClr>
                </a:solidFill>
              </a:rPr>
              <a:t>Δ</a:t>
            </a:r>
            <a:r>
              <a:rPr lang="ar-SA" sz="2400" b="1" dirty="0" smtClean="0">
                <a:solidFill>
                  <a:schemeClr val="bg1">
                    <a:lumMod val="50000"/>
                  </a:schemeClr>
                </a:solidFill>
              </a:rPr>
              <a:t> عوامل الاثنين)</a:t>
            </a:r>
            <a:endParaRPr lang="ar-SA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349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48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" name="Cloud 2"/>
          <p:cNvSpPr/>
          <p:nvPr/>
        </p:nvSpPr>
        <p:spPr>
          <a:xfrm>
            <a:off x="899592" y="692696"/>
            <a:ext cx="7272808" cy="5472608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طريقة التفكير السليم</a:t>
            </a:r>
          </a:p>
          <a:p>
            <a:pPr algn="ctr"/>
            <a:endParaRPr lang="ar-SA" sz="1400" b="1" dirty="0"/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يؤثر على من؟</a:t>
            </a:r>
            <a:r>
              <a:rPr lang="ar-SA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ar-SA" sz="4000" b="1" dirty="0" smtClean="0">
                <a:solidFill>
                  <a:schemeClr val="bg1">
                    <a:lumMod val="50000"/>
                  </a:schemeClr>
                </a:solidFill>
              </a:rPr>
              <a:t> أم </a:t>
            </a: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كيف؟ </a:t>
            </a:r>
            <a:r>
              <a:rPr lang="ar-SA" sz="4000" b="1" dirty="0" smtClean="0">
                <a:solidFill>
                  <a:schemeClr val="bg1">
                    <a:lumMod val="50000"/>
                  </a:schemeClr>
                </a:solidFill>
              </a:rPr>
              <a:t>حركة  أم انتقال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نوع التأثير؟ </a:t>
            </a:r>
            <a:r>
              <a:rPr lang="ar-SA" sz="4000" b="1" dirty="0" smtClean="0">
                <a:solidFill>
                  <a:schemeClr val="bg1">
                    <a:lumMod val="50000"/>
                  </a:schemeClr>
                </a:solidFill>
              </a:rPr>
              <a:t>+  أم  </a:t>
            </a:r>
            <a:endParaRPr lang="ar-SA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908720"/>
            <a:ext cx="936104" cy="1231715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2555776" y="4797152"/>
            <a:ext cx="288032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0899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248642" y="1700808"/>
            <a:ext cx="8895358" cy="5040559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3200" b="1" dirty="0" smtClean="0"/>
              <a:t>1- الوضع في السوق حيث يوجد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عدد كبير </a:t>
            </a:r>
            <a:r>
              <a:rPr lang="ar-SA" sz="3200" b="1" dirty="0" smtClean="0"/>
              <a:t>من البائعين و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عدد</a:t>
            </a:r>
            <a:r>
              <a:rPr lang="ar-SA" sz="3200" b="1" dirty="0" smtClean="0"/>
              <a:t>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كبير</a:t>
            </a:r>
            <a:r>
              <a:rPr lang="ar-SA" sz="3200" b="1" dirty="0" smtClean="0"/>
              <a:t> من المشترين</a:t>
            </a:r>
          </a:p>
          <a:p>
            <a:endParaRPr lang="ar-SA" sz="3200" b="1" dirty="0" smtClean="0"/>
          </a:p>
          <a:p>
            <a:r>
              <a:rPr lang="ar-SA" sz="3200" b="1" dirty="0" smtClean="0"/>
              <a:t>2- وفي تلك السوق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تتوافر المعلومات الكافية </a:t>
            </a:r>
            <a:r>
              <a:rPr lang="ar-SA" sz="3200" b="1" dirty="0" smtClean="0"/>
              <a:t>للمتعاملين.</a:t>
            </a:r>
          </a:p>
          <a:p>
            <a:endParaRPr lang="ar-SA" sz="3200" b="1" dirty="0" smtClean="0"/>
          </a:p>
          <a:p>
            <a:r>
              <a:rPr lang="ar-SA" sz="3200" b="1" dirty="0" smtClean="0"/>
              <a:t>3- وتكون السلعة أو الخدمة </a:t>
            </a:r>
            <a:r>
              <a:rPr lang="ar-SA" sz="3600" b="1" dirty="0" smtClean="0">
                <a:solidFill>
                  <a:schemeClr val="accent1">
                    <a:lumMod val="75000"/>
                  </a:schemeClr>
                </a:solidFill>
              </a:rPr>
              <a:t>متجانسة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ar-S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sz="3200" b="1" dirty="0" smtClean="0">
                <a:solidFill>
                  <a:schemeClr val="tx1"/>
                </a:solidFill>
              </a:rPr>
              <a:t>4-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</a:rPr>
              <a:t>حرية </a:t>
            </a:r>
            <a:r>
              <a:rPr lang="ar-SA" sz="3200" b="1" dirty="0" smtClean="0">
                <a:solidFill>
                  <a:schemeClr val="tx1"/>
                </a:solidFill>
              </a:rPr>
              <a:t>الدخول و الخروج من السوق.</a:t>
            </a:r>
          </a:p>
          <a:p>
            <a:endParaRPr lang="ar-SA" sz="32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المنافسة الكاملة</a:t>
            </a:r>
            <a:endParaRPr lang="ar-SA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800790"/>
            <a:ext cx="5276031" cy="523220"/>
          </a:xfrm>
          <a:prstGeom prst="rect">
            <a:avLst/>
          </a:prstGeom>
          <a:gradFill>
            <a:gsLst>
              <a:gs pos="0">
                <a:schemeClr val="accent5">
                  <a:tint val="50000"/>
                  <a:shade val="86000"/>
                  <a:satMod val="140000"/>
                </a:schemeClr>
              </a:gs>
              <a:gs pos="0">
                <a:schemeClr val="bg1"/>
              </a:gs>
              <a:gs pos="0">
                <a:scrgbClr r="0" g="0" b="0"/>
              </a:gs>
              <a:gs pos="0">
                <a:schemeClr val="accent5">
                  <a:tint val="48000"/>
                  <a:satMod val="15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u="sng" dirty="0" smtClean="0">
                <a:solidFill>
                  <a:schemeClr val="accent1">
                    <a:lumMod val="75000"/>
                  </a:schemeClr>
                </a:solidFill>
              </a:rPr>
              <a:t>بحيث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SA" sz="2400" b="1" dirty="0" smtClean="0"/>
              <a:t>لا يؤثر أي منهم على سعر السلعة او الخدمة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658" y="4947211"/>
            <a:ext cx="4710856" cy="461665"/>
          </a:xfrm>
          <a:prstGeom prst="rect">
            <a:avLst/>
          </a:prstGeom>
          <a:gradFill>
            <a:gsLst>
              <a:gs pos="0">
                <a:schemeClr val="bg1"/>
              </a:gs>
              <a:gs pos="45000">
                <a:schemeClr val="accent5">
                  <a:tint val="48000"/>
                  <a:satMod val="150000"/>
                </a:schemeClr>
              </a:gs>
              <a:gs pos="100000">
                <a:schemeClr val="accent5">
                  <a:tint val="28000"/>
                  <a:satMod val="16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/>
              <a:t>متماثلة عند جميع البائعين وفي نظر المشترين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67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  <p:bldP spid="3" grpId="0" animBg="1"/>
      <p:bldP spid="1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        على اختلال الطلب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95542" y="1792871"/>
            <a:ext cx="81249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وضحي مستعينة بالرسم أثر زيادة عدد السكان على التوازن؟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9865" y="4705429"/>
            <a:ext cx="8113463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ym typeface="Wingdings 3" panose="05040102010807070707" pitchFamily="18" charset="2"/>
              </a:rPr>
              <a:t> عدد السكان </a:t>
            </a:r>
            <a:r>
              <a:rPr lang="ar-SA" sz="2800" b="1" dirty="0" smtClean="0">
                <a:sym typeface="Wingdings" panose="05000000000000000000" pitchFamily="2" charset="2"/>
              </a:rPr>
              <a:t> </a:t>
            </a:r>
            <a:r>
              <a:rPr lang="ar-SA" sz="2800" b="1" dirty="0" smtClean="0">
                <a:sym typeface="Wingdings 3" panose="05040102010807070707" pitchFamily="18" charset="2"/>
              </a:rPr>
              <a:t>الطلب ويتمثل في انتقال منحنى الطلب إلى اليمين </a:t>
            </a:r>
            <a:r>
              <a:rPr lang="ar-SA" sz="2800" b="1" dirty="0" smtClean="0">
                <a:sym typeface="Wingdings" panose="05000000000000000000" pitchFamily="2" charset="2"/>
              </a:rPr>
              <a:t> </a:t>
            </a:r>
            <a:r>
              <a:rPr lang="ar-SA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فائض طلب </a:t>
            </a:r>
            <a:r>
              <a:rPr lang="ar-SA" sz="2800" b="1" dirty="0" smtClean="0">
                <a:sym typeface="Wingdings" panose="05000000000000000000" pitchFamily="2" charset="2"/>
              </a:rPr>
              <a:t>مقداره </a:t>
            </a:r>
            <a:r>
              <a:rPr lang="en-US" sz="2800" b="1" dirty="0" smtClean="0">
                <a:sym typeface="Wingdings" panose="05000000000000000000" pitchFamily="2" charset="2"/>
              </a:rPr>
              <a:t>Q</a:t>
            </a:r>
            <a:r>
              <a:rPr lang="en-US" sz="2000" b="1" dirty="0" smtClean="0">
                <a:sym typeface="Wingdings" panose="05000000000000000000" pitchFamily="2" charset="2"/>
              </a:rPr>
              <a:t>1</a:t>
            </a:r>
            <a:r>
              <a:rPr lang="en-US" sz="2800" b="1" dirty="0" smtClean="0">
                <a:sym typeface="Wingdings" panose="05000000000000000000" pitchFamily="2" charset="2"/>
              </a:rPr>
              <a:t>  Q</a:t>
            </a:r>
            <a:r>
              <a:rPr lang="en-US" sz="2000" b="1" dirty="0" smtClean="0">
                <a:sym typeface="Wingdings" panose="05000000000000000000" pitchFamily="2" charset="2"/>
              </a:rPr>
              <a:t>3</a:t>
            </a:r>
            <a:r>
              <a:rPr lang="ar-SA" sz="2800" b="1" dirty="0" smtClean="0">
                <a:sym typeface="Wingdings" panose="05000000000000000000" pitchFamily="2" charset="2"/>
              </a:rPr>
              <a:t>  يضغط على </a:t>
            </a:r>
            <a:r>
              <a:rPr lang="ar-SA" sz="2800" b="1" dirty="0" err="1" smtClean="0">
                <a:sym typeface="Wingdings" panose="05000000000000000000" pitchFamily="2" charset="2"/>
              </a:rPr>
              <a:t>الأسعارصعوداً</a:t>
            </a:r>
            <a:r>
              <a:rPr lang="ar-SA" sz="2800" b="1" dirty="0" smtClean="0">
                <a:sym typeface="Wingdings" panose="05000000000000000000" pitchFamily="2" charset="2"/>
              </a:rPr>
              <a:t> </a:t>
            </a:r>
            <a:r>
              <a:rPr lang="ar-SA" sz="2800" b="1" dirty="0" smtClean="0">
                <a:sym typeface="Wingdings 3" panose="05040102010807070707" pitchFamily="18" charset="2"/>
              </a:rPr>
              <a:t></a:t>
            </a:r>
            <a:r>
              <a:rPr lang="en-US" sz="2800" b="1" dirty="0" smtClean="0">
                <a:sym typeface="Wingdings 3" panose="05040102010807070707" pitchFamily="18" charset="2"/>
              </a:rPr>
              <a:t>P</a:t>
            </a:r>
            <a:r>
              <a:rPr lang="ar-SA" sz="2800" b="1" dirty="0" smtClean="0">
                <a:sym typeface="Wingdings 3" panose="05040102010807070707" pitchFamily="18" charset="2"/>
              </a:rPr>
              <a:t> إلى أن نصل إلى توازن جديد عند </a:t>
            </a:r>
            <a:r>
              <a:rPr lang="en-US" sz="2800" b="1" dirty="0" smtClean="0">
                <a:sym typeface="Wingdings 3" panose="05040102010807070707" pitchFamily="18" charset="2"/>
              </a:rPr>
              <a:t>P</a:t>
            </a:r>
            <a:r>
              <a:rPr lang="en-US" sz="2000" b="1" dirty="0" smtClean="0">
                <a:sym typeface="Wingdings 3" panose="05040102010807070707" pitchFamily="18" charset="2"/>
              </a:rPr>
              <a:t>2</a:t>
            </a:r>
            <a:r>
              <a:rPr lang="ar-SA" sz="2800" b="1" dirty="0" smtClean="0">
                <a:sym typeface="Wingdings 3" panose="05040102010807070707" pitchFamily="18" charset="2"/>
              </a:rPr>
              <a:t> و </a:t>
            </a:r>
            <a:r>
              <a:rPr lang="en-US" sz="2800" b="1" dirty="0" smtClean="0">
                <a:sym typeface="Wingdings 3" panose="05040102010807070707" pitchFamily="18" charset="2"/>
              </a:rPr>
              <a:t>Q</a:t>
            </a:r>
            <a:r>
              <a:rPr lang="en-US" sz="2000" b="1" dirty="0" smtClean="0">
                <a:sym typeface="Wingdings 3" panose="05040102010807070707" pitchFamily="18" charset="2"/>
              </a:rPr>
              <a:t>2</a:t>
            </a:r>
            <a:r>
              <a:rPr lang="ar-SA" sz="2800" b="1" dirty="0" smtClean="0">
                <a:sym typeface="Wingdings 3" panose="05040102010807070707" pitchFamily="18" charset="2"/>
              </a:rPr>
              <a:t> أعلى.</a:t>
            </a:r>
            <a:endParaRPr lang="ar-SA" sz="28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49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79712" y="3611557"/>
            <a:ext cx="823900" cy="73418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7668344" y="694138"/>
            <a:ext cx="1152128" cy="10367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مثال</a:t>
            </a:r>
            <a:endParaRPr lang="ar-SA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5144083" y="2565045"/>
            <a:ext cx="2884301" cy="2096889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التفكير السليم</a:t>
            </a:r>
          </a:p>
          <a:p>
            <a:pPr algn="ctr"/>
            <a:endParaRPr lang="ar-SA" sz="1000" b="1" dirty="0"/>
          </a:p>
          <a:p>
            <a:pPr marL="185738" indent="-185738">
              <a:buFont typeface="Wingdings" panose="05000000000000000000" pitchFamily="2" charset="2"/>
              <a:buChar char="§"/>
            </a:pPr>
            <a:r>
              <a:rPr lang="ar-S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يؤثر على من؟</a:t>
            </a:r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</a:rPr>
              <a:t>D</a:t>
            </a:r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 أم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</a:p>
          <a:p>
            <a:pPr marL="185738" indent="-185738">
              <a:buFont typeface="Wingdings" panose="05000000000000000000" pitchFamily="2" charset="2"/>
              <a:buChar char="§"/>
            </a:pPr>
            <a:r>
              <a:rPr lang="ar-S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كيف؟ </a:t>
            </a:r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حركة  أم </a:t>
            </a:r>
            <a:r>
              <a:rPr lang="ar-SA" sz="1600" b="1" dirty="0" smtClean="0">
                <a:solidFill>
                  <a:srgbClr val="C00000"/>
                </a:solidFill>
              </a:rPr>
              <a:t>انتقال</a:t>
            </a:r>
          </a:p>
          <a:p>
            <a:pPr marL="185738" indent="-185738">
              <a:buFont typeface="Wingdings" panose="05000000000000000000" pitchFamily="2" charset="2"/>
              <a:buChar char="§"/>
            </a:pPr>
            <a:r>
              <a:rPr lang="ar-S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نوع التأثير؟ </a:t>
            </a:r>
            <a:r>
              <a:rPr lang="ar-SA" sz="1600" b="1" dirty="0" smtClean="0">
                <a:solidFill>
                  <a:srgbClr val="C00000"/>
                </a:solidFill>
              </a:rPr>
              <a:t>+</a:t>
            </a:r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  أم - 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716222"/>
            <a:ext cx="331311" cy="435936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979712" y="2934190"/>
            <a:ext cx="0" cy="1430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84709" y="3152158"/>
            <a:ext cx="864096" cy="924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43014" y="3152158"/>
            <a:ext cx="947486" cy="8594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32188" y="2969254"/>
            <a:ext cx="864096" cy="92491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979712" y="4345737"/>
            <a:ext cx="2285971" cy="81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87525" y="3429000"/>
            <a:ext cx="1063566" cy="92642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Rectangle 29"/>
          <p:cNvSpPr/>
          <p:nvPr/>
        </p:nvSpPr>
        <p:spPr>
          <a:xfrm>
            <a:off x="2799063" y="3619732"/>
            <a:ext cx="491437" cy="73418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TextBox 30"/>
          <p:cNvSpPr txBox="1"/>
          <p:nvPr/>
        </p:nvSpPr>
        <p:spPr>
          <a:xfrm>
            <a:off x="1151832" y="2674104"/>
            <a:ext cx="3420168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P </a:t>
            </a:r>
            <a:r>
              <a:rPr lang="ar-SA" dirty="0" smtClean="0"/>
              <a:t> الاسعار</a:t>
            </a:r>
            <a:endParaRPr lang="en-US" dirty="0" smtClean="0"/>
          </a:p>
          <a:p>
            <a:endParaRPr lang="en-US" dirty="0"/>
          </a:p>
          <a:p>
            <a:endParaRPr lang="ar-SA" dirty="0" smtClean="0"/>
          </a:p>
          <a:p>
            <a:endParaRPr lang="ar-SA" dirty="0"/>
          </a:p>
          <a:p>
            <a:endParaRPr lang="en-US" dirty="0" smtClean="0"/>
          </a:p>
          <a:p>
            <a:r>
              <a:rPr lang="ar-SA" dirty="0" smtClean="0"/>
              <a:t>		</a:t>
            </a:r>
            <a:endParaRPr lang="en-US" dirty="0"/>
          </a:p>
          <a:p>
            <a:r>
              <a:rPr lang="en-US" dirty="0" smtClean="0"/>
              <a:t>Q</a:t>
            </a:r>
            <a:r>
              <a:rPr lang="ar-SA" dirty="0" smtClean="0"/>
              <a:t> الكميات</a:t>
            </a:r>
            <a:endParaRPr lang="en-US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2996943" y="2851845"/>
            <a:ext cx="5827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</a:t>
            </a:r>
            <a:endParaRPr lang="ar-SA" dirty="0"/>
          </a:p>
        </p:txBody>
      </p:sp>
      <p:sp>
        <p:nvSpPr>
          <p:cNvPr id="34" name="TextBox 33"/>
          <p:cNvSpPr txBox="1"/>
          <p:nvPr/>
        </p:nvSpPr>
        <p:spPr>
          <a:xfrm>
            <a:off x="2957439" y="3933191"/>
            <a:ext cx="5827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</a:t>
            </a:r>
            <a:endParaRPr lang="ar-SA" dirty="0"/>
          </a:p>
        </p:txBody>
      </p:sp>
      <p:sp>
        <p:nvSpPr>
          <p:cNvPr id="35" name="TextBox 34"/>
          <p:cNvSpPr txBox="1"/>
          <p:nvPr/>
        </p:nvSpPr>
        <p:spPr>
          <a:xfrm>
            <a:off x="3243484" y="3715568"/>
            <a:ext cx="5827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D’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20522" y="3421717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ar-SA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429650" y="3187696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sz="1400" dirty="0" smtClean="0">
                <a:solidFill>
                  <a:srgbClr val="C00000"/>
                </a:solidFill>
              </a:rPr>
              <a:t>2</a:t>
            </a:r>
            <a:endParaRPr lang="ar-SA" sz="1400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715" y="4307878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Q</a:t>
            </a:r>
            <a:r>
              <a:rPr lang="en-US" sz="1400" dirty="0" smtClean="0"/>
              <a:t>1</a:t>
            </a:r>
            <a:endParaRPr lang="ar-SA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2797673" y="4314941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Q</a:t>
            </a:r>
            <a:r>
              <a:rPr lang="en-US" sz="1400" dirty="0" smtClean="0">
                <a:solidFill>
                  <a:srgbClr val="C00000"/>
                </a:solidFill>
              </a:rPr>
              <a:t>2</a:t>
            </a:r>
            <a:endParaRPr lang="ar-SA" sz="14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1682" y="4314350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Q</a:t>
            </a:r>
            <a:r>
              <a:rPr lang="en-US" sz="1400" dirty="0" smtClean="0">
                <a:solidFill>
                  <a:srgbClr val="00B050"/>
                </a:solidFill>
              </a:rPr>
              <a:t>3</a:t>
            </a:r>
            <a:endParaRPr lang="ar-SA" sz="1400" dirty="0">
              <a:solidFill>
                <a:srgbClr val="00B05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797673" y="3613489"/>
            <a:ext cx="44581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12444" y="3674528"/>
            <a:ext cx="141806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00B050"/>
                </a:solidFill>
              </a:rPr>
              <a:t>فائض طلب</a:t>
            </a:r>
            <a:endParaRPr lang="ar-SA" sz="16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0042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 animBg="1"/>
      <p:bldP spid="14" grpId="0" animBg="1"/>
      <p:bldP spid="27" grpId="0" animBg="1"/>
      <p:bldP spid="30" grpId="0" animBg="1"/>
      <p:bldP spid="31" grpId="0"/>
      <p:bldP spid="32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        على اختلال العرض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1520" y="1792871"/>
            <a:ext cx="85689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وضحي مستعينة بالرسم أثر تقديم إعانة للمنتجين على التوازن؟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793" y="4703839"/>
            <a:ext cx="889298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ym typeface="Wingdings 3" panose="05040102010807070707" pitchFamily="18" charset="2"/>
              </a:rPr>
              <a:t>إذا قدمت الدولة إعانة للمنتجين </a:t>
            </a:r>
            <a:r>
              <a:rPr lang="ar-SA" sz="2800" b="1" dirty="0" smtClean="0">
                <a:sym typeface="Wingdings" panose="05000000000000000000" pitchFamily="2" charset="2"/>
              </a:rPr>
              <a:t></a:t>
            </a:r>
            <a:r>
              <a:rPr lang="ar-SA" sz="2800" b="1" dirty="0" smtClean="0">
                <a:sym typeface="Wingdings 3" panose="05040102010807070707" pitchFamily="18" charset="2"/>
              </a:rPr>
              <a:t>تكاليف الإنتاج </a:t>
            </a:r>
            <a:r>
              <a:rPr lang="ar-SA" sz="2800" b="1" dirty="0" smtClean="0">
                <a:sym typeface="Wingdings" panose="05000000000000000000" pitchFamily="2" charset="2"/>
              </a:rPr>
              <a:t></a:t>
            </a:r>
            <a:r>
              <a:rPr lang="ar-SA" sz="2800" b="1" dirty="0" smtClean="0">
                <a:sym typeface="Wingdings 3" panose="05040102010807070707" pitchFamily="18" charset="2"/>
              </a:rPr>
              <a:t>العرض ويتمثل في انتقال منحنى العرض إلى اليمين </a:t>
            </a:r>
            <a:r>
              <a:rPr lang="ar-SA" sz="2800" b="1" dirty="0" smtClean="0">
                <a:sym typeface="Wingdings" panose="05000000000000000000" pitchFamily="2" charset="2"/>
              </a:rPr>
              <a:t> </a:t>
            </a:r>
            <a:r>
              <a:rPr lang="ar-SA" sz="2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فائض عرض </a:t>
            </a:r>
            <a:r>
              <a:rPr lang="ar-SA" sz="2800" b="1" dirty="0" smtClean="0">
                <a:sym typeface="Wingdings" panose="05000000000000000000" pitchFamily="2" charset="2"/>
              </a:rPr>
              <a:t>مقداره </a:t>
            </a:r>
            <a:r>
              <a:rPr lang="en-US" sz="2800" b="1" dirty="0" smtClean="0">
                <a:sym typeface="Wingdings" panose="05000000000000000000" pitchFamily="2" charset="2"/>
              </a:rPr>
              <a:t>Q</a:t>
            </a:r>
            <a:r>
              <a:rPr lang="en-US" sz="2000" b="1" dirty="0" smtClean="0">
                <a:sym typeface="Wingdings" panose="05000000000000000000" pitchFamily="2" charset="2"/>
              </a:rPr>
              <a:t>1</a:t>
            </a:r>
            <a:r>
              <a:rPr lang="en-US" sz="2800" b="1" dirty="0" smtClean="0">
                <a:sym typeface="Wingdings" panose="05000000000000000000" pitchFamily="2" charset="2"/>
              </a:rPr>
              <a:t> Q</a:t>
            </a:r>
            <a:r>
              <a:rPr lang="en-US" sz="2000" b="1" dirty="0" smtClean="0">
                <a:sym typeface="Wingdings" panose="05000000000000000000" pitchFamily="2" charset="2"/>
              </a:rPr>
              <a:t>3</a:t>
            </a:r>
            <a:r>
              <a:rPr lang="ar-SA" sz="2800" b="1" dirty="0" smtClean="0">
                <a:sym typeface="Wingdings" panose="05000000000000000000" pitchFamily="2" charset="2"/>
              </a:rPr>
              <a:t> يضغط على الأسعار </a:t>
            </a:r>
            <a:r>
              <a:rPr lang="ar-SA" sz="2800" b="1" dirty="0" smtClean="0">
                <a:sym typeface="Wingdings" panose="05000000000000000000" pitchFamily="2" charset="2"/>
              </a:rPr>
              <a:t>نزولاً </a:t>
            </a:r>
            <a:r>
              <a:rPr lang="ar-SA" sz="2800" b="1" dirty="0" smtClean="0">
                <a:sym typeface="Wingdings 3" panose="05040102010807070707" pitchFamily="18" charset="2"/>
              </a:rPr>
              <a:t></a:t>
            </a:r>
            <a:r>
              <a:rPr lang="en-US" sz="2800" b="1" dirty="0" smtClean="0">
                <a:sym typeface="Wingdings 3" panose="05040102010807070707" pitchFamily="18" charset="2"/>
              </a:rPr>
              <a:t>P</a:t>
            </a:r>
            <a:r>
              <a:rPr lang="ar-SA" sz="2800" b="1" dirty="0" smtClean="0">
                <a:sym typeface="Wingdings 3" panose="05040102010807070707" pitchFamily="18" charset="2"/>
              </a:rPr>
              <a:t> إلى أن نصل إلى توازن جديد عند </a:t>
            </a:r>
            <a:r>
              <a:rPr lang="en-US" sz="2800" b="1" dirty="0" smtClean="0">
                <a:sym typeface="Wingdings 3" panose="05040102010807070707" pitchFamily="18" charset="2"/>
              </a:rPr>
              <a:t>P</a:t>
            </a:r>
            <a:r>
              <a:rPr lang="en-US" sz="2000" b="1" dirty="0" smtClean="0">
                <a:sym typeface="Wingdings 3" panose="05040102010807070707" pitchFamily="18" charset="2"/>
              </a:rPr>
              <a:t>2</a:t>
            </a:r>
            <a:r>
              <a:rPr lang="ar-SA" sz="2800" b="1" dirty="0" smtClean="0">
                <a:sym typeface="Wingdings 3" panose="05040102010807070707" pitchFamily="18" charset="2"/>
              </a:rPr>
              <a:t> أقل و </a:t>
            </a:r>
            <a:r>
              <a:rPr lang="en-US" sz="2800" b="1" dirty="0" smtClean="0">
                <a:sym typeface="Wingdings 3" panose="05040102010807070707" pitchFamily="18" charset="2"/>
              </a:rPr>
              <a:t>Q</a:t>
            </a:r>
            <a:r>
              <a:rPr lang="en-US" sz="2000" b="1" dirty="0" smtClean="0">
                <a:sym typeface="Wingdings 3" panose="05040102010807070707" pitchFamily="18" charset="2"/>
              </a:rPr>
              <a:t>2</a:t>
            </a:r>
            <a:r>
              <a:rPr lang="ar-SA" sz="2800" b="1" dirty="0" smtClean="0">
                <a:sym typeface="Wingdings 3" panose="05040102010807070707" pitchFamily="18" charset="2"/>
              </a:rPr>
              <a:t> أعلى.</a:t>
            </a:r>
            <a:endParaRPr lang="ar-SA" sz="28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50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79712" y="3611557"/>
            <a:ext cx="823900" cy="73418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7668344" y="694138"/>
            <a:ext cx="1152128" cy="103676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مثال</a:t>
            </a:r>
            <a:endParaRPr lang="ar-SA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Cloud 13"/>
          <p:cNvSpPr/>
          <p:nvPr/>
        </p:nvSpPr>
        <p:spPr>
          <a:xfrm>
            <a:off x="5144083" y="2565045"/>
            <a:ext cx="2884301" cy="2096889"/>
          </a:xfrm>
          <a:prstGeom prst="clou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t"/>
          <a:lstStyle/>
          <a:p>
            <a:pPr algn="ctr"/>
            <a:r>
              <a:rPr lang="ar-SA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طريقة التفكير السليم</a:t>
            </a:r>
          </a:p>
          <a:p>
            <a:pPr algn="ctr"/>
            <a:endParaRPr lang="ar-SA" sz="1000" b="1" dirty="0"/>
          </a:p>
          <a:p>
            <a:pPr marL="185738" indent="-185738">
              <a:buFont typeface="Wingdings" panose="05000000000000000000" pitchFamily="2" charset="2"/>
              <a:buChar char="§"/>
            </a:pPr>
            <a:r>
              <a:rPr lang="ar-S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يؤثر على من؟</a:t>
            </a:r>
            <a:r>
              <a:rPr lang="ar-S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 أم </a:t>
            </a:r>
            <a:r>
              <a:rPr lang="en-US" sz="1600" b="1" dirty="0" smtClean="0">
                <a:solidFill>
                  <a:srgbClr val="C00000"/>
                </a:solidFill>
              </a:rPr>
              <a:t>S</a:t>
            </a:r>
          </a:p>
          <a:p>
            <a:pPr marL="185738" indent="-185738">
              <a:buFont typeface="Wingdings" panose="05000000000000000000" pitchFamily="2" charset="2"/>
              <a:buChar char="§"/>
            </a:pPr>
            <a:r>
              <a:rPr lang="ar-S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كيف؟ </a:t>
            </a:r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حركة  أم </a:t>
            </a:r>
            <a:r>
              <a:rPr lang="ar-SA" sz="1600" b="1" dirty="0" smtClean="0">
                <a:solidFill>
                  <a:srgbClr val="C00000"/>
                </a:solidFill>
              </a:rPr>
              <a:t>انتقال</a:t>
            </a:r>
          </a:p>
          <a:p>
            <a:pPr marL="185738" indent="-185738">
              <a:buFont typeface="Wingdings" panose="05000000000000000000" pitchFamily="2" charset="2"/>
              <a:buChar char="§"/>
            </a:pPr>
            <a:r>
              <a:rPr lang="ar-SA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نوع التأثير؟ </a:t>
            </a:r>
            <a:r>
              <a:rPr lang="ar-SA" sz="1600" b="1" dirty="0" smtClean="0">
                <a:solidFill>
                  <a:srgbClr val="C00000"/>
                </a:solidFill>
              </a:rPr>
              <a:t>+</a:t>
            </a:r>
            <a:r>
              <a:rPr lang="ar-SA" sz="1600" b="1" dirty="0" smtClean="0">
                <a:solidFill>
                  <a:schemeClr val="bg1">
                    <a:lumMod val="50000"/>
                  </a:schemeClr>
                </a:solidFill>
              </a:rPr>
              <a:t>  أم - </a:t>
            </a:r>
            <a:endParaRPr lang="ar-SA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716222"/>
            <a:ext cx="331311" cy="435936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1979712" y="2934190"/>
            <a:ext cx="0" cy="1430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84709" y="3152158"/>
            <a:ext cx="864096" cy="9249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43014" y="3152158"/>
            <a:ext cx="947486" cy="8594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2795052" y="3163934"/>
            <a:ext cx="943069" cy="89192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1979712" y="4345737"/>
            <a:ext cx="2285971" cy="817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987525" y="3844296"/>
            <a:ext cx="1006371" cy="511123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Rectangle 29"/>
          <p:cNvSpPr/>
          <p:nvPr/>
        </p:nvSpPr>
        <p:spPr>
          <a:xfrm>
            <a:off x="2799063" y="3619732"/>
            <a:ext cx="491437" cy="73418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TextBox 30"/>
          <p:cNvSpPr txBox="1"/>
          <p:nvPr/>
        </p:nvSpPr>
        <p:spPr>
          <a:xfrm>
            <a:off x="1336997" y="2676411"/>
            <a:ext cx="3307290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/>
              <a:t>P </a:t>
            </a:r>
            <a:r>
              <a:rPr lang="ar-SA" dirty="0" smtClean="0"/>
              <a:t> الاسعار</a:t>
            </a:r>
          </a:p>
          <a:p>
            <a:endParaRPr lang="en-US" dirty="0"/>
          </a:p>
          <a:p>
            <a:endParaRPr lang="ar-SA" dirty="0" smtClean="0"/>
          </a:p>
          <a:p>
            <a:endParaRPr lang="ar-SA" dirty="0"/>
          </a:p>
          <a:p>
            <a:endParaRPr lang="en-US" dirty="0" smtClean="0"/>
          </a:p>
          <a:p>
            <a:r>
              <a:rPr lang="ar-SA" dirty="0" smtClean="0"/>
              <a:t>		</a:t>
            </a:r>
            <a:endParaRPr lang="en-US" dirty="0"/>
          </a:p>
          <a:p>
            <a:r>
              <a:rPr lang="en-US" dirty="0" smtClean="0"/>
              <a:t>Q</a:t>
            </a:r>
            <a:r>
              <a:rPr lang="ar-SA" dirty="0" smtClean="0"/>
              <a:t> الكميات</a:t>
            </a:r>
            <a:endParaRPr lang="en-US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2996943" y="2851845"/>
            <a:ext cx="5827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</a:t>
            </a:r>
            <a:endParaRPr lang="ar-SA" dirty="0"/>
          </a:p>
        </p:txBody>
      </p:sp>
      <p:sp>
        <p:nvSpPr>
          <p:cNvPr id="34" name="TextBox 33"/>
          <p:cNvSpPr txBox="1"/>
          <p:nvPr/>
        </p:nvSpPr>
        <p:spPr>
          <a:xfrm>
            <a:off x="2957439" y="3933191"/>
            <a:ext cx="5827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</a:t>
            </a:r>
            <a:endParaRPr lang="ar-SA" dirty="0"/>
          </a:p>
        </p:txBody>
      </p:sp>
      <p:sp>
        <p:nvSpPr>
          <p:cNvPr id="35" name="TextBox 34"/>
          <p:cNvSpPr txBox="1"/>
          <p:nvPr/>
        </p:nvSpPr>
        <p:spPr>
          <a:xfrm>
            <a:off x="3526321" y="2899736"/>
            <a:ext cx="5827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S’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20522" y="3421717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</a:t>
            </a:r>
            <a:r>
              <a:rPr lang="en-US" sz="1400" dirty="0" smtClean="0"/>
              <a:t>1</a:t>
            </a:r>
            <a:endParaRPr lang="ar-SA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1412709" y="3642245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</a:t>
            </a:r>
            <a:r>
              <a:rPr lang="en-US" sz="1400" dirty="0" smtClean="0">
                <a:solidFill>
                  <a:srgbClr val="C00000"/>
                </a:solidFill>
              </a:rPr>
              <a:t>2</a:t>
            </a:r>
            <a:endParaRPr lang="ar-SA" sz="1400" dirty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99715" y="4307878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Q</a:t>
            </a:r>
            <a:r>
              <a:rPr lang="en-US" sz="1400" dirty="0" smtClean="0"/>
              <a:t>1</a:t>
            </a:r>
            <a:endParaRPr lang="ar-SA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2797673" y="4314941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Q</a:t>
            </a:r>
            <a:r>
              <a:rPr lang="en-US" sz="1400" dirty="0" smtClean="0">
                <a:solidFill>
                  <a:srgbClr val="C00000"/>
                </a:solidFill>
              </a:rPr>
              <a:t>2</a:t>
            </a:r>
            <a:endParaRPr lang="ar-SA" sz="14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31682" y="4314350"/>
            <a:ext cx="5461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Q</a:t>
            </a:r>
            <a:r>
              <a:rPr lang="en-US" sz="1400" dirty="0" smtClean="0">
                <a:solidFill>
                  <a:srgbClr val="00B050"/>
                </a:solidFill>
              </a:rPr>
              <a:t>3</a:t>
            </a:r>
            <a:endParaRPr lang="ar-SA" sz="1400" dirty="0">
              <a:solidFill>
                <a:srgbClr val="00B05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2797673" y="3613489"/>
            <a:ext cx="445811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43014" y="3131178"/>
            <a:ext cx="1418065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600" b="1" dirty="0" smtClean="0">
                <a:solidFill>
                  <a:srgbClr val="00B050"/>
                </a:solidFill>
              </a:rPr>
              <a:t>فائض عرض</a:t>
            </a:r>
            <a:endParaRPr lang="ar-SA" sz="16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91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 animBg="1"/>
      <p:bldP spid="14" grpId="0" animBg="1"/>
      <p:bldP spid="27" grpId="0" animBg="1"/>
      <p:bldP spid="30" grpId="0" animBg="1"/>
      <p:bldP spid="31" grpId="0"/>
      <p:bldP spid="32" grpId="0"/>
      <p:bldP spid="34" grpId="0"/>
      <p:bldP spid="35" grpId="0"/>
      <p:bldP spid="36" grpId="0"/>
      <p:bldP spid="37" grpId="0"/>
      <p:bldP spid="38" grpId="0"/>
      <p:bldP spid="41" grpId="0"/>
      <p:bldP spid="42" grpId="0"/>
      <p:bldP spid="4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143445" y="1952188"/>
            <a:ext cx="8821043" cy="1544832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l-GR" sz="2800" b="1" dirty="0" smtClean="0">
                <a:sym typeface="Wingdings 3" panose="05040102010807070707" pitchFamily="18" charset="2"/>
              </a:rPr>
              <a:t>Δ</a:t>
            </a:r>
            <a:r>
              <a:rPr lang="en-US" sz="2800" b="1" dirty="0" smtClean="0">
                <a:sym typeface="Wingdings 3" panose="05040102010807070707" pitchFamily="18" charset="2"/>
              </a:rPr>
              <a:t>P</a:t>
            </a:r>
            <a:r>
              <a:rPr lang="ar-SA" sz="2800" b="1" dirty="0" smtClean="0">
                <a:sym typeface="Wingdings 3" panose="05040102010807070707" pitchFamily="18" charset="2"/>
              </a:rPr>
              <a:t>      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</a:t>
            </a:r>
            <a:r>
              <a:rPr lang="ar-SA" sz="2800" b="1" dirty="0" smtClean="0">
                <a:sym typeface="Wingdings 3" panose="05040102010807070707" pitchFamily="18" charset="2"/>
              </a:rPr>
              <a:t>يضغط على</a:t>
            </a:r>
            <a:r>
              <a:rPr lang="en-US" sz="2800" b="1" dirty="0" smtClean="0">
                <a:sym typeface="Wingdings 3" panose="05040102010807070707" pitchFamily="18" charset="2"/>
              </a:rPr>
              <a:t>P</a:t>
            </a:r>
            <a:r>
              <a:rPr lang="ar-SA" sz="2800" b="1" dirty="0" smtClean="0">
                <a:sym typeface="Wingdings 3" panose="05040102010807070707" pitchFamily="18" charset="2"/>
              </a:rPr>
              <a:t> حتى نعود لوضع التوازن</a:t>
            </a:r>
            <a:r>
              <a:rPr lang="ar-SA" sz="3200" b="1" dirty="0" smtClean="0">
                <a:sym typeface="Wingdings 3" panose="05040102010807070707" pitchFamily="18" charset="2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خلاصة الأثر على التوازن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508104" y="2179330"/>
            <a:ext cx="2376264" cy="10905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فائض عرض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P*&lt;P</a:t>
            </a:r>
            <a:endParaRPr lang="ar-SA" sz="2400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 3" panose="05040102010807070707" pitchFamily="18" charset="2"/>
            </a:endParaRPr>
          </a:p>
          <a:p>
            <a:pPr algn="ctr"/>
            <a:r>
              <a:rPr lang="ar-S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فائض طلب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P*&gt;P  </a:t>
            </a:r>
            <a:endParaRPr lang="ar-SA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51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66075" y="3917592"/>
            <a:ext cx="8821043" cy="190328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l-GR" sz="2800" b="1" dirty="0" smtClean="0">
                <a:sym typeface="Wingdings 3" panose="05040102010807070707" pitchFamily="18" charset="2"/>
              </a:rPr>
              <a:t>Δ</a:t>
            </a:r>
            <a:r>
              <a:rPr lang="ar-SA" sz="2800" b="1" dirty="0" smtClean="0">
                <a:sym typeface="Wingdings 3" panose="05040102010807070707" pitchFamily="18" charset="2"/>
              </a:rPr>
              <a:t>العوامل الأخرى      </a:t>
            </a:r>
            <a:r>
              <a:rPr lang="ar-SA" sz="2800" b="1" dirty="0" smtClean="0"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                      </a:t>
            </a:r>
            <a:r>
              <a:rPr lang="ar-SA" sz="2800" b="1" dirty="0" smtClean="0">
                <a:sym typeface="Wingdings 3" panose="05040102010807070707" pitchFamily="18" charset="2"/>
              </a:rPr>
              <a:t> انتقال المنحنى</a:t>
            </a:r>
          </a:p>
          <a:p>
            <a:pPr algn="ctr">
              <a:lnSpc>
                <a:spcPct val="150000"/>
              </a:lnSpc>
            </a:pP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  <a:sym typeface="Wingdings 3" panose="05040102010807070707" pitchFamily="18" charset="2"/>
              </a:rPr>
              <a:t>                                                                                            </a:t>
            </a:r>
            <a:r>
              <a:rPr lang="ar-SA" sz="2400" b="1" dirty="0" smtClean="0">
                <a:solidFill>
                  <a:schemeClr val="tx1"/>
                </a:solidFill>
                <a:sym typeface="Wingdings 3" panose="05040102010807070707" pitchFamily="18" charset="2"/>
              </a:rPr>
              <a:t>(نقطة توازن جديدة)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55776" y="4129607"/>
            <a:ext cx="3659912" cy="11110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l-GR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S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 </a:t>
            </a:r>
            <a:r>
              <a:rPr lang="ar-SA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بسبب تغير ظروف </a:t>
            </a:r>
            <a:r>
              <a:rPr lang="ar-SA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العرض</a:t>
            </a:r>
            <a:endParaRPr lang="ar-SA" sz="24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SA" sz="105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 3" panose="05040102010807070707" pitchFamily="18" charset="2"/>
            </a:endParaRPr>
          </a:p>
          <a:p>
            <a:pPr algn="ctr"/>
            <a:r>
              <a:rPr lang="el-GR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 3" panose="05040102010807070707" pitchFamily="18" charset="2"/>
              </a:rPr>
              <a:t>Δ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D </a:t>
            </a:r>
            <a:r>
              <a:rPr lang="ar-SA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3" panose="05040102010807070707" pitchFamily="18" charset="2"/>
              </a:rPr>
              <a:t>  بسبب تغير ظروف الطلب</a:t>
            </a:r>
            <a:endParaRPr lang="ar-SA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372625"/>
            <a:ext cx="83549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rgbClr val="C00000"/>
                </a:solidFill>
                <a:sym typeface="Wingdings 3" panose="05040102010807070707" pitchFamily="18" charset="2"/>
              </a:rPr>
              <a:t>يمين </a:t>
            </a:r>
            <a:endParaRPr lang="ar-SA" sz="2000" b="1" dirty="0" smtClean="0">
              <a:solidFill>
                <a:srgbClr val="C00000"/>
              </a:solidFill>
              <a:sym typeface="Wingdings 3" panose="05040102010807070707" pitchFamily="18" charset="2"/>
            </a:endParaRPr>
          </a:p>
          <a:p>
            <a:pPr algn="ctr"/>
            <a:r>
              <a:rPr lang="ar-SA" sz="2000" b="1" dirty="0" smtClean="0">
                <a:solidFill>
                  <a:srgbClr val="C00000"/>
                </a:solidFill>
                <a:sym typeface="Wingdings 3" panose="05040102010807070707" pitchFamily="18" charset="2"/>
              </a:rPr>
              <a:t>يسار</a:t>
            </a:r>
            <a:endParaRPr lang="ar-SA" sz="2000" b="1" dirty="0">
              <a:solidFill>
                <a:srgbClr val="C00000"/>
              </a:solidFill>
              <a:sym typeface="Wingdings 3" panose="05040102010807070707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997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796" y="620688"/>
            <a:ext cx="8364983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b="1" dirty="0" smtClean="0">
                <a:solidFill>
                  <a:schemeClr val="bg1">
                    <a:lumMod val="50000"/>
                  </a:schemeClr>
                </a:solidFill>
              </a:rPr>
              <a:t>      سؤال للنقاش</a:t>
            </a:r>
            <a:endParaRPr lang="ar-SA" sz="4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2200" y="620688"/>
            <a:ext cx="816298" cy="991455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81822" y="1870151"/>
            <a:ext cx="8124930" cy="17246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/>
              <a:t>إذا علمت أن سعر الجهاز اللوحي </a:t>
            </a:r>
            <a:r>
              <a:rPr lang="en-US" sz="3200" b="1" dirty="0" err="1" smtClean="0"/>
              <a:t>ipad</a:t>
            </a:r>
            <a:r>
              <a:rPr lang="ar-SA" sz="3200" b="1" dirty="0" smtClean="0"/>
              <a:t> كان </a:t>
            </a:r>
            <a:r>
              <a:rPr lang="en-US" sz="3200" b="1" dirty="0" smtClean="0"/>
              <a:t>1400</a:t>
            </a:r>
            <a:r>
              <a:rPr lang="ar-SA" sz="3200" b="1" dirty="0" smtClean="0"/>
              <a:t> ريال والكمية المطلوبة والمعروضة منه </a:t>
            </a:r>
            <a:r>
              <a:rPr lang="en-US" sz="3200" b="1" dirty="0" smtClean="0"/>
              <a:t>5</a:t>
            </a:r>
            <a:r>
              <a:rPr lang="ar-SA" sz="3200" b="1" dirty="0" smtClean="0"/>
              <a:t> ملاين جهاز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/>
              <a:t>المطلوب: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4745" y="3543032"/>
            <a:ext cx="795908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Font typeface="+mj-cs"/>
              <a:buAutoNum type="arabic2Minus"/>
            </a:pPr>
            <a:r>
              <a:rPr lang="ar-SA" sz="3200" b="1" dirty="0" smtClean="0"/>
              <a:t>ارسمي سوق </a:t>
            </a:r>
            <a:r>
              <a:rPr lang="en-US" sz="3200" b="1" dirty="0" err="1" smtClean="0"/>
              <a:t>ipad</a:t>
            </a:r>
            <a:endParaRPr lang="ar-SA" sz="3200" b="1" dirty="0" smtClean="0"/>
          </a:p>
          <a:p>
            <a:pPr marL="514350" indent="-514350">
              <a:lnSpc>
                <a:spcPct val="150000"/>
              </a:lnSpc>
              <a:buFont typeface="+mj-cs"/>
              <a:buAutoNum type="arabic2Minus"/>
            </a:pPr>
            <a:r>
              <a:rPr lang="ar-SA" sz="3200" b="1" dirty="0" smtClean="0"/>
              <a:t>وضحي أثر انخفاض أسعار المنتج المنافس </a:t>
            </a:r>
            <a:r>
              <a:rPr lang="en-US" sz="3200" b="1" dirty="0" smtClean="0"/>
              <a:t>  Galaxy</a:t>
            </a:r>
          </a:p>
          <a:p>
            <a:pPr marL="514350" indent="-514350">
              <a:lnSpc>
                <a:spcPct val="150000"/>
              </a:lnSpc>
              <a:buFont typeface="+mj-cs"/>
              <a:buAutoNum type="arabic2Minus"/>
            </a:pPr>
            <a:r>
              <a:rPr lang="ar-SA" sz="3200" b="1" dirty="0" smtClean="0"/>
              <a:t>بيني وضع السوق عند ارتفاع السعر إلى </a:t>
            </a:r>
            <a:r>
              <a:rPr lang="en-US" sz="3200" b="1" dirty="0" smtClean="0"/>
              <a:t>1450</a:t>
            </a:r>
            <a:r>
              <a:rPr lang="ar-SA" sz="3200" b="1" dirty="0" smtClean="0"/>
              <a:t> ريال.</a:t>
            </a:r>
            <a:endParaRPr lang="ar-SA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500" y="0"/>
            <a:ext cx="5400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52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79957">
            <a:off x="1244776" y="2715196"/>
            <a:ext cx="1469872" cy="133349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981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 smtClean="0"/>
              <a:t>الطلب 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400" b="1" dirty="0" smtClean="0"/>
              <a:t>emand</a:t>
            </a:r>
            <a:endParaRPr lang="ar-SA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4400" y="1916832"/>
            <a:ext cx="771520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تعريفه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كيف يتم تمثيله؟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محددات الطلب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A" sz="3600" b="1" dirty="0" smtClean="0"/>
              <a:t>الفرق بين تغير الكمية المطلوبة وتغير الطلب.</a:t>
            </a:r>
            <a:endParaRPr lang="ar-SA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5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6458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تعريف الطلب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32268" y="2024169"/>
            <a:ext cx="755453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44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الكميات المختلفة من السلعة أو الخدمة التي تكون الوحدة الاقتصادية </a:t>
            </a:r>
            <a:r>
              <a:rPr lang="ar-SA" sz="4400" b="1" dirty="0" smtClean="0">
                <a:ln w="0"/>
                <a:solidFill>
                  <a:schemeClr val="accent1">
                    <a:lumMod val="75000"/>
                  </a:schemeClr>
                </a:solidFill>
              </a:rPr>
              <a:t>مستعدة</a:t>
            </a:r>
            <a:r>
              <a:rPr lang="ar-SA" sz="44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ar-SA" sz="4400" b="1" dirty="0" smtClean="0">
                <a:ln w="0"/>
                <a:solidFill>
                  <a:schemeClr val="accent1">
                    <a:lumMod val="75000"/>
                  </a:schemeClr>
                </a:solidFill>
              </a:rPr>
              <a:t>وقادرة</a:t>
            </a:r>
            <a:r>
              <a:rPr lang="ar-SA" sz="4400" b="1" dirty="0" smtClean="0">
                <a:ln w="0"/>
                <a:solidFill>
                  <a:schemeClr val="tx1">
                    <a:lumMod val="50000"/>
                    <a:lumOff val="50000"/>
                  </a:schemeClr>
                </a:solidFill>
              </a:rPr>
              <a:t> على شرائها عند الأسعار المختلفة بافتراض ثبات العوامل الأخرى.</a:t>
            </a:r>
            <a:endParaRPr lang="ar-SA" sz="4400" b="1" dirty="0">
              <a:ln w="0"/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Line Callout 3 (Accent Bar) 9"/>
          <p:cNvSpPr/>
          <p:nvPr/>
        </p:nvSpPr>
        <p:spPr>
          <a:xfrm>
            <a:off x="2987824" y="5013176"/>
            <a:ext cx="1584176" cy="648072"/>
          </a:xfrm>
          <a:prstGeom prst="accentCallout3">
            <a:avLst>
              <a:gd name="adj1" fmla="val 51819"/>
              <a:gd name="adj2" fmla="val -10082"/>
              <a:gd name="adj3" fmla="val 54024"/>
              <a:gd name="adj4" fmla="val -30578"/>
              <a:gd name="adj5" fmla="val -144713"/>
              <a:gd name="adj6" fmla="val -30577"/>
              <a:gd name="adj7" fmla="val -277254"/>
              <a:gd name="adj8" fmla="val 39413"/>
            </a:avLst>
          </a:prstGeom>
          <a:ln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فرد أو عائلة</a:t>
            </a:r>
            <a:endParaRPr lang="ar-SA" sz="2400" b="1" dirty="0"/>
          </a:p>
        </p:txBody>
      </p:sp>
      <p:sp>
        <p:nvSpPr>
          <p:cNvPr id="11" name="Cloud 10"/>
          <p:cNvSpPr/>
          <p:nvPr/>
        </p:nvSpPr>
        <p:spPr>
          <a:xfrm>
            <a:off x="320102" y="2475384"/>
            <a:ext cx="1624332" cy="949169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هل تكفي الرغبة دون القدرة؟</a:t>
            </a:r>
            <a:endParaRPr lang="ar-SA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6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0417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b="1" dirty="0" smtClean="0">
                <a:solidFill>
                  <a:schemeClr val="bg1">
                    <a:lumMod val="50000"/>
                  </a:schemeClr>
                </a:solidFill>
              </a:rPr>
              <a:t>كيف يتمثل الطلب؟</a:t>
            </a:r>
            <a:endParaRPr lang="ar-SA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411760" y="1484784"/>
            <a:ext cx="64150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05900" y="1484784"/>
            <a:ext cx="792088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15616" y="2132856"/>
            <a:ext cx="7711164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>
              <a:lnSpc>
                <a:spcPct val="200000"/>
              </a:lnSpc>
            </a:pPr>
            <a:r>
              <a:rPr lang="ar-SA" sz="3200" b="1" dirty="0" smtClean="0"/>
              <a:t>يتم توضيح الطلب                 بيانياً (منحنى الطلب)</a:t>
            </a:r>
            <a:r>
              <a:rPr lang="ar-SA" sz="3200" b="1" dirty="0" smtClean="0">
                <a:sym typeface="Wingdings 2" panose="05020102010507070707" pitchFamily="18" charset="2"/>
              </a:rPr>
              <a:t></a:t>
            </a:r>
            <a:r>
              <a:rPr lang="ar-SA" sz="3200" b="1" dirty="0" smtClean="0"/>
              <a:t> </a:t>
            </a:r>
          </a:p>
          <a:p>
            <a:pPr algn="l">
              <a:lnSpc>
                <a:spcPct val="200000"/>
              </a:lnSpc>
            </a:pPr>
            <a:r>
              <a:rPr lang="ar-SA" sz="3200" b="1" dirty="0" smtClean="0"/>
              <a:t>رقمياً (جدول الطلب)</a:t>
            </a:r>
            <a:r>
              <a:rPr lang="ar-SA" sz="3200" b="1" dirty="0" smtClean="0">
                <a:sym typeface="Wingdings 2" panose="05020102010507070707" pitchFamily="18" charset="2"/>
              </a:rPr>
              <a:t></a:t>
            </a:r>
            <a:endParaRPr lang="ar-SA" sz="3200" b="1" dirty="0" smtClean="0"/>
          </a:p>
          <a:p>
            <a:pPr algn="ctr">
              <a:lnSpc>
                <a:spcPct val="200000"/>
              </a:lnSpc>
            </a:pPr>
            <a:r>
              <a:rPr lang="ar-SA" sz="3200" b="1" dirty="0" smtClean="0"/>
              <a:t>                                     رياضياً (دالة الطلب)</a:t>
            </a:r>
            <a:endParaRPr lang="ar-SA" sz="32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427984" y="2780928"/>
            <a:ext cx="144016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83968" y="2792255"/>
            <a:ext cx="1631718" cy="185885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283968" y="2780928"/>
            <a:ext cx="1631718" cy="8754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7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805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loud 12"/>
          <p:cNvSpPr/>
          <p:nvPr/>
        </p:nvSpPr>
        <p:spPr>
          <a:xfrm>
            <a:off x="5018989" y="662538"/>
            <a:ext cx="3672408" cy="11521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Cloud 1"/>
          <p:cNvSpPr/>
          <p:nvPr/>
        </p:nvSpPr>
        <p:spPr>
          <a:xfrm>
            <a:off x="251520" y="689530"/>
            <a:ext cx="3672408" cy="11521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797" y="632227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b="1" dirty="0" smtClean="0">
                <a:solidFill>
                  <a:schemeClr val="tx1"/>
                </a:solidFill>
              </a:rPr>
              <a:t>منحنى الطلب                      جدول الطلب</a:t>
            </a:r>
            <a:endParaRPr lang="ar-SA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840441"/>
              </p:ext>
            </p:extLst>
          </p:nvPr>
        </p:nvGraphicFramePr>
        <p:xfrm>
          <a:off x="461796" y="2348880"/>
          <a:ext cx="3371816" cy="341289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01534"/>
                <a:gridCol w="187028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السعر</a:t>
                      </a:r>
                    </a:p>
                    <a:p>
                      <a:pPr algn="ctr" rtl="1"/>
                      <a:r>
                        <a:rPr lang="en-US" sz="2400" b="1" dirty="0" smtClean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الكميات</a:t>
                      </a:r>
                      <a:r>
                        <a:rPr lang="ar-SA" sz="2400" b="1" baseline="0" dirty="0" smtClean="0"/>
                        <a:t> المطلوبة </a:t>
                      </a:r>
                      <a:r>
                        <a:rPr lang="en-US" sz="2400" b="1" baseline="0" dirty="0" smtClean="0"/>
                        <a:t>Qd</a:t>
                      </a:r>
                      <a:endParaRPr lang="ar-SA" sz="2400" b="1" dirty="0"/>
                    </a:p>
                  </a:txBody>
                  <a:tcPr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1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40</a:t>
                      </a:r>
                      <a:endParaRPr lang="ar-SA" sz="2400" b="0" dirty="0"/>
                    </a:p>
                  </a:txBody>
                  <a:tcPr anchor="ctr"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2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30</a:t>
                      </a:r>
                      <a:endParaRPr lang="ar-SA" sz="2400" b="0" dirty="0"/>
                    </a:p>
                  </a:txBody>
                  <a:tcPr anchor="ctr"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3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20</a:t>
                      </a:r>
                      <a:endParaRPr lang="ar-SA" sz="2400" b="0" dirty="0"/>
                    </a:p>
                  </a:txBody>
                  <a:tcPr anchor="ctr"/>
                </a:tc>
              </a:tr>
              <a:tr h="647484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4</a:t>
                      </a:r>
                      <a:endParaRPr lang="ar-SA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/>
                        <a:t>10</a:t>
                      </a:r>
                      <a:endParaRPr lang="ar-SA" sz="2400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714165" y="2417921"/>
            <a:ext cx="417107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4</a:t>
            </a:r>
          </a:p>
          <a:p>
            <a:endParaRPr lang="en-US" sz="2400" b="1" dirty="0"/>
          </a:p>
          <a:p>
            <a:r>
              <a:rPr lang="en-US" sz="2400" b="1" dirty="0" smtClean="0"/>
              <a:t>3</a:t>
            </a:r>
          </a:p>
          <a:p>
            <a:endParaRPr lang="en-US" sz="2400" b="1" dirty="0"/>
          </a:p>
          <a:p>
            <a:r>
              <a:rPr lang="en-US" sz="2400" b="1" dirty="0" smtClean="0"/>
              <a:t>2</a:t>
            </a:r>
          </a:p>
          <a:p>
            <a:endParaRPr lang="en-US" sz="2400" b="1" dirty="0"/>
          </a:p>
          <a:p>
            <a:r>
              <a:rPr lang="en-US" sz="2400" b="1" dirty="0" smtClean="0"/>
              <a:t>1</a:t>
            </a:r>
          </a:p>
          <a:p>
            <a:endParaRPr lang="en-US" sz="2400" b="1" dirty="0"/>
          </a:p>
          <a:p>
            <a:r>
              <a:rPr lang="en-US" sz="2400" b="1" dirty="0" smtClean="0"/>
              <a:t>0</a:t>
            </a:r>
            <a:endParaRPr lang="ar-SA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76597" y="1856089"/>
            <a:ext cx="108011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السعر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92280" y="5045050"/>
            <a:ext cx="185678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Qd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الكميات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المطلوبة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4902" y="5372576"/>
            <a:ext cx="257634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10    20    30    40</a:t>
            </a:r>
            <a:endParaRPr lang="ar-SA" sz="2400" b="1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587493" y="2704719"/>
            <a:ext cx="2152859" cy="21484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72019" y="4214688"/>
            <a:ext cx="159654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منحنى الطلب</a:t>
            </a:r>
          </a:p>
          <a:p>
            <a:r>
              <a:rPr lang="en-US" sz="3200" b="1" dirty="0" smtClean="0"/>
              <a:t>D      </a:t>
            </a:r>
            <a:endParaRPr lang="ar-SA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5182381" y="3441288"/>
            <a:ext cx="1117811" cy="1945381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Rectangle 28"/>
          <p:cNvSpPr/>
          <p:nvPr/>
        </p:nvSpPr>
        <p:spPr>
          <a:xfrm>
            <a:off x="5219842" y="4214688"/>
            <a:ext cx="1791940" cy="1153020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Rectangle 31"/>
          <p:cNvSpPr/>
          <p:nvPr/>
        </p:nvSpPr>
        <p:spPr>
          <a:xfrm>
            <a:off x="5201227" y="4853211"/>
            <a:ext cx="2539125" cy="528590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5140152" y="2725267"/>
            <a:ext cx="516564" cy="2616531"/>
          </a:xfrm>
          <a:prstGeom prst="rect">
            <a:avLst/>
          </a:prstGeom>
          <a:noFill/>
          <a:ln w="12700">
            <a:solidFill>
              <a:schemeClr val="bg2">
                <a:lumMod val="9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2" name="Straight Connector 11"/>
          <p:cNvCxnSpPr/>
          <p:nvPr/>
        </p:nvCxnSpPr>
        <p:spPr>
          <a:xfrm>
            <a:off x="5164620" y="2290325"/>
            <a:ext cx="17761" cy="309634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173500" y="5386669"/>
            <a:ext cx="3042097" cy="281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947668" y="4077469"/>
            <a:ext cx="144016" cy="166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Oval 26"/>
          <p:cNvSpPr/>
          <p:nvPr/>
        </p:nvSpPr>
        <p:spPr>
          <a:xfrm>
            <a:off x="7654340" y="4774795"/>
            <a:ext cx="144016" cy="166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Oval 24"/>
          <p:cNvSpPr/>
          <p:nvPr/>
        </p:nvSpPr>
        <p:spPr>
          <a:xfrm>
            <a:off x="5533791" y="2609936"/>
            <a:ext cx="144016" cy="166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Oval 25"/>
          <p:cNvSpPr/>
          <p:nvPr/>
        </p:nvSpPr>
        <p:spPr>
          <a:xfrm>
            <a:off x="6255593" y="3342159"/>
            <a:ext cx="144016" cy="166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TextBox 33"/>
          <p:cNvSpPr txBox="1"/>
          <p:nvPr/>
        </p:nvSpPr>
        <p:spPr>
          <a:xfrm>
            <a:off x="71500" y="0"/>
            <a:ext cx="3600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8</a:t>
            </a:r>
            <a:endParaRPr lang="ar-SA" sz="20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73278" y="15032"/>
            <a:ext cx="309121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u="sng" dirty="0" smtClean="0"/>
              <a:t>الفصل (4): أساسيات العرض والطلب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210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31" grpId="0"/>
      <p:bldP spid="6" grpId="0" animBg="1"/>
      <p:bldP spid="29" grpId="0" animBg="1"/>
      <p:bldP spid="32" grpId="0" animBg="1"/>
      <p:bldP spid="33" grpId="0" animBg="1"/>
      <p:bldP spid="28" grpId="0" animBg="1"/>
      <p:bldP spid="27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17005</TotalTime>
  <Words>2415</Words>
  <Application>Microsoft Office PowerPoint</Application>
  <PresentationFormat>On-screen Show (4:3)</PresentationFormat>
  <Paragraphs>635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Times New Roman</vt:lpstr>
      <vt:lpstr>Wingdings</vt:lpstr>
      <vt:lpstr>Wingdings 2</vt:lpstr>
      <vt:lpstr>Wingdings 3</vt:lpstr>
      <vt:lpstr>Clarity</vt:lpstr>
      <vt:lpstr>أساسيات العرض والطلب ونظام الأسعار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التجارة الدولية</dc:title>
  <dc:creator>hp1</dc:creator>
  <cp:lastModifiedBy>amal abomelha</cp:lastModifiedBy>
  <cp:revision>406</cp:revision>
  <dcterms:created xsi:type="dcterms:W3CDTF">2013-09-12T02:20:20Z</dcterms:created>
  <dcterms:modified xsi:type="dcterms:W3CDTF">2018-02-11T16:17:33Z</dcterms:modified>
</cp:coreProperties>
</file>