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مقطع افتراضي" id="{22463D48-65EE-4EEB-AF5F-C58349EC1AF9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</p14:sldIdLst>
        </p14:section>
        <p14:section name="مقطع بدون عنوان" id="{67323F0D-8B7B-4D91-A410-428BA85621FA}">
          <p14:sldIdLst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19EB06-C049-40F2-AD1D-10998640C710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7EE87FCA-3D3E-401A-A219-C47FF1E2987E}">
      <dgm:prSet phldrT="[نص]" custT="1"/>
      <dgm:spPr/>
      <dgm:t>
        <a:bodyPr/>
        <a:lstStyle/>
        <a:p>
          <a:pPr rtl="1"/>
          <a:r>
            <a:rPr lang="ar-SA" sz="2800" dirty="0" smtClean="0"/>
            <a:t>4- سلوك</a:t>
          </a:r>
          <a:endParaRPr lang="ar-SA" sz="2800" dirty="0"/>
        </a:p>
      </dgm:t>
    </dgm:pt>
    <dgm:pt modelId="{85107845-FF2E-4CCD-9B7D-891203D1899B}" type="parTrans" cxnId="{C48F8828-027C-46EA-AE7B-90FB8436A62B}">
      <dgm:prSet/>
      <dgm:spPr/>
      <dgm:t>
        <a:bodyPr/>
        <a:lstStyle/>
        <a:p>
          <a:pPr rtl="1"/>
          <a:endParaRPr lang="ar-SA"/>
        </a:p>
      </dgm:t>
    </dgm:pt>
    <dgm:pt modelId="{CD9C1660-80DB-4895-8F60-FB1C15E0C3BB}" type="sibTrans" cxnId="{C48F8828-027C-46EA-AE7B-90FB8436A62B}">
      <dgm:prSet/>
      <dgm:spPr/>
      <dgm:t>
        <a:bodyPr/>
        <a:lstStyle/>
        <a:p>
          <a:pPr rtl="1"/>
          <a:endParaRPr lang="ar-SA"/>
        </a:p>
      </dgm:t>
    </dgm:pt>
    <dgm:pt modelId="{F53507A7-FD48-4A24-B0E5-EDBD7B2117D5}">
      <dgm:prSet phldrT="[نص]" custT="1"/>
      <dgm:spPr/>
      <dgm:t>
        <a:bodyPr/>
        <a:lstStyle/>
        <a:p>
          <a:pPr rtl="1"/>
          <a:r>
            <a:rPr lang="ar-SA" sz="2800" dirty="0" smtClean="0"/>
            <a:t>3- دوافع</a:t>
          </a:r>
          <a:endParaRPr lang="ar-SA" sz="2800" dirty="0"/>
        </a:p>
      </dgm:t>
    </dgm:pt>
    <dgm:pt modelId="{B344C423-0FFC-4624-8741-AD973D3A7180}" type="parTrans" cxnId="{A57B57F9-E3F6-4125-855B-297B2C3FC284}">
      <dgm:prSet/>
      <dgm:spPr/>
      <dgm:t>
        <a:bodyPr/>
        <a:lstStyle/>
        <a:p>
          <a:pPr rtl="1"/>
          <a:endParaRPr lang="ar-SA"/>
        </a:p>
      </dgm:t>
    </dgm:pt>
    <dgm:pt modelId="{BC0E2313-0535-4C68-86DB-7A4E9453E25B}" type="sibTrans" cxnId="{A57B57F9-E3F6-4125-855B-297B2C3FC284}">
      <dgm:prSet/>
      <dgm:spPr/>
      <dgm:t>
        <a:bodyPr/>
        <a:lstStyle/>
        <a:p>
          <a:pPr rtl="1"/>
          <a:endParaRPr lang="ar-SA"/>
        </a:p>
      </dgm:t>
    </dgm:pt>
    <dgm:pt modelId="{67CA61EB-9707-48E3-A617-92046B7EDEC3}">
      <dgm:prSet phldrT="[نص]" custT="1"/>
      <dgm:spPr/>
      <dgm:t>
        <a:bodyPr/>
        <a:lstStyle/>
        <a:p>
          <a:pPr rtl="1"/>
          <a:r>
            <a:rPr lang="ar-SA" sz="2800" dirty="0" smtClean="0"/>
            <a:t>2-حاجات</a:t>
          </a:r>
          <a:endParaRPr lang="ar-SA" sz="2800" dirty="0"/>
        </a:p>
      </dgm:t>
    </dgm:pt>
    <dgm:pt modelId="{6369E56F-7B60-4F1E-9608-4D0376F80B39}" type="parTrans" cxnId="{8BEC14E6-5019-4952-A927-315045DC70DF}">
      <dgm:prSet/>
      <dgm:spPr/>
      <dgm:t>
        <a:bodyPr/>
        <a:lstStyle/>
        <a:p>
          <a:pPr rtl="1"/>
          <a:endParaRPr lang="ar-SA"/>
        </a:p>
      </dgm:t>
    </dgm:pt>
    <dgm:pt modelId="{61990137-3CD3-45E9-AA8D-FCA76639E4FD}" type="sibTrans" cxnId="{8BEC14E6-5019-4952-A927-315045DC70DF}">
      <dgm:prSet/>
      <dgm:spPr/>
      <dgm:t>
        <a:bodyPr/>
        <a:lstStyle/>
        <a:p>
          <a:pPr rtl="1"/>
          <a:endParaRPr lang="ar-SA"/>
        </a:p>
      </dgm:t>
    </dgm:pt>
    <dgm:pt modelId="{6EFFD1EB-C893-4256-9C5C-6565665DA6CB}">
      <dgm:prSet phldrT="[نص]" custT="1"/>
      <dgm:spPr/>
      <dgm:t>
        <a:bodyPr/>
        <a:lstStyle/>
        <a:p>
          <a:pPr rtl="1"/>
          <a:r>
            <a:rPr lang="ar-SA" sz="2800" dirty="0" smtClean="0"/>
            <a:t>1-أهداف</a:t>
          </a:r>
          <a:endParaRPr lang="ar-SA" sz="2800" dirty="0"/>
        </a:p>
      </dgm:t>
    </dgm:pt>
    <dgm:pt modelId="{FF12E2F8-F14C-4840-9383-2182660780BF}" type="parTrans" cxnId="{150FE8B9-F161-47FE-8373-174229C7F742}">
      <dgm:prSet/>
      <dgm:spPr/>
      <dgm:t>
        <a:bodyPr/>
        <a:lstStyle/>
        <a:p>
          <a:pPr rtl="1"/>
          <a:endParaRPr lang="ar-SA"/>
        </a:p>
      </dgm:t>
    </dgm:pt>
    <dgm:pt modelId="{878780D2-64B5-4544-A471-FD2886670560}" type="sibTrans" cxnId="{150FE8B9-F161-47FE-8373-174229C7F742}">
      <dgm:prSet/>
      <dgm:spPr/>
      <dgm:t>
        <a:bodyPr/>
        <a:lstStyle/>
        <a:p>
          <a:pPr rtl="1"/>
          <a:endParaRPr lang="ar-SA"/>
        </a:p>
      </dgm:t>
    </dgm:pt>
    <dgm:pt modelId="{395FD31D-82F7-47F2-B6B9-97853B169D36}" type="pres">
      <dgm:prSet presAssocID="{7B19EB06-C049-40F2-AD1D-10998640C710}" presName="Name0" presStyleCnt="0">
        <dgm:presLayoutVars>
          <dgm:dir/>
          <dgm:resizeHandles val="exact"/>
        </dgm:presLayoutVars>
      </dgm:prSet>
      <dgm:spPr/>
    </dgm:pt>
    <dgm:pt modelId="{A7507E68-67C8-4C65-A222-AA5D4F78001C}" type="pres">
      <dgm:prSet presAssocID="{7EE87FCA-3D3E-401A-A219-C47FF1E2987E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262EC60-AE92-4671-823C-81804EF16BC7}" type="pres">
      <dgm:prSet presAssocID="{CD9C1660-80DB-4895-8F60-FB1C15E0C3BB}" presName="space" presStyleCnt="0"/>
      <dgm:spPr/>
    </dgm:pt>
    <dgm:pt modelId="{9438CC31-0327-4193-8076-A9D2A8FC50C9}" type="pres">
      <dgm:prSet presAssocID="{F53507A7-FD48-4A24-B0E5-EDBD7B2117D5}" presName="Name5" presStyleLbl="vennNode1" presStyleIdx="1" presStyleCnt="4">
        <dgm:presLayoutVars>
          <dgm:bulletEnabled val="1"/>
        </dgm:presLayoutVars>
      </dgm:prSet>
      <dgm:spPr/>
    </dgm:pt>
    <dgm:pt modelId="{98130DB1-4A61-4E9F-B852-FE96D606DC41}" type="pres">
      <dgm:prSet presAssocID="{BC0E2313-0535-4C68-86DB-7A4E9453E25B}" presName="space" presStyleCnt="0"/>
      <dgm:spPr/>
    </dgm:pt>
    <dgm:pt modelId="{82BDC2C5-C03A-4D6F-AA07-BE52AC220BDF}" type="pres">
      <dgm:prSet presAssocID="{67CA61EB-9707-48E3-A617-92046B7EDEC3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C67BDEB-B7FE-4FD4-9B09-CFF05AE245EC}" type="pres">
      <dgm:prSet presAssocID="{61990137-3CD3-45E9-AA8D-FCA76639E4FD}" presName="space" presStyleCnt="0"/>
      <dgm:spPr/>
    </dgm:pt>
    <dgm:pt modelId="{2DFE46C0-EC09-43BA-90E8-FE94DC22C5D4}" type="pres">
      <dgm:prSet presAssocID="{6EFFD1EB-C893-4256-9C5C-6565665DA6CB}" presName="Name5" presStyleLbl="vennNode1" presStyleIdx="3" presStyleCnt="4">
        <dgm:presLayoutVars>
          <dgm:bulletEnabled val="1"/>
        </dgm:presLayoutVars>
      </dgm:prSet>
      <dgm:spPr/>
    </dgm:pt>
  </dgm:ptLst>
  <dgm:cxnLst>
    <dgm:cxn modelId="{77DABDC6-05F6-4CD4-BFDD-F4202B391AAA}" type="presOf" srcId="{7EE87FCA-3D3E-401A-A219-C47FF1E2987E}" destId="{A7507E68-67C8-4C65-A222-AA5D4F78001C}" srcOrd="0" destOrd="0" presId="urn:microsoft.com/office/officeart/2005/8/layout/venn3"/>
    <dgm:cxn modelId="{3CC65A31-942A-4853-90F3-2F90034F957A}" type="presOf" srcId="{6EFFD1EB-C893-4256-9C5C-6565665DA6CB}" destId="{2DFE46C0-EC09-43BA-90E8-FE94DC22C5D4}" srcOrd="0" destOrd="0" presId="urn:microsoft.com/office/officeart/2005/8/layout/venn3"/>
    <dgm:cxn modelId="{C48F8828-027C-46EA-AE7B-90FB8436A62B}" srcId="{7B19EB06-C049-40F2-AD1D-10998640C710}" destId="{7EE87FCA-3D3E-401A-A219-C47FF1E2987E}" srcOrd="0" destOrd="0" parTransId="{85107845-FF2E-4CCD-9B7D-891203D1899B}" sibTransId="{CD9C1660-80DB-4895-8F60-FB1C15E0C3BB}"/>
    <dgm:cxn modelId="{480F31D2-56F0-40C2-81E7-4E6DFE5622F1}" type="presOf" srcId="{F53507A7-FD48-4A24-B0E5-EDBD7B2117D5}" destId="{9438CC31-0327-4193-8076-A9D2A8FC50C9}" srcOrd="0" destOrd="0" presId="urn:microsoft.com/office/officeart/2005/8/layout/venn3"/>
    <dgm:cxn modelId="{A57B57F9-E3F6-4125-855B-297B2C3FC284}" srcId="{7B19EB06-C049-40F2-AD1D-10998640C710}" destId="{F53507A7-FD48-4A24-B0E5-EDBD7B2117D5}" srcOrd="1" destOrd="0" parTransId="{B344C423-0FFC-4624-8741-AD973D3A7180}" sibTransId="{BC0E2313-0535-4C68-86DB-7A4E9453E25B}"/>
    <dgm:cxn modelId="{0E1D8E5F-62C0-4F3A-A43D-17C9D2CA96EA}" type="presOf" srcId="{7B19EB06-C049-40F2-AD1D-10998640C710}" destId="{395FD31D-82F7-47F2-B6B9-97853B169D36}" srcOrd="0" destOrd="0" presId="urn:microsoft.com/office/officeart/2005/8/layout/venn3"/>
    <dgm:cxn modelId="{3EF2575D-705D-4B7A-964A-B2BC76299C71}" type="presOf" srcId="{67CA61EB-9707-48E3-A617-92046B7EDEC3}" destId="{82BDC2C5-C03A-4D6F-AA07-BE52AC220BDF}" srcOrd="0" destOrd="0" presId="urn:microsoft.com/office/officeart/2005/8/layout/venn3"/>
    <dgm:cxn modelId="{150FE8B9-F161-47FE-8373-174229C7F742}" srcId="{7B19EB06-C049-40F2-AD1D-10998640C710}" destId="{6EFFD1EB-C893-4256-9C5C-6565665DA6CB}" srcOrd="3" destOrd="0" parTransId="{FF12E2F8-F14C-4840-9383-2182660780BF}" sibTransId="{878780D2-64B5-4544-A471-FD2886670560}"/>
    <dgm:cxn modelId="{8BEC14E6-5019-4952-A927-315045DC70DF}" srcId="{7B19EB06-C049-40F2-AD1D-10998640C710}" destId="{67CA61EB-9707-48E3-A617-92046B7EDEC3}" srcOrd="2" destOrd="0" parTransId="{6369E56F-7B60-4F1E-9608-4D0376F80B39}" sibTransId="{61990137-3CD3-45E9-AA8D-FCA76639E4FD}"/>
    <dgm:cxn modelId="{DF033662-E7B7-4499-A248-E056E75F6CB2}" type="presParOf" srcId="{395FD31D-82F7-47F2-B6B9-97853B169D36}" destId="{A7507E68-67C8-4C65-A222-AA5D4F78001C}" srcOrd="0" destOrd="0" presId="urn:microsoft.com/office/officeart/2005/8/layout/venn3"/>
    <dgm:cxn modelId="{CE7CE9C3-F5F5-4870-B66B-F437709E7538}" type="presParOf" srcId="{395FD31D-82F7-47F2-B6B9-97853B169D36}" destId="{E262EC60-AE92-4671-823C-81804EF16BC7}" srcOrd="1" destOrd="0" presId="urn:microsoft.com/office/officeart/2005/8/layout/venn3"/>
    <dgm:cxn modelId="{A2FE16F8-DBEA-4AA6-85ED-B0A3720B95F7}" type="presParOf" srcId="{395FD31D-82F7-47F2-B6B9-97853B169D36}" destId="{9438CC31-0327-4193-8076-A9D2A8FC50C9}" srcOrd="2" destOrd="0" presId="urn:microsoft.com/office/officeart/2005/8/layout/venn3"/>
    <dgm:cxn modelId="{2ABFB8E9-D825-4972-ACA7-DA8A959BC75C}" type="presParOf" srcId="{395FD31D-82F7-47F2-B6B9-97853B169D36}" destId="{98130DB1-4A61-4E9F-B852-FE96D606DC41}" srcOrd="3" destOrd="0" presId="urn:microsoft.com/office/officeart/2005/8/layout/venn3"/>
    <dgm:cxn modelId="{57BD535B-429F-4DF4-8681-2A02D2F77AF0}" type="presParOf" srcId="{395FD31D-82F7-47F2-B6B9-97853B169D36}" destId="{82BDC2C5-C03A-4D6F-AA07-BE52AC220BDF}" srcOrd="4" destOrd="0" presId="urn:microsoft.com/office/officeart/2005/8/layout/venn3"/>
    <dgm:cxn modelId="{B821D903-DD00-40F6-8592-87B3AEE98C3F}" type="presParOf" srcId="{395FD31D-82F7-47F2-B6B9-97853B169D36}" destId="{FC67BDEB-B7FE-4FD4-9B09-CFF05AE245EC}" srcOrd="5" destOrd="0" presId="urn:microsoft.com/office/officeart/2005/8/layout/venn3"/>
    <dgm:cxn modelId="{AE130989-C964-4A15-9435-B50E35D5B34B}" type="presParOf" srcId="{395FD31D-82F7-47F2-B6B9-97853B169D36}" destId="{2DFE46C0-EC09-43BA-90E8-FE94DC22C5D4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507E68-67C8-4C65-A222-AA5D4F78001C}">
      <dsp:nvSpPr>
        <dsp:cNvPr id="0" name=""/>
        <dsp:cNvSpPr/>
      </dsp:nvSpPr>
      <dsp:spPr>
        <a:xfrm>
          <a:off x="2518" y="677295"/>
          <a:ext cx="2526845" cy="252684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061" tIns="35560" rIns="139061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4- سلوك</a:t>
          </a:r>
          <a:endParaRPr lang="ar-SA" sz="2800" kern="1200" dirty="0"/>
        </a:p>
      </dsp:txBody>
      <dsp:txXfrm>
        <a:off x="372566" y="1047343"/>
        <a:ext cx="1786749" cy="1786749"/>
      </dsp:txXfrm>
    </dsp:sp>
    <dsp:sp modelId="{9438CC31-0327-4193-8076-A9D2A8FC50C9}">
      <dsp:nvSpPr>
        <dsp:cNvPr id="0" name=""/>
        <dsp:cNvSpPr/>
      </dsp:nvSpPr>
      <dsp:spPr>
        <a:xfrm>
          <a:off x="2023994" y="677295"/>
          <a:ext cx="2526845" cy="252684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061" tIns="35560" rIns="139061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3- دوافع</a:t>
          </a:r>
          <a:endParaRPr lang="ar-SA" sz="2800" kern="1200" dirty="0"/>
        </a:p>
      </dsp:txBody>
      <dsp:txXfrm>
        <a:off x="2394042" y="1047343"/>
        <a:ext cx="1786749" cy="1786749"/>
      </dsp:txXfrm>
    </dsp:sp>
    <dsp:sp modelId="{82BDC2C5-C03A-4D6F-AA07-BE52AC220BDF}">
      <dsp:nvSpPr>
        <dsp:cNvPr id="0" name=""/>
        <dsp:cNvSpPr/>
      </dsp:nvSpPr>
      <dsp:spPr>
        <a:xfrm>
          <a:off x="4045471" y="677295"/>
          <a:ext cx="2526845" cy="252684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061" tIns="35560" rIns="139061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2-حاجات</a:t>
          </a:r>
          <a:endParaRPr lang="ar-SA" sz="2800" kern="1200" dirty="0"/>
        </a:p>
      </dsp:txBody>
      <dsp:txXfrm>
        <a:off x="4415519" y="1047343"/>
        <a:ext cx="1786749" cy="1786749"/>
      </dsp:txXfrm>
    </dsp:sp>
    <dsp:sp modelId="{2DFE46C0-EC09-43BA-90E8-FE94DC22C5D4}">
      <dsp:nvSpPr>
        <dsp:cNvPr id="0" name=""/>
        <dsp:cNvSpPr/>
      </dsp:nvSpPr>
      <dsp:spPr>
        <a:xfrm>
          <a:off x="6066947" y="677295"/>
          <a:ext cx="2526845" cy="252684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061" tIns="35560" rIns="139061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1-أهداف</a:t>
          </a:r>
          <a:endParaRPr lang="ar-SA" sz="2800" kern="1200" dirty="0"/>
        </a:p>
      </dsp:txBody>
      <dsp:txXfrm>
        <a:off x="6436995" y="1047343"/>
        <a:ext cx="1786749" cy="17867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حاجات المستهلك ودوافعه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372067"/>
          </a:xfrm>
        </p:spPr>
        <p:txBody>
          <a:bodyPr>
            <a:normAutofit fontScale="92500" lnSpcReduction="20000"/>
          </a:bodyPr>
          <a:lstStyle/>
          <a:p>
            <a:r>
              <a:rPr lang="ar-SA" dirty="0" smtClean="0"/>
              <a:t>يهدف هذا الفصل الى:</a:t>
            </a:r>
          </a:p>
          <a:p>
            <a:r>
              <a:rPr lang="ar-SA" dirty="0" smtClean="0"/>
              <a:t>تحديد مفهوم المستهلك وانواعه وخصائصه</a:t>
            </a:r>
          </a:p>
          <a:p>
            <a:r>
              <a:rPr lang="ar-SA" dirty="0" smtClean="0"/>
              <a:t>تحديد وسائل دراسة سلوك كل من المستهلك الصناعي والنهائي</a:t>
            </a:r>
          </a:p>
          <a:p>
            <a:r>
              <a:rPr lang="ar-SA" dirty="0" smtClean="0"/>
              <a:t>تحديد العلاقة بين الأهداف والدوافع والحاجات وبيان مفهوم كل منها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56044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العلاقة بين الأهداف والدوافع والحاجات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2817716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3233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مفهوم المستهلك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الشخص العادي او الاعتباري الذي يقوم بشراء السلع والخدمات من السوق لاستهلاكه الشخصي او لغيره بطريقه رشيده في الشراء والاستهلاك</a:t>
            </a:r>
          </a:p>
          <a:p>
            <a:r>
              <a:rPr lang="ar-SA" dirty="0" smtClean="0"/>
              <a:t>هناك نوعين من المستهلكين</a:t>
            </a:r>
          </a:p>
          <a:p>
            <a:pPr>
              <a:buFontTx/>
              <a:buChar char="-"/>
            </a:pPr>
            <a:r>
              <a:rPr lang="ar-SA" dirty="0" smtClean="0"/>
              <a:t>المستهلك الفردي النهائي (نظرية المستهلك)</a:t>
            </a:r>
          </a:p>
          <a:p>
            <a:pPr>
              <a:buFontTx/>
              <a:buChar char="-"/>
            </a:pPr>
            <a:r>
              <a:rPr lang="ar-SA" dirty="0" smtClean="0"/>
              <a:t>المستهلك الصناعي (نظرية الإنتاج)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7195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0487" y="0"/>
            <a:ext cx="8596668" cy="838200"/>
          </a:xfrm>
        </p:spPr>
        <p:txBody>
          <a:bodyPr/>
          <a:lstStyle/>
          <a:p>
            <a:pPr algn="r"/>
            <a:r>
              <a:rPr lang="ar-SA" dirty="0" smtClean="0"/>
              <a:t>خصائص المستهلك</a:t>
            </a:r>
            <a:endParaRPr lang="ar-SA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838200"/>
            <a:ext cx="8593256" cy="6019800"/>
          </a:xfrm>
        </p:spPr>
      </p:pic>
    </p:spTree>
    <p:extLst>
      <p:ext uri="{BB962C8B-B14F-4D97-AF65-F5344CB8AC3E}">
        <p14:creationId xmlns:p14="http://schemas.microsoft.com/office/powerpoint/2010/main" val="379768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خصائص المستهلك</a:t>
            </a:r>
            <a:endParaRPr lang="ar-SA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160588"/>
            <a:ext cx="9355665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168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304801"/>
            <a:ext cx="8596668" cy="863599"/>
          </a:xfrm>
        </p:spPr>
        <p:txBody>
          <a:bodyPr/>
          <a:lstStyle/>
          <a:p>
            <a:pPr algn="r"/>
            <a:r>
              <a:rPr lang="ar-SA" dirty="0" smtClean="0"/>
              <a:t>أساليب دراسة سلوك المستهلك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1549400"/>
            <a:ext cx="8596668" cy="4491963"/>
          </a:xfrm>
        </p:spPr>
        <p:txBody>
          <a:bodyPr/>
          <a:lstStyle/>
          <a:p>
            <a:r>
              <a:rPr lang="ar-SA" dirty="0" smtClean="0"/>
              <a:t>يتم دراسة سلوك المستهلك بناء على نظريتين انطلاقا من نوع المستهلك :</a:t>
            </a:r>
          </a:p>
          <a:p>
            <a:pPr marL="0" indent="0">
              <a:buNone/>
            </a:pPr>
            <a:endParaRPr lang="ar-SA" dirty="0" smtClean="0"/>
          </a:p>
          <a:p>
            <a:pPr>
              <a:buFontTx/>
              <a:buChar char="-"/>
            </a:pPr>
            <a:r>
              <a:rPr lang="ar-SA" dirty="0" smtClean="0"/>
              <a:t>نظرية المستهلك: وتهدف لتحليل سلوك المستهلك وهو بصدد اتخاذ قراراته </a:t>
            </a:r>
            <a:r>
              <a:rPr lang="ar-SA" dirty="0" err="1" smtClean="0"/>
              <a:t>المتعلقه</a:t>
            </a:r>
            <a:r>
              <a:rPr lang="ar-SA" dirty="0" smtClean="0"/>
              <a:t> بنشاطه الاستهلاكي لتحقيق اعلى درجه من </a:t>
            </a:r>
            <a:r>
              <a:rPr lang="ar-SA" dirty="0" err="1" smtClean="0"/>
              <a:t>المنفعه</a:t>
            </a:r>
            <a:endParaRPr lang="ar-SA" dirty="0" smtClean="0"/>
          </a:p>
          <a:p>
            <a:pPr marL="0" indent="0">
              <a:buNone/>
            </a:pPr>
            <a:endParaRPr lang="ar-SA" dirty="0" smtClean="0"/>
          </a:p>
          <a:p>
            <a:pPr>
              <a:buFontTx/>
              <a:buChar char="-"/>
            </a:pPr>
            <a:r>
              <a:rPr lang="ar-SA" dirty="0" smtClean="0"/>
              <a:t>نظرية الإنتاج: وتهدف الى تحليل سلوك </a:t>
            </a:r>
            <a:r>
              <a:rPr lang="ar-SA" dirty="0" err="1" smtClean="0"/>
              <a:t>الوحده</a:t>
            </a:r>
            <a:r>
              <a:rPr lang="ar-SA" dirty="0" smtClean="0"/>
              <a:t> </a:t>
            </a:r>
            <a:r>
              <a:rPr lang="ar-SA" dirty="0" err="1" smtClean="0"/>
              <a:t>الانتاجيه</a:t>
            </a:r>
            <a:r>
              <a:rPr lang="ar-SA" dirty="0" smtClean="0"/>
              <a:t> الأساسية او المنتج وهو بصدد اتخاذ قراراته </a:t>
            </a:r>
            <a:r>
              <a:rPr lang="ar-SA" dirty="0" err="1" smtClean="0"/>
              <a:t>المتعلقه</a:t>
            </a:r>
            <a:r>
              <a:rPr lang="ar-SA" dirty="0" smtClean="0"/>
              <a:t> بنشاطه الإنتاجي لتحقيق اعلى قدر ممكن من الارباح</a:t>
            </a:r>
          </a:p>
        </p:txBody>
      </p:sp>
    </p:spTree>
    <p:extLst>
      <p:ext uri="{BB962C8B-B14F-4D97-AF65-F5344CB8AC3E}">
        <p14:creationId xmlns:p14="http://schemas.microsoft.com/office/powerpoint/2010/main" val="160982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1" y="632815"/>
            <a:ext cx="8596668" cy="774700"/>
          </a:xfrm>
        </p:spPr>
        <p:txBody>
          <a:bodyPr/>
          <a:lstStyle/>
          <a:p>
            <a:pPr algn="r"/>
            <a:r>
              <a:rPr lang="ar-SA" dirty="0" smtClean="0"/>
              <a:t>حاجات المستهلك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90042" y="1918889"/>
            <a:ext cx="4185623" cy="576262"/>
          </a:xfrm>
        </p:spPr>
        <p:txBody>
          <a:bodyPr/>
          <a:lstStyle/>
          <a:p>
            <a:r>
              <a:rPr lang="ar-SA" dirty="0" smtClean="0"/>
              <a:t>حاجات المستهلك الصناعي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790043" y="2743200"/>
            <a:ext cx="4185623" cy="3886200"/>
          </a:xfrm>
        </p:spPr>
        <p:txBody>
          <a:bodyPr/>
          <a:lstStyle/>
          <a:p>
            <a:r>
              <a:rPr lang="ar-SA" dirty="0" smtClean="0"/>
              <a:t>الموارد اللازمة لعملياته الإنتاجية خلال فترة زمنية معينه بالحجم والكمية والنوعية المناسبة, وهي متغيرة ومتبدلة مع نمو </a:t>
            </a:r>
            <a:r>
              <a:rPr lang="ar-SA" dirty="0" err="1" smtClean="0"/>
              <a:t>المنظمه</a:t>
            </a:r>
            <a:r>
              <a:rPr lang="ar-SA" dirty="0" smtClean="0"/>
              <a:t> واتساع اعمالها.</a:t>
            </a:r>
            <a:endParaRPr lang="ar-SA" dirty="0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5088384" y="1918889"/>
            <a:ext cx="4185618" cy="576262"/>
          </a:xfrm>
        </p:spPr>
        <p:txBody>
          <a:bodyPr/>
          <a:lstStyle/>
          <a:p>
            <a:r>
              <a:rPr lang="ar-SA" dirty="0" smtClean="0"/>
              <a:t>حاجات المستهلك النهائي</a:t>
            </a:r>
            <a:endParaRPr lang="ar-SA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5088384" y="2743200"/>
            <a:ext cx="4185617" cy="3886200"/>
          </a:xfrm>
        </p:spPr>
        <p:txBody>
          <a:bodyPr/>
          <a:lstStyle/>
          <a:p>
            <a:r>
              <a:rPr lang="ar-SA" dirty="0" smtClean="0"/>
              <a:t>هي المتطلبات الفسيولوجية والسيكولوجية الملحة التي </a:t>
            </a:r>
            <a:r>
              <a:rPr lang="ar-SA" dirty="0" err="1" smtClean="0"/>
              <a:t>لايتسنى</a:t>
            </a:r>
            <a:r>
              <a:rPr lang="ar-SA" dirty="0" smtClean="0"/>
              <a:t> للإنسان الاستمرار بالحياة دونها.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2212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دوافع المستهلك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هي تلك القوى </a:t>
            </a:r>
            <a:r>
              <a:rPr lang="ar-SA" dirty="0" err="1" smtClean="0"/>
              <a:t>الكامنه</a:t>
            </a:r>
            <a:r>
              <a:rPr lang="ar-SA" dirty="0" smtClean="0"/>
              <a:t> في الافراد والتي تدفعهم للسلوك باتجاه معين , وتنتج عن حالة التوتر النفسي </a:t>
            </a:r>
            <a:r>
              <a:rPr lang="ar-SA" dirty="0" err="1" smtClean="0"/>
              <a:t>الناتجه</a:t>
            </a:r>
            <a:r>
              <a:rPr lang="ar-SA" dirty="0" smtClean="0"/>
              <a:t> عن وجود حاجات غير مشبعة لدى الشخص</a:t>
            </a:r>
          </a:p>
          <a:p>
            <a:endParaRPr lang="ar-SA" dirty="0"/>
          </a:p>
          <a:p>
            <a:r>
              <a:rPr lang="ar-SA" dirty="0" smtClean="0"/>
              <a:t>تصنف الدوافع الى:</a:t>
            </a:r>
          </a:p>
          <a:p>
            <a:pPr>
              <a:buFontTx/>
              <a:buChar char="-"/>
            </a:pPr>
            <a:r>
              <a:rPr lang="ar-SA" dirty="0" smtClean="0"/>
              <a:t>دوافع إيجابية وسلبية</a:t>
            </a:r>
          </a:p>
          <a:p>
            <a:pPr>
              <a:buFontTx/>
              <a:buChar char="-"/>
            </a:pPr>
            <a:r>
              <a:rPr lang="ar-SA" dirty="0" smtClean="0"/>
              <a:t>ودوافع عاطفية وعقلانية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8896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14400"/>
          </a:xfrm>
        </p:spPr>
        <p:txBody>
          <a:bodyPr/>
          <a:lstStyle/>
          <a:p>
            <a:pPr algn="r"/>
            <a:r>
              <a:rPr lang="ar-SA" dirty="0" smtClean="0"/>
              <a:t>طرق قياس الدوافع</a:t>
            </a:r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6921500" y="1968500"/>
            <a:ext cx="2184400" cy="546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المقابلة الشخصية المعمقة</a:t>
            </a:r>
            <a:endParaRPr lang="ar-SA" dirty="0"/>
          </a:p>
        </p:txBody>
      </p:sp>
      <p:pic>
        <p:nvPicPr>
          <p:cNvPr id="7" name="صورة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7625" y="4751860"/>
            <a:ext cx="2206943" cy="1775940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7628" y="2917584"/>
            <a:ext cx="2206943" cy="1413115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7628" y="1937304"/>
            <a:ext cx="2206943" cy="566977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3856" y="1947623"/>
            <a:ext cx="2206943" cy="566977"/>
          </a:xfrm>
          <a:prstGeom prst="rect">
            <a:avLst/>
          </a:prstGeom>
        </p:spPr>
      </p:pic>
      <p:sp>
        <p:nvSpPr>
          <p:cNvPr id="12" name="مربع نص 11"/>
          <p:cNvSpPr txBox="1"/>
          <p:nvPr/>
        </p:nvSpPr>
        <p:spPr>
          <a:xfrm>
            <a:off x="4134564" y="1937304"/>
            <a:ext cx="225353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 smtClean="0"/>
              <a:t>المقابلة الجماعية المركزة</a:t>
            </a:r>
            <a:endParaRPr lang="ar-SA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1347628" y="1947623"/>
            <a:ext cx="220694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 smtClean="0"/>
              <a:t>الأساليب </a:t>
            </a:r>
            <a:r>
              <a:rPr lang="ar-SA" dirty="0" err="1" smtClean="0"/>
              <a:t>الإسقاطية</a:t>
            </a:r>
            <a:endParaRPr lang="ar-SA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1347626" y="2928616"/>
            <a:ext cx="2206943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1400" dirty="0" err="1" smtClean="0"/>
              <a:t>الأختبارات</a:t>
            </a:r>
            <a:r>
              <a:rPr lang="ar-SA" sz="1400" dirty="0" smtClean="0"/>
              <a:t> اللفظية:</a:t>
            </a:r>
          </a:p>
          <a:p>
            <a:pPr algn="r"/>
            <a:r>
              <a:rPr lang="ar-SA" sz="1400" dirty="0" smtClean="0"/>
              <a:t>-اختبار الكلمات المتلازمة</a:t>
            </a:r>
          </a:p>
          <a:p>
            <a:pPr algn="r"/>
            <a:r>
              <a:rPr lang="ar-SA" sz="1400" dirty="0" smtClean="0"/>
              <a:t>-اختبار اكمال الجمل الناقصة</a:t>
            </a:r>
          </a:p>
          <a:p>
            <a:pPr algn="r"/>
            <a:r>
              <a:rPr lang="ar-SA" sz="1400" dirty="0" smtClean="0"/>
              <a:t>-اختبار شخصية المنتج</a:t>
            </a:r>
          </a:p>
          <a:p>
            <a:pPr algn="r"/>
            <a:r>
              <a:rPr lang="ar-SA" sz="1400" dirty="0" smtClean="0"/>
              <a:t>-اختبار الصورة الذهنية النمطية</a:t>
            </a:r>
            <a:endParaRPr lang="ar-SA" sz="1400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1347625" y="4751860"/>
            <a:ext cx="2206943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dirty="0" smtClean="0"/>
              <a:t>الاختبارات التصويرية:</a:t>
            </a:r>
          </a:p>
          <a:p>
            <a:pPr algn="r"/>
            <a:r>
              <a:rPr lang="ar-SA" dirty="0" smtClean="0"/>
              <a:t>-الاختبارات الكرتونية</a:t>
            </a:r>
          </a:p>
          <a:p>
            <a:pPr algn="r"/>
            <a:r>
              <a:rPr lang="ar-SA" dirty="0" smtClean="0"/>
              <a:t>-اختبارات الاستنباط الذاتي</a:t>
            </a:r>
          </a:p>
          <a:p>
            <a:pPr algn="r"/>
            <a:r>
              <a:rPr lang="ar-SA" dirty="0" smtClean="0"/>
              <a:t>-اختبارات الرسم النفسية</a:t>
            </a:r>
          </a:p>
        </p:txBody>
      </p:sp>
      <p:cxnSp>
        <p:nvCxnSpPr>
          <p:cNvPr id="20" name="رابط كسهم مستقيم 19"/>
          <p:cNvCxnSpPr>
            <a:stCxn id="9" idx="2"/>
            <a:endCxn id="8" idx="0"/>
          </p:cNvCxnSpPr>
          <p:nvPr/>
        </p:nvCxnSpPr>
        <p:spPr>
          <a:xfrm>
            <a:off x="2451100" y="2504281"/>
            <a:ext cx="0" cy="4133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رابط كسهم مستقيم 21"/>
          <p:cNvCxnSpPr>
            <a:stCxn id="8" idx="2"/>
            <a:endCxn id="7" idx="0"/>
          </p:cNvCxnSpPr>
          <p:nvPr/>
        </p:nvCxnSpPr>
        <p:spPr>
          <a:xfrm flipH="1">
            <a:off x="2451097" y="4330699"/>
            <a:ext cx="3" cy="421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120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أهداف المستهلك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الأهداف هي النتائج المراد تحقيقها من السلوك المحفز, حيث أن كل سلوك يوجهه هدف محدد ولهذا فإن الأهداف توجه السلوك.</a:t>
            </a:r>
          </a:p>
          <a:p>
            <a:r>
              <a:rPr lang="ar-SA" dirty="0" smtClean="0"/>
              <a:t>هناك عدة تقسيمات للأهداف:</a:t>
            </a:r>
          </a:p>
          <a:p>
            <a:pPr>
              <a:buFontTx/>
              <a:buChar char="-"/>
            </a:pPr>
            <a:r>
              <a:rPr lang="ar-SA" dirty="0" smtClean="0"/>
              <a:t>أهداف عامة وخاصة</a:t>
            </a:r>
          </a:p>
          <a:p>
            <a:pPr>
              <a:buFontTx/>
              <a:buChar char="-"/>
            </a:pPr>
            <a:r>
              <a:rPr lang="ar-SA" dirty="0" smtClean="0"/>
              <a:t>اهداف إيجابية وسلبية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57061974"/>
      </p:ext>
    </p:extLst>
  </p:cSld>
  <p:clrMapOvr>
    <a:masterClrMapping/>
  </p:clrMapOvr>
</p:sld>
</file>

<file path=ppt/theme/theme1.xml><?xml version="1.0" encoding="utf-8"?>
<a:theme xmlns:a="http://schemas.openxmlformats.org/drawingml/2006/main" name="واجهة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6213</TotalTime>
  <Words>306</Words>
  <Application>Microsoft Office PowerPoint</Application>
  <PresentationFormat>ملء الشاشة</PresentationFormat>
  <Paragraphs>52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5" baseType="lpstr">
      <vt:lpstr>Arial</vt:lpstr>
      <vt:lpstr>Tahoma</vt:lpstr>
      <vt:lpstr>Trebuchet MS</vt:lpstr>
      <vt:lpstr>Wingdings 3</vt:lpstr>
      <vt:lpstr>واجهة</vt:lpstr>
      <vt:lpstr>حاجات المستهلك ودوافعه</vt:lpstr>
      <vt:lpstr>مفهوم المستهلك</vt:lpstr>
      <vt:lpstr>خصائص المستهلك</vt:lpstr>
      <vt:lpstr>خصائص المستهلك</vt:lpstr>
      <vt:lpstr>أساليب دراسة سلوك المستهلك</vt:lpstr>
      <vt:lpstr>حاجات المستهلك</vt:lpstr>
      <vt:lpstr>دوافع المستهلك</vt:lpstr>
      <vt:lpstr>طرق قياس الدوافع</vt:lpstr>
      <vt:lpstr>أهداف المستهلك</vt:lpstr>
      <vt:lpstr>العلاقة بين الأهداف والدوافع والحاجات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حاجات المستهلك ودوافعه</dc:title>
  <dc:creator>user</dc:creator>
  <cp:lastModifiedBy>user</cp:lastModifiedBy>
  <cp:revision>12</cp:revision>
  <dcterms:created xsi:type="dcterms:W3CDTF">2018-09-21T09:30:07Z</dcterms:created>
  <dcterms:modified xsi:type="dcterms:W3CDTF">2018-09-25T17:03:49Z</dcterms:modified>
</cp:coreProperties>
</file>