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84" r:id="rId19"/>
    <p:sldId id="272" r:id="rId20"/>
    <p:sldId id="273" r:id="rId21"/>
    <p:sldId id="274" r:id="rId22"/>
    <p:sldId id="275" r:id="rId23"/>
    <p:sldId id="276" r:id="rId24"/>
    <p:sldId id="277" r:id="rId25"/>
    <p:sldId id="286" r:id="rId26"/>
    <p:sldId id="278" r:id="rId27"/>
    <p:sldId id="279" r:id="rId28"/>
    <p:sldId id="280" r:id="rId29"/>
    <p:sldId id="281" r:id="rId30"/>
    <p:sldId id="282" r:id="rId3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84380"/>
    <p:restoredTop sz="94660"/>
  </p:normalViewPr>
  <p:slideViewPr>
    <p:cSldViewPr>
      <p:cViewPr>
        <p:scale>
          <a:sx n="66" d="100"/>
          <a:sy n="66" d="100"/>
        </p:scale>
        <p:origin x="-1786" y="-46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pPr>
              <a:defRPr/>
            </a:pPr>
            <a:fld id="{8B79BE47-338B-4AED-AB1F-77B58C7C9973}" type="datetimeFigureOut">
              <a:rPr lang="ar-SA"/>
              <a:pPr>
                <a:defRPr/>
              </a:pPr>
              <a:t>27/11/35</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97E05726-B935-4FCD-99CB-9FF3D7E8DF27}"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AD623613-236B-4A01-9AFF-9F5F89FBA004}" type="datetimeFigureOut">
              <a:rPr lang="ar-SA"/>
              <a:pPr>
                <a:defRPr/>
              </a:pPr>
              <a:t>27/11/35</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618D2E5B-AE78-4DF0-9290-0C456336E1E8}"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101915F4-A330-4478-8399-5F8CE8BEF4DC}" type="datetimeFigureOut">
              <a:rPr lang="ar-SA"/>
              <a:pPr>
                <a:defRPr/>
              </a:pPr>
              <a:t>27/11/35</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CA1868C0-195A-48CA-BFF3-AC7719D6909F}"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D9B48732-3A87-4F00-9D46-5595079E91E5}" type="datetimeFigureOut">
              <a:rPr lang="ar-SA"/>
              <a:pPr>
                <a:defRPr/>
              </a:pPr>
              <a:t>27/11/35</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260BE118-9A87-4C94-B5F5-FC3B4A051E7D}"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A2AB07F7-FC34-4813-A12B-66C09BD07A18}" type="datetimeFigureOut">
              <a:rPr lang="ar-SA"/>
              <a:pPr>
                <a:defRPr/>
              </a:pPr>
              <a:t>27/11/35</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4BBC1DA0-C789-4F03-908E-A88D6FD24BD3}"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3"/>
          <p:cNvSpPr>
            <a:spLocks noGrp="1"/>
          </p:cNvSpPr>
          <p:nvPr>
            <p:ph type="dt" sz="half" idx="10"/>
          </p:nvPr>
        </p:nvSpPr>
        <p:spPr/>
        <p:txBody>
          <a:bodyPr/>
          <a:lstStyle>
            <a:lvl1pPr>
              <a:defRPr/>
            </a:lvl1pPr>
          </a:lstStyle>
          <a:p>
            <a:pPr>
              <a:defRPr/>
            </a:pPr>
            <a:fld id="{E7E7D643-732A-43F8-97A5-8654C521F81E}" type="datetimeFigureOut">
              <a:rPr lang="ar-SA"/>
              <a:pPr>
                <a:defRPr/>
              </a:pPr>
              <a:t>27/11/35</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E0F52E99-6B50-4974-9EAC-5FD57846E8F5}"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886638FB-22EF-403A-BA1F-E30FE7F7DD25}" type="datetimeFigureOut">
              <a:rPr lang="ar-SA"/>
              <a:pPr>
                <a:defRPr/>
              </a:pPr>
              <a:t>27/11/35</a:t>
            </a:fld>
            <a:endParaRPr lang="ar-SA"/>
          </a:p>
        </p:txBody>
      </p:sp>
      <p:sp>
        <p:nvSpPr>
          <p:cNvPr id="8" name="عنصر نائب للتذييل 4"/>
          <p:cNvSpPr>
            <a:spLocks noGrp="1"/>
          </p:cNvSpPr>
          <p:nvPr>
            <p:ph type="ftr" sz="quarter" idx="11"/>
          </p:nvPr>
        </p:nvSpPr>
        <p:spPr/>
        <p:txBody>
          <a:bodyPr/>
          <a:lstStyle>
            <a:lvl1pPr>
              <a:defRPr/>
            </a:lvl1pPr>
          </a:lstStyle>
          <a:p>
            <a:pPr>
              <a:defRPr/>
            </a:pPr>
            <a:endParaRPr lang="ar-SA"/>
          </a:p>
        </p:txBody>
      </p:sp>
      <p:sp>
        <p:nvSpPr>
          <p:cNvPr id="9" name="عنصر نائب لرقم الشريحة 5"/>
          <p:cNvSpPr>
            <a:spLocks noGrp="1"/>
          </p:cNvSpPr>
          <p:nvPr>
            <p:ph type="sldNum" sz="quarter" idx="12"/>
          </p:nvPr>
        </p:nvSpPr>
        <p:spPr/>
        <p:txBody>
          <a:bodyPr/>
          <a:lstStyle>
            <a:lvl1pPr>
              <a:defRPr/>
            </a:lvl1pPr>
          </a:lstStyle>
          <a:p>
            <a:pPr>
              <a:defRPr/>
            </a:pPr>
            <a:fld id="{AD653188-4607-4E55-B9DB-B3066F2C3082}"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3"/>
          <p:cNvSpPr>
            <a:spLocks noGrp="1"/>
          </p:cNvSpPr>
          <p:nvPr>
            <p:ph type="dt" sz="half" idx="10"/>
          </p:nvPr>
        </p:nvSpPr>
        <p:spPr/>
        <p:txBody>
          <a:bodyPr/>
          <a:lstStyle>
            <a:lvl1pPr>
              <a:defRPr/>
            </a:lvl1pPr>
          </a:lstStyle>
          <a:p>
            <a:pPr>
              <a:defRPr/>
            </a:pPr>
            <a:fld id="{D92215F4-99CF-4D50-9310-E42E55346AD6}" type="datetimeFigureOut">
              <a:rPr lang="ar-SA"/>
              <a:pPr>
                <a:defRPr/>
              </a:pPr>
              <a:t>27/11/35</a:t>
            </a:fld>
            <a:endParaRPr lang="ar-SA"/>
          </a:p>
        </p:txBody>
      </p:sp>
      <p:sp>
        <p:nvSpPr>
          <p:cNvPr id="4" name="عنصر نائب للتذييل 4"/>
          <p:cNvSpPr>
            <a:spLocks noGrp="1"/>
          </p:cNvSpPr>
          <p:nvPr>
            <p:ph type="ftr" sz="quarter" idx="11"/>
          </p:nvPr>
        </p:nvSpPr>
        <p:spPr/>
        <p:txBody>
          <a:bodyPr/>
          <a:lstStyle>
            <a:lvl1pPr>
              <a:defRPr/>
            </a:lvl1pPr>
          </a:lstStyle>
          <a:p>
            <a:pPr>
              <a:defRPr/>
            </a:pPr>
            <a:endParaRPr lang="ar-SA"/>
          </a:p>
        </p:txBody>
      </p:sp>
      <p:sp>
        <p:nvSpPr>
          <p:cNvPr id="5" name="عنصر نائب لرقم الشريحة 5"/>
          <p:cNvSpPr>
            <a:spLocks noGrp="1"/>
          </p:cNvSpPr>
          <p:nvPr>
            <p:ph type="sldNum" sz="quarter" idx="12"/>
          </p:nvPr>
        </p:nvSpPr>
        <p:spPr/>
        <p:txBody>
          <a:bodyPr/>
          <a:lstStyle>
            <a:lvl1pPr>
              <a:defRPr/>
            </a:lvl1pPr>
          </a:lstStyle>
          <a:p>
            <a:pPr>
              <a:defRPr/>
            </a:pPr>
            <a:fld id="{8DC92EF9-8F3B-4935-9DAC-B68DB85D356B}"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40097F74-738A-4E34-9D37-BE8EAF6F402A}" type="datetimeFigureOut">
              <a:rPr lang="ar-SA"/>
              <a:pPr>
                <a:defRPr/>
              </a:pPr>
              <a:t>27/11/35</a:t>
            </a:fld>
            <a:endParaRPr lang="ar-SA"/>
          </a:p>
        </p:txBody>
      </p:sp>
      <p:sp>
        <p:nvSpPr>
          <p:cNvPr id="3" name="عنصر نائب للتذييل 4"/>
          <p:cNvSpPr>
            <a:spLocks noGrp="1"/>
          </p:cNvSpPr>
          <p:nvPr>
            <p:ph type="ftr" sz="quarter" idx="11"/>
          </p:nvPr>
        </p:nvSpPr>
        <p:spPr/>
        <p:txBody>
          <a:bodyPr/>
          <a:lstStyle>
            <a:lvl1pPr>
              <a:defRPr/>
            </a:lvl1pPr>
          </a:lstStyle>
          <a:p>
            <a:pPr>
              <a:defRPr/>
            </a:pPr>
            <a:endParaRPr lang="ar-SA"/>
          </a:p>
        </p:txBody>
      </p:sp>
      <p:sp>
        <p:nvSpPr>
          <p:cNvPr id="4" name="عنصر نائب لرقم الشريحة 5"/>
          <p:cNvSpPr>
            <a:spLocks noGrp="1"/>
          </p:cNvSpPr>
          <p:nvPr>
            <p:ph type="sldNum" sz="quarter" idx="12"/>
          </p:nvPr>
        </p:nvSpPr>
        <p:spPr/>
        <p:txBody>
          <a:bodyPr/>
          <a:lstStyle>
            <a:lvl1pPr>
              <a:defRPr/>
            </a:lvl1pPr>
          </a:lstStyle>
          <a:p>
            <a:pPr>
              <a:defRPr/>
            </a:pPr>
            <a:fld id="{A549F86D-3D19-4D70-A402-219F2DA22950}"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3E6B7926-523A-4311-9F2A-C219679EB78C}" type="datetimeFigureOut">
              <a:rPr lang="ar-SA"/>
              <a:pPr>
                <a:defRPr/>
              </a:pPr>
              <a:t>27/11/35</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9A739BF0-031F-4749-97A0-A623487E710C}"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FD6EAD89-11F1-4A4E-8DC0-AE8CA1A407FF}" type="datetimeFigureOut">
              <a:rPr lang="ar-SA"/>
              <a:pPr>
                <a:defRPr/>
              </a:pPr>
              <a:t>27/11/35</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4AE66012-7FCF-43B4-B816-2EAF5A0CF695}"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547075C-E8B5-42CE-BE85-258B7CDC87C4}" type="datetimeFigureOut">
              <a:rPr lang="ar-SA"/>
              <a:pPr>
                <a:defRPr/>
              </a:pPr>
              <a:t>27/11/35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CB33C4E-F677-4789-BBCB-9D432F64B7C8}"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088" y="1916113"/>
            <a:ext cx="7772400" cy="1470025"/>
          </a:xfrm>
        </p:spPr>
        <p:txBody>
          <a:bodyPr rtlCol="1">
            <a:normAutofit fontScale="90000"/>
          </a:bodyPr>
          <a:lstStyle/>
          <a:p>
            <a:pPr fontAlgn="auto">
              <a:spcAft>
                <a:spcPts val="0"/>
              </a:spcAft>
              <a:defRPr/>
            </a:pPr>
            <a:r>
              <a:rPr lang="ar-SA" u="sng" dirty="0" err="1" smtClean="0">
                <a:solidFill>
                  <a:schemeClr val="tx2">
                    <a:lumMod val="60000"/>
                    <a:lumOff val="40000"/>
                  </a:schemeClr>
                </a:solidFill>
                <a:cs typeface="Simple Bold Jut Out" pitchFamily="2" charset="-78"/>
              </a:rPr>
              <a:t>مدخلات</a:t>
            </a:r>
            <a:r>
              <a:rPr lang="ar-SA" u="sng" dirty="0" smtClean="0">
                <a:solidFill>
                  <a:schemeClr val="tx2">
                    <a:lumMod val="60000"/>
                    <a:lumOff val="40000"/>
                  </a:schemeClr>
                </a:solidFill>
                <a:cs typeface="Simple Bold Jut Out" pitchFamily="2" charset="-78"/>
              </a:rPr>
              <a:t> نظام إدارة التربية الخاصة في المملكة العربية السعودية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267" name="Rectangle 1"/>
          <p:cNvSpPr>
            <a:spLocks noChangeArrowheads="1"/>
          </p:cNvSpPr>
          <p:nvPr/>
        </p:nvSpPr>
        <p:spPr bwMode="auto">
          <a:xfrm>
            <a:off x="1042988" y="681038"/>
            <a:ext cx="7850187" cy="4524375"/>
          </a:xfrm>
          <a:prstGeom prst="rect">
            <a:avLst/>
          </a:prstGeom>
          <a:noFill/>
          <a:ln w="9525">
            <a:noFill/>
            <a:miter lim="800000"/>
            <a:headEnd/>
            <a:tailEnd/>
          </a:ln>
        </p:spPr>
        <p:txBody>
          <a:bodyPr anchor="ctr">
            <a:spAutoFit/>
          </a:bodyPr>
          <a:lstStyle/>
          <a:p>
            <a:pPr algn="just">
              <a:lnSpc>
                <a:spcPct val="150000"/>
              </a:lnSpc>
            </a:pPr>
            <a:r>
              <a:rPr lang="ar-SA" sz="3200" b="1" u="sng">
                <a:solidFill>
                  <a:schemeClr val="accent2"/>
                </a:solidFill>
                <a:latin typeface="Traditional Arabic" pitchFamily="18" charset="-78"/>
                <a:ea typeface="Calibri" pitchFamily="34" charset="0"/>
                <a:cs typeface="Traditional Arabic" pitchFamily="18" charset="-78"/>
              </a:rPr>
              <a:t>المادة 188: </a:t>
            </a:r>
            <a:r>
              <a:rPr lang="ar-SA" sz="2400" b="1">
                <a:latin typeface="Traditional Arabic" pitchFamily="18" charset="-78"/>
                <a:ea typeface="Calibri" pitchFamily="34" charset="0"/>
                <a:cs typeface="Traditional Arabic" pitchFamily="18" charset="-78"/>
              </a:rPr>
              <a:t>تعني الدولة وفق إمكانياتها بتعليم المعوقين ذهنياً أو حسياً، وتضع مناهج ثقافية وتدريبية متنوعة تتفق وحالاتهم.</a:t>
            </a:r>
            <a:endParaRPr lang="en-US" sz="2400" b="1">
              <a:ea typeface="Calibri" pitchFamily="34" charset="0"/>
            </a:endParaRPr>
          </a:p>
          <a:p>
            <a:pPr algn="just" eaLnBrk="0" hangingPunct="0">
              <a:lnSpc>
                <a:spcPct val="150000"/>
              </a:lnSpc>
            </a:pPr>
            <a:r>
              <a:rPr lang="ar-SA" sz="3200" b="1" u="sng">
                <a:solidFill>
                  <a:schemeClr val="accent2"/>
                </a:solidFill>
                <a:latin typeface="Traditional Arabic" pitchFamily="18" charset="-78"/>
                <a:ea typeface="Calibri" pitchFamily="34" charset="0"/>
                <a:cs typeface="Traditional Arabic" pitchFamily="18" charset="-78"/>
              </a:rPr>
              <a:t>المادة 189: </a:t>
            </a:r>
            <a:r>
              <a:rPr lang="ar-SA" sz="2400" b="1">
                <a:latin typeface="Traditional Arabic" pitchFamily="18" charset="-78"/>
                <a:ea typeface="Calibri" pitchFamily="34" charset="0"/>
                <a:cs typeface="Traditional Arabic" pitchFamily="18" charset="-78"/>
              </a:rPr>
              <a:t>يهدف هذا النوع من التعليم إلى رعاية المعوقين وتزويدهم بالثقافة الإسلامية والثقافة العامة للازمة لهم، وتدريبهم على المهارات اللائقة بالوسائل المناسبة في تعليمهم للوصول بهم إلى أفضل مستوى يوافق قدراتهم.</a:t>
            </a:r>
          </a:p>
          <a:p>
            <a:pPr algn="just" eaLnBrk="0" hangingPunct="0">
              <a:lnSpc>
                <a:spcPct val="150000"/>
              </a:lnSpc>
            </a:pPr>
            <a:r>
              <a:rPr lang="ar-SA" sz="3200" b="1" u="sng">
                <a:solidFill>
                  <a:schemeClr val="accent2"/>
                </a:solidFill>
                <a:latin typeface="Traditional Arabic" pitchFamily="18" charset="-78"/>
                <a:ea typeface="Calibri" pitchFamily="34" charset="0"/>
                <a:cs typeface="Traditional Arabic" pitchFamily="18" charset="-78"/>
              </a:rPr>
              <a:t>المادة 191: </a:t>
            </a:r>
            <a:r>
              <a:rPr lang="ar-SA" sz="2400" b="1">
                <a:latin typeface="Traditional Arabic" pitchFamily="18" charset="-78"/>
                <a:ea typeface="Calibri" pitchFamily="34" charset="0"/>
                <a:cs typeface="Traditional Arabic" pitchFamily="18" charset="-78"/>
              </a:rPr>
              <a:t>تضع الجهات المختصة خطة مدروسة للنهوض بكل فرع من فروع هذا التعليم تحقق أهدافه كما تضع لائحة تنظم سيره</a:t>
            </a:r>
            <a:r>
              <a:rPr lang="en-US" sz="2400" b="1"/>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5601" name="Rectangle 1"/>
          <p:cNvSpPr>
            <a:spLocks noChangeArrowheads="1"/>
          </p:cNvSpPr>
          <p:nvPr/>
        </p:nvSpPr>
        <p:spPr bwMode="auto">
          <a:xfrm>
            <a:off x="1042988" y="1052513"/>
            <a:ext cx="7850187" cy="3170237"/>
          </a:xfrm>
          <a:prstGeom prst="rect">
            <a:avLst/>
          </a:prstGeom>
          <a:noFill/>
          <a:ln w="9525">
            <a:noFill/>
            <a:miter lim="800000"/>
            <a:headEnd/>
            <a:tailEnd/>
          </a:ln>
          <a:effectLst/>
        </p:spPr>
        <p:txBody>
          <a:bodyPr anchor="ctr">
            <a:spAutoFit/>
          </a:bodyPr>
          <a:lstStyle/>
          <a:p>
            <a:pPr algn="justLow">
              <a:defRPr/>
            </a:pPr>
            <a:r>
              <a:rPr lang="ar-SA" altLang="zh-CN" sz="2800" u="sng" dirty="0">
                <a:solidFill>
                  <a:schemeClr val="tx2">
                    <a:lumMod val="60000"/>
                    <a:lumOff val="40000"/>
                  </a:schemeClr>
                </a:solidFill>
                <a:cs typeface="PT Bold Heading" pitchFamily="2" charset="-78"/>
              </a:rPr>
              <a:t>نظام رعاية المعوقين في المملكة العربية </a:t>
            </a:r>
            <a:r>
              <a:rPr lang="ar-SA" altLang="zh-CN" sz="2800" u="sng" dirty="0" err="1">
                <a:solidFill>
                  <a:schemeClr val="tx2">
                    <a:lumMod val="60000"/>
                    <a:lumOff val="40000"/>
                  </a:schemeClr>
                </a:solidFill>
                <a:cs typeface="PT Bold Heading" pitchFamily="2" charset="-78"/>
              </a:rPr>
              <a:t>السعودية:</a:t>
            </a:r>
            <a:endParaRPr lang="ar-SA" altLang="zh-CN" sz="2800" u="sng" dirty="0">
              <a:solidFill>
                <a:schemeClr val="tx2">
                  <a:lumMod val="60000"/>
                  <a:lumOff val="40000"/>
                </a:schemeClr>
              </a:solidFill>
              <a:cs typeface="PT Bold Heading" pitchFamily="2" charset="-78"/>
            </a:endParaRPr>
          </a:p>
          <a:p>
            <a:pPr algn="justLow">
              <a:defRPr/>
            </a:pPr>
            <a:endParaRPr lang="en-US" altLang="zh-CN" sz="2800" u="sng" dirty="0">
              <a:solidFill>
                <a:schemeClr val="tx2">
                  <a:lumMod val="60000"/>
                  <a:lumOff val="40000"/>
                </a:schemeClr>
              </a:solidFill>
              <a:cs typeface="PT Bold Heading" pitchFamily="2" charset="-78"/>
            </a:endParaRPr>
          </a:p>
          <a:p>
            <a:pPr algn="justLow" eaLnBrk="0" hangingPunct="0">
              <a:lnSpc>
                <a:spcPct val="150000"/>
              </a:lnSpc>
              <a:defRPr/>
            </a:pPr>
            <a:r>
              <a:rPr lang="ar-SA" sz="2400" b="1" dirty="0">
                <a:latin typeface="Traditional Arabic" pitchFamily="18" charset="-78"/>
                <a:ea typeface="Calibri" pitchFamily="34" charset="0"/>
                <a:cs typeface="Traditional Arabic" pitchFamily="18" charset="-78"/>
              </a:rPr>
              <a:t>لقد صدر نظام رعاية المعوقين بموجب المرسوم الملكي </a:t>
            </a:r>
            <a:r>
              <a:rPr lang="ar-SA" sz="2400" b="1" dirty="0" err="1">
                <a:latin typeface="Traditional Arabic" pitchFamily="18" charset="-78"/>
                <a:ea typeface="Calibri" pitchFamily="34" charset="0"/>
                <a:cs typeface="Traditional Arabic" pitchFamily="18" charset="-78"/>
              </a:rPr>
              <a:t>بالرقم </a:t>
            </a:r>
            <a:r>
              <a:rPr lang="ar-SA" sz="2400" b="1" dirty="0">
                <a:latin typeface="Traditional Arabic" pitchFamily="18" charset="-78"/>
                <a:ea typeface="Calibri" pitchFamily="34" charset="0"/>
                <a:cs typeface="Traditional Arabic" pitchFamily="18" charset="-78"/>
              </a:rPr>
              <a:t>(م/37) والتاريخ 23/9/</a:t>
            </a:r>
            <a:r>
              <a:rPr lang="ar-SA" sz="2400" b="1" dirty="0" err="1">
                <a:latin typeface="Traditional Arabic" pitchFamily="18" charset="-78"/>
                <a:ea typeface="Calibri" pitchFamily="34" charset="0"/>
                <a:cs typeface="Traditional Arabic" pitchFamily="18" charset="-78"/>
              </a:rPr>
              <a:t>1421هـ</a:t>
            </a:r>
            <a:r>
              <a:rPr lang="ar-SA" sz="2400" b="1" dirty="0">
                <a:latin typeface="Traditional Arabic" pitchFamily="18" charset="-78"/>
                <a:ea typeface="Calibri" pitchFamily="34" charset="0"/>
                <a:cs typeface="Traditional Arabic" pitchFamily="18" charset="-78"/>
              </a:rPr>
              <a:t> القاضي بالموافقة على قرار مجلس الوزراء برقم(224) وتاريخ 14/9/</a:t>
            </a:r>
            <a:r>
              <a:rPr lang="ar-SA" sz="2400" b="1" dirty="0" err="1">
                <a:latin typeface="Traditional Arabic" pitchFamily="18" charset="-78"/>
                <a:ea typeface="Calibri" pitchFamily="34" charset="0"/>
                <a:cs typeface="Traditional Arabic" pitchFamily="18" charset="-78"/>
              </a:rPr>
              <a:t>1421هـ</a:t>
            </a:r>
            <a:r>
              <a:rPr lang="ar-SA" sz="2400" b="1" dirty="0">
                <a:latin typeface="Traditional Arabic" pitchFamily="18" charset="-78"/>
                <a:ea typeface="Calibri" pitchFamily="34" charset="0"/>
                <a:cs typeface="Traditional Arabic" pitchFamily="18" charset="-78"/>
              </a:rPr>
              <a:t> والمتضمن إقرار النظام تتويجاً لكافة الجهود الرائدة في مجال رعاية المعوقين وتأهيلهم.</a:t>
            </a:r>
            <a:endParaRPr lang="ar-SA"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mjad\Desktop\FromAwesomeBackgroundsDotCom-RainbowDrops.jpg"/>
          <p:cNvPicPr>
            <a:picLocks noChangeAspect="1" noChangeArrowheads="1"/>
          </p:cNvPicPr>
          <p:nvPr/>
        </p:nvPicPr>
        <p:blipFill>
          <a:blip r:embed="rId2"/>
          <a:srcRect/>
          <a:stretch>
            <a:fillRect/>
          </a:stretch>
        </p:blipFill>
        <p:spPr bwMode="auto">
          <a:xfrm>
            <a:off x="-252413" y="0"/>
            <a:ext cx="9396413" cy="6858000"/>
          </a:xfrm>
          <a:prstGeom prst="rect">
            <a:avLst/>
          </a:prstGeom>
          <a:noFill/>
          <a:ln w="9525">
            <a:noFill/>
            <a:miter lim="800000"/>
            <a:headEnd/>
            <a:tailEnd/>
          </a:ln>
        </p:spPr>
      </p:pic>
      <p:sp>
        <p:nvSpPr>
          <p:cNvPr id="24577" name="Rectangle 1"/>
          <p:cNvSpPr>
            <a:spLocks noChangeArrowheads="1"/>
          </p:cNvSpPr>
          <p:nvPr/>
        </p:nvSpPr>
        <p:spPr bwMode="auto">
          <a:xfrm>
            <a:off x="863600" y="696913"/>
            <a:ext cx="8280400" cy="6278562"/>
          </a:xfrm>
          <a:prstGeom prst="rect">
            <a:avLst/>
          </a:prstGeom>
          <a:noFill/>
          <a:ln w="9525">
            <a:noFill/>
            <a:miter lim="800000"/>
            <a:headEnd/>
            <a:tailEnd/>
          </a:ln>
          <a:effectLst/>
        </p:spPr>
        <p:txBody>
          <a:bodyPr anchor="ctr">
            <a:spAutoFit/>
          </a:bodyPr>
          <a:lstStyle/>
          <a:p>
            <a:pPr algn="just">
              <a:lnSpc>
                <a:spcPct val="150000"/>
              </a:lnSpc>
              <a:defRPr/>
            </a:pPr>
            <a:r>
              <a:rPr lang="ar-SA" altLang="zh-CN" sz="2400" b="1" dirty="0">
                <a:latin typeface="Traditional Arabic" pitchFamily="18" charset="-78"/>
                <a:ea typeface="Calibri" pitchFamily="34" charset="0"/>
                <a:cs typeface="Traditional Arabic" pitchFamily="18" charset="-78"/>
              </a:rPr>
              <a:t>أعدت</a:t>
            </a:r>
            <a:r>
              <a:rPr lang="ar-SA" sz="2400" b="1" dirty="0">
                <a:latin typeface="Traditional Arabic" pitchFamily="18" charset="-78"/>
                <a:ea typeface="Calibri" pitchFamily="34" charset="0"/>
                <a:cs typeface="Traditional Arabic" pitchFamily="18" charset="-78"/>
              </a:rPr>
              <a:t> الأمانة العامة للتربية الخاصة بوزارة التربية والتعليم دليل متكاملاً للقواعد التنظيمية لمعاهد وبرامج التربية الخاصة، بمشاركة فريق من الأساتذة في مختلف التخصصات وتمت مصادقة معالة وزير التربية والتعليم بالقرار </a:t>
            </a:r>
            <a:r>
              <a:rPr lang="ar-SA" sz="2400" b="1" dirty="0" err="1">
                <a:latin typeface="Traditional Arabic" pitchFamily="18" charset="-78"/>
                <a:ea typeface="Calibri" pitchFamily="34" charset="0"/>
                <a:cs typeface="Traditional Arabic" pitchFamily="18" charset="-78"/>
              </a:rPr>
              <a:t>رقم </a:t>
            </a:r>
            <a:r>
              <a:rPr lang="ar-SA" sz="2400" b="1" dirty="0">
                <a:latin typeface="Traditional Arabic" pitchFamily="18" charset="-78"/>
                <a:ea typeface="Calibri" pitchFamily="34" charset="0"/>
                <a:cs typeface="Traditional Arabic" pitchFamily="18" charset="-78"/>
              </a:rPr>
              <a:t>(1674)في 5/4/</a:t>
            </a:r>
            <a:r>
              <a:rPr lang="ar-SA" sz="2400" b="1" dirty="0" err="1">
                <a:latin typeface="Traditional Arabic" pitchFamily="18" charset="-78"/>
                <a:ea typeface="Calibri" pitchFamily="34" charset="0"/>
                <a:cs typeface="Traditional Arabic" pitchFamily="18" charset="-78"/>
              </a:rPr>
              <a:t>1422هـ</a:t>
            </a:r>
            <a:r>
              <a:rPr lang="ar-SA" sz="2400" b="1" dirty="0">
                <a:latin typeface="Traditional Arabic" pitchFamily="18" charset="-78"/>
                <a:ea typeface="Calibri" pitchFamily="34" charset="0"/>
                <a:cs typeface="Traditional Arabic" pitchFamily="18" charset="-78"/>
              </a:rPr>
              <a:t>، وقد بدأ العمل </a:t>
            </a:r>
            <a:r>
              <a:rPr lang="ar-SA" sz="2400" b="1" dirty="0" err="1">
                <a:latin typeface="Traditional Arabic" pitchFamily="18" charset="-78"/>
                <a:ea typeface="Calibri" pitchFamily="34" charset="0"/>
                <a:cs typeface="Traditional Arabic" pitchFamily="18" charset="-78"/>
              </a:rPr>
              <a:t>بها</a:t>
            </a:r>
            <a:r>
              <a:rPr lang="ar-SA" sz="2400" b="1" dirty="0">
                <a:latin typeface="Traditional Arabic" pitchFamily="18" charset="-78"/>
                <a:ea typeface="Calibri" pitchFamily="34" charset="0"/>
                <a:cs typeface="Traditional Arabic" pitchFamily="18" charset="-78"/>
              </a:rPr>
              <a:t> مع بداية العام الدراسي 22/</a:t>
            </a:r>
            <a:r>
              <a:rPr lang="ar-SA" sz="2400" b="1" dirty="0" err="1">
                <a:latin typeface="Traditional Arabic" pitchFamily="18" charset="-78"/>
                <a:ea typeface="Calibri" pitchFamily="34" charset="0"/>
                <a:cs typeface="Traditional Arabic" pitchFamily="18" charset="-78"/>
              </a:rPr>
              <a:t>1423هـ</a:t>
            </a:r>
            <a:r>
              <a:rPr lang="ar-SA" sz="2400" b="1" dirty="0">
                <a:latin typeface="Traditional Arabic" pitchFamily="18" charset="-78"/>
                <a:ea typeface="Calibri" pitchFamily="34" charset="0"/>
                <a:cs typeface="Traditional Arabic" pitchFamily="18" charset="-78"/>
              </a:rPr>
              <a:t> حيث نص هذا القرار على إلغاء جميع ما يتعارض مع بنود هذه القواعد( وزارة التربية والتعليم،</a:t>
            </a:r>
            <a:r>
              <a:rPr lang="ar-SA" sz="2400" b="1" dirty="0" err="1">
                <a:latin typeface="Traditional Arabic" pitchFamily="18" charset="-78"/>
                <a:ea typeface="Calibri" pitchFamily="34" charset="0"/>
                <a:cs typeface="Traditional Arabic" pitchFamily="18" charset="-78"/>
              </a:rPr>
              <a:t>1429هـ).</a:t>
            </a:r>
            <a:endParaRPr lang="en-US" sz="2400" b="1" dirty="0"/>
          </a:p>
          <a:p>
            <a:pPr algn="just" eaLnBrk="0" hangingPunct="0">
              <a:lnSpc>
                <a:spcPct val="150000"/>
              </a:lnSpc>
              <a:defRPr/>
            </a:pPr>
            <a:r>
              <a:rPr lang="ar-SA" sz="2400" b="1" u="sng" dirty="0" err="1">
                <a:solidFill>
                  <a:schemeClr val="accent5"/>
                </a:solidFill>
                <a:latin typeface="Traditional Arabic" pitchFamily="18" charset="-78"/>
                <a:ea typeface="Calibri" pitchFamily="34" charset="0"/>
                <a:cs typeface="Traditional Arabic" pitchFamily="18" charset="-78"/>
              </a:rPr>
              <a:t>وتمثل </a:t>
            </a:r>
            <a:r>
              <a:rPr lang="ar-SA" sz="2400" b="1" u="sng" dirty="0">
                <a:solidFill>
                  <a:schemeClr val="accent5"/>
                </a:solidFill>
                <a:latin typeface="Traditional Arabic" pitchFamily="18" charset="-78"/>
                <a:ea typeface="Calibri" pitchFamily="34" charset="0"/>
                <a:cs typeface="Traditional Arabic" pitchFamily="18" charset="-78"/>
              </a:rPr>
              <a:t>"القواعد التنظيمية لمعاهد وبرامج التربية الخاصة" المرجع أو الدليل الإداري والتنظيمي والأكاديمي الشامل والمتكامل، التي ننصح بالرجوع إليها جميع </a:t>
            </a:r>
            <a:r>
              <a:rPr lang="ar-SA" sz="2400" b="1" u="sng" dirty="0" err="1">
                <a:solidFill>
                  <a:schemeClr val="accent5"/>
                </a:solidFill>
                <a:latin typeface="Traditional Arabic" pitchFamily="18" charset="-78"/>
                <a:ea typeface="Calibri" pitchFamily="34" charset="0"/>
                <a:cs typeface="Traditional Arabic" pitchFamily="18" charset="-78"/>
              </a:rPr>
              <a:t>العامين .</a:t>
            </a:r>
            <a:endParaRPr lang="ar-SA" sz="2400" b="1" u="sng" dirty="0">
              <a:solidFill>
                <a:schemeClr val="accent5"/>
              </a:solidFill>
              <a:latin typeface="Traditional Arabic" pitchFamily="18" charset="-78"/>
              <a:ea typeface="Calibri" pitchFamily="34" charset="0"/>
              <a:cs typeface="Traditional Arabic" pitchFamily="18" charset="-78"/>
            </a:endParaRPr>
          </a:p>
          <a:p>
            <a:pPr algn="just" eaLnBrk="0" hangingPunct="0">
              <a:lnSpc>
                <a:spcPct val="150000"/>
              </a:lnSpc>
              <a:defRPr/>
            </a:pPr>
            <a:r>
              <a:rPr lang="ar-SA" sz="2400" b="1" u="sng" dirty="0" err="1">
                <a:solidFill>
                  <a:schemeClr val="accent2"/>
                </a:solidFill>
                <a:latin typeface="Traditional Arabic" pitchFamily="18" charset="-78"/>
                <a:ea typeface="Calibri" pitchFamily="34" charset="0"/>
                <a:cs typeface="Traditional Arabic" pitchFamily="18" charset="-78"/>
              </a:rPr>
              <a:t>التعاميم</a:t>
            </a:r>
            <a:r>
              <a:rPr lang="ar-SA" sz="2400" b="1" u="sng" dirty="0">
                <a:solidFill>
                  <a:schemeClr val="accent2"/>
                </a:solidFill>
                <a:latin typeface="Traditional Arabic" pitchFamily="18" charset="-78"/>
                <a:ea typeface="Calibri" pitchFamily="34" charset="0"/>
                <a:cs typeface="Traditional Arabic" pitchFamily="18" charset="-78"/>
              </a:rPr>
              <a:t> الدورية والخطابات المباشرة: </a:t>
            </a:r>
            <a:r>
              <a:rPr lang="ar-SA" sz="2400" b="1" dirty="0">
                <a:latin typeface="Traditional Arabic" pitchFamily="18" charset="-78"/>
                <a:ea typeface="Calibri" pitchFamily="34" charset="0"/>
                <a:cs typeface="Traditional Arabic" pitchFamily="18" charset="-78"/>
              </a:rPr>
              <a:t>تصدر الأمانة العامة للتربية الخاصة في وزارة التربية والتعليم من حين لآخر بعض </a:t>
            </a:r>
            <a:r>
              <a:rPr lang="ar-SA" sz="2400" b="1" dirty="0" err="1">
                <a:latin typeface="Traditional Arabic" pitchFamily="18" charset="-78"/>
                <a:ea typeface="Calibri" pitchFamily="34" charset="0"/>
                <a:cs typeface="Traditional Arabic" pitchFamily="18" charset="-78"/>
              </a:rPr>
              <a:t>التعاميم</a:t>
            </a:r>
            <a:r>
              <a:rPr lang="ar-SA" sz="2400" b="1" dirty="0">
                <a:latin typeface="Traditional Arabic" pitchFamily="18" charset="-78"/>
                <a:ea typeface="Calibri" pitchFamily="34" charset="0"/>
                <a:cs typeface="Traditional Arabic" pitchFamily="18" charset="-78"/>
              </a:rPr>
              <a:t> الدورية والنشرات وتوجهها لإدارات التربية والتعليم في المناطق التعليمية، لتعميمها على مؤسسات التربية الخاصة، كذلك تقوم إدارات التربية والتعليم في المناطق بإصدار خطابات ونشرات توجهها إلى مؤسسات التربية الخاصة فيها</a:t>
            </a:r>
            <a:r>
              <a:rPr lang="ar-SA" sz="2000" b="1" dirty="0">
                <a:latin typeface="Traditional Arabic" pitchFamily="18" charset="-78"/>
                <a:ea typeface="Calibri" pitchFamily="34" charset="0"/>
                <a:cs typeface="Traditional Arabic" pitchFamily="18" charset="-78"/>
              </a:rPr>
              <a:t>.</a:t>
            </a:r>
            <a:r>
              <a:rPr lang="en-US" sz="2000" b="1" dirty="0"/>
              <a:t> </a:t>
            </a:r>
          </a:p>
        </p:txBody>
      </p:sp>
      <p:sp>
        <p:nvSpPr>
          <p:cNvPr id="4" name="مربع نص 3"/>
          <p:cNvSpPr txBox="1"/>
          <p:nvPr/>
        </p:nvSpPr>
        <p:spPr>
          <a:xfrm>
            <a:off x="5076825" y="260350"/>
            <a:ext cx="3382963" cy="523875"/>
          </a:xfrm>
          <a:prstGeom prst="rect">
            <a:avLst/>
          </a:prstGeom>
          <a:noFill/>
        </p:spPr>
        <p:txBody>
          <a:bodyPr rtlCol="1">
            <a:spAutoFit/>
          </a:bodyPr>
          <a:lstStyle/>
          <a:p>
            <a:pPr fontAlgn="auto">
              <a:spcBef>
                <a:spcPts val="0"/>
              </a:spcBef>
              <a:spcAft>
                <a:spcPts val="0"/>
              </a:spcAft>
              <a:defRPr/>
            </a:pPr>
            <a:r>
              <a:rPr lang="ar-SA" altLang="zh-CN" sz="2800" u="sng" dirty="0">
                <a:solidFill>
                  <a:schemeClr val="tx2">
                    <a:lumMod val="60000"/>
                    <a:lumOff val="40000"/>
                  </a:schemeClr>
                </a:solidFill>
                <a:cs typeface="PT Bold Heading" pitchFamily="2" charset="-78"/>
              </a:rPr>
              <a:t>القواعد التنظيـــــمية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3553" name="Rectangle 1"/>
          <p:cNvSpPr>
            <a:spLocks noChangeArrowheads="1"/>
          </p:cNvSpPr>
          <p:nvPr/>
        </p:nvSpPr>
        <p:spPr bwMode="auto">
          <a:xfrm>
            <a:off x="827088" y="147638"/>
            <a:ext cx="8316912" cy="6186487"/>
          </a:xfrm>
          <a:prstGeom prst="rect">
            <a:avLst/>
          </a:prstGeom>
          <a:noFill/>
          <a:ln w="9525">
            <a:noFill/>
            <a:miter lim="800000"/>
            <a:headEnd/>
            <a:tailEnd/>
          </a:ln>
          <a:effectLst/>
        </p:spPr>
        <p:txBody>
          <a:bodyPr anchor="ctr">
            <a:spAutoFit/>
          </a:bodyPr>
          <a:lstStyle/>
          <a:p>
            <a:pPr>
              <a:lnSpc>
                <a:spcPct val="150000"/>
              </a:lnSpc>
              <a:defRPr/>
            </a:pPr>
            <a:r>
              <a:rPr lang="ar-SA" altLang="zh-CN" sz="2400" u="sng" dirty="0">
                <a:solidFill>
                  <a:schemeClr val="tx2">
                    <a:lumMod val="60000"/>
                    <a:lumOff val="40000"/>
                  </a:schemeClr>
                </a:solidFill>
                <a:cs typeface="PT Bold Heading" pitchFamily="2" charset="-78"/>
              </a:rPr>
              <a:t>التنظيم الإداري والفني الداخلي لمعاهد التربية الخاصة في المملكة العربية السعودية:</a:t>
            </a:r>
            <a:endParaRPr lang="en-US" altLang="zh-CN" sz="2400" u="sng" dirty="0">
              <a:solidFill>
                <a:schemeClr val="tx2">
                  <a:lumMod val="60000"/>
                  <a:lumOff val="40000"/>
                </a:schemeClr>
              </a:solidFill>
              <a:cs typeface="PT Bold Heading" pitchFamily="2" charset="-78"/>
            </a:endParaRPr>
          </a:p>
          <a:p>
            <a:pPr eaLnBrk="0" hangingPunct="0">
              <a:lnSpc>
                <a:spcPct val="150000"/>
              </a:lnSpc>
              <a:defRPr/>
            </a:pPr>
            <a:r>
              <a:rPr lang="ar-SA" sz="2400" b="1" dirty="0">
                <a:latin typeface="Traditional Arabic" pitchFamily="18" charset="-78"/>
                <a:ea typeface="Calibri" pitchFamily="34" charset="0"/>
                <a:cs typeface="Traditional Arabic" pitchFamily="18" charset="-78"/>
              </a:rPr>
              <a:t>يمكن تعريف التنظيم الإداري على أنه عملية تقرير الوظائف والنشاطات الضرورية في المنظمة وترتيبها وفقاً للعلاقات الوظيفية مع تحديد المسؤوليات والسلطات والواجبات بهدف تنسيق الجهود وتوجيهها نحو هدف مشترك  أو هو نظام يقوم على تصنيف الوظائف وتشكيل العلاقات فيما بينها ويحدد الأنشطة الإدارية مع تحديد الصلاحيات والمسؤوليات وفق هيكل إداري يعتمد على قنوات الاتصال الرسمي، ويكفل تحقيق </a:t>
            </a:r>
            <a:r>
              <a:rPr lang="ar-SA" sz="2400" b="1" dirty="0" err="1">
                <a:latin typeface="Traditional Arabic" pitchFamily="18" charset="-78"/>
                <a:ea typeface="Calibri" pitchFamily="34" charset="0"/>
                <a:cs typeface="Traditional Arabic" pitchFamily="18" charset="-78"/>
              </a:rPr>
              <a:t>الأهداف .</a:t>
            </a:r>
            <a:endParaRPr lang="ar-SA" sz="2400" b="1" dirty="0">
              <a:latin typeface="Traditional Arabic" pitchFamily="18" charset="-78"/>
              <a:ea typeface="Calibri" pitchFamily="34" charset="0"/>
              <a:cs typeface="Traditional Arabic" pitchFamily="18" charset="-78"/>
            </a:endParaRPr>
          </a:p>
          <a:p>
            <a:pPr eaLnBrk="0" hangingPunct="0">
              <a:defRPr/>
            </a:pPr>
            <a:r>
              <a:rPr lang="ar-SA" sz="2400" b="1" dirty="0">
                <a:solidFill>
                  <a:srgbClr val="FF0000"/>
                </a:solidFill>
                <a:latin typeface="Traditional Arabic" pitchFamily="18" charset="-78"/>
                <a:ea typeface="Calibri" pitchFamily="34" charset="0"/>
                <a:cs typeface="Traditional Arabic" pitchFamily="18" charset="-78"/>
              </a:rPr>
              <a:t>ويتكون التنظيم الإداري الداخلي لمؤسسات التربية الخاصة من الوظائف </a:t>
            </a:r>
            <a:r>
              <a:rPr lang="ar-SA" sz="2400" b="1" dirty="0" err="1">
                <a:solidFill>
                  <a:srgbClr val="FF0000"/>
                </a:solidFill>
                <a:latin typeface="Traditional Arabic" pitchFamily="18" charset="-78"/>
                <a:ea typeface="Calibri" pitchFamily="34" charset="0"/>
                <a:cs typeface="Traditional Arabic" pitchFamily="18" charset="-78"/>
              </a:rPr>
              <a:t>التالية:</a:t>
            </a:r>
            <a:endParaRPr lang="ar-SA" sz="2400" b="1" dirty="0">
              <a:solidFill>
                <a:srgbClr val="FF0000"/>
              </a:solidFill>
              <a:latin typeface="Traditional Arabic" pitchFamily="18" charset="-78"/>
              <a:ea typeface="Calibri" pitchFamily="34" charset="0"/>
              <a:cs typeface="Traditional Arabic" pitchFamily="18" charset="-78"/>
            </a:endParaRPr>
          </a:p>
          <a:p>
            <a:pPr eaLnBrk="0" hangingPunct="0">
              <a:defRPr/>
            </a:pPr>
            <a:endParaRPr lang="en-US" sz="2400" b="1" dirty="0">
              <a:solidFill>
                <a:srgbClr val="FF0000"/>
              </a:solidFill>
            </a:endParaRPr>
          </a:p>
          <a:p>
            <a:pPr eaLnBrk="0" hangingPunct="0">
              <a:defRPr/>
            </a:pPr>
            <a:r>
              <a:rPr lang="ar-SA" sz="2400" b="1" dirty="0">
                <a:solidFill>
                  <a:srgbClr val="FF0000"/>
                </a:solidFill>
                <a:latin typeface="Traditional Arabic" pitchFamily="18" charset="-78"/>
                <a:ea typeface="Calibri" pitchFamily="34" charset="0"/>
                <a:cs typeface="Traditional Arabic" pitchFamily="18" charset="-78"/>
              </a:rPr>
              <a:t>1- </a:t>
            </a:r>
            <a:r>
              <a:rPr lang="ar-SA" sz="2400" b="1" dirty="0" err="1">
                <a:solidFill>
                  <a:srgbClr val="FF0000"/>
                </a:solidFill>
                <a:latin typeface="Traditional Arabic" pitchFamily="18" charset="-78"/>
                <a:ea typeface="Calibri" pitchFamily="34" charset="0"/>
                <a:cs typeface="Traditional Arabic" pitchFamily="18" charset="-78"/>
              </a:rPr>
              <a:t>المديرة.</a:t>
            </a:r>
            <a:r>
              <a:rPr lang="ar-SA" sz="2400" b="1" dirty="0">
                <a:solidFill>
                  <a:srgbClr val="FF0000"/>
                </a:solidFill>
                <a:latin typeface="Traditional Arabic" pitchFamily="18" charset="-78"/>
                <a:ea typeface="Calibri" pitchFamily="34" charset="0"/>
                <a:cs typeface="Traditional Arabic" pitchFamily="18" charset="-78"/>
              </a:rPr>
              <a:t>                                     2- المساعدة.</a:t>
            </a:r>
            <a:endParaRPr lang="en-US" sz="2400" b="1" dirty="0">
              <a:solidFill>
                <a:srgbClr val="FF0000"/>
              </a:solidFill>
            </a:endParaRPr>
          </a:p>
          <a:p>
            <a:pPr eaLnBrk="0" hangingPunct="0">
              <a:defRPr/>
            </a:pPr>
            <a:r>
              <a:rPr lang="ar-SA" sz="2400" b="1" dirty="0">
                <a:solidFill>
                  <a:srgbClr val="FF0000"/>
                </a:solidFill>
                <a:latin typeface="Traditional Arabic" pitchFamily="18" charset="-78"/>
                <a:ea typeface="Calibri" pitchFamily="34" charset="0"/>
                <a:cs typeface="Traditional Arabic" pitchFamily="18" charset="-78"/>
              </a:rPr>
              <a:t>3- </a:t>
            </a:r>
            <a:r>
              <a:rPr lang="ar-SA" sz="2400" b="1" dirty="0" err="1">
                <a:solidFill>
                  <a:srgbClr val="FF0000"/>
                </a:solidFill>
                <a:latin typeface="Traditional Arabic" pitchFamily="18" charset="-78"/>
                <a:ea typeface="Calibri" pitchFamily="34" charset="0"/>
                <a:cs typeface="Traditional Arabic" pitchFamily="18" charset="-78"/>
              </a:rPr>
              <a:t>المعلمة.</a:t>
            </a:r>
            <a:r>
              <a:rPr lang="ar-SA" sz="2400" b="1" dirty="0">
                <a:solidFill>
                  <a:srgbClr val="FF0000"/>
                </a:solidFill>
                <a:latin typeface="Traditional Arabic" pitchFamily="18" charset="-78"/>
                <a:ea typeface="Calibri" pitchFamily="34" charset="0"/>
                <a:cs typeface="Traditional Arabic" pitchFamily="18" charset="-78"/>
              </a:rPr>
              <a:t>                                     4- مساعدة المعلمة.</a:t>
            </a:r>
            <a:endParaRPr lang="en-US" sz="2400" b="1" dirty="0">
              <a:solidFill>
                <a:srgbClr val="FF0000"/>
              </a:solidFill>
            </a:endParaRPr>
          </a:p>
          <a:p>
            <a:pPr eaLnBrk="0" hangingPunct="0">
              <a:defRPr/>
            </a:pPr>
            <a:r>
              <a:rPr lang="ar-SA" sz="2400" b="1" dirty="0">
                <a:solidFill>
                  <a:srgbClr val="FF0000"/>
                </a:solidFill>
                <a:latin typeface="Traditional Arabic" pitchFamily="18" charset="-78"/>
                <a:ea typeface="Calibri" pitchFamily="34" charset="0"/>
                <a:cs typeface="Traditional Arabic" pitchFamily="18" charset="-78"/>
              </a:rPr>
              <a:t>5- المرشدة الطلابية.</a:t>
            </a:r>
            <a:endParaRPr lang="en-US" sz="2400" b="1" dirty="0">
              <a:solidFill>
                <a:srgbClr val="FF0000"/>
              </a:solidFill>
            </a:endParaRPr>
          </a:p>
          <a:p>
            <a:pPr eaLnBrk="0" hangingPunct="0">
              <a:defRPr/>
            </a:pPr>
            <a:r>
              <a:rPr lang="ar-SA" sz="2400" b="1" dirty="0">
                <a:solidFill>
                  <a:srgbClr val="FF0000"/>
                </a:solidFill>
                <a:latin typeface="Traditional Arabic" pitchFamily="18" charset="-78"/>
                <a:ea typeface="Calibri" pitchFamily="34" charset="0"/>
                <a:cs typeface="Traditional Arabic" pitchFamily="18" charset="-78"/>
              </a:rPr>
              <a:t>6- أخصائية نفسية، ومختصين آخرين حسب نوع إعاقة الطلبة الملتحقين بالمؤسسة.</a:t>
            </a:r>
            <a:endParaRPr lang="ar-SA" sz="24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2529" name="Rectangle 1"/>
          <p:cNvSpPr>
            <a:spLocks noChangeArrowheads="1"/>
          </p:cNvSpPr>
          <p:nvPr/>
        </p:nvSpPr>
        <p:spPr bwMode="auto">
          <a:xfrm>
            <a:off x="1042988" y="782638"/>
            <a:ext cx="7850187" cy="5262562"/>
          </a:xfrm>
          <a:prstGeom prst="rect">
            <a:avLst/>
          </a:prstGeom>
          <a:noFill/>
          <a:ln w="9525">
            <a:noFill/>
            <a:miter lim="800000"/>
            <a:headEnd/>
            <a:tailEnd/>
          </a:ln>
          <a:effectLst/>
        </p:spPr>
        <p:txBody>
          <a:bodyPr anchor="ctr">
            <a:spAutoFit/>
          </a:bodyPr>
          <a:lstStyle/>
          <a:p>
            <a:pPr>
              <a:lnSpc>
                <a:spcPct val="150000"/>
              </a:lnSpc>
              <a:tabLst>
                <a:tab pos="457200" algn="l"/>
              </a:tabLst>
              <a:defRPr/>
            </a:pPr>
            <a:r>
              <a:rPr lang="ar-SY" altLang="zh-CN" sz="2400" u="sng" dirty="0" err="1">
                <a:solidFill>
                  <a:schemeClr val="tx2">
                    <a:lumMod val="60000"/>
                    <a:lumOff val="40000"/>
                  </a:schemeClr>
                </a:solidFill>
                <a:cs typeface="PT Bold Heading" pitchFamily="2" charset="-78"/>
              </a:rPr>
              <a:t>رابعاً </a:t>
            </a:r>
            <a:r>
              <a:rPr lang="ar-SY" altLang="zh-CN" sz="2400" u="sng" dirty="0">
                <a:solidFill>
                  <a:schemeClr val="tx2">
                    <a:lumMod val="60000"/>
                    <a:lumOff val="40000"/>
                  </a:schemeClr>
                </a:solidFill>
                <a:cs typeface="PT Bold Heading" pitchFamily="2" charset="-78"/>
              </a:rPr>
              <a:t>: مستويات الإدارة التعليمية  للتربية الخاصة في المملكة العربية السعودية</a:t>
            </a:r>
            <a:r>
              <a:rPr lang="ar-SA" altLang="zh-CN" sz="2400" u="sng" dirty="0">
                <a:solidFill>
                  <a:schemeClr val="tx2">
                    <a:lumMod val="60000"/>
                    <a:lumOff val="40000"/>
                  </a:schemeClr>
                </a:solidFill>
                <a:cs typeface="PT Bold Heading" pitchFamily="2" charset="-78"/>
              </a:rPr>
              <a:t> </a:t>
            </a:r>
            <a:endParaRPr lang="en-US" altLang="zh-CN" sz="2400" u="sng" dirty="0">
              <a:solidFill>
                <a:schemeClr val="tx2">
                  <a:lumMod val="60000"/>
                  <a:lumOff val="40000"/>
                </a:schemeClr>
              </a:solidFill>
              <a:cs typeface="PT Bold Heading" pitchFamily="2" charset="-78"/>
            </a:endParaRPr>
          </a:p>
          <a:p>
            <a:pPr algn="justLow" eaLnBrk="0" hangingPunct="0">
              <a:lnSpc>
                <a:spcPct val="150000"/>
              </a:lnSpc>
              <a:tabLst>
                <a:tab pos="457200" algn="l"/>
              </a:tabLst>
              <a:defRPr/>
            </a:pPr>
            <a:r>
              <a:rPr lang="ar-SY" altLang="zh-CN" sz="2400" dirty="0"/>
              <a:t> هناك ثلاثة مستويات </a:t>
            </a:r>
            <a:r>
              <a:rPr lang="ar-SY" altLang="zh-CN" sz="2400" dirty="0" err="1"/>
              <a:t>هي:</a:t>
            </a:r>
            <a:r>
              <a:rPr lang="ar-SY" altLang="zh-CN" sz="2400" dirty="0"/>
              <a:t> </a:t>
            </a:r>
            <a:endParaRPr lang="en-US" altLang="zh-CN" sz="2400" dirty="0"/>
          </a:p>
          <a:p>
            <a:pPr algn="justLow" eaLnBrk="0" hangingPunct="0">
              <a:lnSpc>
                <a:spcPct val="150000"/>
              </a:lnSpc>
              <a:buFontTx/>
              <a:buChar char="•"/>
              <a:tabLst>
                <a:tab pos="457200" algn="l"/>
              </a:tabLst>
              <a:defRPr/>
            </a:pPr>
            <a:r>
              <a:rPr lang="ar-SY" altLang="zh-CN" sz="2400" dirty="0"/>
              <a:t>على </a:t>
            </a:r>
            <a:r>
              <a:rPr lang="ar-SY" altLang="zh-CN" sz="2400" b="1" u="sng" dirty="0">
                <a:solidFill>
                  <a:schemeClr val="accent6">
                    <a:lumMod val="75000"/>
                  </a:schemeClr>
                </a:solidFill>
              </a:rPr>
              <a:t>المستوى القومي</a:t>
            </a:r>
            <a:r>
              <a:rPr lang="ar-SY" altLang="zh-CN" sz="2400" u="sng" dirty="0">
                <a:solidFill>
                  <a:schemeClr val="accent6">
                    <a:lumMod val="75000"/>
                  </a:schemeClr>
                </a:solidFill>
              </a:rPr>
              <a:t> </a:t>
            </a:r>
            <a:r>
              <a:rPr lang="ar-SY" altLang="zh-CN" sz="2400" dirty="0"/>
              <a:t>و المتمثلة في الأمانة العامة لمعاهد وبرامج التربية الخاصة.في وزارة التربية والتعليم.</a:t>
            </a:r>
            <a:endParaRPr lang="en-US" altLang="zh-CN" sz="2400" dirty="0"/>
          </a:p>
          <a:p>
            <a:pPr algn="justLow" eaLnBrk="0" hangingPunct="0">
              <a:lnSpc>
                <a:spcPct val="150000"/>
              </a:lnSpc>
              <a:buFontTx/>
              <a:buChar char="•"/>
              <a:tabLst>
                <a:tab pos="457200" algn="l"/>
              </a:tabLst>
              <a:defRPr/>
            </a:pPr>
            <a:r>
              <a:rPr lang="ar-SY" altLang="zh-CN" sz="2400" dirty="0"/>
              <a:t>على </a:t>
            </a:r>
            <a:r>
              <a:rPr lang="ar-SY" altLang="zh-CN" sz="2400" b="1" u="sng" dirty="0">
                <a:solidFill>
                  <a:schemeClr val="accent6">
                    <a:lumMod val="75000"/>
                  </a:schemeClr>
                </a:solidFill>
              </a:rPr>
              <a:t>المستوى الإقليمي</a:t>
            </a:r>
            <a:r>
              <a:rPr lang="ar-SY" altLang="zh-CN" sz="2400" u="sng" dirty="0">
                <a:solidFill>
                  <a:schemeClr val="accent6">
                    <a:lumMod val="75000"/>
                  </a:schemeClr>
                </a:solidFill>
              </a:rPr>
              <a:t>  </a:t>
            </a:r>
            <a:r>
              <a:rPr lang="ar-SY" altLang="zh-CN" sz="2400" dirty="0"/>
              <a:t>لكل منطقة حيث يوجد في كل إدارة تربية وتعليم في المنطقة قسم/ أو شعبة للتربية الخاصة تشرف على معاهد وبرامج التربية الخاصة في المنطقة.</a:t>
            </a:r>
            <a:endParaRPr lang="en-US" altLang="zh-CN" sz="2400" dirty="0"/>
          </a:p>
          <a:p>
            <a:pPr algn="justLow" eaLnBrk="0" hangingPunct="0">
              <a:lnSpc>
                <a:spcPct val="150000"/>
              </a:lnSpc>
              <a:buFontTx/>
              <a:buChar char="•"/>
              <a:tabLst>
                <a:tab pos="457200" algn="l"/>
              </a:tabLst>
              <a:defRPr/>
            </a:pPr>
            <a:r>
              <a:rPr lang="ar-SY" altLang="zh-CN" sz="2400" dirty="0"/>
              <a:t>على </a:t>
            </a:r>
            <a:r>
              <a:rPr lang="ar-SY" altLang="zh-CN" sz="2400" b="1" u="sng" dirty="0">
                <a:solidFill>
                  <a:schemeClr val="accent6">
                    <a:lumMod val="75000"/>
                  </a:schemeClr>
                </a:solidFill>
              </a:rPr>
              <a:t>المستوى </a:t>
            </a:r>
            <a:r>
              <a:rPr lang="ar-SY" altLang="zh-CN" sz="2400" b="1" u="sng" dirty="0" err="1">
                <a:solidFill>
                  <a:schemeClr val="accent6">
                    <a:lumMod val="75000"/>
                  </a:schemeClr>
                </a:solidFill>
              </a:rPr>
              <a:t>المؤسسي</a:t>
            </a:r>
            <a:r>
              <a:rPr lang="ar-SY" altLang="zh-CN" sz="2400" u="sng" dirty="0" err="1">
                <a:solidFill>
                  <a:schemeClr val="accent6">
                    <a:lumMod val="75000"/>
                  </a:schemeClr>
                </a:solidFill>
              </a:rPr>
              <a:t> </a:t>
            </a:r>
            <a:r>
              <a:rPr lang="ar-SY" altLang="zh-CN" sz="2400" dirty="0"/>
              <a:t>( المعهد) وتمثلها الإدارة المدرسية أو إدارة المعهد.</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mjad\Desktop\FromAwesomeBackgroundsDotCom-RainbowDrops.jpg"/>
          <p:cNvPicPr>
            <a:picLocks noChangeAspect="1" noChangeArrowheads="1"/>
          </p:cNvPicPr>
          <p:nvPr/>
        </p:nvPicPr>
        <p:blipFill>
          <a:blip r:embed="rId2"/>
          <a:srcRect/>
          <a:stretch>
            <a:fillRect/>
          </a:stretch>
        </p:blipFill>
        <p:spPr bwMode="auto">
          <a:xfrm>
            <a:off x="-252413" y="0"/>
            <a:ext cx="9396413" cy="6858000"/>
          </a:xfrm>
          <a:prstGeom prst="rect">
            <a:avLst/>
          </a:prstGeom>
          <a:noFill/>
          <a:ln w="9525">
            <a:noFill/>
            <a:miter lim="800000"/>
            <a:headEnd/>
            <a:tailEnd/>
          </a:ln>
        </p:spPr>
      </p:pic>
      <p:sp>
        <p:nvSpPr>
          <p:cNvPr id="21505" name="Rectangle 1"/>
          <p:cNvSpPr>
            <a:spLocks noChangeArrowheads="1"/>
          </p:cNvSpPr>
          <p:nvPr/>
        </p:nvSpPr>
        <p:spPr bwMode="auto">
          <a:xfrm>
            <a:off x="3551238" y="-1588"/>
            <a:ext cx="5592762" cy="460376"/>
          </a:xfrm>
          <a:prstGeom prst="rect">
            <a:avLst/>
          </a:prstGeom>
          <a:noFill/>
          <a:ln w="9525">
            <a:noFill/>
            <a:miter lim="800000"/>
            <a:headEnd/>
            <a:tailEnd/>
          </a:ln>
          <a:effectLst/>
        </p:spPr>
        <p:txBody>
          <a:bodyPr wrap="none" anchor="ctr">
            <a:spAutoFit/>
          </a:bodyPr>
          <a:lstStyle/>
          <a:p>
            <a:pPr>
              <a:defRPr/>
            </a:pPr>
            <a:r>
              <a:rPr lang="ar-SA" altLang="zh-CN" sz="2400" u="sng" dirty="0">
                <a:solidFill>
                  <a:schemeClr val="tx2">
                    <a:lumMod val="60000"/>
                    <a:lumOff val="40000"/>
                  </a:schemeClr>
                </a:solidFill>
                <a:cs typeface="PT Bold Heading" pitchFamily="2" charset="-78"/>
              </a:rPr>
              <a:t>خامساً</a:t>
            </a:r>
            <a:r>
              <a:rPr lang="ar-SY" altLang="zh-CN" sz="2400" u="sng" dirty="0">
                <a:solidFill>
                  <a:schemeClr val="tx2">
                    <a:lumMod val="60000"/>
                    <a:lumOff val="40000"/>
                  </a:schemeClr>
                </a:solidFill>
                <a:cs typeface="PT Bold Heading" pitchFamily="2" charset="-78"/>
              </a:rPr>
              <a:t>: الجهات المشرفة على إدارة التربية الخاصة</a:t>
            </a:r>
          </a:p>
        </p:txBody>
      </p:sp>
      <p:sp>
        <p:nvSpPr>
          <p:cNvPr id="16388" name="Rectangle 2"/>
          <p:cNvSpPr>
            <a:spLocks noChangeArrowheads="1"/>
          </p:cNvSpPr>
          <p:nvPr/>
        </p:nvSpPr>
        <p:spPr bwMode="auto">
          <a:xfrm>
            <a:off x="1116013" y="711200"/>
            <a:ext cx="8424862" cy="708025"/>
          </a:xfrm>
          <a:prstGeom prst="rect">
            <a:avLst/>
          </a:prstGeom>
          <a:noFill/>
          <a:ln w="9525">
            <a:noFill/>
            <a:miter lim="800000"/>
            <a:headEnd/>
            <a:tailEnd/>
          </a:ln>
        </p:spPr>
        <p:txBody>
          <a:bodyPr anchor="ctr">
            <a:spAutoFit/>
          </a:bodyPr>
          <a:lstStyle/>
          <a:p>
            <a:pPr lvl="1" algn="justLow">
              <a:buFont typeface="Wingdings" pitchFamily="2" charset="2"/>
              <a:buChar char=""/>
              <a:tabLst>
                <a:tab pos="228600" algn="l"/>
              </a:tabLst>
            </a:pPr>
            <a:r>
              <a:rPr lang="ar-SY" altLang="zh-CN" sz="2000" b="1">
                <a:solidFill>
                  <a:srgbClr val="FF0000"/>
                </a:solidFill>
              </a:rPr>
              <a:t>وزارة الصحة : </a:t>
            </a:r>
            <a:r>
              <a:rPr lang="ar-SY" altLang="zh-CN" sz="2000"/>
              <a:t>وتختص ببرامج التأهيل الجسمي للمعوقين جسميا كمبتوري الأطراف والمشلولين وناقهي الدرن ومختلف الخدمات الصحية من كشف وعلاج وعمليات جراحية .</a:t>
            </a:r>
          </a:p>
        </p:txBody>
      </p:sp>
      <p:sp>
        <p:nvSpPr>
          <p:cNvPr id="16389" name="Rectangle 3"/>
          <p:cNvSpPr>
            <a:spLocks noChangeArrowheads="1"/>
          </p:cNvSpPr>
          <p:nvPr/>
        </p:nvSpPr>
        <p:spPr bwMode="auto">
          <a:xfrm>
            <a:off x="971550" y="1493838"/>
            <a:ext cx="7345363" cy="1016000"/>
          </a:xfrm>
          <a:prstGeom prst="rect">
            <a:avLst/>
          </a:prstGeom>
          <a:noFill/>
          <a:ln w="9525">
            <a:noFill/>
            <a:miter lim="800000"/>
            <a:headEnd/>
            <a:tailEnd/>
          </a:ln>
        </p:spPr>
        <p:txBody>
          <a:bodyPr anchor="ctr">
            <a:spAutoFit/>
          </a:bodyPr>
          <a:lstStyle/>
          <a:p>
            <a:pPr lvl="1" algn="justLow">
              <a:buFont typeface="Wingdings" pitchFamily="2" charset="2"/>
              <a:buChar char=""/>
              <a:tabLst>
                <a:tab pos="228600" algn="l"/>
              </a:tabLst>
            </a:pPr>
            <a:r>
              <a:rPr lang="ar-SY" altLang="zh-CN" sz="2000" b="1">
                <a:solidFill>
                  <a:srgbClr val="FF0000"/>
                </a:solidFill>
              </a:rPr>
              <a:t>وزارة الشؤون الاجتماعية :</a:t>
            </a:r>
            <a:r>
              <a:rPr lang="ar-SY" altLang="zh-CN" sz="2000">
                <a:solidFill>
                  <a:srgbClr val="FF0000"/>
                </a:solidFill>
              </a:rPr>
              <a:t>  </a:t>
            </a:r>
            <a:r>
              <a:rPr lang="ar-SY" altLang="zh-CN" sz="2000"/>
              <a:t>وتختص ببرامج التأهيل والتدريب لمختلف فئات المعوقين الذين تجاوزوا سن التعليم ، وبرامج لرعاية والتأهيل الاجتماعي لشديدي الإعاقة أو مزدوجها .</a:t>
            </a:r>
          </a:p>
        </p:txBody>
      </p:sp>
      <p:sp>
        <p:nvSpPr>
          <p:cNvPr id="16390" name="Rectangle 4"/>
          <p:cNvSpPr>
            <a:spLocks noChangeArrowheads="1"/>
          </p:cNvSpPr>
          <p:nvPr/>
        </p:nvSpPr>
        <p:spPr bwMode="auto">
          <a:xfrm>
            <a:off x="1042988" y="2781300"/>
            <a:ext cx="8101012" cy="708025"/>
          </a:xfrm>
          <a:prstGeom prst="rect">
            <a:avLst/>
          </a:prstGeom>
          <a:noFill/>
          <a:ln w="9525">
            <a:noFill/>
            <a:miter lim="800000"/>
            <a:headEnd/>
            <a:tailEnd/>
          </a:ln>
        </p:spPr>
        <p:txBody>
          <a:bodyPr anchor="ctr">
            <a:spAutoFit/>
          </a:bodyPr>
          <a:lstStyle/>
          <a:p>
            <a:pPr lvl="1" algn="justLow">
              <a:buFont typeface="Wingdings" pitchFamily="2" charset="2"/>
              <a:buChar char=""/>
              <a:tabLst>
                <a:tab pos="228600" algn="l"/>
              </a:tabLst>
            </a:pPr>
            <a:r>
              <a:rPr lang="ar-SY" altLang="zh-CN" sz="2000" b="1">
                <a:solidFill>
                  <a:srgbClr val="FF0000"/>
                </a:solidFill>
              </a:rPr>
              <a:t>وزارة التربية والتعليم :  </a:t>
            </a:r>
            <a:r>
              <a:rPr lang="ar-SY" altLang="zh-CN" sz="2000"/>
              <a:t>وتختص ببرامج التربية والتعليم لمختلف فئات المعوقين الذين هم في سن التعليم والقابلين له . </a:t>
            </a:r>
          </a:p>
        </p:txBody>
      </p:sp>
      <p:sp>
        <p:nvSpPr>
          <p:cNvPr id="16391" name="مستطيل 6"/>
          <p:cNvSpPr>
            <a:spLocks noChangeArrowheads="1"/>
          </p:cNvSpPr>
          <p:nvPr/>
        </p:nvSpPr>
        <p:spPr bwMode="auto">
          <a:xfrm>
            <a:off x="1547813" y="3500438"/>
            <a:ext cx="6370637" cy="461962"/>
          </a:xfrm>
          <a:prstGeom prst="rect">
            <a:avLst/>
          </a:prstGeom>
          <a:noFill/>
          <a:ln w="9525">
            <a:noFill/>
            <a:miter lim="800000"/>
            <a:headEnd/>
            <a:tailEnd/>
          </a:ln>
        </p:spPr>
        <p:txBody>
          <a:bodyPr wrap="none">
            <a:spAutoFit/>
          </a:bodyPr>
          <a:lstStyle/>
          <a:p>
            <a:r>
              <a:rPr lang="ar-SA" sz="2400" b="1" i="1" u="sng">
                <a:solidFill>
                  <a:srgbClr val="00B050"/>
                </a:solidFill>
                <a:latin typeface="Calibri" pitchFamily="34" charset="0"/>
              </a:rPr>
              <a:t>و</a:t>
            </a:r>
            <a:r>
              <a:rPr lang="ar-SY" sz="2400" b="1" i="1" u="sng">
                <a:solidFill>
                  <a:srgbClr val="00B050"/>
                </a:solidFill>
                <a:latin typeface="Calibri" pitchFamily="34" charset="0"/>
              </a:rPr>
              <a:t>تشمل مؤسسات التربية الخاصة في المملكة الجهات التالية</a:t>
            </a:r>
            <a:r>
              <a:rPr lang="ar-SA" sz="2400" b="1" i="1" u="sng">
                <a:solidFill>
                  <a:srgbClr val="00B050"/>
                </a:solidFill>
                <a:latin typeface="Calibri" pitchFamily="34" charset="0"/>
              </a:rPr>
              <a:t> :</a:t>
            </a:r>
            <a:r>
              <a:rPr lang="ar-SY" sz="2400" b="1" i="1" u="sng">
                <a:solidFill>
                  <a:srgbClr val="00B050"/>
                </a:solidFill>
                <a:latin typeface="Calibri" pitchFamily="34" charset="0"/>
              </a:rPr>
              <a:t> </a:t>
            </a:r>
            <a:endParaRPr lang="ar-SA" sz="2400" b="1" i="1" u="sng">
              <a:solidFill>
                <a:srgbClr val="00B050"/>
              </a:solidFill>
              <a:latin typeface="Calibri" pitchFamily="34" charset="0"/>
            </a:endParaRPr>
          </a:p>
        </p:txBody>
      </p:sp>
      <p:sp>
        <p:nvSpPr>
          <p:cNvPr id="16392" name="Rectangle 5"/>
          <p:cNvSpPr>
            <a:spLocks noChangeArrowheads="1"/>
          </p:cNvSpPr>
          <p:nvPr/>
        </p:nvSpPr>
        <p:spPr bwMode="auto">
          <a:xfrm>
            <a:off x="468313" y="3870325"/>
            <a:ext cx="8675687" cy="2805113"/>
          </a:xfrm>
          <a:prstGeom prst="rect">
            <a:avLst/>
          </a:prstGeom>
          <a:noFill/>
          <a:ln w="9525">
            <a:noFill/>
            <a:miter lim="800000"/>
            <a:headEnd/>
            <a:tailEnd/>
          </a:ln>
        </p:spPr>
        <p:txBody>
          <a:bodyPr anchor="ctr">
            <a:spAutoFit/>
          </a:bodyPr>
          <a:lstStyle/>
          <a:p>
            <a:pPr algn="just">
              <a:lnSpc>
                <a:spcPct val="150000"/>
              </a:lnSpc>
              <a:buFontTx/>
              <a:buChar char="•"/>
              <a:tabLst>
                <a:tab pos="228600" algn="l"/>
              </a:tabLst>
            </a:pPr>
            <a:r>
              <a:rPr lang="ar-SY" altLang="zh-CN" sz="2000" b="1">
                <a:solidFill>
                  <a:srgbClr val="FF0000"/>
                </a:solidFill>
              </a:rPr>
              <a:t>معاهد النور :</a:t>
            </a:r>
            <a:r>
              <a:rPr lang="ar-SY" altLang="zh-CN" sz="2000">
                <a:solidFill>
                  <a:srgbClr val="FF0000"/>
                </a:solidFill>
              </a:rPr>
              <a:t> </a:t>
            </a:r>
            <a:r>
              <a:rPr lang="ar-SY" altLang="zh-CN" sz="2000"/>
              <a:t>هو نوع من المدارس يقبل فيها المكفوفون الذين تكون نسبة إبصارهم أقل من 6/60 شرط ألا يكونوا ممن يعانون إعاقة أخرى غير كف البصر .</a:t>
            </a:r>
            <a:endParaRPr lang="en-US" altLang="zh-CN" sz="2000"/>
          </a:p>
          <a:p>
            <a:pPr algn="just" eaLnBrk="0" hangingPunct="0">
              <a:lnSpc>
                <a:spcPct val="150000"/>
              </a:lnSpc>
              <a:buFontTx/>
              <a:buChar char="•"/>
              <a:tabLst>
                <a:tab pos="228600" algn="l"/>
              </a:tabLst>
            </a:pPr>
            <a:r>
              <a:rPr lang="ar-SY" altLang="zh-CN" sz="2000" b="1">
                <a:solidFill>
                  <a:srgbClr val="FF0000"/>
                </a:solidFill>
              </a:rPr>
              <a:t>معاهد الأمل</a:t>
            </a:r>
            <a:r>
              <a:rPr lang="ar-SY" altLang="zh-CN" sz="2000">
                <a:solidFill>
                  <a:srgbClr val="FF0000"/>
                </a:solidFill>
              </a:rPr>
              <a:t> :</a:t>
            </a:r>
            <a:r>
              <a:rPr lang="ar-SY" altLang="zh-CN" sz="2000"/>
              <a:t>مؤسسة تربوية اجتماعية تابعة لوزارة التربية والتعليم تقوم بتربية الأطفال ذوو الاحتياجات الخاصة الذين يختلفون عن أقرانهم العاديين في قدراتهم على السمع سواء باستخدام السماعات أو بدونها .</a:t>
            </a:r>
            <a:endParaRPr lang="en-US" altLang="zh-CN" sz="2000"/>
          </a:p>
          <a:p>
            <a:pPr algn="just" eaLnBrk="0" hangingPunct="0">
              <a:lnSpc>
                <a:spcPct val="150000"/>
              </a:lnSpc>
              <a:buFontTx/>
              <a:buChar char="•"/>
              <a:tabLst>
                <a:tab pos="228600" algn="l"/>
              </a:tabLst>
            </a:pPr>
            <a:r>
              <a:rPr lang="ar-SY" altLang="zh-CN" sz="2000" b="1">
                <a:solidFill>
                  <a:srgbClr val="FF0000"/>
                </a:solidFill>
              </a:rPr>
              <a:t>معاهد التربية الفكرية :</a:t>
            </a:r>
            <a:r>
              <a:rPr lang="ar-SY" altLang="zh-CN" sz="2000">
                <a:solidFill>
                  <a:srgbClr val="FF0000"/>
                </a:solidFill>
              </a:rPr>
              <a:t> </a:t>
            </a:r>
            <a:r>
              <a:rPr lang="ar-SY" altLang="zh-CN" sz="2000"/>
              <a:t>مؤسسة تربوية تابعة لوزارة التربية والتعليم وتقتصر خدماتها على فئة القابلون للتعلم من المتخلفين عقليا </a:t>
            </a:r>
            <a:r>
              <a:rPr lang="ar-SY" altLang="zh-CN" sz="1400" b="1"/>
              <a:t>.</a:t>
            </a:r>
            <a:endParaRPr lang="ar-SY"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481" name="Rectangle 1"/>
          <p:cNvSpPr>
            <a:spLocks noChangeArrowheads="1"/>
          </p:cNvSpPr>
          <p:nvPr/>
        </p:nvSpPr>
        <p:spPr bwMode="auto">
          <a:xfrm>
            <a:off x="1006475" y="76200"/>
            <a:ext cx="8137525" cy="2678113"/>
          </a:xfrm>
          <a:prstGeom prst="rect">
            <a:avLst/>
          </a:prstGeom>
          <a:noFill/>
          <a:ln w="9525">
            <a:noFill/>
            <a:miter lim="800000"/>
            <a:headEnd/>
            <a:tailEnd/>
          </a:ln>
          <a:effectLst/>
        </p:spPr>
        <p:txBody>
          <a:bodyPr anchor="ctr">
            <a:spAutoFit/>
          </a:bodyPr>
          <a:lstStyle/>
          <a:p>
            <a:pPr>
              <a:defRPr/>
            </a:pPr>
            <a:r>
              <a:rPr lang="ar-SA" sz="2400" b="1" dirty="0">
                <a:solidFill>
                  <a:srgbClr val="FF0000"/>
                </a:solidFill>
                <a:latin typeface="Traditional Arabic" pitchFamily="18" charset="-78"/>
                <a:ea typeface="Calibri" pitchFamily="34" charset="0"/>
                <a:cs typeface="Traditional Arabic" pitchFamily="18" charset="-78"/>
              </a:rPr>
              <a:t>مركز التشخيص والتدخل المبكر:</a:t>
            </a:r>
            <a:endParaRPr lang="en-US" sz="2400" b="1" dirty="0">
              <a:solidFill>
                <a:srgbClr val="FF0000"/>
              </a:solidFill>
            </a:endParaRPr>
          </a:p>
          <a:p>
            <a:pPr eaLnBrk="0" hangingPunct="0">
              <a:defRPr/>
            </a:pPr>
            <a:r>
              <a:rPr lang="ar-SA" sz="2400" b="1" dirty="0">
                <a:latin typeface="Traditional Arabic" pitchFamily="18" charset="-78"/>
                <a:ea typeface="Calibri" pitchFamily="34" charset="0"/>
                <a:cs typeface="Traditional Arabic" pitchFamily="18" charset="-78"/>
              </a:rPr>
              <a:t>ويتولى توفير خدمات التشخيص ومن ثم التحويل إلى المؤسسات </a:t>
            </a:r>
            <a:r>
              <a:rPr lang="ar-SA" sz="2400" b="1" dirty="0" err="1">
                <a:latin typeface="Traditional Arabic" pitchFamily="18" charset="-78"/>
                <a:ea typeface="Calibri" pitchFamily="34" charset="0"/>
                <a:cs typeface="Traditional Arabic" pitchFamily="18" charset="-78"/>
              </a:rPr>
              <a:t>المناسبة.</a:t>
            </a:r>
            <a:r>
              <a:rPr lang="ar-SA" sz="2400" b="1" dirty="0">
                <a:latin typeface="Traditional Arabic" pitchFamily="18" charset="-78"/>
                <a:ea typeface="Calibri" pitchFamily="34" charset="0"/>
                <a:cs typeface="Traditional Arabic" pitchFamily="18" charset="-78"/>
              </a:rPr>
              <a:t> وهو المركز الوحيد على مستوى المملكة العربية السعودية في مدينة الرياض، على أمل أن يتتابع في عمر مبكر من حياة الطفل، وبالتالي </a:t>
            </a:r>
            <a:r>
              <a:rPr lang="ar-SA" sz="2400" b="1" dirty="0" err="1">
                <a:latin typeface="Traditional Arabic" pitchFamily="18" charset="-78"/>
                <a:ea typeface="Calibri" pitchFamily="34" charset="0"/>
                <a:cs typeface="Traditional Arabic" pitchFamily="18" charset="-78"/>
              </a:rPr>
              <a:t>التخفيف </a:t>
            </a:r>
            <a:r>
              <a:rPr lang="ar-SA" sz="2400" b="1" dirty="0">
                <a:latin typeface="Traditional Arabic" pitchFamily="18" charset="-78"/>
                <a:ea typeface="Calibri" pitchFamily="34" charset="0"/>
                <a:cs typeface="Traditional Arabic" pitchFamily="18" charset="-78"/>
              </a:rPr>
              <a:t>– بأمر الله أو على الأقل الحد من تبعات الإعاقة</a:t>
            </a:r>
          </a:p>
          <a:p>
            <a:pPr eaLnBrk="0" hangingPunct="0">
              <a:defRPr/>
            </a:pPr>
            <a:endParaRPr lang="ar-SA" sz="2400" b="1" dirty="0">
              <a:latin typeface="Traditional Arabic" pitchFamily="18" charset="-78"/>
              <a:ea typeface="Calibri" pitchFamily="34" charset="0"/>
              <a:cs typeface="Traditional Arabic" pitchFamily="18" charset="-78"/>
            </a:endParaRPr>
          </a:p>
          <a:p>
            <a:pPr eaLnBrk="0" hangingPunct="0">
              <a:defRPr/>
            </a:pPr>
            <a:r>
              <a:rPr lang="ar-SA" sz="2400" b="1" u="sng" dirty="0">
                <a:solidFill>
                  <a:schemeClr val="tx2">
                    <a:lumMod val="60000"/>
                    <a:lumOff val="40000"/>
                  </a:schemeClr>
                </a:solidFill>
                <a:latin typeface="Traditional Arabic" pitchFamily="18" charset="-78"/>
                <a:ea typeface="Calibri" pitchFamily="34" charset="0"/>
                <a:cs typeface="Traditional Arabic" pitchFamily="18" charset="-78"/>
              </a:rPr>
              <a:t>كما توجد نماذج أخرى من المؤسسات التي تقدم برامج تعليمية في التربية الخاصة في المملكة العربية السعودية وهي:</a:t>
            </a:r>
            <a:r>
              <a:rPr lang="en-US" sz="2400" u="sng" dirty="0">
                <a:solidFill>
                  <a:schemeClr val="tx2">
                    <a:lumMod val="60000"/>
                    <a:lumOff val="40000"/>
                  </a:schemeClr>
                </a:solidFill>
              </a:rPr>
              <a:t> </a:t>
            </a:r>
          </a:p>
        </p:txBody>
      </p:sp>
      <p:sp>
        <p:nvSpPr>
          <p:cNvPr id="17412" name="Rectangle 2"/>
          <p:cNvSpPr>
            <a:spLocks noChangeArrowheads="1"/>
          </p:cNvSpPr>
          <p:nvPr/>
        </p:nvSpPr>
        <p:spPr bwMode="auto">
          <a:xfrm>
            <a:off x="971550" y="2636838"/>
            <a:ext cx="8172450" cy="3970337"/>
          </a:xfrm>
          <a:prstGeom prst="rect">
            <a:avLst/>
          </a:prstGeom>
          <a:noFill/>
          <a:ln w="9525">
            <a:noFill/>
            <a:miter lim="800000"/>
            <a:headEnd/>
            <a:tailEnd/>
          </a:ln>
        </p:spPr>
        <p:txBody>
          <a:bodyPr anchor="ctr">
            <a:spAutoFit/>
          </a:bodyPr>
          <a:lstStyle/>
          <a:p>
            <a:pPr algn="just">
              <a:lnSpc>
                <a:spcPct val="150000"/>
              </a:lnSpc>
            </a:pPr>
            <a:r>
              <a:rPr lang="ar-SA" sz="2400" b="1">
                <a:solidFill>
                  <a:srgbClr val="FF0000"/>
                </a:solidFill>
                <a:latin typeface="Traditional Arabic" pitchFamily="18" charset="-78"/>
                <a:ea typeface="Calibri" pitchFamily="34" charset="0"/>
                <a:cs typeface="Traditional Arabic" pitchFamily="18" charset="-78"/>
              </a:rPr>
              <a:t>المؤسسات الأهلية: </a:t>
            </a:r>
            <a:r>
              <a:rPr lang="ar-SA" sz="2400" b="1">
                <a:latin typeface="Traditional Arabic" pitchFamily="18" charset="-78"/>
                <a:ea typeface="Calibri" pitchFamily="34" charset="0"/>
                <a:cs typeface="Traditional Arabic" pitchFamily="18" charset="-78"/>
              </a:rPr>
              <a:t>نظراً لطول قوائم الانتظار في المؤسسات الحكومية،وتعذر قبول الكثير من الفئات. فمن الملاحظ تتابع استحداث المؤسسات الأهلية والتي تسهم في تلبية نسبة بسيطة من الطلب المتزايد للخدمات التعليمية لمختلف فئات الإعاقة ممن يتعذر قبولهم في المؤسسات الحكومية، ومع ذلك تظل الرسوم بالغة التكلفة في المؤسسات الأهلية عقبة في إمكانية استفادة الغالبية العظمى من الأطفال من ذوي الظروف الاقتصادية المتواضعة. كذلك أن تمركز هذا النوع من المؤسسات في المدن الرئيسية يضطر الأسر لتحمل تبعات الهجرة والانتقال إلى المدن التي تتوفر فيها هذه المؤسسات المتخصصة ويحظى ابنهم بقبول فيها.</a:t>
            </a:r>
            <a:endParaRPr lang="ar-SA" sz="2400" b="1">
              <a:ea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457" name="Rectangle 1"/>
          <p:cNvSpPr>
            <a:spLocks noChangeArrowheads="1"/>
          </p:cNvSpPr>
          <p:nvPr/>
        </p:nvSpPr>
        <p:spPr bwMode="auto">
          <a:xfrm>
            <a:off x="684213" y="260350"/>
            <a:ext cx="8208962" cy="3632200"/>
          </a:xfrm>
          <a:prstGeom prst="rect">
            <a:avLst/>
          </a:prstGeom>
          <a:noFill/>
          <a:ln w="9525">
            <a:noFill/>
            <a:miter lim="800000"/>
            <a:headEnd/>
            <a:tailEnd/>
          </a:ln>
          <a:effectLst/>
        </p:spPr>
        <p:txBody>
          <a:bodyPr anchor="ctr">
            <a:spAutoFit/>
          </a:bodyPr>
          <a:lstStyle/>
          <a:p>
            <a:pPr>
              <a:defRPr/>
            </a:pPr>
            <a:r>
              <a:rPr lang="ar-SA" sz="2400" b="1" dirty="0">
                <a:solidFill>
                  <a:srgbClr val="FF0000"/>
                </a:solidFill>
                <a:latin typeface="Traditional Arabic" pitchFamily="18" charset="-78"/>
                <a:ea typeface="Calibri" pitchFamily="34" charset="0"/>
                <a:cs typeface="Traditional Arabic" pitchFamily="18" charset="-78"/>
              </a:rPr>
              <a:t>الجمعيات الخيرية: </a:t>
            </a:r>
            <a:r>
              <a:rPr lang="ar-SA" sz="2400" b="1" dirty="0">
                <a:latin typeface="Traditional Arabic" pitchFamily="18" charset="-78"/>
                <a:ea typeface="Calibri" pitchFamily="34" charset="0"/>
                <a:cs typeface="Traditional Arabic" pitchFamily="18" charset="-78"/>
              </a:rPr>
              <a:t>بدأت الكثير من الجمعيات الخيرية في توفير الخدمات المتخصصة لفئات معينة من فئات الإعاقة وذلك بترخيص من وزارة الشؤون الاجتماعية، ومن بين أبرز هذه الجمعيات التي تم تأسيها على الأسس العلمية على سبيل المثال ما </a:t>
            </a:r>
            <a:r>
              <a:rPr lang="ar-SA" sz="2400" b="1" dirty="0" err="1">
                <a:latin typeface="Traditional Arabic" pitchFamily="18" charset="-78"/>
                <a:ea typeface="Calibri" pitchFamily="34" charset="0"/>
                <a:cs typeface="Traditional Arabic" pitchFamily="18" charset="-78"/>
              </a:rPr>
              <a:t>يلي:</a:t>
            </a:r>
            <a:endParaRPr lang="ar-SA" sz="2400" b="1" dirty="0">
              <a:latin typeface="Traditional Arabic" pitchFamily="18" charset="-78"/>
              <a:ea typeface="Calibri" pitchFamily="34" charset="0"/>
              <a:cs typeface="Traditional Arabic" pitchFamily="18" charset="-78"/>
            </a:endParaRPr>
          </a:p>
          <a:p>
            <a:pPr>
              <a:defRPr/>
            </a:pPr>
            <a:endParaRPr lang="ar-SA" sz="600" b="1" dirty="0">
              <a:latin typeface="Traditional Arabic" pitchFamily="18" charset="-78"/>
              <a:ea typeface="Calibri" pitchFamily="34" charset="0"/>
              <a:cs typeface="Traditional Arabic" pitchFamily="18" charset="-78"/>
            </a:endParaRPr>
          </a:p>
          <a:p>
            <a:pPr eaLnBrk="0" hangingPunct="0">
              <a:lnSpc>
                <a:spcPct val="150000"/>
              </a:lnSpc>
              <a:defRPr/>
            </a:pPr>
            <a:r>
              <a:rPr lang="ar-SA" sz="2400" b="1" u="sng" dirty="0">
                <a:solidFill>
                  <a:schemeClr val="accent4"/>
                </a:solidFill>
                <a:latin typeface="Traditional Arabic" pitchFamily="18" charset="-78"/>
                <a:ea typeface="Calibri" pitchFamily="34" charset="0"/>
                <a:cs typeface="Traditional Arabic" pitchFamily="18" charset="-78"/>
              </a:rPr>
              <a:t>1- الجمعية السعودية لرعاية الأطفال المعوقين بالرياض: </a:t>
            </a:r>
            <a:r>
              <a:rPr lang="ar-SA" sz="2400" b="1" dirty="0">
                <a:latin typeface="Traditional Arabic" pitchFamily="18" charset="-78"/>
                <a:ea typeface="Calibri" pitchFamily="34" charset="0"/>
                <a:cs typeface="Traditional Arabic" pitchFamily="18" charset="-78"/>
              </a:rPr>
              <a:t>وتخدم فئة ذوي الإعاقة الحركية من الأطفال </a:t>
            </a:r>
            <a:r>
              <a:rPr lang="ar-SA" sz="2400" b="1" dirty="0" err="1">
                <a:latin typeface="Traditional Arabic" pitchFamily="18" charset="-78"/>
                <a:ea typeface="Calibri" pitchFamily="34" charset="0"/>
                <a:cs typeface="Traditional Arabic" pitchFamily="18" charset="-78"/>
              </a:rPr>
              <a:t>بين </a:t>
            </a:r>
            <a:r>
              <a:rPr lang="ar-SA" sz="2400" b="1" dirty="0">
                <a:latin typeface="Traditional Arabic" pitchFamily="18" charset="-78"/>
                <a:ea typeface="Calibri" pitchFamily="34" charset="0"/>
                <a:cs typeface="Traditional Arabic" pitchFamily="18" charset="-78"/>
              </a:rPr>
              <a:t>(3-</a:t>
            </a:r>
            <a:r>
              <a:rPr lang="ar-SA" sz="2400" b="1" dirty="0" err="1">
                <a:latin typeface="Traditional Arabic" pitchFamily="18" charset="-78"/>
                <a:ea typeface="Calibri" pitchFamily="34" charset="0"/>
                <a:cs typeface="Traditional Arabic" pitchFamily="18" charset="-78"/>
              </a:rPr>
              <a:t>12سنة</a:t>
            </a:r>
            <a:r>
              <a:rPr lang="ar-SA" sz="2400" b="1" dirty="0">
                <a:latin typeface="Traditional Arabic" pitchFamily="18" charset="-78"/>
                <a:ea typeface="Calibri" pitchFamily="34" charset="0"/>
                <a:cs typeface="Traditional Arabic" pitchFamily="18" charset="-78"/>
              </a:rPr>
              <a:t>)، وقد بدأت في نشاطها في عام </a:t>
            </a:r>
            <a:r>
              <a:rPr lang="ar-SA" sz="2400" b="1" dirty="0" err="1">
                <a:latin typeface="Traditional Arabic" pitchFamily="18" charset="-78"/>
                <a:ea typeface="Calibri" pitchFamily="34" charset="0"/>
                <a:cs typeface="Traditional Arabic" pitchFamily="18" charset="-78"/>
              </a:rPr>
              <a:t>1403هـ</a:t>
            </a:r>
            <a:r>
              <a:rPr lang="ar-SA" sz="2400" b="1" dirty="0">
                <a:latin typeface="Traditional Arabic" pitchFamily="18" charset="-78"/>
                <a:ea typeface="Calibri" pitchFamily="34" charset="0"/>
                <a:cs typeface="Traditional Arabic" pitchFamily="18" charset="-78"/>
              </a:rPr>
              <a:t> الموافق </a:t>
            </a:r>
            <a:r>
              <a:rPr lang="ar-SA" sz="2400" b="1" dirty="0" err="1">
                <a:latin typeface="Traditional Arabic" pitchFamily="18" charset="-78"/>
                <a:ea typeface="Calibri" pitchFamily="34" charset="0"/>
                <a:cs typeface="Traditional Arabic" pitchFamily="18" charset="-78"/>
              </a:rPr>
              <a:t>1983م</a:t>
            </a:r>
            <a:r>
              <a:rPr lang="ar-SA" sz="2400" b="1" dirty="0">
                <a:latin typeface="Traditional Arabic" pitchFamily="18" charset="-78"/>
                <a:ea typeface="Calibri" pitchFamily="34" charset="0"/>
                <a:cs typeface="Traditional Arabic" pitchFamily="18" charset="-78"/>
              </a:rPr>
              <a:t> وذلك كأول جمعية متخصصة على مستوى المملكة تقدم خدماتها وفق أحدث الأسس والاستراتيجيات في مجال الرعاية والتأهيل والتعليم</a:t>
            </a:r>
            <a:r>
              <a:rPr lang="en-US" sz="2400" b="1" dirty="0"/>
              <a:t> </a:t>
            </a:r>
          </a:p>
        </p:txBody>
      </p:sp>
      <p:sp>
        <p:nvSpPr>
          <p:cNvPr id="19458" name="Rectangle 2"/>
          <p:cNvSpPr>
            <a:spLocks noChangeArrowheads="1"/>
          </p:cNvSpPr>
          <p:nvPr/>
        </p:nvSpPr>
        <p:spPr bwMode="auto">
          <a:xfrm>
            <a:off x="971550" y="3789363"/>
            <a:ext cx="8172450" cy="830262"/>
          </a:xfrm>
          <a:prstGeom prst="rect">
            <a:avLst/>
          </a:prstGeom>
          <a:noFill/>
          <a:ln w="9525">
            <a:noFill/>
            <a:miter lim="800000"/>
            <a:headEnd/>
            <a:tailEnd/>
          </a:ln>
          <a:effectLst/>
        </p:spPr>
        <p:txBody>
          <a:bodyPr anchor="ctr">
            <a:spAutoFit/>
          </a:bodyPr>
          <a:lstStyle/>
          <a:p>
            <a:pPr algn="just">
              <a:defRPr/>
            </a:pPr>
            <a:r>
              <a:rPr lang="ar-SA" sz="2400" b="1" u="sng" dirty="0">
                <a:solidFill>
                  <a:schemeClr val="accent4"/>
                </a:solidFill>
                <a:latin typeface="Traditional Arabic" pitchFamily="18" charset="-78"/>
                <a:ea typeface="Calibri" pitchFamily="34" charset="0"/>
                <a:cs typeface="Traditional Arabic" pitchFamily="18" charset="-78"/>
              </a:rPr>
              <a:t>2- الجمعية الخيرية السعودية لمتلازمة </a:t>
            </a:r>
            <a:r>
              <a:rPr lang="ar-SA" sz="2400" b="1" u="sng" dirty="0" err="1">
                <a:solidFill>
                  <a:schemeClr val="accent4"/>
                </a:solidFill>
                <a:latin typeface="Traditional Arabic" pitchFamily="18" charset="-78"/>
                <a:ea typeface="Calibri" pitchFamily="34" charset="0"/>
                <a:cs typeface="Traditional Arabic" pitchFamily="18" charset="-78"/>
              </a:rPr>
              <a:t>داون</a:t>
            </a:r>
            <a:r>
              <a:rPr lang="ar-SA" sz="2400" b="1" u="sng" dirty="0">
                <a:solidFill>
                  <a:schemeClr val="accent4"/>
                </a:solidFill>
                <a:latin typeface="Traditional Arabic" pitchFamily="18" charset="-78"/>
                <a:ea typeface="Calibri" pitchFamily="34" charset="0"/>
                <a:cs typeface="Traditional Arabic" pitchFamily="18" charset="-78"/>
              </a:rPr>
              <a:t>(</a:t>
            </a:r>
            <a:r>
              <a:rPr lang="ar-SA" sz="2400" b="1" u="sng" dirty="0" err="1">
                <a:solidFill>
                  <a:schemeClr val="accent4"/>
                </a:solidFill>
                <a:latin typeface="Traditional Arabic" pitchFamily="18" charset="-78"/>
                <a:ea typeface="Calibri" pitchFamily="34" charset="0"/>
                <a:cs typeface="Traditional Arabic" pitchFamily="18" charset="-78"/>
              </a:rPr>
              <a:t>دسكا</a:t>
            </a:r>
            <a:r>
              <a:rPr lang="ar-SA" sz="2400" b="1" u="sng" dirty="0">
                <a:solidFill>
                  <a:schemeClr val="accent4"/>
                </a:solidFill>
                <a:latin typeface="Traditional Arabic" pitchFamily="18" charset="-78"/>
                <a:ea typeface="Calibri" pitchFamily="34" charset="0"/>
                <a:cs typeface="Traditional Arabic" pitchFamily="18" charset="-78"/>
              </a:rPr>
              <a:t>): </a:t>
            </a:r>
            <a:r>
              <a:rPr lang="ar-SA" sz="2400" b="1" dirty="0">
                <a:latin typeface="Traditional Arabic" pitchFamily="18" charset="-78"/>
                <a:ea typeface="Calibri" pitchFamily="34" charset="0"/>
                <a:cs typeface="Traditional Arabic" pitchFamily="18" charset="-78"/>
              </a:rPr>
              <a:t>تم الإعلان عنها كجمعية رسمية في 15/6/</a:t>
            </a:r>
            <a:r>
              <a:rPr lang="ar-SA" sz="2400" b="1" dirty="0" err="1">
                <a:latin typeface="Traditional Arabic" pitchFamily="18" charset="-78"/>
                <a:ea typeface="Calibri" pitchFamily="34" charset="0"/>
                <a:cs typeface="Traditional Arabic" pitchFamily="18" charset="-78"/>
              </a:rPr>
              <a:t>1423هـ</a:t>
            </a:r>
            <a:r>
              <a:rPr lang="ar-SA" sz="2400" b="1" dirty="0">
                <a:latin typeface="Traditional Arabic" pitchFamily="18" charset="-78"/>
                <a:ea typeface="Calibri" pitchFamily="34" charset="0"/>
                <a:cs typeface="Traditional Arabic" pitchFamily="18" charset="-78"/>
              </a:rPr>
              <a:t> وبدأت في تقديم خدماتها لهذا </a:t>
            </a:r>
            <a:r>
              <a:rPr lang="ar-SA" sz="2400" b="1" dirty="0" err="1">
                <a:latin typeface="Traditional Arabic" pitchFamily="18" charset="-78"/>
                <a:ea typeface="Calibri" pitchFamily="34" charset="0"/>
                <a:cs typeface="Traditional Arabic" pitchFamily="18" charset="-78"/>
              </a:rPr>
              <a:t>الفئة </a:t>
            </a:r>
            <a:r>
              <a:rPr lang="ar-SA" sz="2400" b="1" dirty="0">
                <a:latin typeface="Traditional Arabic" pitchFamily="18" charset="-78"/>
                <a:ea typeface="Calibri" pitchFamily="34" charset="0"/>
                <a:cs typeface="Traditional Arabic" pitchFamily="18" charset="-78"/>
              </a:rPr>
              <a:t>(</a:t>
            </a:r>
            <a:r>
              <a:rPr lang="ar-SA" sz="2400" b="1" dirty="0" err="1">
                <a:latin typeface="Traditional Arabic" pitchFamily="18" charset="-78"/>
                <a:ea typeface="Calibri" pitchFamily="34" charset="0"/>
                <a:cs typeface="Traditional Arabic" pitchFamily="18" charset="-78"/>
              </a:rPr>
              <a:t>دسكا</a:t>
            </a:r>
            <a:r>
              <a:rPr lang="ar-SA" sz="2400" b="1" dirty="0">
                <a:latin typeface="Traditional Arabic" pitchFamily="18" charset="-78"/>
                <a:ea typeface="Calibri" pitchFamily="34" charset="0"/>
                <a:cs typeface="Traditional Arabic" pitchFamily="18" charset="-78"/>
              </a:rPr>
              <a:t>، </a:t>
            </a:r>
            <a:r>
              <a:rPr lang="ar-SA" sz="2400" b="1" dirty="0" err="1">
                <a:latin typeface="Traditional Arabic" pitchFamily="18" charset="-78"/>
                <a:ea typeface="Calibri" pitchFamily="34" charset="0"/>
                <a:cs typeface="Traditional Arabic" pitchFamily="18" charset="-78"/>
              </a:rPr>
              <a:t>1431هـ).</a:t>
            </a:r>
            <a:endParaRPr lang="ar-SA"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4414" y="1000108"/>
            <a:ext cx="7545401" cy="5262979"/>
          </a:xfrm>
          <a:prstGeom prst="rect">
            <a:avLst/>
          </a:prstGeom>
          <a:noFill/>
        </p:spPr>
        <p:txBody>
          <a:bodyPr wrap="square" rtlCol="1">
            <a:spAutoFit/>
          </a:bodyPr>
          <a:lstStyle/>
          <a:p>
            <a:pPr algn="ctr" fontAlgn="auto">
              <a:lnSpc>
                <a:spcPct val="150000"/>
              </a:lnSpc>
              <a:spcBef>
                <a:spcPts val="0"/>
              </a:spcBef>
              <a:spcAft>
                <a:spcPts val="0"/>
              </a:spcAft>
              <a:defRPr/>
            </a:pPr>
            <a:r>
              <a:rPr lang="ar-SA" sz="2800" b="1" u="sng" dirty="0">
                <a:solidFill>
                  <a:schemeClr val="accent4"/>
                </a:solidFill>
                <a:latin typeface="Traditional Arabic" pitchFamily="18" charset="-78"/>
                <a:ea typeface="Calibri" pitchFamily="34" charset="0"/>
                <a:cs typeface="Traditional Arabic" pitchFamily="18" charset="-78"/>
              </a:rPr>
              <a:t>3</a:t>
            </a:r>
            <a:r>
              <a:rPr lang="ar-SA" sz="3200" b="1" u="sng" dirty="0">
                <a:solidFill>
                  <a:schemeClr val="accent4"/>
                </a:solidFill>
                <a:latin typeface="Traditional Arabic" pitchFamily="18" charset="-78"/>
                <a:ea typeface="Calibri" pitchFamily="34" charset="0"/>
                <a:cs typeface="Traditional Arabic" pitchFamily="18" charset="-78"/>
              </a:rPr>
              <a:t>-مدارس النهضـــــــــــــة لمتـــــــــــــلازمة </a:t>
            </a:r>
            <a:r>
              <a:rPr lang="ar-SA" sz="3200" b="1" u="sng" dirty="0" err="1">
                <a:solidFill>
                  <a:schemeClr val="accent4"/>
                </a:solidFill>
                <a:latin typeface="Traditional Arabic" pitchFamily="18" charset="-78"/>
                <a:ea typeface="Calibri" pitchFamily="34" charset="0"/>
                <a:cs typeface="Traditional Arabic" pitchFamily="18" charset="-78"/>
              </a:rPr>
              <a:t>داون</a:t>
            </a:r>
            <a:r>
              <a:rPr lang="ar-SA" sz="3200" b="1" u="sng" dirty="0">
                <a:solidFill>
                  <a:schemeClr val="accent4"/>
                </a:solidFill>
                <a:latin typeface="Traditional Arabic" pitchFamily="18" charset="-78"/>
                <a:ea typeface="Calibri" pitchFamily="34" charset="0"/>
                <a:cs typeface="Traditional Arabic" pitchFamily="18" charset="-78"/>
              </a:rPr>
              <a:t> </a:t>
            </a:r>
            <a:endParaRPr lang="ar-SA" sz="3200" b="1" u="sng" dirty="0" smtClean="0">
              <a:solidFill>
                <a:schemeClr val="accent4"/>
              </a:solidFill>
              <a:latin typeface="Traditional Arabic" pitchFamily="18" charset="-78"/>
              <a:ea typeface="Calibri" pitchFamily="34" charset="0"/>
              <a:cs typeface="Traditional Arabic" pitchFamily="18" charset="-78"/>
            </a:endParaRPr>
          </a:p>
          <a:p>
            <a:pPr algn="ctr" fontAlgn="auto">
              <a:lnSpc>
                <a:spcPct val="150000"/>
              </a:lnSpc>
              <a:spcBef>
                <a:spcPts val="0"/>
              </a:spcBef>
              <a:spcAft>
                <a:spcPts val="0"/>
              </a:spcAft>
              <a:defRPr/>
            </a:pPr>
            <a:r>
              <a:rPr lang="ar-SA" sz="3200" b="1" u="sng" dirty="0" smtClean="0">
                <a:solidFill>
                  <a:schemeClr val="accent4"/>
                </a:solidFill>
                <a:latin typeface="Traditional Arabic" pitchFamily="18" charset="-78"/>
                <a:ea typeface="Calibri" pitchFamily="34" charset="0"/>
                <a:cs typeface="Traditional Arabic" pitchFamily="18" charset="-78"/>
              </a:rPr>
              <a:t>4-المركز الوطني لخدمات التدخل المبكر</a:t>
            </a:r>
            <a:endParaRPr lang="ar-SA" sz="3200" b="1" u="sng" dirty="0" smtClean="0">
              <a:solidFill>
                <a:schemeClr val="accent4"/>
              </a:solidFill>
              <a:latin typeface="Traditional Arabic" pitchFamily="18" charset="-78"/>
              <a:ea typeface="Calibri" pitchFamily="34" charset="0"/>
              <a:cs typeface="Traditional Arabic" pitchFamily="18" charset="-78"/>
            </a:endParaRPr>
          </a:p>
          <a:p>
            <a:pPr algn="ctr" fontAlgn="auto">
              <a:lnSpc>
                <a:spcPct val="150000"/>
              </a:lnSpc>
              <a:spcBef>
                <a:spcPts val="0"/>
              </a:spcBef>
              <a:spcAft>
                <a:spcPts val="0"/>
              </a:spcAft>
              <a:defRPr/>
            </a:pPr>
            <a:r>
              <a:rPr lang="ar-SA" sz="3200" b="1" u="sng" dirty="0" smtClean="0">
                <a:solidFill>
                  <a:schemeClr val="accent4"/>
                </a:solidFill>
                <a:latin typeface="Traditional Arabic" pitchFamily="18" charset="-78"/>
                <a:ea typeface="Calibri" pitchFamily="34" charset="0"/>
                <a:cs typeface="Traditional Arabic" pitchFamily="18" charset="-78"/>
              </a:rPr>
              <a:t>5-جمعية ومجموعة دعم اضطراب فرط الحركة وتشتت الانتباه</a:t>
            </a:r>
          </a:p>
          <a:p>
            <a:pPr algn="ctr" fontAlgn="auto">
              <a:lnSpc>
                <a:spcPct val="150000"/>
              </a:lnSpc>
              <a:spcBef>
                <a:spcPts val="0"/>
              </a:spcBef>
              <a:spcAft>
                <a:spcPts val="0"/>
              </a:spcAft>
              <a:defRPr/>
            </a:pPr>
            <a:r>
              <a:rPr lang="ar-SA" sz="3200" b="1" u="sng" dirty="0" smtClean="0">
                <a:solidFill>
                  <a:schemeClr val="accent4"/>
                </a:solidFill>
                <a:latin typeface="Traditional Arabic" pitchFamily="18" charset="-78"/>
                <a:ea typeface="Calibri" pitchFamily="34" charset="0"/>
                <a:cs typeface="Traditional Arabic" pitchFamily="18" charset="-78"/>
              </a:rPr>
              <a:t>6- مركز معلومات ومساندة الصرع</a:t>
            </a:r>
            <a:endParaRPr lang="ar-SA" sz="3200" b="1" u="sng" dirty="0" smtClean="0">
              <a:solidFill>
                <a:schemeClr val="accent4"/>
              </a:solidFill>
              <a:latin typeface="Traditional Arabic" pitchFamily="18" charset="-78"/>
              <a:ea typeface="Calibri" pitchFamily="34" charset="0"/>
              <a:cs typeface="Traditional Arabic" pitchFamily="18" charset="-78"/>
            </a:endParaRPr>
          </a:p>
          <a:p>
            <a:pPr algn="ctr" fontAlgn="auto">
              <a:lnSpc>
                <a:spcPct val="150000"/>
              </a:lnSpc>
              <a:spcBef>
                <a:spcPts val="0"/>
              </a:spcBef>
              <a:spcAft>
                <a:spcPts val="0"/>
              </a:spcAft>
              <a:defRPr/>
            </a:pPr>
            <a:r>
              <a:rPr lang="ar-SA" sz="3200" b="1" u="sng" dirty="0" smtClean="0">
                <a:solidFill>
                  <a:schemeClr val="accent4"/>
                </a:solidFill>
                <a:latin typeface="Traditional Arabic" pitchFamily="18" charset="-78"/>
                <a:ea typeface="Calibri" pitchFamily="34" charset="0"/>
                <a:cs typeface="Traditional Arabic" pitchFamily="18" charset="-78"/>
              </a:rPr>
              <a:t>7- </a:t>
            </a:r>
            <a:r>
              <a:rPr lang="ar-SA" sz="3200" b="1" u="sng" dirty="0">
                <a:solidFill>
                  <a:schemeClr val="accent4"/>
                </a:solidFill>
                <a:latin typeface="Traditional Arabic" pitchFamily="18" charset="-78"/>
                <a:ea typeface="Calibri" pitchFamily="34" charset="0"/>
                <a:cs typeface="Traditional Arabic" pitchFamily="18" charset="-78"/>
              </a:rPr>
              <a:t>مدينـــــــــــــة سلــــــــــطان للخدمات الإنســــــــــــــــــــــــــانية </a:t>
            </a:r>
          </a:p>
          <a:p>
            <a:pPr algn="ctr" fontAlgn="auto">
              <a:lnSpc>
                <a:spcPct val="150000"/>
              </a:lnSpc>
              <a:spcBef>
                <a:spcPts val="0"/>
              </a:spcBef>
              <a:spcAft>
                <a:spcPts val="0"/>
              </a:spcAft>
              <a:defRPr/>
            </a:pPr>
            <a:r>
              <a:rPr lang="ar-SA" sz="3200" b="1" u="sng" dirty="0" smtClean="0">
                <a:solidFill>
                  <a:schemeClr val="accent4"/>
                </a:solidFill>
                <a:latin typeface="Traditional Arabic" pitchFamily="18" charset="-78"/>
                <a:ea typeface="Calibri" pitchFamily="34" charset="0"/>
                <a:cs typeface="Traditional Arabic" pitchFamily="18" charset="-78"/>
              </a:rPr>
              <a:t>8-مركــــــــــز </a:t>
            </a:r>
            <a:r>
              <a:rPr lang="ar-SA" sz="3200" b="1" u="sng" dirty="0">
                <a:solidFill>
                  <a:schemeClr val="accent4"/>
                </a:solidFill>
                <a:latin typeface="Traditional Arabic" pitchFamily="18" charset="-78"/>
                <a:ea typeface="Calibri" pitchFamily="34" charset="0"/>
                <a:cs typeface="Traditional Arabic" pitchFamily="18" charset="-78"/>
              </a:rPr>
              <a:t>العــــــــــــون </a:t>
            </a:r>
            <a:endParaRPr lang="ar-SA" sz="3200" b="1" u="sng" dirty="0" smtClean="0">
              <a:solidFill>
                <a:schemeClr val="accent4"/>
              </a:solidFill>
              <a:latin typeface="Traditional Arabic" pitchFamily="18" charset="-78"/>
              <a:ea typeface="Calibri" pitchFamily="34" charset="0"/>
              <a:cs typeface="Traditional Arabic" pitchFamily="18" charset="-78"/>
            </a:endParaRPr>
          </a:p>
          <a:p>
            <a:pPr algn="ctr" fontAlgn="auto">
              <a:lnSpc>
                <a:spcPct val="150000"/>
              </a:lnSpc>
              <a:spcBef>
                <a:spcPts val="0"/>
              </a:spcBef>
              <a:spcAft>
                <a:spcPts val="0"/>
              </a:spcAft>
              <a:defRPr/>
            </a:pPr>
            <a:r>
              <a:rPr lang="ar-SA" sz="3200" b="1" u="sng" dirty="0" smtClean="0">
                <a:solidFill>
                  <a:schemeClr val="accent4"/>
                </a:solidFill>
                <a:latin typeface="Traditional Arabic" pitchFamily="18" charset="-78"/>
                <a:ea typeface="Calibri" pitchFamily="34" charset="0"/>
                <a:cs typeface="Traditional Arabic" pitchFamily="18" charset="-78"/>
              </a:rPr>
              <a:t>9-مركز جدة للنطق والسمع(جش)</a:t>
            </a:r>
            <a:endParaRPr lang="ar-SA" sz="2800" b="1" u="sng" dirty="0">
              <a:solidFill>
                <a:schemeClr val="accent4"/>
              </a:solidFill>
              <a:latin typeface="Traditional Arabic" pitchFamily="18" charset="-78"/>
              <a:ea typeface="Calibri" pitchFamily="34" charset="0"/>
              <a:cs typeface="Traditional Arabic"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8433" name="Rectangle 1"/>
          <p:cNvSpPr>
            <a:spLocks noChangeArrowheads="1"/>
          </p:cNvSpPr>
          <p:nvPr/>
        </p:nvSpPr>
        <p:spPr bwMode="auto">
          <a:xfrm>
            <a:off x="900113" y="95250"/>
            <a:ext cx="8243887" cy="1939925"/>
          </a:xfrm>
          <a:prstGeom prst="rect">
            <a:avLst/>
          </a:prstGeom>
          <a:noFill/>
          <a:ln w="9525">
            <a:noFill/>
            <a:miter lim="800000"/>
            <a:headEnd/>
            <a:tailEnd/>
          </a:ln>
          <a:effectLst/>
        </p:spPr>
        <p:txBody>
          <a:bodyPr anchor="ctr">
            <a:spAutoFit/>
          </a:bodyPr>
          <a:lstStyle/>
          <a:p>
            <a:pPr>
              <a:defRPr/>
            </a:pPr>
            <a:r>
              <a:rPr lang="ar-SA" altLang="zh-CN" sz="2400" u="sng" dirty="0" err="1">
                <a:solidFill>
                  <a:schemeClr val="tx2">
                    <a:lumMod val="60000"/>
                    <a:lumOff val="40000"/>
                  </a:schemeClr>
                </a:solidFill>
                <a:cs typeface="PT Bold Heading" pitchFamily="2" charset="-78"/>
              </a:rPr>
              <a:t>المدخلات</a:t>
            </a:r>
            <a:r>
              <a:rPr lang="ar-SA" altLang="zh-CN" sz="2400" u="sng" dirty="0">
                <a:solidFill>
                  <a:schemeClr val="tx2">
                    <a:lumMod val="60000"/>
                    <a:lumOff val="40000"/>
                  </a:schemeClr>
                </a:solidFill>
                <a:cs typeface="PT Bold Heading" pitchFamily="2" charset="-78"/>
              </a:rPr>
              <a:t> البشرية في نظام إدارة التربية الخاصة</a:t>
            </a:r>
          </a:p>
          <a:p>
            <a:pPr>
              <a:defRPr/>
            </a:pPr>
            <a:endParaRPr lang="en-US" altLang="zh-CN" sz="2400" u="sng" dirty="0">
              <a:solidFill>
                <a:schemeClr val="tx2">
                  <a:lumMod val="60000"/>
                  <a:lumOff val="40000"/>
                </a:schemeClr>
              </a:solidFill>
              <a:cs typeface="PT Bold Heading" pitchFamily="2" charset="-78"/>
            </a:endParaRPr>
          </a:p>
          <a:p>
            <a:pPr algn="just" eaLnBrk="0" hangingPunct="0">
              <a:defRPr/>
            </a:pPr>
            <a:r>
              <a:rPr lang="ar-SA" sz="2400" b="1" dirty="0">
                <a:latin typeface="Traditional Arabic" pitchFamily="18" charset="-78"/>
                <a:ea typeface="Calibri" pitchFamily="34" charset="0"/>
                <a:cs typeface="Traditional Arabic" pitchFamily="18" charset="-78"/>
              </a:rPr>
              <a:t>يضم نظام إدارة التربية الخاصة عدداً من </a:t>
            </a:r>
            <a:r>
              <a:rPr lang="ar-SA" sz="2400" b="1" dirty="0" err="1">
                <a:latin typeface="Traditional Arabic" pitchFamily="18" charset="-78"/>
                <a:ea typeface="Calibri" pitchFamily="34" charset="0"/>
                <a:cs typeface="Traditional Arabic" pitchFamily="18" charset="-78"/>
              </a:rPr>
              <a:t>المدخلات</a:t>
            </a:r>
            <a:r>
              <a:rPr lang="ar-SA" sz="2400" b="1" dirty="0">
                <a:latin typeface="Traditional Arabic" pitchFamily="18" charset="-78"/>
                <a:ea typeface="Calibri" pitchFamily="34" charset="0"/>
                <a:cs typeface="Traditional Arabic" pitchFamily="18" charset="-78"/>
              </a:rPr>
              <a:t> البشرية، مثل الطالب، والمعلمين، والمدير، والوكيل، والهيئة الإدارية، والعاملين في الوظائف المساندة، وفيما يلي توضيح لأبرز هذه </a:t>
            </a:r>
            <a:r>
              <a:rPr lang="ar-SA" sz="2400" b="1" dirty="0" err="1">
                <a:latin typeface="Traditional Arabic" pitchFamily="18" charset="-78"/>
                <a:ea typeface="Calibri" pitchFamily="34" charset="0"/>
                <a:cs typeface="Traditional Arabic" pitchFamily="18" charset="-78"/>
              </a:rPr>
              <a:t>المدخلات.</a:t>
            </a:r>
            <a:endParaRPr lang="ar-SA" sz="2400" b="1" dirty="0"/>
          </a:p>
        </p:txBody>
      </p:sp>
      <p:sp>
        <p:nvSpPr>
          <p:cNvPr id="19460" name="Rectangle 2"/>
          <p:cNvSpPr>
            <a:spLocks noChangeArrowheads="1"/>
          </p:cNvSpPr>
          <p:nvPr/>
        </p:nvSpPr>
        <p:spPr bwMode="auto">
          <a:xfrm>
            <a:off x="1042988" y="2179638"/>
            <a:ext cx="7777162" cy="2955925"/>
          </a:xfrm>
          <a:prstGeom prst="rect">
            <a:avLst/>
          </a:prstGeom>
          <a:noFill/>
          <a:ln w="9525">
            <a:noFill/>
            <a:miter lim="800000"/>
            <a:headEnd/>
            <a:tailEnd/>
          </a:ln>
        </p:spPr>
        <p:txBody>
          <a:bodyPr anchor="ctr">
            <a:spAutoFit/>
          </a:bodyPr>
          <a:lstStyle/>
          <a:p>
            <a:pPr>
              <a:lnSpc>
                <a:spcPct val="150000"/>
              </a:lnSpc>
            </a:pPr>
            <a:r>
              <a:rPr lang="ar-SA" sz="2800" b="1">
                <a:solidFill>
                  <a:srgbClr val="00B050"/>
                </a:solidFill>
                <a:latin typeface="Traditional Arabic" pitchFamily="18" charset="-78"/>
                <a:ea typeface="Calibri" pitchFamily="34" charset="0"/>
                <a:cs typeface="Simple Bold Jut Out" pitchFamily="2" charset="-78"/>
              </a:rPr>
              <a:t>1- مدير المدرسة ومهامه:</a:t>
            </a:r>
          </a:p>
          <a:p>
            <a:pPr rtl="0" eaLnBrk="0" hangingPunct="0">
              <a:lnSpc>
                <a:spcPct val="150000"/>
              </a:lnSpc>
            </a:pPr>
            <a:r>
              <a:rPr lang="ar-SA" sz="2400" b="1">
                <a:latin typeface="Traditional Arabic" pitchFamily="18" charset="-78"/>
                <a:ea typeface="Calibri" pitchFamily="34" charset="0"/>
                <a:cs typeface="Traditional Arabic" pitchFamily="18" charset="-78"/>
              </a:rPr>
              <a:t>  يعرف مدير المدرسة بأنه الرئيس المباشر لجميع العاملين بالمدرسة، وهو المسؤول الأول عن تحقيق المدرسة لأهدافها، وبلوغ غاياتها، كما أنه المشرف على جميع شئوونها التربوية والتعليمية والإدارية والاجتماعية، مجموعة من الواجبات والمسؤوليات والسلطات, أي أن المهمة هي سلوك محدد لشخص ما عليه أن يؤديه حسب إجراءات محددة سلفاً</a:t>
            </a:r>
            <a:r>
              <a:rPr lang="en-US" sz="2400" b="1"/>
              <a:t> </a:t>
            </a:r>
          </a:p>
        </p:txBody>
      </p:sp>
      <p:sp>
        <p:nvSpPr>
          <p:cNvPr id="18435" name="Rectangle 3"/>
          <p:cNvSpPr>
            <a:spLocks noChangeArrowheads="1"/>
          </p:cNvSpPr>
          <p:nvPr/>
        </p:nvSpPr>
        <p:spPr bwMode="auto">
          <a:xfrm>
            <a:off x="900113" y="5084763"/>
            <a:ext cx="7993062" cy="1200150"/>
          </a:xfrm>
          <a:prstGeom prst="rect">
            <a:avLst/>
          </a:prstGeom>
          <a:noFill/>
          <a:ln w="9525">
            <a:noFill/>
            <a:miter lim="800000"/>
            <a:headEnd/>
            <a:tailEnd/>
          </a:ln>
          <a:effectLst/>
        </p:spPr>
        <p:txBody>
          <a:bodyPr anchor="ctr">
            <a:spAutoFit/>
          </a:bodyPr>
          <a:lstStyle/>
          <a:p>
            <a:pPr algn="just">
              <a:defRPr/>
            </a:pPr>
            <a:r>
              <a:rPr lang="ar-SA" sz="2400" b="1" u="sng" dirty="0">
                <a:solidFill>
                  <a:schemeClr val="accent4">
                    <a:lumMod val="60000"/>
                    <a:lumOff val="40000"/>
                  </a:schemeClr>
                </a:solidFill>
                <a:latin typeface="Traditional Arabic" pitchFamily="18" charset="-78"/>
                <a:ea typeface="Calibri" pitchFamily="34" charset="0"/>
                <a:cs typeface="Traditional Arabic" pitchFamily="18" charset="-78"/>
              </a:rPr>
              <a:t>وتختلف المهام والمسؤوليات التي يضطلع </a:t>
            </a:r>
            <a:r>
              <a:rPr lang="ar-SA" sz="2400" b="1" u="sng" dirty="0" err="1">
                <a:solidFill>
                  <a:schemeClr val="accent4">
                    <a:lumMod val="60000"/>
                    <a:lumOff val="40000"/>
                  </a:schemeClr>
                </a:solidFill>
                <a:latin typeface="Traditional Arabic" pitchFamily="18" charset="-78"/>
                <a:ea typeface="Calibri" pitchFamily="34" charset="0"/>
                <a:cs typeface="Traditional Arabic" pitchFamily="18" charset="-78"/>
              </a:rPr>
              <a:t>بها</a:t>
            </a:r>
            <a:r>
              <a:rPr lang="ar-SA" sz="2400" b="1" u="sng" dirty="0">
                <a:solidFill>
                  <a:schemeClr val="accent4">
                    <a:lumMod val="60000"/>
                    <a:lumOff val="40000"/>
                  </a:schemeClr>
                </a:solidFill>
                <a:latin typeface="Traditional Arabic" pitchFamily="18" charset="-78"/>
                <a:ea typeface="Calibri" pitchFamily="34" charset="0"/>
                <a:cs typeface="Traditional Arabic" pitchFamily="18" charset="-78"/>
              </a:rPr>
              <a:t> مدير المدرسة باختلاف المرحلة التعليمية تبعاً لظروف المدارس، ونوعها، وخصائص الطلاب وخصائص ومؤهلات العاملين فيها، ويمكن تصنيف المهام والواجبات التي يقوم </a:t>
            </a:r>
            <a:r>
              <a:rPr lang="ar-SA" sz="2400" b="1" u="sng" dirty="0" err="1">
                <a:solidFill>
                  <a:schemeClr val="accent4">
                    <a:lumMod val="60000"/>
                    <a:lumOff val="40000"/>
                  </a:schemeClr>
                </a:solidFill>
                <a:latin typeface="Traditional Arabic" pitchFamily="18" charset="-78"/>
                <a:ea typeface="Calibri" pitchFamily="34" charset="0"/>
                <a:cs typeface="Traditional Arabic" pitchFamily="18" charset="-78"/>
              </a:rPr>
              <a:t>بها</a:t>
            </a:r>
            <a:r>
              <a:rPr lang="ar-SA" sz="2400" b="1" u="sng" dirty="0">
                <a:solidFill>
                  <a:schemeClr val="accent4">
                    <a:lumMod val="60000"/>
                    <a:lumOff val="40000"/>
                  </a:schemeClr>
                </a:solidFill>
                <a:latin typeface="Traditional Arabic" pitchFamily="18" charset="-78"/>
                <a:ea typeface="Calibri" pitchFamily="34" charset="0"/>
                <a:cs typeface="Traditional Arabic" pitchFamily="18" charset="-78"/>
              </a:rPr>
              <a:t> مدير المدرسة في </a:t>
            </a:r>
            <a:r>
              <a:rPr lang="ar-SA" sz="2400" b="1" u="sng" dirty="0" err="1">
                <a:solidFill>
                  <a:schemeClr val="accent4">
                    <a:lumMod val="60000"/>
                    <a:lumOff val="40000"/>
                  </a:schemeClr>
                </a:solidFill>
                <a:latin typeface="Traditional Arabic" pitchFamily="18" charset="-78"/>
                <a:ea typeface="Calibri" pitchFamily="34" charset="0"/>
                <a:cs typeface="Traditional Arabic" pitchFamily="18" charset="-78"/>
              </a:rPr>
              <a:t>بعدين:</a:t>
            </a:r>
            <a:endParaRPr lang="ar-SA" sz="2400" b="1" u="sng" dirty="0">
              <a:solidFill>
                <a:schemeClr val="accent4">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6516688" y="404813"/>
            <a:ext cx="1943100" cy="61198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sz="2400" dirty="0">
              <a:solidFill>
                <a:schemeClr val="tx1"/>
              </a:solidFill>
            </a:endParaRPr>
          </a:p>
          <a:p>
            <a:pPr algn="ctr" fontAlgn="auto">
              <a:spcBef>
                <a:spcPts val="0"/>
              </a:spcBef>
              <a:spcAft>
                <a:spcPts val="0"/>
              </a:spcAft>
              <a:defRPr/>
            </a:pPr>
            <a:endParaRPr lang="ar-SA" sz="2400" dirty="0">
              <a:solidFill>
                <a:schemeClr val="tx1"/>
              </a:solidFill>
            </a:endParaRPr>
          </a:p>
          <a:p>
            <a:pPr algn="ctr" fontAlgn="auto">
              <a:spcBef>
                <a:spcPts val="0"/>
              </a:spcBef>
              <a:spcAft>
                <a:spcPts val="0"/>
              </a:spcAft>
              <a:defRPr/>
            </a:pPr>
            <a:r>
              <a:rPr lang="ar-SA" sz="2400" dirty="0">
                <a:solidFill>
                  <a:schemeClr val="tx1"/>
                </a:solidFill>
              </a:rPr>
              <a:t>الاهداف </a:t>
            </a:r>
          </a:p>
          <a:p>
            <a:pPr algn="ctr" fontAlgn="auto">
              <a:spcBef>
                <a:spcPts val="0"/>
              </a:spcBef>
              <a:spcAft>
                <a:spcPts val="0"/>
              </a:spcAft>
              <a:defRPr/>
            </a:pPr>
            <a:r>
              <a:rPr lang="ar-SA" sz="2400" dirty="0">
                <a:solidFill>
                  <a:schemeClr val="tx1"/>
                </a:solidFill>
              </a:rPr>
              <a:t>المناهج التعليمية </a:t>
            </a:r>
          </a:p>
          <a:p>
            <a:pPr algn="ctr" fontAlgn="auto">
              <a:spcBef>
                <a:spcPts val="0"/>
              </a:spcBef>
              <a:spcAft>
                <a:spcPts val="0"/>
              </a:spcAft>
              <a:defRPr/>
            </a:pPr>
            <a:r>
              <a:rPr lang="ar-SA" sz="2400" dirty="0">
                <a:solidFill>
                  <a:schemeClr val="tx1"/>
                </a:solidFill>
              </a:rPr>
              <a:t>اللوائح </a:t>
            </a:r>
            <a:r>
              <a:rPr lang="ar-SA" sz="2400" dirty="0" err="1">
                <a:solidFill>
                  <a:schemeClr val="tx1"/>
                </a:solidFill>
              </a:rPr>
              <a:t>والانظمة</a:t>
            </a:r>
            <a:r>
              <a:rPr lang="ar-SA" sz="2400" dirty="0">
                <a:solidFill>
                  <a:schemeClr val="tx1"/>
                </a:solidFill>
              </a:rPr>
              <a:t> </a:t>
            </a:r>
          </a:p>
          <a:p>
            <a:pPr algn="ctr" fontAlgn="auto">
              <a:spcBef>
                <a:spcPts val="0"/>
              </a:spcBef>
              <a:spcAft>
                <a:spcPts val="0"/>
              </a:spcAft>
              <a:defRPr/>
            </a:pPr>
            <a:r>
              <a:rPr lang="ar-SA" sz="2400" dirty="0">
                <a:solidFill>
                  <a:schemeClr val="tx1"/>
                </a:solidFill>
              </a:rPr>
              <a:t>الهيئة الادارية </a:t>
            </a:r>
          </a:p>
          <a:p>
            <a:pPr algn="ctr" fontAlgn="auto">
              <a:spcBef>
                <a:spcPts val="0"/>
              </a:spcBef>
              <a:spcAft>
                <a:spcPts val="0"/>
              </a:spcAft>
              <a:defRPr/>
            </a:pPr>
            <a:r>
              <a:rPr lang="ar-SA" sz="2400" dirty="0">
                <a:solidFill>
                  <a:schemeClr val="tx1"/>
                </a:solidFill>
              </a:rPr>
              <a:t>الهيئة التعليمية </a:t>
            </a:r>
          </a:p>
          <a:p>
            <a:pPr algn="ctr" fontAlgn="auto">
              <a:spcBef>
                <a:spcPts val="0"/>
              </a:spcBef>
              <a:spcAft>
                <a:spcPts val="0"/>
              </a:spcAft>
              <a:defRPr/>
            </a:pPr>
            <a:r>
              <a:rPr lang="ar-SA" sz="2400" dirty="0">
                <a:solidFill>
                  <a:schemeClr val="tx1"/>
                </a:solidFill>
              </a:rPr>
              <a:t>الاخصائيين </a:t>
            </a:r>
          </a:p>
          <a:p>
            <a:pPr algn="ctr" fontAlgn="auto">
              <a:spcBef>
                <a:spcPts val="0"/>
              </a:spcBef>
              <a:spcAft>
                <a:spcPts val="0"/>
              </a:spcAft>
              <a:defRPr/>
            </a:pPr>
            <a:r>
              <a:rPr lang="ar-SA" sz="2400" dirty="0">
                <a:solidFill>
                  <a:schemeClr val="tx1"/>
                </a:solidFill>
              </a:rPr>
              <a:t>المواد التعليمية </a:t>
            </a:r>
          </a:p>
          <a:p>
            <a:pPr algn="ctr" fontAlgn="auto">
              <a:spcBef>
                <a:spcPts val="0"/>
              </a:spcBef>
              <a:spcAft>
                <a:spcPts val="0"/>
              </a:spcAft>
              <a:defRPr/>
            </a:pPr>
            <a:r>
              <a:rPr lang="ar-SA" sz="2400" dirty="0">
                <a:solidFill>
                  <a:schemeClr val="tx1"/>
                </a:solidFill>
              </a:rPr>
              <a:t>مبنى المؤسسة </a:t>
            </a:r>
          </a:p>
          <a:p>
            <a:pPr algn="ctr" fontAlgn="auto">
              <a:spcBef>
                <a:spcPts val="0"/>
              </a:spcBef>
              <a:spcAft>
                <a:spcPts val="0"/>
              </a:spcAft>
              <a:defRPr/>
            </a:pPr>
            <a:r>
              <a:rPr lang="ar-SA" sz="2400" dirty="0">
                <a:solidFill>
                  <a:schemeClr val="tx1"/>
                </a:solidFill>
              </a:rPr>
              <a:t>ميزانية المؤسسة </a:t>
            </a:r>
          </a:p>
          <a:p>
            <a:pPr algn="ctr" fontAlgn="auto">
              <a:spcBef>
                <a:spcPts val="0"/>
              </a:spcBef>
              <a:spcAft>
                <a:spcPts val="0"/>
              </a:spcAft>
              <a:defRPr/>
            </a:pPr>
            <a:r>
              <a:rPr lang="ar-SA" sz="2400" dirty="0">
                <a:solidFill>
                  <a:schemeClr val="tx1"/>
                </a:solidFill>
              </a:rPr>
              <a:t>التجهيزات </a:t>
            </a:r>
            <a:r>
              <a:rPr lang="ar-SA" sz="2400" dirty="0" err="1">
                <a:solidFill>
                  <a:schemeClr val="tx1"/>
                </a:solidFill>
              </a:rPr>
              <a:t>والاثاث</a:t>
            </a:r>
            <a:endParaRPr lang="ar-SA" sz="2400" dirty="0">
              <a:solidFill>
                <a:schemeClr val="tx1"/>
              </a:solidFill>
            </a:endParaRPr>
          </a:p>
        </p:txBody>
      </p:sp>
      <p:sp>
        <p:nvSpPr>
          <p:cNvPr id="3" name="مستطيل مستدير الزوايا 2"/>
          <p:cNvSpPr/>
          <p:nvPr/>
        </p:nvSpPr>
        <p:spPr>
          <a:xfrm>
            <a:off x="395288" y="476250"/>
            <a:ext cx="1944687" cy="5905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dirty="0">
                <a:solidFill>
                  <a:schemeClr val="tx1"/>
                </a:solidFill>
              </a:rPr>
              <a:t>خريجين مؤهلين </a:t>
            </a:r>
          </a:p>
          <a:p>
            <a:pPr algn="ctr" fontAlgn="auto">
              <a:spcBef>
                <a:spcPts val="0"/>
              </a:spcBef>
              <a:spcAft>
                <a:spcPts val="0"/>
              </a:spcAft>
              <a:defRPr/>
            </a:pPr>
            <a:r>
              <a:rPr lang="ar-SA" sz="2400" dirty="0">
                <a:solidFill>
                  <a:schemeClr val="tx1"/>
                </a:solidFill>
              </a:rPr>
              <a:t>معلمين ذو خبرات </a:t>
            </a:r>
          </a:p>
          <a:p>
            <a:pPr algn="ctr" fontAlgn="auto">
              <a:spcBef>
                <a:spcPts val="0"/>
              </a:spcBef>
              <a:spcAft>
                <a:spcPts val="0"/>
              </a:spcAft>
              <a:defRPr/>
            </a:pPr>
            <a:r>
              <a:rPr lang="ar-SA" sz="2400" dirty="0">
                <a:solidFill>
                  <a:schemeClr val="tx1"/>
                </a:solidFill>
              </a:rPr>
              <a:t>أخصائيين </a:t>
            </a:r>
          </a:p>
        </p:txBody>
      </p:sp>
      <p:sp>
        <p:nvSpPr>
          <p:cNvPr id="4" name="مستطيل مستدير الزوايا 3"/>
          <p:cNvSpPr/>
          <p:nvPr/>
        </p:nvSpPr>
        <p:spPr>
          <a:xfrm>
            <a:off x="3635375" y="692150"/>
            <a:ext cx="1944688" cy="53292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sz="2800" dirty="0">
              <a:solidFill>
                <a:schemeClr val="tx1"/>
              </a:solidFill>
            </a:endParaRPr>
          </a:p>
          <a:p>
            <a:pPr algn="ctr" fontAlgn="auto">
              <a:spcBef>
                <a:spcPts val="0"/>
              </a:spcBef>
              <a:spcAft>
                <a:spcPts val="0"/>
              </a:spcAft>
              <a:defRPr/>
            </a:pPr>
            <a:endParaRPr lang="ar-SA" sz="2800" dirty="0">
              <a:solidFill>
                <a:schemeClr val="tx1"/>
              </a:solidFill>
            </a:endParaRPr>
          </a:p>
          <a:p>
            <a:pPr algn="ctr" fontAlgn="auto">
              <a:spcBef>
                <a:spcPts val="0"/>
              </a:spcBef>
              <a:spcAft>
                <a:spcPts val="0"/>
              </a:spcAft>
              <a:defRPr/>
            </a:pPr>
            <a:r>
              <a:rPr lang="ar-SA" sz="2800" dirty="0">
                <a:solidFill>
                  <a:schemeClr val="tx1"/>
                </a:solidFill>
              </a:rPr>
              <a:t>التخطيط </a:t>
            </a:r>
          </a:p>
          <a:p>
            <a:pPr algn="ctr" fontAlgn="auto">
              <a:spcBef>
                <a:spcPts val="0"/>
              </a:spcBef>
              <a:spcAft>
                <a:spcPts val="0"/>
              </a:spcAft>
              <a:defRPr/>
            </a:pPr>
            <a:r>
              <a:rPr lang="ar-SA" sz="2800" dirty="0">
                <a:solidFill>
                  <a:schemeClr val="tx1"/>
                </a:solidFill>
              </a:rPr>
              <a:t>والتنظيم </a:t>
            </a:r>
          </a:p>
          <a:p>
            <a:pPr algn="ctr" fontAlgn="auto">
              <a:spcBef>
                <a:spcPts val="0"/>
              </a:spcBef>
              <a:spcAft>
                <a:spcPts val="0"/>
              </a:spcAft>
              <a:defRPr/>
            </a:pPr>
            <a:r>
              <a:rPr lang="ar-SA" sz="2800" dirty="0">
                <a:solidFill>
                  <a:schemeClr val="tx1"/>
                </a:solidFill>
              </a:rPr>
              <a:t>التنسيق </a:t>
            </a:r>
          </a:p>
          <a:p>
            <a:pPr algn="ctr" fontAlgn="auto">
              <a:spcBef>
                <a:spcPts val="0"/>
              </a:spcBef>
              <a:spcAft>
                <a:spcPts val="0"/>
              </a:spcAft>
              <a:defRPr/>
            </a:pPr>
            <a:r>
              <a:rPr lang="ar-SA" sz="2800" dirty="0">
                <a:solidFill>
                  <a:schemeClr val="tx1"/>
                </a:solidFill>
              </a:rPr>
              <a:t>التقويم </a:t>
            </a:r>
          </a:p>
          <a:p>
            <a:pPr algn="ctr" fontAlgn="auto">
              <a:spcBef>
                <a:spcPts val="0"/>
              </a:spcBef>
              <a:spcAft>
                <a:spcPts val="0"/>
              </a:spcAft>
              <a:defRPr/>
            </a:pPr>
            <a:r>
              <a:rPr lang="ar-SA" sz="2800" dirty="0">
                <a:solidFill>
                  <a:schemeClr val="tx1"/>
                </a:solidFill>
              </a:rPr>
              <a:t>الاتصال </a:t>
            </a:r>
          </a:p>
        </p:txBody>
      </p:sp>
      <p:sp>
        <p:nvSpPr>
          <p:cNvPr id="5" name="شكل بيضاوي 4"/>
          <p:cNvSpPr/>
          <p:nvPr/>
        </p:nvSpPr>
        <p:spPr>
          <a:xfrm>
            <a:off x="6659563" y="476250"/>
            <a:ext cx="1584325"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dirty="0" err="1"/>
              <a:t>المدخلات</a:t>
            </a:r>
            <a:r>
              <a:rPr lang="ar-SA" sz="2400" dirty="0"/>
              <a:t> </a:t>
            </a:r>
          </a:p>
        </p:txBody>
      </p:sp>
      <p:sp>
        <p:nvSpPr>
          <p:cNvPr id="6" name="شكل بيضاوي 5"/>
          <p:cNvSpPr/>
          <p:nvPr/>
        </p:nvSpPr>
        <p:spPr>
          <a:xfrm>
            <a:off x="468313" y="836613"/>
            <a:ext cx="1727200"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dirty="0"/>
              <a:t>المخرجات </a:t>
            </a:r>
          </a:p>
        </p:txBody>
      </p:sp>
      <p:sp>
        <p:nvSpPr>
          <p:cNvPr id="7" name="شكل بيضاوي 6"/>
          <p:cNvSpPr/>
          <p:nvPr/>
        </p:nvSpPr>
        <p:spPr>
          <a:xfrm>
            <a:off x="3851275" y="1125538"/>
            <a:ext cx="1584325" cy="11509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dirty="0"/>
              <a:t>العمليات  </a:t>
            </a:r>
          </a:p>
        </p:txBody>
      </p:sp>
      <p:cxnSp>
        <p:nvCxnSpPr>
          <p:cNvPr id="9" name="رابط كسهم مستقيم 8"/>
          <p:cNvCxnSpPr/>
          <p:nvPr/>
        </p:nvCxnSpPr>
        <p:spPr>
          <a:xfrm flipH="1">
            <a:off x="5651500" y="3357563"/>
            <a:ext cx="7921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flipH="1">
            <a:off x="2411413" y="3429000"/>
            <a:ext cx="11525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09" name="Rectangle 1"/>
          <p:cNvSpPr>
            <a:spLocks noChangeArrowheads="1"/>
          </p:cNvSpPr>
          <p:nvPr/>
        </p:nvSpPr>
        <p:spPr bwMode="auto">
          <a:xfrm>
            <a:off x="971550" y="476250"/>
            <a:ext cx="8172450" cy="5586413"/>
          </a:xfrm>
          <a:prstGeom prst="rect">
            <a:avLst/>
          </a:prstGeom>
          <a:noFill/>
          <a:ln w="9525">
            <a:noFill/>
            <a:miter lim="800000"/>
            <a:headEnd/>
            <a:tailEnd/>
          </a:ln>
          <a:effectLst/>
        </p:spPr>
        <p:txBody>
          <a:bodyPr anchor="ctr">
            <a:spAutoFit/>
          </a:bodyPr>
          <a:lstStyle/>
          <a:p>
            <a:pPr>
              <a:lnSpc>
                <a:spcPct val="150000"/>
              </a:lnSpc>
              <a:defRPr/>
            </a:pPr>
            <a:r>
              <a:rPr lang="ar-SA" sz="2400" b="1" dirty="0">
                <a:solidFill>
                  <a:srgbClr val="FF0000"/>
                </a:solidFill>
                <a:latin typeface="Andalus" pitchFamily="18" charset="-78"/>
                <a:ea typeface="Calibri" pitchFamily="34" charset="0"/>
                <a:cs typeface="Andalus" pitchFamily="18" charset="-78"/>
              </a:rPr>
              <a:t>الـــــبعــــــــــــــــد الأول:</a:t>
            </a:r>
            <a:endParaRPr lang="en-US" sz="2400" b="1" dirty="0">
              <a:solidFill>
                <a:srgbClr val="FF0000"/>
              </a:solidFill>
              <a:latin typeface="Andalus" pitchFamily="18" charset="-78"/>
              <a:cs typeface="Andalus" pitchFamily="18" charset="-78"/>
            </a:endParaRPr>
          </a:p>
          <a:p>
            <a:pPr eaLnBrk="0" hangingPunct="0">
              <a:lnSpc>
                <a:spcPct val="150000"/>
              </a:lnSpc>
              <a:defRPr/>
            </a:pPr>
            <a:r>
              <a:rPr lang="ar-SA" sz="2400" b="1" dirty="0">
                <a:latin typeface="Traditional Arabic" pitchFamily="18" charset="-78"/>
                <a:ea typeface="Calibri" pitchFamily="34" charset="0"/>
                <a:cs typeface="Traditional Arabic" pitchFamily="18" charset="-78"/>
              </a:rPr>
              <a:t> القيادة الإدارية، وهي المهام والواجبات الأساسية الإدارية والمكتبية التي يجب على المدير القيام </a:t>
            </a:r>
            <a:r>
              <a:rPr lang="ar-SA" sz="2400" b="1" dirty="0" err="1">
                <a:latin typeface="Traditional Arabic" pitchFamily="18" charset="-78"/>
                <a:ea typeface="Calibri" pitchFamily="34" charset="0"/>
                <a:cs typeface="Traditional Arabic" pitchFamily="18" charset="-78"/>
              </a:rPr>
              <a:t>بها</a:t>
            </a:r>
            <a:r>
              <a:rPr lang="ar-SA" sz="2400" b="1" dirty="0">
                <a:latin typeface="Traditional Arabic" pitchFamily="18" charset="-78"/>
                <a:ea typeface="Calibri" pitchFamily="34" charset="0"/>
                <a:cs typeface="Traditional Arabic" pitchFamily="18" charset="-78"/>
              </a:rPr>
              <a:t> حتى يتمكن من إدارة مدرسته بسهولة ويسر، ومن هذه المهام على سبيل المثال:</a:t>
            </a:r>
            <a:endParaRPr lang="en-US" sz="2400" b="1" dirty="0"/>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الإشراف على إعداد السجلات المدرسية المختلفة والمحافظة عليها.</a:t>
            </a:r>
            <a:endParaRPr lang="en-US" sz="2400" b="1" dirty="0">
              <a:solidFill>
                <a:schemeClr val="tx2">
                  <a:lumMod val="60000"/>
                  <a:lumOff val="40000"/>
                </a:schemeClr>
              </a:solidFill>
            </a:endParaRPr>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إعداد التقارير عن سير العمل ورفعها للإدارات التعليمية.</a:t>
            </a:r>
            <a:endParaRPr lang="en-US" sz="2400" b="1" dirty="0">
              <a:solidFill>
                <a:schemeClr val="tx2">
                  <a:lumMod val="60000"/>
                  <a:lumOff val="40000"/>
                </a:schemeClr>
              </a:solidFill>
            </a:endParaRPr>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إعداد ميزانية المدرسة والرقابة على أوجه الصرف منها.</a:t>
            </a:r>
            <a:endParaRPr lang="en-US" sz="2400" b="1" dirty="0">
              <a:solidFill>
                <a:schemeClr val="tx2">
                  <a:lumMod val="60000"/>
                  <a:lumOff val="40000"/>
                </a:schemeClr>
              </a:solidFill>
            </a:endParaRPr>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إدارة شؤون جميع العاملين في المدرسة.</a:t>
            </a:r>
            <a:endParaRPr lang="en-US" sz="2400" b="1" dirty="0">
              <a:solidFill>
                <a:schemeClr val="tx2">
                  <a:lumMod val="60000"/>
                  <a:lumOff val="40000"/>
                </a:schemeClr>
              </a:solidFill>
            </a:endParaRPr>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الإشراف على حفظ النظام بين العاملين في المدرسة.</a:t>
            </a:r>
            <a:endParaRPr lang="en-US" sz="2400" b="1" dirty="0">
              <a:solidFill>
                <a:schemeClr val="tx2">
                  <a:lumMod val="60000"/>
                  <a:lumOff val="40000"/>
                </a:schemeClr>
              </a:solidFill>
            </a:endParaRPr>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الإشراف على بناء الجداول الدراسية.</a:t>
            </a:r>
            <a:endParaRPr lang="en-US" sz="2400" b="1" dirty="0">
              <a:solidFill>
                <a:schemeClr val="tx2">
                  <a:lumMod val="60000"/>
                  <a:lumOff val="40000"/>
                </a:schemeClr>
              </a:solidFill>
            </a:endParaRPr>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إدارة المبنى المدرسي والعمل على توفير ما يحتاج من الأدوات والتجهيزات اللازمة.</a:t>
            </a:r>
            <a:endParaRPr lang="ar-SA" sz="2400" b="1" dirty="0">
              <a:solidFill>
                <a:schemeClr val="tx2">
                  <a:lumMod val="60000"/>
                  <a:lumOff val="4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385" name="Rectangle 1"/>
          <p:cNvSpPr>
            <a:spLocks noChangeArrowheads="1"/>
          </p:cNvSpPr>
          <p:nvPr/>
        </p:nvSpPr>
        <p:spPr bwMode="auto">
          <a:xfrm>
            <a:off x="971550" y="836613"/>
            <a:ext cx="7921625" cy="5078412"/>
          </a:xfrm>
          <a:prstGeom prst="rect">
            <a:avLst/>
          </a:prstGeom>
          <a:noFill/>
          <a:ln w="9525">
            <a:noFill/>
            <a:miter lim="800000"/>
            <a:headEnd/>
            <a:tailEnd/>
          </a:ln>
          <a:effectLst/>
        </p:spPr>
        <p:txBody>
          <a:bodyPr anchor="ctr">
            <a:spAutoFit/>
          </a:bodyPr>
          <a:lstStyle/>
          <a:p>
            <a:pPr>
              <a:lnSpc>
                <a:spcPct val="150000"/>
              </a:lnSpc>
              <a:defRPr/>
            </a:pPr>
            <a:r>
              <a:rPr lang="ar-SA" sz="2400" b="1" dirty="0">
                <a:solidFill>
                  <a:srgbClr val="FF0000"/>
                </a:solidFill>
                <a:latin typeface="Andalus" pitchFamily="18" charset="-78"/>
                <a:ea typeface="Calibri" pitchFamily="34" charset="0"/>
                <a:cs typeface="Andalus" pitchFamily="18" charset="-78"/>
              </a:rPr>
              <a:t>البعــــــــــد الثـــــــــــــــــــــــــــــانــــــــــــــي:</a:t>
            </a:r>
            <a:endParaRPr lang="en-US" sz="2400" b="1" dirty="0">
              <a:solidFill>
                <a:srgbClr val="FF0000"/>
              </a:solidFill>
              <a:latin typeface="Andalus" pitchFamily="18" charset="-78"/>
              <a:ea typeface="Calibri" pitchFamily="34" charset="0"/>
              <a:cs typeface="Andalus" pitchFamily="18" charset="-78"/>
            </a:endParaRPr>
          </a:p>
          <a:p>
            <a:pPr eaLnBrk="0" hangingPunct="0">
              <a:lnSpc>
                <a:spcPct val="150000"/>
              </a:lnSpc>
              <a:defRPr/>
            </a:pPr>
            <a:r>
              <a:rPr lang="en-US" sz="2400" b="1" dirty="0">
                <a:latin typeface="Traditional Arabic" pitchFamily="18" charset="-78"/>
                <a:ea typeface="Calibri" pitchFamily="34" charset="0"/>
                <a:cs typeface="Traditional Arabic" pitchFamily="18" charset="-78"/>
              </a:rPr>
              <a:t> </a:t>
            </a:r>
            <a:r>
              <a:rPr lang="ar-SA" sz="2400" b="1" dirty="0">
                <a:latin typeface="Traditional Arabic" pitchFamily="18" charset="-78"/>
                <a:ea typeface="Calibri" pitchFamily="34" charset="0"/>
                <a:cs typeface="Traditional Arabic" pitchFamily="18" charset="-78"/>
              </a:rPr>
              <a:t>القيادة التعليمية، وهي المهام التي تستهدف تغيير سيلوك المشاركين في العملية التعليمية من مدرسين، وإداريين، وتلاميذ لتحقيق الأهداف المرسومة، ومن هذه </a:t>
            </a:r>
            <a:r>
              <a:rPr lang="ar-SA" sz="2400" b="1" dirty="0" err="1">
                <a:latin typeface="Traditional Arabic" pitchFamily="18" charset="-78"/>
                <a:ea typeface="Calibri" pitchFamily="34" charset="0"/>
                <a:cs typeface="Traditional Arabic" pitchFamily="18" charset="-78"/>
              </a:rPr>
              <a:t>المهام:</a:t>
            </a:r>
            <a:endParaRPr lang="ar-SA" sz="2400" b="1" dirty="0">
              <a:latin typeface="Traditional Arabic" pitchFamily="18" charset="-78"/>
              <a:ea typeface="Calibri" pitchFamily="34" charset="0"/>
              <a:cs typeface="Traditional Arabic" pitchFamily="18" charset="-78"/>
            </a:endParaRPr>
          </a:p>
          <a:p>
            <a:pPr eaLnBrk="0" hangingPunct="0">
              <a:lnSpc>
                <a:spcPct val="150000"/>
              </a:lnSpc>
              <a:defRPr/>
            </a:pPr>
            <a:endParaRPr lang="en-US" sz="2400" b="1" dirty="0"/>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التعاون مع أعضاء هيئة التدريس على تطوير وتنمية الأنشطة المدرسية المختلفة.</a:t>
            </a:r>
            <a:endParaRPr lang="en-US" sz="2400" b="1" dirty="0">
              <a:solidFill>
                <a:schemeClr val="tx2">
                  <a:lumMod val="60000"/>
                  <a:lumOff val="40000"/>
                </a:schemeClr>
              </a:solidFill>
            </a:endParaRPr>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تحفيز وتشجيع أعضاء هيئة التدريس على تحسين العملية التعليمية.</a:t>
            </a:r>
            <a:endParaRPr lang="en-US" sz="2400" b="1" dirty="0">
              <a:solidFill>
                <a:schemeClr val="tx2">
                  <a:lumMod val="60000"/>
                  <a:lumOff val="40000"/>
                </a:schemeClr>
              </a:solidFill>
            </a:endParaRPr>
          </a:p>
          <a:p>
            <a:pPr eaLnBrk="0" hangingPunct="0">
              <a:lnSpc>
                <a:spcPct val="150000"/>
              </a:lnSpc>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رفع مستوى الأداء المهني لدى هيئة التدريس من خلال تنظيم الدورات والبرامج التدريبية.</a:t>
            </a:r>
          </a:p>
          <a:p>
            <a:pPr eaLnBrk="0" hangingPunct="0">
              <a:lnSpc>
                <a:spcPct val="150000"/>
              </a:lnSpc>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الحرص على رفع مستوى تحصيل الطلاب من خلال معرفة احتياجاتهم وتلبيتها بالتعاون مع الهيئة التدريسية</a:t>
            </a:r>
            <a:r>
              <a:rPr lang="en-US" sz="2400" b="1" dirty="0">
                <a:solidFill>
                  <a:schemeClr val="tx2">
                    <a:lumMod val="60000"/>
                    <a:lumOff val="40000"/>
                  </a:schemeClr>
                </a:solid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5361" name="Rectangle 1"/>
          <p:cNvSpPr>
            <a:spLocks noChangeArrowheads="1"/>
          </p:cNvSpPr>
          <p:nvPr/>
        </p:nvSpPr>
        <p:spPr bwMode="auto">
          <a:xfrm>
            <a:off x="971550" y="404813"/>
            <a:ext cx="7993063" cy="5508625"/>
          </a:xfrm>
          <a:prstGeom prst="rect">
            <a:avLst/>
          </a:prstGeom>
          <a:noFill/>
          <a:ln w="9525">
            <a:noFill/>
            <a:miter lim="800000"/>
            <a:headEnd/>
            <a:tailEnd/>
          </a:ln>
          <a:effectLst/>
        </p:spPr>
        <p:txBody>
          <a:bodyPr anchor="ctr">
            <a:spAutoFit/>
          </a:bodyPr>
          <a:lstStyle/>
          <a:p>
            <a:pPr algn="justLow">
              <a:defRPr/>
            </a:pPr>
            <a:r>
              <a:rPr lang="ar-SA" sz="2800" b="1" dirty="0">
                <a:solidFill>
                  <a:srgbClr val="00B050"/>
                </a:solidFill>
                <a:latin typeface="Traditional Arabic" pitchFamily="18" charset="-78"/>
                <a:ea typeface="Calibri" pitchFamily="34" charset="0"/>
                <a:cs typeface="Simple Bold Jut Out" pitchFamily="2" charset="-78"/>
              </a:rPr>
              <a:t>2- مدير المدرسة والنمو المهني للمعلمين:</a:t>
            </a:r>
            <a:endParaRPr lang="en-US" sz="2800" b="1" dirty="0">
              <a:solidFill>
                <a:srgbClr val="00B050"/>
              </a:solidFill>
              <a:latin typeface="Traditional Arabic" pitchFamily="18" charset="-78"/>
              <a:ea typeface="Calibri" pitchFamily="34" charset="0"/>
              <a:cs typeface="Simple Bold Jut Out" pitchFamily="2" charset="-78"/>
            </a:endParaRPr>
          </a:p>
          <a:p>
            <a:pPr algn="justLow" eaLnBrk="0" hangingPunct="0">
              <a:lnSpc>
                <a:spcPct val="150000"/>
              </a:lnSpc>
              <a:buFontTx/>
              <a:buChar char="•"/>
              <a:defRPr/>
            </a:pPr>
            <a:r>
              <a:rPr lang="ar-SA" sz="2400" b="1" dirty="0">
                <a:latin typeface="Traditional Arabic" pitchFamily="18" charset="-78"/>
                <a:ea typeface="Calibri" pitchFamily="34" charset="0"/>
                <a:cs typeface="Traditional Arabic" pitchFamily="18" charset="-78"/>
              </a:rPr>
              <a:t>يقصد بالنمو المهني للمعلمين تطوير </a:t>
            </a:r>
            <a:r>
              <a:rPr lang="ar-SA" sz="2400" b="1" dirty="0" err="1">
                <a:latin typeface="Traditional Arabic" pitchFamily="18" charset="-78"/>
                <a:ea typeface="Calibri" pitchFamily="34" charset="0"/>
                <a:cs typeface="Traditional Arabic" pitchFamily="18" charset="-78"/>
              </a:rPr>
              <a:t>كفاياتهم</a:t>
            </a:r>
            <a:r>
              <a:rPr lang="ar-SA" sz="2400" b="1" dirty="0">
                <a:latin typeface="Traditional Arabic" pitchFamily="18" charset="-78"/>
                <a:ea typeface="Calibri" pitchFamily="34" charset="0"/>
                <a:cs typeface="Traditional Arabic" pitchFamily="18" charset="-78"/>
              </a:rPr>
              <a:t> التعليمية المعرفية والسلوكية، ويتحمل مدير المدرسة دوراً مهماً في هذا الجانب، </a:t>
            </a: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فالجانب المعرفي من </a:t>
            </a:r>
            <a:r>
              <a:rPr lang="ar-SA" sz="2400" b="1" dirty="0" err="1">
                <a:solidFill>
                  <a:schemeClr val="tx2">
                    <a:lumMod val="60000"/>
                    <a:lumOff val="40000"/>
                  </a:schemeClr>
                </a:solidFill>
                <a:latin typeface="Traditional Arabic" pitchFamily="18" charset="-78"/>
                <a:ea typeface="Calibri" pitchFamily="34" charset="0"/>
                <a:cs typeface="Traditional Arabic" pitchFamily="18" charset="-78"/>
              </a:rPr>
              <a:t>الكفايات</a:t>
            </a: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 التعليمية يتضمن بوجه عام معرفة المعلم لخصائص الطلاب النفسية والجسمية والاجتماعية ومراعاة هذه الخصائص في التعليم وعند التعامل معهم، ومعرفة المعلومات والحقائق والمفاهيم والتعليمات في المادة الدراسية، وطرائق التدريس المناسبة لمادته التي يقوم بتدريسها </a:t>
            </a:r>
            <a:r>
              <a:rPr lang="ar-SA" sz="2400" b="1" dirty="0" err="1">
                <a:solidFill>
                  <a:schemeClr val="tx2">
                    <a:lumMod val="60000"/>
                    <a:lumOff val="40000"/>
                  </a:schemeClr>
                </a:solidFill>
                <a:latin typeface="Traditional Arabic" pitchFamily="18" charset="-78"/>
                <a:ea typeface="Calibri" pitchFamily="34" charset="0"/>
                <a:cs typeface="Traditional Arabic" pitchFamily="18" charset="-78"/>
              </a:rPr>
              <a:t>وغيرها</a:t>
            </a:r>
            <a:r>
              <a:rPr lang="ar-SA" sz="2400" b="1" dirty="0" err="1">
                <a:latin typeface="Traditional Arabic" pitchFamily="18" charset="-78"/>
                <a:ea typeface="Calibri" pitchFamily="34" charset="0"/>
                <a:cs typeface="Traditional Arabic" pitchFamily="18" charset="-78"/>
              </a:rPr>
              <a:t>.</a:t>
            </a:r>
            <a:r>
              <a:rPr lang="ar-SA" sz="2400" b="1" dirty="0">
                <a:latin typeface="Traditional Arabic" pitchFamily="18" charset="-78"/>
                <a:ea typeface="Calibri" pitchFamily="34" charset="0"/>
                <a:cs typeface="Traditional Arabic" pitchFamily="18" charset="-78"/>
              </a:rPr>
              <a:t> </a:t>
            </a:r>
            <a:r>
              <a:rPr lang="ar-SA" sz="2400" b="1" dirty="0">
                <a:solidFill>
                  <a:srgbClr val="FFC000"/>
                </a:solidFill>
                <a:latin typeface="Traditional Arabic" pitchFamily="18" charset="-78"/>
                <a:ea typeface="Calibri" pitchFamily="34" charset="0"/>
                <a:cs typeface="Traditional Arabic" pitchFamily="18" charset="-78"/>
              </a:rPr>
              <a:t>أما الجانب السلوكي(</a:t>
            </a:r>
            <a:r>
              <a:rPr lang="ar-SA" sz="2400" b="1" dirty="0" err="1">
                <a:solidFill>
                  <a:srgbClr val="FFC000"/>
                </a:solidFill>
                <a:latin typeface="Traditional Arabic" pitchFamily="18" charset="-78"/>
                <a:ea typeface="Calibri" pitchFamily="34" charset="0"/>
                <a:cs typeface="Traditional Arabic" pitchFamily="18" charset="-78"/>
              </a:rPr>
              <a:t>المهاري</a:t>
            </a:r>
            <a:r>
              <a:rPr lang="ar-SA" sz="2400" b="1" dirty="0">
                <a:solidFill>
                  <a:srgbClr val="FFC000"/>
                </a:solidFill>
                <a:latin typeface="Traditional Arabic" pitchFamily="18" charset="-78"/>
                <a:ea typeface="Calibri" pitchFamily="34" charset="0"/>
                <a:cs typeface="Traditional Arabic" pitchFamily="18" charset="-78"/>
              </a:rPr>
              <a:t>) من </a:t>
            </a:r>
            <a:r>
              <a:rPr lang="ar-SA" sz="2400" b="1" dirty="0" err="1">
                <a:solidFill>
                  <a:srgbClr val="FFC000"/>
                </a:solidFill>
                <a:latin typeface="Traditional Arabic" pitchFamily="18" charset="-78"/>
                <a:ea typeface="Calibri" pitchFamily="34" charset="0"/>
                <a:cs typeface="Traditional Arabic" pitchFamily="18" charset="-78"/>
              </a:rPr>
              <a:t>الكفايات</a:t>
            </a:r>
            <a:r>
              <a:rPr lang="ar-SA" sz="2400" b="1" dirty="0">
                <a:solidFill>
                  <a:srgbClr val="FFC000"/>
                </a:solidFill>
                <a:latin typeface="Traditional Arabic" pitchFamily="18" charset="-78"/>
                <a:ea typeface="Calibri" pitchFamily="34" charset="0"/>
                <a:cs typeface="Traditional Arabic" pitchFamily="18" charset="-78"/>
              </a:rPr>
              <a:t> التعليمية </a:t>
            </a:r>
            <a:r>
              <a:rPr lang="ar-SA" sz="2400" b="1" dirty="0" err="1">
                <a:solidFill>
                  <a:srgbClr val="FFC000"/>
                </a:solidFill>
                <a:latin typeface="Traditional Arabic" pitchFamily="18" charset="-78"/>
                <a:ea typeface="Calibri" pitchFamily="34" charset="0"/>
                <a:cs typeface="Traditional Arabic" pitchFamily="18" charset="-78"/>
              </a:rPr>
              <a:t>فيشتمل</a:t>
            </a:r>
            <a:r>
              <a:rPr lang="ar-SA" sz="2400" b="1" dirty="0">
                <a:solidFill>
                  <a:srgbClr val="FFC000"/>
                </a:solidFill>
                <a:latin typeface="Traditional Arabic" pitchFamily="18" charset="-78"/>
                <a:ea typeface="Calibri" pitchFamily="34" charset="0"/>
                <a:cs typeface="Traditional Arabic" pitchFamily="18" charset="-78"/>
              </a:rPr>
              <a:t> على قدرة المعلم على التخطيط لدروسه بمستوياته الثلاثة التخطيط السنوي واليومي والدراسي، وقدرته على استخدام الوسائل التعليمية لتوظيفها في تحقيق الأهداف، ووضع اختبارات تقيس تحصيل الطلاب وتحليل نتائج الاختبارات للوقوف على نقاط القوة والضعف وقدرته على التواصل الإيجابي مع </a:t>
            </a:r>
            <a:r>
              <a:rPr lang="ar-SA" sz="2400" b="1" dirty="0" err="1">
                <a:solidFill>
                  <a:srgbClr val="FFC000"/>
                </a:solidFill>
                <a:latin typeface="Traditional Arabic" pitchFamily="18" charset="-78"/>
                <a:ea typeface="Calibri" pitchFamily="34" charset="0"/>
                <a:cs typeface="Traditional Arabic" pitchFamily="18" charset="-78"/>
              </a:rPr>
              <a:t>طلابه</a:t>
            </a:r>
            <a:r>
              <a:rPr lang="ar-SA" sz="2400" b="1" dirty="0" err="1">
                <a:latin typeface="Traditional Arabic" pitchFamily="18" charset="-78"/>
                <a:ea typeface="Calibri" pitchFamily="34" charset="0"/>
                <a:cs typeface="Traditional Arabic" pitchFamily="18" charset="-78"/>
              </a:rPr>
              <a:t>.</a:t>
            </a:r>
            <a:r>
              <a:rPr lang="ar-SA" sz="2400" b="1" dirty="0">
                <a:latin typeface="Traditional Arabic" pitchFamily="18" charset="-78"/>
                <a:ea typeface="Calibri" pitchFamily="34" charset="0"/>
                <a:cs typeface="Traditional Arabic" pitchFamily="18" charset="-78"/>
              </a:rPr>
              <a:t> </a:t>
            </a:r>
            <a:endParaRPr lang="ar-SA"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3555" name="Rectangle 1"/>
          <p:cNvSpPr>
            <a:spLocks noChangeArrowheads="1"/>
          </p:cNvSpPr>
          <p:nvPr/>
        </p:nvSpPr>
        <p:spPr bwMode="auto">
          <a:xfrm>
            <a:off x="900113" y="260350"/>
            <a:ext cx="8027987" cy="6432550"/>
          </a:xfrm>
          <a:prstGeom prst="rect">
            <a:avLst/>
          </a:prstGeom>
          <a:noFill/>
          <a:ln w="9525">
            <a:noFill/>
            <a:miter lim="800000"/>
            <a:headEnd/>
            <a:tailEnd/>
          </a:ln>
        </p:spPr>
        <p:txBody>
          <a:bodyPr anchor="ctr">
            <a:spAutoFit/>
          </a:bodyPr>
          <a:lstStyle/>
          <a:p>
            <a:r>
              <a:rPr lang="ar-SA" sz="2800" b="1">
                <a:solidFill>
                  <a:srgbClr val="00B050"/>
                </a:solidFill>
                <a:latin typeface="Traditional Arabic" pitchFamily="18" charset="-78"/>
                <a:ea typeface="Calibri" pitchFamily="34" charset="0"/>
                <a:cs typeface="Simple Bold Jut Out" pitchFamily="2" charset="-78"/>
              </a:rPr>
              <a:t>3- مدير المدرسة والمناهج الدراسية:</a:t>
            </a:r>
            <a:endParaRPr lang="en-US" sz="2800" b="1">
              <a:solidFill>
                <a:srgbClr val="00B050"/>
              </a:solidFill>
              <a:latin typeface="Traditional Arabic" pitchFamily="18" charset="-78"/>
              <a:ea typeface="Calibri" pitchFamily="34" charset="0"/>
              <a:cs typeface="Simple Bold Jut Out" pitchFamily="2" charset="-78"/>
            </a:endParaRPr>
          </a:p>
          <a:p>
            <a:pPr algn="just" eaLnBrk="0" hangingPunct="0"/>
            <a:r>
              <a:rPr lang="ar-SA" sz="2400" b="1">
                <a:latin typeface="Traditional Arabic" pitchFamily="18" charset="-78"/>
                <a:ea typeface="Calibri" pitchFamily="34" charset="0"/>
                <a:cs typeface="Traditional Arabic" pitchFamily="18" charset="-78"/>
              </a:rPr>
              <a:t>يقصد بالمنهج الدراسي" جميع الخبرات التعليمية المرسومة التي يتعرض لها الطلاب داخل المدرسة وخارجها. ويتضح من هذا التعريف أن المنهاج الدراسي لم يعد قاصراً على المادة الدراسية حسب المفهوم التقليدي للمنهاج، وإنما يتضمن أربعة عناصر أساسية.</a:t>
            </a:r>
            <a:endParaRPr lang="en-US" sz="2400" b="1"/>
          </a:p>
          <a:p>
            <a:pPr algn="just" eaLnBrk="0" hangingPunct="0"/>
            <a:r>
              <a:rPr lang="ar-SA" sz="2400" b="1">
                <a:latin typeface="Traditional Arabic" pitchFamily="18" charset="-78"/>
                <a:cs typeface="Traditional Arabic" pitchFamily="18" charset="-78"/>
              </a:rPr>
              <a:t>1- الأهداف.</a:t>
            </a:r>
            <a:endParaRPr lang="en-US" sz="2400" b="1"/>
          </a:p>
          <a:p>
            <a:pPr algn="just" eaLnBrk="0" hangingPunct="0"/>
            <a:r>
              <a:rPr lang="ar-SA" sz="2400" b="1">
                <a:latin typeface="Traditional Arabic" pitchFamily="18" charset="-78"/>
                <a:cs typeface="Traditional Arabic" pitchFamily="18" charset="-78"/>
              </a:rPr>
              <a:t>2- المحتوى.</a:t>
            </a:r>
            <a:endParaRPr lang="en-US" sz="2400" b="1"/>
          </a:p>
          <a:p>
            <a:pPr algn="just" eaLnBrk="0" hangingPunct="0"/>
            <a:r>
              <a:rPr lang="ar-SA" sz="2400" b="1">
                <a:latin typeface="Traditional Arabic" pitchFamily="18" charset="-78"/>
                <a:cs typeface="Traditional Arabic" pitchFamily="18" charset="-78"/>
              </a:rPr>
              <a:t>3- الخبرات التعليمية التعلمية.</a:t>
            </a:r>
            <a:endParaRPr lang="en-US" sz="2400" b="1"/>
          </a:p>
          <a:p>
            <a:pPr algn="just" eaLnBrk="0" hangingPunct="0"/>
            <a:r>
              <a:rPr lang="ar-SA" sz="2400" b="1">
                <a:latin typeface="Traditional Arabic" pitchFamily="18" charset="-78"/>
                <a:cs typeface="Traditional Arabic" pitchFamily="18" charset="-78"/>
              </a:rPr>
              <a:t>4- التقويم.</a:t>
            </a:r>
          </a:p>
          <a:p>
            <a:pPr algn="just" eaLnBrk="0" hangingPunct="0"/>
            <a:endParaRPr lang="en-US" sz="2400" b="1"/>
          </a:p>
          <a:p>
            <a:pPr algn="just" eaLnBrk="0" hangingPunct="0"/>
            <a:r>
              <a:rPr lang="ar-SA" sz="2400" b="1">
                <a:latin typeface="Traditional Arabic" pitchFamily="18" charset="-78"/>
                <a:cs typeface="Traditional Arabic" pitchFamily="18" charset="-78"/>
              </a:rPr>
              <a:t>  </a:t>
            </a:r>
            <a:r>
              <a:rPr lang="ar-SA" sz="2400" b="1">
                <a:solidFill>
                  <a:srgbClr val="FF0000"/>
                </a:solidFill>
                <a:latin typeface="Traditional Arabic" pitchFamily="18" charset="-78"/>
                <a:cs typeface="Traditional Arabic" pitchFamily="18" charset="-78"/>
              </a:rPr>
              <a:t>فالمنهاج الدراسي </a:t>
            </a:r>
            <a:r>
              <a:rPr lang="ar-SA" sz="2400" b="1">
                <a:latin typeface="Traditional Arabic" pitchFamily="18" charset="-78"/>
                <a:cs typeface="Traditional Arabic" pitchFamily="18" charset="-78"/>
              </a:rPr>
              <a:t>يسعى إلى تحقيق الأهداف التربوية، ولتحقيق هذه الأهداف لابد من وجود المحتوى الذي يتضمن الحقائق، والمعلومات، والمفاهيم، والتعليمات، أي المادة الدراسية، ولكي يبلغ الطلاب الأهداف، لابد من مرورهم بالخبرات التعليمية والأنشطة اللاصفية، واستخدام الوسائل لمعرفة ما إذا كان الطلاب قد حققوا الأهداف التربوية المرسومة.</a:t>
            </a:r>
          </a:p>
          <a:p>
            <a:pPr algn="just" eaLnBrk="0" hangingPunct="0"/>
            <a:r>
              <a:rPr lang="ar-SA" sz="2400" b="1">
                <a:latin typeface="Traditional Arabic" pitchFamily="18" charset="-78"/>
                <a:cs typeface="Traditional Arabic" pitchFamily="18" charset="-78"/>
              </a:rPr>
              <a:t> وفي ضوء هذه المعطيات تتحدد مجالات اهتمام مدير المدرسة بالمناهج الدراسية في إثراء المادة الدراسية، وتوفير واستخدام الوسائل التعليمية استخداماً وظيفياً، والاستفادة من المكتبة المدرسية، والأنشطة الصفية واللاصفية، والاختبارات التحصيلية لقياس تحصيل الطلاب وتقويمه وغيرها</a:t>
            </a:r>
            <a:r>
              <a:rPr lang="en-US" sz="2400" b="1"/>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4579" name="Rectangle 1"/>
          <p:cNvSpPr>
            <a:spLocks noChangeArrowheads="1"/>
          </p:cNvSpPr>
          <p:nvPr/>
        </p:nvSpPr>
        <p:spPr bwMode="auto">
          <a:xfrm>
            <a:off x="827088" y="252413"/>
            <a:ext cx="8137525" cy="5016500"/>
          </a:xfrm>
          <a:prstGeom prst="rect">
            <a:avLst/>
          </a:prstGeom>
          <a:noFill/>
          <a:ln w="9525">
            <a:noFill/>
            <a:miter lim="800000"/>
            <a:headEnd/>
            <a:tailEnd/>
          </a:ln>
        </p:spPr>
        <p:txBody>
          <a:bodyPr anchor="ctr">
            <a:spAutoFit/>
          </a:bodyPr>
          <a:lstStyle/>
          <a:p>
            <a:r>
              <a:rPr lang="ar-SA" sz="2800" b="1">
                <a:solidFill>
                  <a:srgbClr val="00B050"/>
                </a:solidFill>
                <a:latin typeface="Traditional Arabic" pitchFamily="18" charset="-78"/>
                <a:ea typeface="Calibri" pitchFamily="34" charset="0"/>
                <a:cs typeface="Simple Bold Jut Out" pitchFamily="2" charset="-78"/>
              </a:rPr>
              <a:t>4- مدير المدرسة ورعاية الطلاب:</a:t>
            </a:r>
          </a:p>
          <a:p>
            <a:endParaRPr lang="en-US" sz="2800" b="1">
              <a:solidFill>
                <a:srgbClr val="00B050"/>
              </a:solidFill>
              <a:latin typeface="Traditional Arabic" pitchFamily="18" charset="-78"/>
              <a:ea typeface="Calibri" pitchFamily="34" charset="0"/>
              <a:cs typeface="Simple Bold Jut Out" pitchFamily="2" charset="-78"/>
            </a:endParaRPr>
          </a:p>
          <a:p>
            <a:pPr eaLnBrk="0" hangingPunct="0"/>
            <a:r>
              <a:rPr lang="ar-SA" sz="2400" b="1">
                <a:latin typeface="Traditional Arabic" pitchFamily="18" charset="-78"/>
                <a:ea typeface="Calibri" pitchFamily="34" charset="0"/>
                <a:cs typeface="Traditional Arabic" pitchFamily="18" charset="-78"/>
              </a:rPr>
              <a:t>يتمثل دور مدير المدرسة ف رعايته لطلاب مدرسته في الأدوار التالية:</a:t>
            </a:r>
          </a:p>
          <a:p>
            <a:pPr eaLnBrk="0" hangingPunct="0"/>
            <a:endParaRPr lang="en-US" sz="2400" b="1"/>
          </a:p>
          <a:p>
            <a:pPr eaLnBrk="0" hangingPunct="0">
              <a:buFontTx/>
              <a:buChar char="•"/>
            </a:pPr>
            <a:r>
              <a:rPr lang="ar-SA" sz="2400" b="1">
                <a:latin typeface="Traditional Arabic" pitchFamily="18" charset="-78"/>
                <a:cs typeface="Traditional Arabic" pitchFamily="18" charset="-78"/>
              </a:rPr>
              <a:t>رسم خطط توجيهية منتظمة لتوعية الطلاب حول النظام المدرسي وأسس النجاح والرسوب، وما للطالب من حقوق وما عليه من واجبات، والعلاقة بين الطالب والمعلم، والعلاقة بين الطالب والإدارة المدرسية.</a:t>
            </a:r>
          </a:p>
          <a:p>
            <a:pPr eaLnBrk="0" hangingPunct="0">
              <a:buFontTx/>
              <a:buChar char="•"/>
            </a:pPr>
            <a:endParaRPr lang="en-US" sz="2400" b="1"/>
          </a:p>
          <a:p>
            <a:pPr eaLnBrk="0" hangingPunct="0">
              <a:buFontTx/>
              <a:buChar char="•"/>
            </a:pPr>
            <a:r>
              <a:rPr lang="ar-SA" sz="2400" b="1">
                <a:latin typeface="Traditional Arabic" pitchFamily="18" charset="-78"/>
                <a:cs typeface="Traditional Arabic" pitchFamily="18" charset="-78"/>
              </a:rPr>
              <a:t>توفير الظروف المناسبة ليمارس الطلاب حقهم في المدرسة، ويتضمن هذا الحق في توفير جميع الإمكانات المدرسية المناسبة ليمارس الطلاب نشاطهم التعليمي.</a:t>
            </a:r>
          </a:p>
          <a:p>
            <a:pPr eaLnBrk="0" hangingPunct="0">
              <a:buFontTx/>
              <a:buChar char="•"/>
            </a:pPr>
            <a:endParaRPr lang="ar-SA" sz="2400" b="1">
              <a:latin typeface="Traditional Arabic" pitchFamily="18" charset="-78"/>
              <a:cs typeface="Traditional Arabic" pitchFamily="18" charset="-78"/>
            </a:endParaRPr>
          </a:p>
          <a:p>
            <a:pPr eaLnBrk="0" hangingPunct="0">
              <a:buFont typeface="Arial" pitchFamily="34" charset="0"/>
              <a:buChar char="•"/>
            </a:pPr>
            <a:r>
              <a:rPr lang="ar-SA" sz="2400" b="1">
                <a:latin typeface="Traditional Arabic" pitchFamily="18" charset="-78"/>
                <a:cs typeface="Traditional Arabic" pitchFamily="18" charset="-78"/>
              </a:rPr>
              <a:t>إيجاد نظام لتسجيل جميع المعلومات تراكمياً، لتوجيه الطالب بفعالية نحو اكتشاف طاقاته، واختيار أهدافه، وتقويم تقدمه نحو الأهداف، واختيار طريقة الملائم له بعد تخرجه من المدرسة</a:t>
            </a:r>
            <a:r>
              <a:rPr lang="en-US" sz="2400" b="1"/>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4579" name="Rectangle 1"/>
          <p:cNvSpPr>
            <a:spLocks noChangeArrowheads="1"/>
          </p:cNvSpPr>
          <p:nvPr/>
        </p:nvSpPr>
        <p:spPr bwMode="auto">
          <a:xfrm>
            <a:off x="827088" y="252413"/>
            <a:ext cx="8137525" cy="1323439"/>
          </a:xfrm>
          <a:prstGeom prst="rect">
            <a:avLst/>
          </a:prstGeom>
          <a:noFill/>
          <a:ln w="9525">
            <a:noFill/>
            <a:miter lim="800000"/>
            <a:headEnd/>
            <a:tailEnd/>
          </a:ln>
        </p:spPr>
        <p:txBody>
          <a:bodyPr anchor="ctr">
            <a:spAutoFit/>
          </a:bodyPr>
          <a:lstStyle/>
          <a:p>
            <a:r>
              <a:rPr lang="ar-SA" sz="2800" b="1" dirty="0" smtClean="0">
                <a:solidFill>
                  <a:srgbClr val="00B050"/>
                </a:solidFill>
                <a:latin typeface="Traditional Arabic" pitchFamily="18" charset="-78"/>
                <a:ea typeface="Calibri" pitchFamily="34" charset="0"/>
                <a:cs typeface="Simple Bold Jut Out" pitchFamily="2" charset="-78"/>
              </a:rPr>
              <a:t>5-مدير </a:t>
            </a:r>
            <a:r>
              <a:rPr lang="ar-SA" sz="2800" b="1" dirty="0">
                <a:solidFill>
                  <a:srgbClr val="00B050"/>
                </a:solidFill>
                <a:latin typeface="Traditional Arabic" pitchFamily="18" charset="-78"/>
                <a:ea typeface="Calibri" pitchFamily="34" charset="0"/>
                <a:cs typeface="Simple Bold Jut Out" pitchFamily="2" charset="-78"/>
              </a:rPr>
              <a:t>المدرسة </a:t>
            </a:r>
            <a:r>
              <a:rPr lang="ar-SA" sz="2800" b="1" dirty="0" smtClean="0">
                <a:solidFill>
                  <a:srgbClr val="00B050"/>
                </a:solidFill>
                <a:latin typeface="Traditional Arabic" pitchFamily="18" charset="-78"/>
                <a:ea typeface="Calibri" pitchFamily="34" charset="0"/>
                <a:cs typeface="Simple Bold Jut Out" pitchFamily="2" charset="-78"/>
              </a:rPr>
              <a:t>والمجتمع المحلي:</a:t>
            </a:r>
            <a:endParaRPr lang="ar-SA" sz="2800" b="1" dirty="0">
              <a:solidFill>
                <a:srgbClr val="00B050"/>
              </a:solidFill>
              <a:latin typeface="Traditional Arabic" pitchFamily="18" charset="-78"/>
              <a:ea typeface="Calibri" pitchFamily="34" charset="0"/>
              <a:cs typeface="Simple Bold Jut Out" pitchFamily="2" charset="-78"/>
            </a:endParaRPr>
          </a:p>
          <a:p>
            <a:endParaRPr lang="en-US" sz="2800" b="1" dirty="0">
              <a:solidFill>
                <a:srgbClr val="00B050"/>
              </a:solidFill>
              <a:latin typeface="Traditional Arabic" pitchFamily="18" charset="-78"/>
              <a:ea typeface="Calibri" pitchFamily="34" charset="0"/>
              <a:cs typeface="Simple Bold Jut Out" pitchFamily="2" charset="-78"/>
            </a:endParaRPr>
          </a:p>
          <a:p>
            <a:pPr eaLnBrk="0" hangingPunct="0"/>
            <a:endParaRPr lang="en-US" sz="24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Amjad\Desktop\FromAwesomeBackgroundsDotCom-RainbowDrops.jpg"/>
          <p:cNvPicPr>
            <a:picLocks noChangeAspect="1" noChangeArrowheads="1"/>
          </p:cNvPicPr>
          <p:nvPr/>
        </p:nvPicPr>
        <p:blipFill>
          <a:blip r:embed="rId2"/>
          <a:srcRect/>
          <a:stretch>
            <a:fillRect/>
          </a:stretch>
        </p:blipFill>
        <p:spPr bwMode="auto">
          <a:xfrm>
            <a:off x="-252413" y="0"/>
            <a:ext cx="9396413" cy="6858000"/>
          </a:xfrm>
          <a:prstGeom prst="rect">
            <a:avLst/>
          </a:prstGeom>
          <a:noFill/>
          <a:ln w="9525">
            <a:noFill/>
            <a:miter lim="800000"/>
            <a:headEnd/>
            <a:tailEnd/>
          </a:ln>
        </p:spPr>
      </p:pic>
      <p:sp>
        <p:nvSpPr>
          <p:cNvPr id="36865" name="Rectangle 1"/>
          <p:cNvSpPr>
            <a:spLocks noChangeArrowheads="1"/>
          </p:cNvSpPr>
          <p:nvPr/>
        </p:nvSpPr>
        <p:spPr bwMode="auto">
          <a:xfrm>
            <a:off x="684213" y="220663"/>
            <a:ext cx="8280400" cy="6494462"/>
          </a:xfrm>
          <a:prstGeom prst="rect">
            <a:avLst/>
          </a:prstGeom>
          <a:noFill/>
          <a:ln w="9525">
            <a:noFill/>
            <a:miter lim="800000"/>
            <a:headEnd/>
            <a:tailEnd/>
          </a:ln>
          <a:effectLst/>
        </p:spPr>
        <p:txBody>
          <a:bodyPr anchor="ctr">
            <a:spAutoFit/>
          </a:bodyPr>
          <a:lstStyle/>
          <a:p>
            <a:pPr>
              <a:defRPr/>
            </a:pPr>
            <a:r>
              <a:rPr lang="ar-SA" sz="2800" b="1" dirty="0">
                <a:solidFill>
                  <a:srgbClr val="00B050"/>
                </a:solidFill>
                <a:latin typeface="Traditional Arabic" pitchFamily="18" charset="-78"/>
                <a:ea typeface="Calibri" pitchFamily="34" charset="0"/>
                <a:cs typeface="Simple Bold Jut Out" pitchFamily="2" charset="-78"/>
              </a:rPr>
              <a:t>6- دور مدير المدرسة في تشجيع التفكير </a:t>
            </a:r>
            <a:r>
              <a:rPr lang="ar-SA" sz="2800" b="1" dirty="0" err="1">
                <a:solidFill>
                  <a:srgbClr val="00B050"/>
                </a:solidFill>
                <a:latin typeface="Traditional Arabic" pitchFamily="18" charset="-78"/>
                <a:ea typeface="Calibri" pitchFamily="34" charset="0"/>
                <a:cs typeface="Simple Bold Jut Out" pitchFamily="2" charset="-78"/>
              </a:rPr>
              <a:t>العلمي:</a:t>
            </a:r>
            <a:endParaRPr lang="ar-SA" sz="2800" b="1" dirty="0">
              <a:solidFill>
                <a:srgbClr val="00B050"/>
              </a:solidFill>
              <a:latin typeface="Traditional Arabic" pitchFamily="18" charset="-78"/>
              <a:ea typeface="Calibri" pitchFamily="34" charset="0"/>
              <a:cs typeface="Simple Bold Jut Out" pitchFamily="2" charset="-78"/>
            </a:endParaRPr>
          </a:p>
          <a:p>
            <a:pPr>
              <a:defRPr/>
            </a:pPr>
            <a:endParaRPr lang="en-US" b="1" dirty="0">
              <a:solidFill>
                <a:srgbClr val="00B050"/>
              </a:solidFill>
              <a:latin typeface="Traditional Arabic" pitchFamily="18" charset="-78"/>
              <a:ea typeface="Calibri" pitchFamily="34" charset="0"/>
              <a:cs typeface="Simple Bold Jut Out" pitchFamily="2" charset="-78"/>
            </a:endParaRPr>
          </a:p>
          <a:p>
            <a:pPr algn="just" eaLnBrk="0" hangingPunct="0">
              <a:defRPr/>
            </a:pPr>
            <a:r>
              <a:rPr lang="ar-SA" sz="2400" b="1" dirty="0">
                <a:latin typeface="Traditional Arabic" pitchFamily="18" charset="-78"/>
                <a:ea typeface="Calibri" pitchFamily="34" charset="0"/>
                <a:cs typeface="Traditional Arabic" pitchFamily="18" charset="-78"/>
              </a:rPr>
              <a:t>أشار </a:t>
            </a:r>
            <a:r>
              <a:rPr lang="ar-SA" sz="2400" b="1" dirty="0" err="1">
                <a:latin typeface="Traditional Arabic" pitchFamily="18" charset="-78"/>
                <a:ea typeface="Calibri" pitchFamily="34" charset="0"/>
                <a:cs typeface="Traditional Arabic" pitchFamily="18" charset="-78"/>
              </a:rPr>
              <a:t>خواجا</a:t>
            </a:r>
            <a:r>
              <a:rPr lang="ar-SA" sz="2400" b="1" dirty="0">
                <a:latin typeface="Traditional Arabic" pitchFamily="18" charset="-78"/>
                <a:ea typeface="Calibri" pitchFamily="34" charset="0"/>
                <a:cs typeface="Traditional Arabic" pitchFamily="18" charset="-78"/>
              </a:rPr>
              <a:t>(</a:t>
            </a:r>
            <a:r>
              <a:rPr lang="ar-SA" sz="2400" b="1" dirty="0" err="1">
                <a:latin typeface="Traditional Arabic" pitchFamily="18" charset="-78"/>
                <a:ea typeface="Calibri" pitchFamily="34" charset="0"/>
                <a:cs typeface="Traditional Arabic" pitchFamily="18" charset="-78"/>
              </a:rPr>
              <a:t>2004م</a:t>
            </a:r>
            <a:r>
              <a:rPr lang="ar-SA" sz="2400" b="1" dirty="0">
                <a:latin typeface="Traditional Arabic" pitchFamily="18" charset="-78"/>
                <a:ea typeface="Calibri" pitchFamily="34" charset="0"/>
                <a:cs typeface="Traditional Arabic" pitchFamily="18" charset="-78"/>
              </a:rPr>
              <a:t>) إلى أن علماء المنطق عرفوا التفكير بأنه الاستناد على الملاحظات والأفكار للتوصل إلى نتائج وأحكام، وتختلف أساليب التفكير فهناك: التفكير الخرافي، والتفكير بعقلية الآخرين، والتفكير بطريقة المحاولة والخطأ، والتفكير العلمي، والأخير هو أكمل الأنواع لأنه يتميز بربط الأسباب بالمسببات، وإسناد الظواهر إلى أسباب محسوسة وواقعية يمكن التأكد منها وإدراكها بالملاحظة، والتجربة.</a:t>
            </a:r>
          </a:p>
          <a:p>
            <a:pPr algn="just" eaLnBrk="0" hangingPunct="0">
              <a:defRPr/>
            </a:pPr>
            <a:endParaRPr lang="en-US" sz="2400" b="1" dirty="0"/>
          </a:p>
          <a:p>
            <a:pPr algn="just" eaLnBrk="0" hangingPunct="0">
              <a:defRPr/>
            </a:pPr>
            <a:r>
              <a:rPr lang="ar-SA" sz="2400" b="1" dirty="0">
                <a:latin typeface="Traditional Arabic" pitchFamily="18" charset="-78"/>
                <a:ea typeface="Calibri" pitchFamily="34" charset="0"/>
                <a:cs typeface="Traditional Arabic" pitchFamily="18" charset="-78"/>
              </a:rPr>
              <a:t>ونظراً لأهمية التفكير العلمي لإدارة المدرسية فمن المفترض أن يتصف مدير المدرسة بالتفكير العلمي ويشجع المعلمين والعاملين والطلاب على تطبيقه، أما خطوات التفكير العلمية فقد أوجزها </a:t>
            </a:r>
            <a:r>
              <a:rPr lang="ar-SA" sz="2400" b="1" dirty="0" err="1">
                <a:latin typeface="Traditional Arabic" pitchFamily="18" charset="-78"/>
                <a:ea typeface="Calibri" pitchFamily="34" charset="0"/>
                <a:cs typeface="Traditional Arabic" pitchFamily="18" charset="-78"/>
              </a:rPr>
              <a:t>الخواجا</a:t>
            </a:r>
            <a:r>
              <a:rPr lang="ar-SA" sz="2400" b="1" dirty="0">
                <a:latin typeface="Traditional Arabic" pitchFamily="18" charset="-78"/>
                <a:ea typeface="Calibri" pitchFamily="34" charset="0"/>
                <a:cs typeface="Traditional Arabic" pitchFamily="18" charset="-78"/>
              </a:rPr>
              <a:t>(</a:t>
            </a:r>
            <a:r>
              <a:rPr lang="ar-SA" sz="2400" b="1" dirty="0" err="1">
                <a:latin typeface="Traditional Arabic" pitchFamily="18" charset="-78"/>
                <a:ea typeface="Calibri" pitchFamily="34" charset="0"/>
                <a:cs typeface="Traditional Arabic" pitchFamily="18" charset="-78"/>
              </a:rPr>
              <a:t>2004م</a:t>
            </a:r>
            <a:r>
              <a:rPr lang="ar-SA" sz="2400" b="1" dirty="0">
                <a:latin typeface="Traditional Arabic" pitchFamily="18" charset="-78"/>
                <a:ea typeface="Calibri" pitchFamily="34" charset="0"/>
                <a:cs typeface="Traditional Arabic" pitchFamily="18" charset="-78"/>
              </a:rPr>
              <a:t>) في </a:t>
            </a:r>
            <a:r>
              <a:rPr lang="ar-SA" sz="2400" b="1" dirty="0" err="1">
                <a:latin typeface="Traditional Arabic" pitchFamily="18" charset="-78"/>
                <a:ea typeface="Calibri" pitchFamily="34" charset="0"/>
                <a:cs typeface="Traditional Arabic" pitchFamily="18" charset="-78"/>
              </a:rPr>
              <a:t>الآتي:</a:t>
            </a:r>
            <a:endParaRPr lang="ar-SA" sz="2400" b="1" dirty="0">
              <a:latin typeface="Traditional Arabic" pitchFamily="18" charset="-78"/>
              <a:ea typeface="Calibri" pitchFamily="34" charset="0"/>
              <a:cs typeface="Traditional Arabic" pitchFamily="18" charset="-78"/>
            </a:endParaRPr>
          </a:p>
          <a:p>
            <a:pPr eaLnBrk="0" hangingPunct="0">
              <a:defRPr/>
            </a:pPr>
            <a:endParaRPr lang="en-US" sz="2400" b="1" dirty="0"/>
          </a:p>
          <a:p>
            <a:pPr eaLnBrk="0" hangingPunct="0">
              <a:buFontTx/>
              <a:buChar char="•"/>
              <a:defRPr/>
            </a:pPr>
            <a:r>
              <a:rPr lang="ar-SA" sz="2400" b="1" dirty="0">
                <a:solidFill>
                  <a:schemeClr val="accent1">
                    <a:lumMod val="75000"/>
                  </a:schemeClr>
                </a:solidFill>
                <a:latin typeface="Traditional Arabic" pitchFamily="18" charset="-78"/>
                <a:ea typeface="Calibri" pitchFamily="34" charset="0"/>
                <a:cs typeface="Traditional Arabic" pitchFamily="18" charset="-78"/>
              </a:rPr>
              <a:t>الشعور بوجود مشكلة.</a:t>
            </a:r>
            <a:endParaRPr lang="en-US" sz="2400" b="1" dirty="0">
              <a:solidFill>
                <a:schemeClr val="accent1">
                  <a:lumMod val="75000"/>
                </a:schemeClr>
              </a:solidFill>
            </a:endParaRPr>
          </a:p>
          <a:p>
            <a:pPr eaLnBrk="0" hangingPunct="0">
              <a:buFontTx/>
              <a:buChar char="•"/>
              <a:defRPr/>
            </a:pPr>
            <a:r>
              <a:rPr lang="ar-SA" sz="2400" b="1" dirty="0">
                <a:solidFill>
                  <a:schemeClr val="accent1">
                    <a:lumMod val="75000"/>
                  </a:schemeClr>
                </a:solidFill>
                <a:latin typeface="Traditional Arabic" pitchFamily="18" charset="-78"/>
                <a:ea typeface="Calibri" pitchFamily="34" charset="0"/>
                <a:cs typeface="Traditional Arabic" pitchFamily="18" charset="-78"/>
              </a:rPr>
              <a:t>تحديد المشكلة وتحليلها إلى عناصرها وجمع المعلومات عنها.</a:t>
            </a:r>
            <a:endParaRPr lang="en-US" sz="2400" b="1" dirty="0">
              <a:solidFill>
                <a:schemeClr val="accent1">
                  <a:lumMod val="75000"/>
                </a:schemeClr>
              </a:solidFill>
            </a:endParaRPr>
          </a:p>
          <a:p>
            <a:pPr eaLnBrk="0" hangingPunct="0">
              <a:buFontTx/>
              <a:buChar char="•"/>
              <a:defRPr/>
            </a:pPr>
            <a:r>
              <a:rPr lang="ar-SA" sz="2400" b="1" dirty="0">
                <a:solidFill>
                  <a:schemeClr val="accent1">
                    <a:lumMod val="75000"/>
                  </a:schemeClr>
                </a:solidFill>
                <a:latin typeface="Traditional Arabic" pitchFamily="18" charset="-78"/>
                <a:ea typeface="Calibri" pitchFamily="34" charset="0"/>
                <a:cs typeface="Traditional Arabic" pitchFamily="18" charset="-78"/>
              </a:rPr>
              <a:t>اقتراح الفروض والبدائل المحتملة للحل.</a:t>
            </a:r>
            <a:endParaRPr lang="en-US" sz="2400" b="1" dirty="0">
              <a:solidFill>
                <a:schemeClr val="accent1">
                  <a:lumMod val="75000"/>
                </a:schemeClr>
              </a:solidFill>
            </a:endParaRPr>
          </a:p>
          <a:p>
            <a:pPr eaLnBrk="0" hangingPunct="0">
              <a:buFontTx/>
              <a:buChar char="•"/>
              <a:defRPr/>
            </a:pPr>
            <a:r>
              <a:rPr lang="ar-SA" sz="2400" b="1" dirty="0">
                <a:solidFill>
                  <a:schemeClr val="accent1">
                    <a:lumMod val="75000"/>
                  </a:schemeClr>
                </a:solidFill>
                <a:latin typeface="Traditional Arabic" pitchFamily="18" charset="-78"/>
                <a:ea typeface="Calibri" pitchFamily="34" charset="0"/>
                <a:cs typeface="Traditional Arabic" pitchFamily="18" charset="-78"/>
              </a:rPr>
              <a:t>اختبار صحة الفروض الأكثر احتمالاً.</a:t>
            </a:r>
            <a:endParaRPr lang="en-US" sz="2400" b="1" dirty="0">
              <a:solidFill>
                <a:schemeClr val="accent1">
                  <a:lumMod val="75000"/>
                </a:schemeClr>
              </a:solidFill>
            </a:endParaRPr>
          </a:p>
          <a:p>
            <a:pPr eaLnBrk="0" hangingPunct="0">
              <a:buFontTx/>
              <a:buChar char="•"/>
              <a:defRPr/>
            </a:pPr>
            <a:r>
              <a:rPr lang="ar-SA" sz="2400" b="1" dirty="0">
                <a:solidFill>
                  <a:schemeClr val="accent1">
                    <a:lumMod val="75000"/>
                  </a:schemeClr>
                </a:solidFill>
                <a:latin typeface="Traditional Arabic" pitchFamily="18" charset="-78"/>
                <a:ea typeface="Calibri" pitchFamily="34" charset="0"/>
                <a:cs typeface="Traditional Arabic" pitchFamily="18" charset="-78"/>
              </a:rPr>
              <a:t>الوصول على النتيجة وتطبيق الحل.</a:t>
            </a:r>
            <a:endParaRPr lang="ar-SA" sz="2400" b="1" dirty="0">
              <a:solidFill>
                <a:schemeClr val="accent1">
                  <a:lumMod val="7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5841" name="Rectangle 1"/>
          <p:cNvSpPr>
            <a:spLocks noChangeArrowheads="1"/>
          </p:cNvSpPr>
          <p:nvPr/>
        </p:nvSpPr>
        <p:spPr bwMode="auto">
          <a:xfrm>
            <a:off x="827088" y="476250"/>
            <a:ext cx="8066087" cy="5756275"/>
          </a:xfrm>
          <a:prstGeom prst="rect">
            <a:avLst/>
          </a:prstGeom>
          <a:noFill/>
          <a:ln w="9525">
            <a:noFill/>
            <a:miter lim="800000"/>
            <a:headEnd/>
            <a:tailEnd/>
          </a:ln>
          <a:effectLst/>
        </p:spPr>
        <p:txBody>
          <a:bodyPr anchor="ctr">
            <a:spAutoFit/>
          </a:bodyPr>
          <a:lstStyle/>
          <a:p>
            <a:pPr>
              <a:defRPr/>
            </a:pPr>
            <a:r>
              <a:rPr lang="ar-SA" sz="2800" b="1" dirty="0">
                <a:solidFill>
                  <a:srgbClr val="00B050"/>
                </a:solidFill>
                <a:latin typeface="Traditional Arabic" pitchFamily="18" charset="-78"/>
                <a:ea typeface="Calibri" pitchFamily="34" charset="0"/>
                <a:cs typeface="Simple Bold Jut Out" pitchFamily="2" charset="-78"/>
              </a:rPr>
              <a:t>7- سمات ومهارات </a:t>
            </a:r>
            <a:r>
              <a:rPr lang="ar-SA" sz="2800" b="1" dirty="0" err="1">
                <a:solidFill>
                  <a:srgbClr val="00B050"/>
                </a:solidFill>
                <a:latin typeface="Traditional Arabic" pitchFamily="18" charset="-78"/>
                <a:ea typeface="Calibri" pitchFamily="34" charset="0"/>
                <a:cs typeface="Simple Bold Jut Out" pitchFamily="2" charset="-78"/>
              </a:rPr>
              <a:t>المدير:</a:t>
            </a:r>
            <a:endParaRPr lang="ar-SA" sz="2800" b="1" dirty="0">
              <a:solidFill>
                <a:srgbClr val="00B050"/>
              </a:solidFill>
              <a:latin typeface="Traditional Arabic" pitchFamily="18" charset="-78"/>
              <a:ea typeface="Calibri" pitchFamily="34" charset="0"/>
              <a:cs typeface="Simple Bold Jut Out" pitchFamily="2" charset="-78"/>
            </a:endParaRPr>
          </a:p>
          <a:p>
            <a:pPr>
              <a:defRPr/>
            </a:pPr>
            <a:endParaRPr lang="en-US" sz="2800" b="1" dirty="0">
              <a:solidFill>
                <a:srgbClr val="00B050"/>
              </a:solidFill>
              <a:latin typeface="Traditional Arabic" pitchFamily="18" charset="-78"/>
              <a:ea typeface="Calibri" pitchFamily="34" charset="0"/>
              <a:cs typeface="Simple Bold Jut Out" pitchFamily="2" charset="-78"/>
            </a:endParaRPr>
          </a:p>
          <a:p>
            <a:pPr eaLnBrk="0" hangingPunct="0">
              <a:defRPr/>
            </a:pPr>
            <a:r>
              <a:rPr lang="ar-SA" sz="2400" b="1" dirty="0">
                <a:latin typeface="Traditional Arabic" pitchFamily="18" charset="-78"/>
                <a:ea typeface="Calibri" pitchFamily="34" charset="0"/>
                <a:cs typeface="Traditional Arabic" pitchFamily="18" charset="-78"/>
              </a:rPr>
              <a:t>ويرتبط نجاح الإدارة بالسمات والمهارات الشخصية لدى </a:t>
            </a:r>
            <a:r>
              <a:rPr lang="ar-SA" sz="2400" b="1" dirty="0" err="1">
                <a:latin typeface="Traditional Arabic" pitchFamily="18" charset="-78"/>
                <a:ea typeface="Calibri" pitchFamily="34" charset="0"/>
                <a:cs typeface="Traditional Arabic" pitchFamily="18" charset="-78"/>
              </a:rPr>
              <a:t>مديرها.</a:t>
            </a:r>
            <a:r>
              <a:rPr lang="ar-SA" sz="2400" b="1" dirty="0">
                <a:latin typeface="Traditional Arabic" pitchFamily="18" charset="-78"/>
                <a:ea typeface="Calibri" pitchFamily="34" charset="0"/>
                <a:cs typeface="Traditional Arabic" pitchFamily="18" charset="-78"/>
              </a:rPr>
              <a:t> كما يرى الباحثون في الوقت الحاضر أن القيادة المدرسية يجب أن تتوفر فيها سمات شخصية واجتماعية حتى تؤدي دورها على وجه أكمل ومن هذه </a:t>
            </a:r>
            <a:r>
              <a:rPr lang="ar-SA" sz="2400" b="1" dirty="0" err="1">
                <a:latin typeface="Traditional Arabic" pitchFamily="18" charset="-78"/>
                <a:ea typeface="Calibri" pitchFamily="34" charset="0"/>
                <a:cs typeface="Traditional Arabic" pitchFamily="18" charset="-78"/>
              </a:rPr>
              <a:t>السمات:</a:t>
            </a:r>
            <a:endParaRPr lang="ar-SA" sz="2400" b="1" dirty="0">
              <a:latin typeface="Traditional Arabic" pitchFamily="18" charset="-78"/>
              <a:ea typeface="Calibri" pitchFamily="34" charset="0"/>
              <a:cs typeface="Traditional Arabic" pitchFamily="18" charset="-78"/>
            </a:endParaRPr>
          </a:p>
          <a:p>
            <a:pPr eaLnBrk="0" hangingPunct="0">
              <a:defRPr/>
            </a:pPr>
            <a:endParaRPr lang="en-US" sz="2400" b="1" dirty="0"/>
          </a:p>
          <a:p>
            <a:pPr eaLnBrk="0" hangingPunct="0">
              <a:buFontTx/>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أن يؤمن بعمله وأن يكون راغباً فيه ومؤهلاً له ولديه الاستعداد لممارسة وتحمل مسؤوليته.</a:t>
            </a:r>
          </a:p>
          <a:p>
            <a:pPr eaLnBrk="0" hangingPunct="0">
              <a:buFont typeface="Arial" pitchFamily="34" charset="0"/>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أن يكون قدوة حسنة في مظهره وسلوكه العام من حيث دوامه، تقيده بالتعليمات، </a:t>
            </a:r>
            <a:r>
              <a:rPr lang="ar-SA" sz="2400" b="1" dirty="0" err="1">
                <a:solidFill>
                  <a:schemeClr val="tx2">
                    <a:lumMod val="60000"/>
                    <a:lumOff val="40000"/>
                  </a:schemeClr>
                </a:solidFill>
                <a:latin typeface="Traditional Arabic" pitchFamily="18" charset="-78"/>
                <a:ea typeface="Calibri" pitchFamily="34" charset="0"/>
                <a:cs typeface="Traditional Arabic" pitchFamily="18" charset="-78"/>
              </a:rPr>
              <a:t>ممارساته...</a:t>
            </a:r>
            <a:endParaRPr lang="ar-SA" sz="2400" b="1" dirty="0">
              <a:solidFill>
                <a:schemeClr val="tx2">
                  <a:lumMod val="60000"/>
                  <a:lumOff val="40000"/>
                </a:schemeClr>
              </a:solidFill>
              <a:latin typeface="Traditional Arabic" pitchFamily="18" charset="-78"/>
              <a:ea typeface="Calibri" pitchFamily="34" charset="0"/>
              <a:cs typeface="Traditional Arabic" pitchFamily="18" charset="-78"/>
            </a:endParaRPr>
          </a:p>
          <a:p>
            <a:pPr eaLnBrk="0" hangingPunct="0">
              <a:buFont typeface="Arial" pitchFamily="34" charset="0"/>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ان يطلع على </a:t>
            </a:r>
            <a:r>
              <a:rPr lang="ar-SA" sz="2400" b="1" dirty="0" err="1">
                <a:solidFill>
                  <a:schemeClr val="tx2">
                    <a:lumMod val="60000"/>
                    <a:lumOff val="40000"/>
                  </a:schemeClr>
                </a:solidFill>
                <a:latin typeface="Traditional Arabic" pitchFamily="18" charset="-78"/>
                <a:ea typeface="Calibri" pitchFamily="34" charset="0"/>
                <a:cs typeface="Traditional Arabic" pitchFamily="18" charset="-78"/>
              </a:rPr>
              <a:t>مايستجد</a:t>
            </a: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 </a:t>
            </a:r>
          </a:p>
          <a:p>
            <a:pPr eaLnBrk="0" hangingPunct="0">
              <a:buFont typeface="Arial" pitchFamily="34" charset="0"/>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يعتمد أسلوب المشاركة </a:t>
            </a:r>
          </a:p>
          <a:p>
            <a:pPr eaLnBrk="0" hangingPunct="0">
              <a:buFont typeface="Arial" pitchFamily="34" charset="0"/>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لديه دراية بالعادات والتقاليد </a:t>
            </a:r>
          </a:p>
          <a:p>
            <a:pPr eaLnBrk="0" hangingPunct="0">
              <a:buFont typeface="Arial" pitchFamily="34" charset="0"/>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يحسن توزيع الوقت </a:t>
            </a:r>
          </a:p>
          <a:p>
            <a:pPr eaLnBrk="0" hangingPunct="0">
              <a:buFont typeface="Arial" pitchFamily="34" charset="0"/>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الدقة </a:t>
            </a:r>
            <a:r>
              <a:rPr lang="ar-SA" sz="2400" b="1" dirty="0" err="1">
                <a:solidFill>
                  <a:schemeClr val="tx2">
                    <a:lumMod val="60000"/>
                    <a:lumOff val="40000"/>
                  </a:schemeClr>
                </a:solidFill>
                <a:latin typeface="Traditional Arabic" pitchFamily="18" charset="-78"/>
                <a:ea typeface="Calibri" pitchFamily="34" charset="0"/>
                <a:cs typeface="Traditional Arabic" pitchFamily="18" charset="-78"/>
              </a:rPr>
              <a:t>والامانة</a:t>
            </a: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 والنزاهة </a:t>
            </a:r>
          </a:p>
          <a:p>
            <a:pPr eaLnBrk="0" hangingPunct="0">
              <a:buFont typeface="Arial" pitchFamily="34" charset="0"/>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حب العمل والإخلاص </a:t>
            </a:r>
          </a:p>
          <a:p>
            <a:pPr eaLnBrk="0" hangingPunct="0">
              <a:buFont typeface="Arial" pitchFamily="34" charset="0"/>
              <a:buChar char="•"/>
              <a:defRPr/>
            </a:pPr>
            <a:r>
              <a:rPr lang="ar-SA" sz="2400" b="1" dirty="0">
                <a:solidFill>
                  <a:schemeClr val="tx2">
                    <a:lumMod val="60000"/>
                    <a:lumOff val="40000"/>
                  </a:schemeClr>
                </a:solidFill>
                <a:latin typeface="Traditional Arabic" pitchFamily="18" charset="-78"/>
                <a:ea typeface="Calibri" pitchFamily="34" charset="0"/>
                <a:cs typeface="Traditional Arabic" pitchFamily="18" charset="-78"/>
              </a:rPr>
              <a:t>تقبل النقد  </a:t>
            </a:r>
            <a:endParaRPr lang="ar-SA" sz="2400" b="1" dirty="0">
              <a:solidFill>
                <a:schemeClr val="tx2">
                  <a:lumMod val="60000"/>
                  <a:lumOff val="4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8913" name="Rectangle 1"/>
          <p:cNvSpPr>
            <a:spLocks noChangeArrowheads="1"/>
          </p:cNvSpPr>
          <p:nvPr/>
        </p:nvSpPr>
        <p:spPr bwMode="auto">
          <a:xfrm>
            <a:off x="900113" y="908050"/>
            <a:ext cx="8027987" cy="4894263"/>
          </a:xfrm>
          <a:prstGeom prst="rect">
            <a:avLst/>
          </a:prstGeom>
          <a:noFill/>
          <a:ln w="9525">
            <a:noFill/>
            <a:miter lim="800000"/>
            <a:headEnd/>
            <a:tailEnd/>
          </a:ln>
          <a:effectLst/>
        </p:spPr>
        <p:txBody>
          <a:bodyPr anchor="ctr">
            <a:spAutoFit/>
          </a:bodyPr>
          <a:lstStyle/>
          <a:p>
            <a:pPr algn="justLow">
              <a:defRPr/>
            </a:pPr>
            <a:r>
              <a:rPr lang="ar-SY" altLang="zh-CN" sz="2400" u="sng" dirty="0">
                <a:solidFill>
                  <a:schemeClr val="tx2">
                    <a:lumMod val="60000"/>
                    <a:lumOff val="40000"/>
                  </a:schemeClr>
                </a:solidFill>
                <a:cs typeface="PT Bold Heading" pitchFamily="2" charset="-78"/>
              </a:rPr>
              <a:t>المباني والتجهيزات و الإمكانات المادية  في مؤسسات التربية الخاصة </a:t>
            </a:r>
            <a:endParaRPr lang="en-US" altLang="zh-CN" sz="2400" u="sng" dirty="0">
              <a:solidFill>
                <a:schemeClr val="tx2">
                  <a:lumMod val="60000"/>
                  <a:lumOff val="40000"/>
                </a:schemeClr>
              </a:solidFill>
              <a:cs typeface="PT Bold Heading" pitchFamily="2" charset="-78"/>
            </a:endParaRPr>
          </a:p>
          <a:p>
            <a:pPr algn="justLow" eaLnBrk="0" hangingPunct="0">
              <a:defRPr/>
            </a:pPr>
            <a:r>
              <a:rPr lang="ar-SA" altLang="zh-CN" sz="2400" u="sng" dirty="0">
                <a:solidFill>
                  <a:schemeClr val="tx2">
                    <a:lumMod val="60000"/>
                    <a:lumOff val="40000"/>
                  </a:schemeClr>
                </a:solidFill>
                <a:cs typeface="PT Bold Heading" pitchFamily="2" charset="-78"/>
              </a:rPr>
              <a:t>وفي الإدارة المدرسية </a:t>
            </a:r>
          </a:p>
          <a:p>
            <a:pPr algn="justLow" eaLnBrk="0" hangingPunct="0">
              <a:defRPr/>
            </a:pPr>
            <a:endParaRPr lang="en-US" altLang="zh-CN" sz="2400" u="sng" dirty="0">
              <a:solidFill>
                <a:srgbClr val="FF0000"/>
              </a:solidFill>
              <a:cs typeface="PT Bold Heading" pitchFamily="2" charset="-78"/>
            </a:endParaRPr>
          </a:p>
          <a:p>
            <a:pPr algn="justLow" eaLnBrk="0" hangingPunct="0">
              <a:defRPr/>
            </a:pPr>
            <a:r>
              <a:rPr lang="ar-SA" altLang="zh-CN" sz="2400" b="1" u="sng" dirty="0">
                <a:solidFill>
                  <a:srgbClr val="FF0000"/>
                </a:solidFill>
                <a:cs typeface="PT Bold Heading" pitchFamily="2" charset="-78"/>
              </a:rPr>
              <a:t>1</a:t>
            </a:r>
            <a:r>
              <a:rPr lang="ar-SA" altLang="zh-CN" sz="2400" b="1" u="sng" dirty="0">
                <a:solidFill>
                  <a:srgbClr val="FF0000"/>
                </a:solidFill>
                <a:latin typeface="Times New Roman" pitchFamily="18" charset="0"/>
                <a:cs typeface="Times New Roman" pitchFamily="18" charset="0"/>
              </a:rPr>
              <a:t>- </a:t>
            </a:r>
            <a:r>
              <a:rPr lang="ar-SA" altLang="zh-CN" sz="2400" b="1" u="sng" dirty="0">
                <a:solidFill>
                  <a:srgbClr val="FF0000"/>
                </a:solidFill>
                <a:cs typeface="PT Bold Heading" pitchFamily="2" charset="-78"/>
              </a:rPr>
              <a:t>المخصصات </a:t>
            </a:r>
            <a:r>
              <a:rPr lang="ar-SA" altLang="zh-CN" sz="2400" b="1" u="sng" dirty="0" err="1">
                <a:solidFill>
                  <a:srgbClr val="FF0000"/>
                </a:solidFill>
                <a:cs typeface="PT Bold Heading" pitchFamily="2" charset="-78"/>
              </a:rPr>
              <a:t>المالية :</a:t>
            </a:r>
            <a:endParaRPr lang="ar-SA" altLang="zh-CN" sz="2400" b="1" dirty="0">
              <a:solidFill>
                <a:srgbClr val="FF0000"/>
              </a:solidFill>
            </a:endParaRPr>
          </a:p>
          <a:p>
            <a:pPr algn="justLow" eaLnBrk="0" hangingPunct="0">
              <a:lnSpc>
                <a:spcPct val="150000"/>
              </a:lnSpc>
              <a:defRPr/>
            </a:pPr>
            <a:r>
              <a:rPr lang="ar-SA" altLang="zh-CN" sz="2400" b="1" dirty="0"/>
              <a:t> تحتاج الإدارة المدرسية لتسيير العملية التعليمية إلى الدعم </a:t>
            </a:r>
            <a:r>
              <a:rPr lang="ar-SA" altLang="zh-CN" sz="2400" b="1" dirty="0" err="1"/>
              <a:t>المالي </a:t>
            </a:r>
            <a:r>
              <a:rPr lang="ar-SA" altLang="zh-CN" sz="2400" b="1" dirty="0"/>
              <a:t>، إذ ً أن تكون لكل مدرسة  مبالغ مالية معينة للإنفاق على </a:t>
            </a:r>
            <a:r>
              <a:rPr lang="ar-SA" altLang="zh-CN" sz="2400" b="1" dirty="0" err="1"/>
              <a:t>اللوزام</a:t>
            </a:r>
            <a:r>
              <a:rPr lang="ar-SA" altLang="zh-CN" sz="2400" b="1" dirty="0"/>
              <a:t> المدرسية لتنفيذ البرامج </a:t>
            </a:r>
            <a:r>
              <a:rPr lang="ar-SA" altLang="zh-CN" sz="2400" b="1" dirty="0" err="1"/>
              <a:t>التعلميية</a:t>
            </a:r>
            <a:r>
              <a:rPr lang="ar-SA" altLang="zh-CN" sz="2400" b="1" dirty="0"/>
              <a:t> والتربوية والأنشطة المختلفة،  ودفع رواتب </a:t>
            </a:r>
            <a:r>
              <a:rPr lang="ar-SA" altLang="zh-CN" sz="2400" b="1" dirty="0" err="1"/>
              <a:t>العاملين.</a:t>
            </a:r>
            <a:r>
              <a:rPr lang="ar-SA" altLang="zh-CN" sz="2400" b="1" dirty="0"/>
              <a:t> وتختلف مصادر الدعم المالي بحسب نظام إدارة </a:t>
            </a:r>
            <a:r>
              <a:rPr lang="ar-SA" altLang="zh-CN" sz="2400" b="1" dirty="0" err="1"/>
              <a:t>التعليم </a:t>
            </a:r>
            <a:r>
              <a:rPr lang="ar-SA" altLang="zh-CN" sz="2400" b="1" dirty="0"/>
              <a:t>، ففي بعض الدول تتكفل الدول بدعم المدرسة كلياً من الناحية المالية، في حين هناك  بعض الدول تعتمد المدرسة على تمويل الولاية أو المجتمع المحلي </a:t>
            </a:r>
            <a:r>
              <a:rPr lang="ar-SA" altLang="zh-CN" sz="2400" b="1" dirty="0" err="1"/>
              <a:t>والإهالي.</a:t>
            </a:r>
            <a:endParaRPr lang="ar-SA" altLang="zh-CN" sz="24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Amjad\Desktop\FromAwesomeBackgroundsDotCom-RainbowDrops.jpg"/>
          <p:cNvPicPr>
            <a:picLocks noChangeAspect="1" noChangeArrowheads="1"/>
          </p:cNvPicPr>
          <p:nvPr/>
        </p:nvPicPr>
        <p:blipFill>
          <a:blip r:embed="rId2"/>
          <a:srcRect/>
          <a:stretch>
            <a:fillRect/>
          </a:stretch>
        </p:blipFill>
        <p:spPr bwMode="auto">
          <a:xfrm>
            <a:off x="-180975" y="0"/>
            <a:ext cx="9324975" cy="6858000"/>
          </a:xfrm>
          <a:prstGeom prst="rect">
            <a:avLst/>
          </a:prstGeom>
          <a:noFill/>
          <a:ln w="9525">
            <a:noFill/>
            <a:miter lim="800000"/>
            <a:headEnd/>
            <a:tailEnd/>
          </a:ln>
        </p:spPr>
      </p:pic>
      <p:sp>
        <p:nvSpPr>
          <p:cNvPr id="28675" name="Rectangle 1"/>
          <p:cNvSpPr>
            <a:spLocks noChangeArrowheads="1"/>
          </p:cNvSpPr>
          <p:nvPr/>
        </p:nvSpPr>
        <p:spPr bwMode="auto">
          <a:xfrm>
            <a:off x="827088" y="220663"/>
            <a:ext cx="8137525" cy="6000750"/>
          </a:xfrm>
          <a:prstGeom prst="rect">
            <a:avLst/>
          </a:prstGeom>
          <a:noFill/>
          <a:ln w="9525">
            <a:noFill/>
            <a:miter lim="800000"/>
            <a:headEnd/>
            <a:tailEnd/>
          </a:ln>
        </p:spPr>
        <p:txBody>
          <a:bodyPr anchor="ctr">
            <a:spAutoFit/>
          </a:bodyPr>
          <a:lstStyle/>
          <a:p>
            <a:pPr algn="justLow"/>
            <a:r>
              <a:rPr lang="ar-SA" sz="2400" u="sng">
                <a:solidFill>
                  <a:srgbClr val="FF0000"/>
                </a:solidFill>
                <a:ea typeface="SimSun" pitchFamily="2" charset="-122"/>
                <a:cs typeface="PT Bold Heading" pitchFamily="2" charset="-78"/>
              </a:rPr>
              <a:t>2</a:t>
            </a:r>
            <a:r>
              <a:rPr lang="ar-SA" sz="2400" u="sng">
                <a:solidFill>
                  <a:srgbClr val="FF0000"/>
                </a:solidFill>
                <a:latin typeface="Times New Roman" pitchFamily="18" charset="0"/>
                <a:ea typeface="SimSun" pitchFamily="2" charset="-122"/>
                <a:cs typeface="Times New Roman" pitchFamily="18" charset="0"/>
              </a:rPr>
              <a:t>- </a:t>
            </a:r>
            <a:r>
              <a:rPr lang="ar-SA" sz="2400" u="sng">
                <a:solidFill>
                  <a:srgbClr val="FF0000"/>
                </a:solidFill>
                <a:ea typeface="SimSun" pitchFamily="2" charset="-122"/>
                <a:cs typeface="PT Bold Heading" pitchFamily="2" charset="-78"/>
              </a:rPr>
              <a:t>المبنى المدرسي:</a:t>
            </a:r>
            <a:endParaRPr lang="en-US" sz="2400">
              <a:solidFill>
                <a:srgbClr val="FF0000"/>
              </a:solidFill>
            </a:endParaRPr>
          </a:p>
          <a:p>
            <a:pPr algn="justLow" eaLnBrk="0" hangingPunct="0"/>
            <a:r>
              <a:rPr lang="ar-SA" sz="2400">
                <a:ea typeface="SimSun" pitchFamily="2" charset="-122"/>
              </a:rPr>
              <a:t>يعد المبنى المدرسي  من المدخلات الهامة  في العملية التعليمية لاتقل عن المنهج والمعلم والطالب ، ولذلك يجب أن تتوافر به المواصفات النموذجية من حيث الموقع والسعة .</a:t>
            </a:r>
          </a:p>
          <a:p>
            <a:pPr algn="justLow" eaLnBrk="0" hangingPunct="0"/>
            <a:endParaRPr lang="en-US" sz="2400"/>
          </a:p>
          <a:p>
            <a:pPr algn="justLow" eaLnBrk="0" hangingPunct="0"/>
            <a:r>
              <a:rPr lang="ar-SA" altLang="zh-CN" sz="2400" b="1" u="sng">
                <a:solidFill>
                  <a:srgbClr val="00B050"/>
                </a:solidFill>
              </a:rPr>
              <a:t>1- الموقع</a:t>
            </a:r>
            <a:r>
              <a:rPr lang="ar-SA" altLang="zh-CN" sz="2400">
                <a:solidFill>
                  <a:srgbClr val="00B050"/>
                </a:solidFill>
              </a:rPr>
              <a:t> : </a:t>
            </a:r>
            <a:r>
              <a:rPr lang="ar-SA" altLang="zh-CN" sz="2400"/>
              <a:t>يراعي اختيار موقع المدرسة في المنطقة  التي يوجد بها عدد مناسب من الطلاب الذين هم بحاجة إليها ، كما يجب الأخذ بعين الاعتبار أن يكون الموقع سهل الوصول إليه، وقريب من شبكة المواصلات العامة، وبعيداً عن مصادر الضوضاء المختلفة.  </a:t>
            </a:r>
            <a:endParaRPr lang="en-US" altLang="zh-CN" sz="2400"/>
          </a:p>
          <a:p>
            <a:pPr algn="justLow" eaLnBrk="0" hangingPunct="0"/>
            <a:r>
              <a:rPr lang="ar-SA" altLang="zh-CN" sz="2400" b="1" u="sng">
                <a:solidFill>
                  <a:srgbClr val="00B050"/>
                </a:solidFill>
              </a:rPr>
              <a:t>2- سعة مبنى المدرسة :</a:t>
            </a:r>
            <a:r>
              <a:rPr lang="ar-SA" altLang="zh-CN" sz="2400">
                <a:solidFill>
                  <a:srgbClr val="00B050"/>
                </a:solidFill>
              </a:rPr>
              <a:t>  </a:t>
            </a:r>
            <a:r>
              <a:rPr lang="ar-SA" altLang="zh-CN" sz="2400"/>
              <a:t>يجب أن تتوافر في بناء المدرسة  مساحات كافية، لتوزيعها إلى مناطق تقدم مختلف الخدمات للطلاب، مثل منطقة للفصول التعليمية والمعامل، والورش، ؛ ودورات مياه قريبة منها ؛ ومنطقة المعلومات التي تشتمل على المكتبة والمعرض، ومنطقة الإدارة, ومنطقة التغذية التي تشتمل على المطعم (الكافتيريا)، ومنطقة الترفيه التي تشتمل على الملاعب وصالات الرياضة، ومنطقة التشغيل التي تشتمل على مواقف للسيارات والمستودعات ؛ كما يجب أن يتيح المبنى لذوي الاحتياجات الخاصة سهولة الحركة والتنقل بين كافة مرافقه.</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099" name="مربع نص 2"/>
          <p:cNvSpPr txBox="1">
            <a:spLocks noChangeArrowheads="1"/>
          </p:cNvSpPr>
          <p:nvPr/>
        </p:nvSpPr>
        <p:spPr bwMode="auto">
          <a:xfrm>
            <a:off x="3492500" y="260350"/>
            <a:ext cx="4319588" cy="585788"/>
          </a:xfrm>
          <a:prstGeom prst="rect">
            <a:avLst/>
          </a:prstGeom>
          <a:noFill/>
          <a:ln w="9525">
            <a:noFill/>
            <a:miter lim="800000"/>
            <a:headEnd/>
            <a:tailEnd/>
          </a:ln>
        </p:spPr>
        <p:txBody>
          <a:bodyPr>
            <a:spAutoFit/>
          </a:bodyPr>
          <a:lstStyle/>
          <a:p>
            <a:r>
              <a:rPr lang="ar-SA" sz="3200" b="1">
                <a:solidFill>
                  <a:srgbClr val="FF0000"/>
                </a:solidFill>
                <a:latin typeface="Calibri" pitchFamily="34" charset="0"/>
              </a:rPr>
              <a:t>مفاهيم ومصطلحات أساسية </a:t>
            </a:r>
          </a:p>
        </p:txBody>
      </p:sp>
      <p:sp>
        <p:nvSpPr>
          <p:cNvPr id="1025" name="Rectangle 1"/>
          <p:cNvSpPr>
            <a:spLocks noChangeArrowheads="1"/>
          </p:cNvSpPr>
          <p:nvPr/>
        </p:nvSpPr>
        <p:spPr bwMode="auto">
          <a:xfrm>
            <a:off x="1150938" y="981075"/>
            <a:ext cx="7993062" cy="3230563"/>
          </a:xfrm>
          <a:prstGeom prst="rect">
            <a:avLst/>
          </a:prstGeom>
          <a:noFill/>
          <a:ln w="9525">
            <a:noFill/>
            <a:miter lim="800000"/>
            <a:headEnd/>
            <a:tailEnd/>
          </a:ln>
          <a:effectLst/>
        </p:spPr>
        <p:txBody>
          <a:bodyPr anchor="ctr">
            <a:spAutoFit/>
          </a:bodyPr>
          <a:lstStyle/>
          <a:p>
            <a:pPr>
              <a:tabLst>
                <a:tab pos="228600" algn="l"/>
              </a:tabLst>
            </a:pPr>
            <a:r>
              <a:rPr lang="ar-SY" altLang="zh-CN" sz="2400" u="sng">
                <a:solidFill>
                  <a:srgbClr val="558ED5"/>
                </a:solidFill>
                <a:cs typeface="PT Bold Heading" pitchFamily="2" charset="-78"/>
              </a:rPr>
              <a:t>تعريف إدارة التربية الخاصة</a:t>
            </a:r>
            <a:endParaRPr lang="en-US" altLang="zh-CN" sz="1000">
              <a:solidFill>
                <a:srgbClr val="558ED5"/>
              </a:solidFill>
              <a:cs typeface="PT Bold Heading" pitchFamily="2" charset="-78"/>
            </a:endParaRPr>
          </a:p>
          <a:p>
            <a:pPr eaLnBrk="0" hangingPunct="0">
              <a:lnSpc>
                <a:spcPct val="150000"/>
              </a:lnSpc>
              <a:buFontTx/>
              <a:buChar char="•"/>
              <a:tabLst>
                <a:tab pos="228600" algn="l"/>
              </a:tabLst>
            </a:pPr>
            <a:r>
              <a:rPr lang="ar-SY" altLang="zh-CN" sz="2000">
                <a:cs typeface="PT Bold Heading" pitchFamily="2" charset="-78"/>
              </a:rPr>
              <a:t>مجموعات من القوى البشرية لخدمة الطلاب ذوي الاحتياجات الخاصة وتحقيق الأهداف التربوية التي رسمتها الدولة.</a:t>
            </a:r>
            <a:endParaRPr lang="ar-SA" altLang="zh-CN" sz="2000">
              <a:cs typeface="PT Bold Heading" pitchFamily="2" charset="-78"/>
            </a:endParaRPr>
          </a:p>
          <a:p>
            <a:pPr eaLnBrk="0" hangingPunct="0">
              <a:lnSpc>
                <a:spcPct val="150000"/>
              </a:lnSpc>
              <a:buFontTx/>
              <a:buChar char="•"/>
              <a:tabLst>
                <a:tab pos="228600" algn="l"/>
              </a:tabLst>
            </a:pPr>
            <a:endParaRPr lang="ar-SA" altLang="zh-CN" sz="2000">
              <a:cs typeface="PT Bold Heading" pitchFamily="2" charset="-78"/>
            </a:endParaRPr>
          </a:p>
          <a:p>
            <a:pPr eaLnBrk="0" hangingPunct="0">
              <a:lnSpc>
                <a:spcPct val="150000"/>
              </a:lnSpc>
              <a:buFontTx/>
              <a:buChar char="•"/>
              <a:tabLst>
                <a:tab pos="228600" algn="l"/>
              </a:tabLst>
            </a:pPr>
            <a:r>
              <a:rPr lang="ar-SY" altLang="zh-CN" sz="2000">
                <a:cs typeface="PT Bold Heading" pitchFamily="2" charset="-78"/>
              </a:rPr>
              <a:t>بنية تنظيمية وتسلسل هرمي من النظم الرئيسية والفرعية تعمل  على كافة المستويات التنظيمية ، وتمارس وظائف مترابطة يقوم بها فرق متعددة لخدمة الأهداف التربوية التي رسمتها الدولة للطلبة ذوي الاحتياجات الخاصة.</a:t>
            </a:r>
            <a:endParaRPr lang="ar-SY" altLang="zh-CN" sz="2800">
              <a:cs typeface="PT Bold Heading" pitchFamily="2" charset="-78"/>
            </a:endParaRPr>
          </a:p>
        </p:txBody>
      </p:sp>
      <p:sp>
        <p:nvSpPr>
          <p:cNvPr id="1026" name="Rectangle 2"/>
          <p:cNvSpPr>
            <a:spLocks noChangeArrowheads="1"/>
          </p:cNvSpPr>
          <p:nvPr/>
        </p:nvSpPr>
        <p:spPr bwMode="auto">
          <a:xfrm>
            <a:off x="1079500" y="4292600"/>
            <a:ext cx="8064500" cy="1847850"/>
          </a:xfrm>
          <a:prstGeom prst="rect">
            <a:avLst/>
          </a:prstGeom>
          <a:noFill/>
          <a:ln w="9525">
            <a:noFill/>
            <a:miter lim="800000"/>
            <a:headEnd/>
            <a:tailEnd/>
          </a:ln>
          <a:effectLst/>
        </p:spPr>
        <p:txBody>
          <a:bodyPr anchor="ctr">
            <a:spAutoFit/>
          </a:bodyPr>
          <a:lstStyle/>
          <a:p>
            <a:pPr>
              <a:tabLst>
                <a:tab pos="228600" algn="l"/>
              </a:tabLst>
            </a:pPr>
            <a:r>
              <a:rPr lang="ar-SY" altLang="zh-CN" sz="2400" u="sng">
                <a:solidFill>
                  <a:srgbClr val="558ED5"/>
                </a:solidFill>
                <a:cs typeface="PT Bold Heading" pitchFamily="2" charset="-78"/>
              </a:rPr>
              <a:t>السياسة التعليمية : </a:t>
            </a:r>
            <a:endParaRPr lang="ar-SA" altLang="zh-CN" sz="2400" u="sng">
              <a:solidFill>
                <a:srgbClr val="558ED5"/>
              </a:solidFill>
              <a:cs typeface="PT Bold Heading" pitchFamily="2" charset="-78"/>
            </a:endParaRPr>
          </a:p>
          <a:p>
            <a:pPr>
              <a:lnSpc>
                <a:spcPct val="150000"/>
              </a:lnSpc>
              <a:buFontTx/>
              <a:buChar char="•"/>
              <a:tabLst>
                <a:tab pos="228600" algn="l"/>
              </a:tabLst>
            </a:pPr>
            <a:r>
              <a:rPr lang="ar-SY" altLang="zh-CN" sz="2000">
                <a:cs typeface="PT Bold Heading" pitchFamily="2" charset="-78"/>
              </a:rPr>
              <a:t>هي سياسة توجيهية مرنة تضع الخطوط العريضة للعمل التربوي دون الدخول في التفصيلات الجزئية حتى تتمكن الجهات التعليمية وأجهزتها من أداء عملها وحل مشكلاتها وفق ما تراه مناسبا لها.</a:t>
            </a:r>
            <a:endParaRPr lang="ar-SY" altLang="zh-CN" sz="2800">
              <a:cs typeface="PT Bold Heading"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9699" name="Rectangle 1"/>
          <p:cNvSpPr>
            <a:spLocks noChangeArrowheads="1"/>
          </p:cNvSpPr>
          <p:nvPr/>
        </p:nvSpPr>
        <p:spPr bwMode="auto">
          <a:xfrm>
            <a:off x="1006475" y="153988"/>
            <a:ext cx="8137525" cy="6186487"/>
          </a:xfrm>
          <a:prstGeom prst="rect">
            <a:avLst/>
          </a:prstGeom>
          <a:noFill/>
          <a:ln w="9525">
            <a:noFill/>
            <a:miter lim="800000"/>
            <a:headEnd/>
            <a:tailEnd/>
          </a:ln>
        </p:spPr>
        <p:txBody>
          <a:bodyPr anchor="ctr">
            <a:spAutoFit/>
          </a:bodyPr>
          <a:lstStyle/>
          <a:p>
            <a:pPr>
              <a:lnSpc>
                <a:spcPct val="150000"/>
              </a:lnSpc>
            </a:pPr>
            <a:r>
              <a:rPr lang="ar-SA" sz="2400" u="sng">
                <a:solidFill>
                  <a:srgbClr val="00B050"/>
                </a:solidFill>
                <a:ea typeface="SimSun" pitchFamily="2" charset="-122"/>
                <a:cs typeface="PT Bold Heading" pitchFamily="2" charset="-78"/>
              </a:rPr>
              <a:t>3</a:t>
            </a:r>
            <a:r>
              <a:rPr lang="ar-SA" sz="2400" u="sng">
                <a:solidFill>
                  <a:srgbClr val="00B050"/>
                </a:solidFill>
                <a:latin typeface="Times New Roman" pitchFamily="18" charset="0"/>
                <a:ea typeface="SimSun" pitchFamily="2" charset="-122"/>
                <a:cs typeface="Times New Roman" pitchFamily="18" charset="0"/>
              </a:rPr>
              <a:t>- </a:t>
            </a:r>
            <a:r>
              <a:rPr lang="ar-SA" sz="2400" u="sng">
                <a:solidFill>
                  <a:srgbClr val="00B050"/>
                </a:solidFill>
                <a:ea typeface="SimSun" pitchFamily="2" charset="-122"/>
                <a:cs typeface="PT Bold Heading" pitchFamily="2" charset="-78"/>
              </a:rPr>
              <a:t>التجهيزات المدرسية:</a:t>
            </a:r>
            <a:r>
              <a:rPr lang="ar-SA" sz="2400" b="1" u="sng">
                <a:solidFill>
                  <a:srgbClr val="00B050"/>
                </a:solidFill>
                <a:ea typeface="SimSun" pitchFamily="2" charset="-122"/>
              </a:rPr>
              <a:t> </a:t>
            </a:r>
            <a:endParaRPr lang="ar-SA" sz="2400">
              <a:solidFill>
                <a:srgbClr val="00B050"/>
              </a:solidFill>
              <a:ea typeface="SimSun" pitchFamily="2" charset="-122"/>
            </a:endParaRPr>
          </a:p>
          <a:p>
            <a:pPr algn="just" eaLnBrk="0" hangingPunct="0">
              <a:lnSpc>
                <a:spcPct val="150000"/>
              </a:lnSpc>
            </a:pPr>
            <a:r>
              <a:rPr lang="ar-SA" sz="2400">
                <a:ea typeface="SimSun" pitchFamily="2" charset="-122"/>
              </a:rPr>
              <a:t> يراعى عند تجهيز المدرسة توافر المواصفات والشروط الفنية والصحية التالية في الفصول التعليمية مثل  : توفير التدفئة والتبريد المناسب لعدد الطلاب الذين سوف يتواجدون داخل الفصل في وقت واحد. أما الإضاءة فيجب أن تشتمل على الإضاءة الغازية وإضاءة ساطعة. كما يجب الاهتمام باختيار المقاعد والطاولات التي توفر الراحة للطلاب . أما النوافذ فيجب أن تكون معزولة ضماناً لعدم نفاذ الصوت والحرارة أو البرودة من خلالها. وفيما يتعلق بأبواب الفصول الدراسية  فيراعى اختيار الأبواب التي تغلق ذاتياُ وتكون لها فتحة في منتصفها مغطاة بزجاج أبيض يسهل الرؤية. كما تحتاج الإدارة المدرسية إلى  عدد من التجهيزات والأثاث المكتب والملفات والخزانات ، وأجهزة الاتصال المختلفة مثل الهاتف والفاكس وأجهزة الحاسب .</a:t>
            </a:r>
            <a:endParaRPr lang="ar-SA"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2769" name="Rectangle 1"/>
          <p:cNvSpPr>
            <a:spLocks noChangeArrowheads="1"/>
          </p:cNvSpPr>
          <p:nvPr/>
        </p:nvSpPr>
        <p:spPr bwMode="auto">
          <a:xfrm>
            <a:off x="755650" y="246063"/>
            <a:ext cx="8208963" cy="2278062"/>
          </a:xfrm>
          <a:prstGeom prst="rect">
            <a:avLst/>
          </a:prstGeom>
          <a:noFill/>
          <a:ln w="9525">
            <a:noFill/>
            <a:miter lim="800000"/>
            <a:headEnd/>
            <a:tailEnd/>
          </a:ln>
          <a:effectLst/>
        </p:spPr>
        <p:txBody>
          <a:bodyPr anchor="ctr">
            <a:spAutoFit/>
          </a:bodyPr>
          <a:lstStyle/>
          <a:p>
            <a:pPr>
              <a:buFontTx/>
              <a:buChar char="•"/>
              <a:tabLst>
                <a:tab pos="228600" algn="l"/>
              </a:tabLst>
            </a:pPr>
            <a:r>
              <a:rPr lang="ar-SY" altLang="zh-CN" sz="2800" u="sng">
                <a:solidFill>
                  <a:srgbClr val="558ED5"/>
                </a:solidFill>
                <a:cs typeface="PT Bold Heading" pitchFamily="2" charset="-78"/>
              </a:rPr>
              <a:t>التربية الخاصة</a:t>
            </a:r>
            <a:endParaRPr lang="ar-SA" altLang="zh-CN" sz="2800" u="sng">
              <a:solidFill>
                <a:srgbClr val="558ED5"/>
              </a:solidFill>
              <a:cs typeface="PT Bold Heading" pitchFamily="2" charset="-78"/>
            </a:endParaRPr>
          </a:p>
          <a:p>
            <a:pPr>
              <a:buFontTx/>
              <a:buChar char="•"/>
              <a:tabLst>
                <a:tab pos="228600" algn="l"/>
              </a:tabLst>
            </a:pPr>
            <a:endParaRPr lang="ar-SA" altLang="zh-CN" sz="2400" u="sng">
              <a:solidFill>
                <a:srgbClr val="558ED5"/>
              </a:solidFill>
              <a:cs typeface="PT Bold Heading" pitchFamily="2" charset="-78"/>
            </a:endParaRPr>
          </a:p>
          <a:p>
            <a:pPr algn="just">
              <a:lnSpc>
                <a:spcPct val="150000"/>
              </a:lnSpc>
              <a:buFontTx/>
              <a:buChar char="•"/>
              <a:tabLst>
                <a:tab pos="228600" algn="l"/>
              </a:tabLst>
            </a:pPr>
            <a:r>
              <a:rPr lang="ar-SY" altLang="zh-CN" sz="2000" b="1">
                <a:cs typeface="PT Bold Heading" pitchFamily="2" charset="-78"/>
              </a:rPr>
              <a:t>هي مجموعة البرامج والخطط والاستراتيجيات المصممة خصيصا لتلبية الاحتياجات الخاصة بالأطفال غير العاديين وتشمل على طرائق التدريس وأدوات وتجهيزات ومعدات خاصة بالإضافة إلى خدمات مساندة . </a:t>
            </a:r>
            <a:endParaRPr lang="ar-SY" altLang="zh-CN" sz="2800" b="1">
              <a:cs typeface="PT Bold Heading" pitchFamily="2" charset="-78"/>
            </a:endParaRPr>
          </a:p>
        </p:txBody>
      </p:sp>
      <p:sp>
        <p:nvSpPr>
          <p:cNvPr id="32770" name="Rectangle 2"/>
          <p:cNvSpPr>
            <a:spLocks noChangeArrowheads="1"/>
          </p:cNvSpPr>
          <p:nvPr/>
        </p:nvSpPr>
        <p:spPr bwMode="auto">
          <a:xfrm>
            <a:off x="971550" y="3059113"/>
            <a:ext cx="7993063" cy="2801937"/>
          </a:xfrm>
          <a:prstGeom prst="rect">
            <a:avLst/>
          </a:prstGeom>
          <a:noFill/>
          <a:ln w="9525">
            <a:noFill/>
            <a:miter lim="800000"/>
            <a:headEnd/>
            <a:tailEnd/>
          </a:ln>
          <a:effectLst/>
        </p:spPr>
        <p:txBody>
          <a:bodyPr anchor="ctr">
            <a:spAutoFit/>
          </a:bodyPr>
          <a:lstStyle/>
          <a:p>
            <a:pPr>
              <a:buFontTx/>
              <a:buChar char="•"/>
              <a:tabLst>
                <a:tab pos="228600" algn="l"/>
              </a:tabLst>
            </a:pPr>
            <a:r>
              <a:rPr lang="ar-SY" altLang="zh-CN" sz="2800" u="sng">
                <a:solidFill>
                  <a:srgbClr val="558ED5"/>
                </a:solidFill>
                <a:cs typeface="PT Bold Heading" pitchFamily="2" charset="-78"/>
              </a:rPr>
              <a:t>المدرس</a:t>
            </a:r>
            <a:r>
              <a:rPr lang="ar-SA" altLang="zh-CN" sz="2800" u="sng">
                <a:solidFill>
                  <a:srgbClr val="558ED5"/>
                </a:solidFill>
                <a:cs typeface="PT Bold Heading" pitchFamily="2" charset="-78"/>
              </a:rPr>
              <a:t>ـــــــ</a:t>
            </a:r>
            <a:r>
              <a:rPr lang="ar-SY" altLang="zh-CN" sz="2800" u="sng">
                <a:solidFill>
                  <a:srgbClr val="558ED5"/>
                </a:solidFill>
                <a:cs typeface="PT Bold Heading" pitchFamily="2" charset="-78"/>
              </a:rPr>
              <a:t>ة </a:t>
            </a:r>
            <a:endParaRPr lang="ar-SA" altLang="zh-CN" sz="2800" u="sng">
              <a:solidFill>
                <a:srgbClr val="558ED5"/>
              </a:solidFill>
              <a:cs typeface="PT Bold Heading" pitchFamily="2" charset="-78"/>
            </a:endParaRPr>
          </a:p>
          <a:p>
            <a:pPr>
              <a:buFontTx/>
              <a:buChar char="•"/>
              <a:tabLst>
                <a:tab pos="228600" algn="l"/>
              </a:tabLst>
            </a:pPr>
            <a:endParaRPr lang="ar-SA" altLang="zh-CN" sz="2400" u="sng">
              <a:solidFill>
                <a:srgbClr val="558ED5"/>
              </a:solidFill>
              <a:cs typeface="PT Bold Heading" pitchFamily="2" charset="-78"/>
            </a:endParaRPr>
          </a:p>
          <a:p>
            <a:pPr algn="just">
              <a:lnSpc>
                <a:spcPct val="150000"/>
              </a:lnSpc>
              <a:buFontTx/>
              <a:buChar char="•"/>
              <a:tabLst>
                <a:tab pos="228600" algn="l"/>
              </a:tabLst>
            </a:pPr>
            <a:r>
              <a:rPr lang="ar-SY" altLang="zh-CN" sz="2000" b="1">
                <a:cs typeface="PT Bold Heading" pitchFamily="2" charset="-78"/>
              </a:rPr>
              <a:t>هي مؤسسة تربوية اجتماعية ذات مهمة نبيلة ، وهي أساس بناء الفرد والمجتمع وتكوين شخصيته وتربيته ، وتزويده بالقيم الإسلامية ، وبالمثل العليا وإكسابه المعارف والمهارات التي تساعده على الإسهام في بناءه وتنميته وتطويره علميا وثقافيا واقتصاديا واجتماعيا وحضاريا وسلوكيا ، وذلك وفق ما جاء بسياسة التعليم في المملكة . </a:t>
            </a:r>
            <a:endParaRPr lang="ar-SY" altLang="zh-CN" sz="2800" b="1">
              <a:cs typeface="PT Bold Heading"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1745" name="Rectangle 1"/>
          <p:cNvSpPr>
            <a:spLocks noChangeArrowheads="1"/>
          </p:cNvSpPr>
          <p:nvPr/>
        </p:nvSpPr>
        <p:spPr bwMode="auto">
          <a:xfrm>
            <a:off x="900113" y="260350"/>
            <a:ext cx="7920037" cy="5970588"/>
          </a:xfrm>
          <a:prstGeom prst="rect">
            <a:avLst/>
          </a:prstGeom>
          <a:noFill/>
          <a:ln w="9525">
            <a:noFill/>
            <a:miter lim="800000"/>
            <a:headEnd/>
            <a:tailEnd/>
          </a:ln>
          <a:effectLst/>
        </p:spPr>
        <p:txBody>
          <a:bodyPr anchor="ctr">
            <a:spAutoFit/>
          </a:bodyPr>
          <a:lstStyle/>
          <a:p>
            <a:pPr algn="just">
              <a:buFontTx/>
              <a:buChar char="•"/>
              <a:tabLst>
                <a:tab pos="228600" algn="l"/>
              </a:tabLst>
            </a:pPr>
            <a:r>
              <a:rPr lang="ar-SY" altLang="zh-CN" sz="2800" u="sng">
                <a:solidFill>
                  <a:srgbClr val="558ED5"/>
                </a:solidFill>
                <a:cs typeface="PT Bold Heading" pitchFamily="2" charset="-78"/>
              </a:rPr>
              <a:t>مدير المدرسة </a:t>
            </a:r>
            <a:endParaRPr lang="ar-SA" altLang="zh-CN" sz="2800" u="sng">
              <a:solidFill>
                <a:srgbClr val="558ED5"/>
              </a:solidFill>
              <a:cs typeface="PT Bold Heading" pitchFamily="2" charset="-78"/>
            </a:endParaRPr>
          </a:p>
          <a:p>
            <a:pPr algn="just">
              <a:lnSpc>
                <a:spcPct val="150000"/>
              </a:lnSpc>
              <a:buFontTx/>
              <a:buChar char="•"/>
              <a:tabLst>
                <a:tab pos="228600" algn="l"/>
              </a:tabLst>
            </a:pPr>
            <a:r>
              <a:rPr lang="ar-SY" altLang="zh-CN" sz="2000" b="1">
                <a:cs typeface="PT Bold Heading" pitchFamily="2" charset="-78"/>
              </a:rPr>
              <a:t>هو الرئيس المباشر لجميع العاملين بالمدرسة ، وهو المسؤول الأول عن تحقيق المدرسة لأهدافها ، وبلوغ غاياتها ، كما أنه المشرف على جميع شؤونها التربوية والتعليمية والإدارية والاجتماعية ، وهو القدوة الحسنة لزملائه أداء وسلوكاً .</a:t>
            </a:r>
            <a:endParaRPr lang="ar-SA" altLang="zh-CN" sz="2000" b="1">
              <a:cs typeface="PT Bold Heading" pitchFamily="2" charset="-78"/>
            </a:endParaRPr>
          </a:p>
          <a:p>
            <a:pPr algn="just">
              <a:lnSpc>
                <a:spcPct val="150000"/>
              </a:lnSpc>
              <a:buFontTx/>
              <a:buChar char="•"/>
              <a:tabLst>
                <a:tab pos="228600" algn="l"/>
              </a:tabLst>
            </a:pPr>
            <a:endParaRPr lang="en-US" altLang="zh-CN" sz="2000" b="1">
              <a:cs typeface="PT Bold Heading" pitchFamily="2" charset="-78"/>
            </a:endParaRPr>
          </a:p>
          <a:p>
            <a:pPr algn="just">
              <a:lnSpc>
                <a:spcPct val="150000"/>
              </a:lnSpc>
              <a:buFontTx/>
              <a:buChar char="•"/>
              <a:tabLst>
                <a:tab pos="228600" algn="l"/>
              </a:tabLst>
            </a:pPr>
            <a:r>
              <a:rPr lang="ar-SY" altLang="zh-CN" sz="2800" u="sng">
                <a:solidFill>
                  <a:srgbClr val="558ED5"/>
                </a:solidFill>
                <a:cs typeface="PT Bold Heading" pitchFamily="2" charset="-78"/>
              </a:rPr>
              <a:t>المهام </a:t>
            </a:r>
            <a:endParaRPr lang="ar-SA" altLang="zh-CN" sz="2800" u="sng">
              <a:solidFill>
                <a:srgbClr val="558ED5"/>
              </a:solidFill>
              <a:cs typeface="PT Bold Heading" pitchFamily="2" charset="-78"/>
            </a:endParaRPr>
          </a:p>
          <a:p>
            <a:pPr algn="just" eaLnBrk="0" hangingPunct="0">
              <a:lnSpc>
                <a:spcPct val="150000"/>
              </a:lnSpc>
              <a:buFontTx/>
              <a:buChar char="•"/>
              <a:tabLst>
                <a:tab pos="228600" algn="l"/>
              </a:tabLst>
            </a:pPr>
            <a:r>
              <a:rPr lang="ar-SY" altLang="zh-CN" sz="2000" b="1"/>
              <a:t>هي العمل المسند لعامل أن يؤديه ويتكون من مجموعة من الواجبات والمسؤوليات والسلطات ، أي أن المهمة هي سلوك محدد لشخص ما عليه أن يؤديه حسب إجراءات محددة سلفا .</a:t>
            </a:r>
            <a:endParaRPr lang="ar-SA" altLang="zh-CN" sz="2000" b="1"/>
          </a:p>
          <a:p>
            <a:pPr algn="just" eaLnBrk="0" hangingPunct="0">
              <a:lnSpc>
                <a:spcPct val="150000"/>
              </a:lnSpc>
              <a:buFontTx/>
              <a:buChar char="•"/>
              <a:tabLst>
                <a:tab pos="228600" algn="l"/>
              </a:tabLst>
            </a:pPr>
            <a:endParaRPr lang="en-US" altLang="zh-CN" sz="2000" b="1"/>
          </a:p>
          <a:p>
            <a:pPr algn="just">
              <a:lnSpc>
                <a:spcPct val="150000"/>
              </a:lnSpc>
              <a:buFontTx/>
              <a:buChar char="•"/>
              <a:tabLst>
                <a:tab pos="228600" algn="l"/>
              </a:tabLst>
            </a:pPr>
            <a:r>
              <a:rPr lang="ar-SY" altLang="zh-CN" sz="2800" u="sng">
                <a:solidFill>
                  <a:srgbClr val="558ED5"/>
                </a:solidFill>
                <a:cs typeface="PT Bold Heading" pitchFamily="2" charset="-78"/>
              </a:rPr>
              <a:t>الكفاية</a:t>
            </a:r>
            <a:endParaRPr lang="ar-SA" altLang="zh-CN" sz="2800" u="sng">
              <a:solidFill>
                <a:srgbClr val="558ED5"/>
              </a:solidFill>
              <a:cs typeface="PT Bold Heading" pitchFamily="2" charset="-78"/>
            </a:endParaRPr>
          </a:p>
          <a:p>
            <a:pPr algn="just" eaLnBrk="0" hangingPunct="0">
              <a:lnSpc>
                <a:spcPct val="150000"/>
              </a:lnSpc>
              <a:buFontTx/>
              <a:buChar char="•"/>
              <a:tabLst>
                <a:tab pos="228600" algn="l"/>
              </a:tabLst>
            </a:pPr>
            <a:r>
              <a:rPr lang="ar-SY" altLang="zh-CN" sz="2000" b="1"/>
              <a:t> وتستعمل لدلالة على فعالية أداء العمل الصحيح في الوقت والمكان الصحيح ، وتستعمل أحيانا كمرادف للإنتاجية </a:t>
            </a:r>
            <a:r>
              <a:rPr lang="ar-SY" altLang="zh-CN" sz="1400"/>
              <a:t>.</a:t>
            </a:r>
            <a:endParaRPr lang="ar-SY"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مستطيل 2"/>
          <p:cNvSpPr/>
          <p:nvPr/>
        </p:nvSpPr>
        <p:spPr>
          <a:xfrm>
            <a:off x="1187450" y="1989138"/>
            <a:ext cx="7488238" cy="2430462"/>
          </a:xfrm>
          <a:prstGeom prst="rect">
            <a:avLst/>
          </a:prstGeom>
        </p:spPr>
        <p:txBody>
          <a:bodyPr>
            <a:spAutoFit/>
          </a:bodyPr>
          <a:lstStyle/>
          <a:p>
            <a:pPr>
              <a:buFontTx/>
              <a:buChar char="•"/>
              <a:tabLst>
                <a:tab pos="228600" algn="l"/>
              </a:tabLst>
              <a:defRPr/>
            </a:pPr>
            <a:r>
              <a:rPr lang="ar-SY" altLang="zh-CN" sz="2800" u="sng" dirty="0">
                <a:solidFill>
                  <a:schemeClr val="tx2">
                    <a:lumMod val="60000"/>
                    <a:lumOff val="40000"/>
                  </a:schemeClr>
                </a:solidFill>
                <a:cs typeface="PT Bold Heading" pitchFamily="2" charset="-78"/>
              </a:rPr>
              <a:t>تقييم الأداء </a:t>
            </a:r>
            <a:endParaRPr lang="ar-SA" altLang="zh-CN" sz="2800" u="sng" dirty="0">
              <a:solidFill>
                <a:schemeClr val="tx2">
                  <a:lumMod val="60000"/>
                  <a:lumOff val="40000"/>
                </a:schemeClr>
              </a:solidFill>
              <a:cs typeface="PT Bold Heading" pitchFamily="2" charset="-78"/>
            </a:endParaRPr>
          </a:p>
          <a:p>
            <a:pPr>
              <a:buFontTx/>
              <a:buChar char="•"/>
              <a:tabLst>
                <a:tab pos="228600" algn="l"/>
              </a:tabLst>
              <a:defRPr/>
            </a:pPr>
            <a:endParaRPr lang="ar-SA" altLang="zh-CN" sz="2800" u="sng" dirty="0">
              <a:solidFill>
                <a:schemeClr val="tx2">
                  <a:lumMod val="60000"/>
                  <a:lumOff val="40000"/>
                </a:schemeClr>
              </a:solidFill>
              <a:cs typeface="PT Bold Heading" pitchFamily="2" charset="-78"/>
            </a:endParaRPr>
          </a:p>
          <a:p>
            <a:pPr algn="just" fontAlgn="auto">
              <a:spcBef>
                <a:spcPts val="0"/>
              </a:spcBef>
              <a:spcAft>
                <a:spcPts val="0"/>
              </a:spcAft>
              <a:defRPr/>
            </a:pPr>
            <a:r>
              <a:rPr lang="ar-SY" sz="2400" b="1" dirty="0">
                <a:latin typeface="+mn-lt"/>
                <a:cs typeface="+mn-cs"/>
              </a:rPr>
              <a:t>تقييم منهجي لكل موظف على حده بقصد تقدير أدائه في الماضي وإمكانياته في المستقبل </a:t>
            </a:r>
            <a:r>
              <a:rPr lang="ar-SY" sz="2400" b="1" dirty="0" err="1">
                <a:latin typeface="+mn-lt"/>
                <a:cs typeface="+mn-cs"/>
              </a:rPr>
              <a:t>وراتبه </a:t>
            </a:r>
            <a:r>
              <a:rPr lang="ar-SY" sz="2400" b="1" dirty="0">
                <a:latin typeface="+mn-lt"/>
                <a:cs typeface="+mn-cs"/>
              </a:rPr>
              <a:t>، وهدف التقييم هو تحسين الأداء الحالي وإبراز المجالات التي يلزم التدريب عليها وتعيين المواهب الكافية للفرد </a:t>
            </a:r>
            <a:r>
              <a:rPr lang="ar-SY" sz="2400" b="1" dirty="0" err="1">
                <a:latin typeface="+mn-lt"/>
                <a:cs typeface="+mn-cs"/>
              </a:rPr>
              <a:t>لإرتقائه</a:t>
            </a:r>
            <a:r>
              <a:rPr lang="ar-SY" sz="2400" b="1" dirty="0">
                <a:latin typeface="+mn-lt"/>
                <a:cs typeface="+mn-cs"/>
              </a:rPr>
              <a:t> في سلم الإدارة </a:t>
            </a:r>
            <a:endParaRPr lang="ar-SA" sz="2400" b="1" dirty="0">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195" name="Rectangle 1"/>
          <p:cNvSpPr>
            <a:spLocks noChangeArrowheads="1"/>
          </p:cNvSpPr>
          <p:nvPr/>
        </p:nvSpPr>
        <p:spPr bwMode="auto">
          <a:xfrm>
            <a:off x="4799013" y="301625"/>
            <a:ext cx="4344987" cy="461963"/>
          </a:xfrm>
          <a:prstGeom prst="rect">
            <a:avLst/>
          </a:prstGeom>
          <a:noFill/>
          <a:ln w="9525">
            <a:noFill/>
            <a:miter lim="800000"/>
            <a:headEnd/>
            <a:tailEnd/>
          </a:ln>
        </p:spPr>
        <p:txBody>
          <a:bodyPr wrap="none" anchor="ctr">
            <a:spAutoFit/>
          </a:bodyPr>
          <a:lstStyle/>
          <a:p>
            <a:pPr algn="justLow"/>
            <a:r>
              <a:rPr lang="ar-SY" altLang="zh-CN" sz="2400" u="sng">
                <a:solidFill>
                  <a:srgbClr val="FF0000"/>
                </a:solidFill>
                <a:cs typeface="PT Bold Heading" pitchFamily="2" charset="-78"/>
              </a:rPr>
              <a:t>ثانياً : الأهداف العامة للتربية الخاصة </a:t>
            </a:r>
            <a:endParaRPr lang="ar-SY" altLang="zh-CN" sz="2800">
              <a:solidFill>
                <a:srgbClr val="FF0000"/>
              </a:solidFill>
              <a:cs typeface="PT Bold Heading" pitchFamily="2" charset="-78"/>
            </a:endParaRPr>
          </a:p>
        </p:txBody>
      </p:sp>
      <p:sp>
        <p:nvSpPr>
          <p:cNvPr id="29698" name="Rectangle 2"/>
          <p:cNvSpPr>
            <a:spLocks noChangeArrowheads="1"/>
          </p:cNvSpPr>
          <p:nvPr/>
        </p:nvSpPr>
        <p:spPr bwMode="auto">
          <a:xfrm>
            <a:off x="971550" y="765175"/>
            <a:ext cx="8172450" cy="5632450"/>
          </a:xfrm>
          <a:prstGeom prst="rect">
            <a:avLst/>
          </a:prstGeom>
          <a:noFill/>
          <a:ln w="9525">
            <a:noFill/>
            <a:miter lim="800000"/>
            <a:headEnd/>
            <a:tailEnd/>
          </a:ln>
          <a:effectLst/>
        </p:spPr>
        <p:txBody>
          <a:bodyPr anchor="ctr">
            <a:spAutoFit/>
          </a:bodyPr>
          <a:lstStyle/>
          <a:p>
            <a:pPr algn="just">
              <a:lnSpc>
                <a:spcPct val="150000"/>
              </a:lnSpc>
              <a:tabLst>
                <a:tab pos="468313" algn="l"/>
              </a:tabLst>
              <a:defRPr/>
            </a:pPr>
            <a:r>
              <a:rPr lang="ar-SY" altLang="zh-CN" sz="2000" b="1" dirty="0"/>
              <a:t>التربية الخاصة تهدف إلى تربية وتعليم وتأهيل الأطفال ذوي الاحتياجات التربوية الخاصة بفئاتهم </a:t>
            </a:r>
            <a:r>
              <a:rPr lang="ar-SY" altLang="zh-CN" sz="2000" b="1" dirty="0" err="1"/>
              <a:t>المختلفة </a:t>
            </a:r>
            <a:r>
              <a:rPr lang="ar-SY" altLang="zh-CN" sz="2000" b="1" dirty="0"/>
              <a:t>، كما تهدف إلى تدريبهم على اكتساب المهارات المناسبة حسب إمكاناتهم وقدراتهم وفق خطط مدروسة وبرامج خاصة بغرض الوصول بهم إلى أفضل مستوى وإعدادهم للحياة العامة والاندماج في </a:t>
            </a:r>
            <a:r>
              <a:rPr lang="ar-SY" altLang="zh-CN" sz="2000" b="1" dirty="0" err="1"/>
              <a:t>المجتمع.</a:t>
            </a:r>
            <a:r>
              <a:rPr lang="ar-SY" altLang="zh-CN" sz="2000" b="1" dirty="0"/>
              <a:t> ويمكن تحقيق هذه الأهداف من خلال ما </a:t>
            </a:r>
            <a:r>
              <a:rPr lang="ar-SY" altLang="zh-CN" sz="2000" b="1" dirty="0" err="1"/>
              <a:t>يلي:</a:t>
            </a:r>
            <a:r>
              <a:rPr lang="ar-SY" altLang="zh-CN" sz="2000" b="1" dirty="0"/>
              <a:t> </a:t>
            </a:r>
            <a:endParaRPr lang="ar-SA" altLang="zh-CN" sz="2000" b="1" dirty="0"/>
          </a:p>
          <a:p>
            <a:pPr algn="just" eaLnBrk="0" hangingPunct="0">
              <a:lnSpc>
                <a:spcPct val="150000"/>
              </a:lnSpc>
              <a:tabLst>
                <a:tab pos="468313" algn="l"/>
              </a:tabLst>
              <a:defRPr/>
            </a:pPr>
            <a:r>
              <a:rPr lang="ar-SY" altLang="zh-CN" sz="2000" b="1" dirty="0">
                <a:solidFill>
                  <a:schemeClr val="accent4"/>
                </a:solidFill>
              </a:rPr>
              <a:t>1- الكشف عن ذوي الاحتياجات التربوية الخاصة وتحديد أماكن تواجدهم ليسهل توفير خدمات التربية الخاصة </a:t>
            </a:r>
            <a:r>
              <a:rPr lang="ar-SY" altLang="zh-CN" sz="2000" b="1" dirty="0" err="1">
                <a:solidFill>
                  <a:schemeClr val="accent4"/>
                </a:solidFill>
              </a:rPr>
              <a:t>لهم.</a:t>
            </a:r>
            <a:r>
              <a:rPr lang="ar-SY" altLang="zh-CN" sz="2000" b="1" dirty="0">
                <a:solidFill>
                  <a:schemeClr val="accent4"/>
                </a:solidFill>
              </a:rPr>
              <a:t> </a:t>
            </a:r>
            <a:endParaRPr lang="en-US" altLang="zh-CN" sz="2000" b="1" dirty="0">
              <a:solidFill>
                <a:schemeClr val="accent4"/>
              </a:solidFill>
            </a:endParaRPr>
          </a:p>
          <a:p>
            <a:pPr algn="just" eaLnBrk="0" hangingPunct="0">
              <a:lnSpc>
                <a:spcPct val="150000"/>
              </a:lnSpc>
              <a:tabLst>
                <a:tab pos="468313" algn="l"/>
              </a:tabLst>
              <a:defRPr/>
            </a:pPr>
            <a:r>
              <a:rPr lang="ar-SY" altLang="zh-CN" sz="2000" b="1" dirty="0"/>
              <a:t>2- الكشف عن مواهب واستعدادات وقدرات كل طفل واستثمار كل ما يمكن استثماره </a:t>
            </a:r>
            <a:r>
              <a:rPr lang="ar-SY" altLang="zh-CN" sz="2000" b="1" dirty="0" err="1"/>
              <a:t>منها.</a:t>
            </a:r>
            <a:r>
              <a:rPr lang="ar-SY" altLang="zh-CN" sz="2000" b="1" dirty="0"/>
              <a:t> </a:t>
            </a:r>
            <a:endParaRPr lang="en-US" altLang="zh-CN" sz="2000" b="1" dirty="0"/>
          </a:p>
          <a:p>
            <a:pPr algn="just" eaLnBrk="0" hangingPunct="0">
              <a:lnSpc>
                <a:spcPct val="150000"/>
              </a:lnSpc>
              <a:tabLst>
                <a:tab pos="468313" algn="l"/>
              </a:tabLst>
              <a:defRPr/>
            </a:pPr>
            <a:r>
              <a:rPr lang="ar-SY" altLang="zh-CN" sz="2000" b="1" dirty="0">
                <a:solidFill>
                  <a:schemeClr val="accent4"/>
                </a:solidFill>
              </a:rPr>
              <a:t>3- تحديد الاحتياجات التربوية و </a:t>
            </a:r>
            <a:r>
              <a:rPr lang="ar-SY" altLang="zh-CN" sz="2000" b="1" dirty="0" err="1">
                <a:solidFill>
                  <a:schemeClr val="accent4"/>
                </a:solidFill>
              </a:rPr>
              <a:t>التأهيلية</a:t>
            </a:r>
            <a:r>
              <a:rPr lang="ar-SY" altLang="zh-CN" sz="2000" b="1" dirty="0">
                <a:solidFill>
                  <a:schemeClr val="accent4"/>
                </a:solidFill>
              </a:rPr>
              <a:t> لكل </a:t>
            </a:r>
            <a:r>
              <a:rPr lang="ar-SY" altLang="zh-CN" sz="2000" b="1" dirty="0" err="1">
                <a:solidFill>
                  <a:schemeClr val="accent4"/>
                </a:solidFill>
              </a:rPr>
              <a:t>طفل.</a:t>
            </a:r>
            <a:r>
              <a:rPr lang="ar-SY" altLang="zh-CN" sz="2000" b="1" dirty="0">
                <a:solidFill>
                  <a:schemeClr val="accent4"/>
                </a:solidFill>
              </a:rPr>
              <a:t> </a:t>
            </a:r>
            <a:endParaRPr lang="en-US" altLang="zh-CN" sz="2000" b="1" dirty="0">
              <a:solidFill>
                <a:schemeClr val="accent4"/>
              </a:solidFill>
            </a:endParaRPr>
          </a:p>
          <a:p>
            <a:pPr algn="just" eaLnBrk="0" hangingPunct="0">
              <a:lnSpc>
                <a:spcPct val="150000"/>
              </a:lnSpc>
              <a:tabLst>
                <a:tab pos="468313" algn="l"/>
              </a:tabLst>
              <a:defRPr/>
            </a:pPr>
            <a:r>
              <a:rPr lang="ar-SY" altLang="zh-CN" sz="2000" b="1" dirty="0"/>
              <a:t>4- استخدام الوسائل والمعينات المناسبة التي تمكن ذوي الاحتياجات التربوية الخاصة بمختلف فئاتهم من تنمية قدراتهم و إمكاناتهم بما يتلاءم مع </a:t>
            </a:r>
            <a:r>
              <a:rPr lang="ar-SY" altLang="zh-CN" sz="2000" b="1" dirty="0" err="1"/>
              <a:t>استعداداتهم.</a:t>
            </a:r>
            <a:r>
              <a:rPr lang="ar-SY" altLang="zh-CN" sz="2000" b="1" dirty="0"/>
              <a:t> </a:t>
            </a:r>
            <a:endParaRPr lang="en-US" altLang="zh-CN" sz="2000" b="1" dirty="0"/>
          </a:p>
          <a:p>
            <a:pPr algn="just" eaLnBrk="0" hangingPunct="0">
              <a:lnSpc>
                <a:spcPct val="150000"/>
              </a:lnSpc>
              <a:tabLst>
                <a:tab pos="468313" algn="l"/>
              </a:tabLst>
              <a:defRPr/>
            </a:pPr>
            <a:r>
              <a:rPr lang="ar-SY" altLang="zh-CN" sz="2000" b="1" dirty="0"/>
              <a:t>5</a:t>
            </a:r>
            <a:r>
              <a:rPr lang="ar-SY" altLang="zh-CN" sz="2000" b="1" dirty="0">
                <a:solidFill>
                  <a:schemeClr val="accent4"/>
                </a:solidFill>
              </a:rPr>
              <a:t>- تنمية وتدريب الحواس المتبقية لدى ذوي الاحتياجات التربوية الخاصة للاستفادة منها في اكتساب الخبرات المتنوعة والمعارف </a:t>
            </a:r>
            <a:r>
              <a:rPr lang="ar-SY" altLang="zh-CN" sz="2000" b="1" dirty="0" err="1">
                <a:solidFill>
                  <a:schemeClr val="accent4"/>
                </a:solidFill>
              </a:rPr>
              <a:t>المختلفة.</a:t>
            </a:r>
            <a:r>
              <a:rPr lang="ar-SY" altLang="zh-CN" sz="2000" b="1" dirty="0">
                <a:solidFill>
                  <a:schemeClr val="accent4"/>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8673" name="Rectangle 1"/>
          <p:cNvSpPr>
            <a:spLocks noChangeArrowheads="1"/>
          </p:cNvSpPr>
          <p:nvPr/>
        </p:nvSpPr>
        <p:spPr bwMode="auto">
          <a:xfrm>
            <a:off x="971550" y="260350"/>
            <a:ext cx="7993063" cy="6037263"/>
          </a:xfrm>
          <a:prstGeom prst="rect">
            <a:avLst/>
          </a:prstGeom>
          <a:noFill/>
          <a:ln w="9525">
            <a:noFill/>
            <a:miter lim="800000"/>
            <a:headEnd/>
            <a:tailEnd/>
          </a:ln>
          <a:effectLst/>
        </p:spPr>
        <p:txBody>
          <a:bodyPr anchor="ctr">
            <a:spAutoFit/>
          </a:bodyPr>
          <a:lstStyle/>
          <a:p>
            <a:pPr algn="just">
              <a:lnSpc>
                <a:spcPct val="150000"/>
              </a:lnSpc>
              <a:tabLst>
                <a:tab pos="468313" algn="l"/>
              </a:tabLst>
              <a:defRPr/>
            </a:pPr>
            <a:r>
              <a:rPr lang="ar-SY" altLang="zh-CN" sz="2000" b="1" dirty="0">
                <a:solidFill>
                  <a:schemeClr val="accent4"/>
                </a:solidFill>
              </a:rPr>
              <a:t>6- توفير الاستقرار والرعاية الصحية والنفسية والاجتماعية التي تساعد ذوي الاحتياجات التربوية الخاصة على التكيف في المجتمع الذي يعيشون فيه تكيفا يشعرهم بما لهم من حقوق وما عليهم من واجبات تجاه هذا </a:t>
            </a:r>
            <a:r>
              <a:rPr lang="ar-SY" altLang="zh-CN" sz="2000" b="1" dirty="0" err="1">
                <a:solidFill>
                  <a:schemeClr val="accent4"/>
                </a:solidFill>
              </a:rPr>
              <a:t>المجتمع.</a:t>
            </a:r>
            <a:r>
              <a:rPr lang="ar-SY" altLang="zh-CN" sz="2000" b="1" dirty="0">
                <a:solidFill>
                  <a:schemeClr val="accent4"/>
                </a:solidFill>
              </a:rPr>
              <a:t> </a:t>
            </a:r>
            <a:endParaRPr lang="en-US" altLang="zh-CN" sz="2000" b="1" dirty="0">
              <a:solidFill>
                <a:schemeClr val="accent4"/>
              </a:solidFill>
            </a:endParaRPr>
          </a:p>
          <a:p>
            <a:pPr algn="just" eaLnBrk="0" hangingPunct="0">
              <a:lnSpc>
                <a:spcPct val="150000"/>
              </a:lnSpc>
              <a:tabLst>
                <a:tab pos="468313" algn="l"/>
              </a:tabLst>
              <a:defRPr/>
            </a:pPr>
            <a:r>
              <a:rPr lang="ar-SY" altLang="zh-CN" sz="2000" b="1" dirty="0"/>
              <a:t>7- تعديل الاتجاهات التربوية الخاطئة لأسر هؤلاء الأطفال عن طريق توجيه وتوعية الأسرة وإيجاد مناخ ملائم للتعاون الدائم بين المنزل والمدرسة مما يؤدي إلى تكيف اجتماعي ينسجم مع قواعد السلوك الاجتماعية والمواقف المختلفة على أساس من الإيجابية والثقة </a:t>
            </a:r>
            <a:r>
              <a:rPr lang="ar-SY" altLang="zh-CN" sz="2000" b="1" dirty="0" err="1"/>
              <a:t>بالنفس.</a:t>
            </a:r>
            <a:r>
              <a:rPr lang="ar-SY" altLang="zh-CN" sz="2000" b="1" dirty="0"/>
              <a:t> </a:t>
            </a:r>
            <a:endParaRPr lang="en-US" altLang="zh-CN" sz="2000" b="1" dirty="0"/>
          </a:p>
          <a:p>
            <a:pPr algn="just" eaLnBrk="0" hangingPunct="0">
              <a:lnSpc>
                <a:spcPct val="150000"/>
              </a:lnSpc>
              <a:tabLst>
                <a:tab pos="468313" algn="l"/>
              </a:tabLst>
              <a:defRPr/>
            </a:pPr>
            <a:r>
              <a:rPr lang="ar-SY" altLang="zh-CN" sz="2000" b="1" dirty="0">
                <a:solidFill>
                  <a:schemeClr val="accent4"/>
                </a:solidFill>
              </a:rPr>
              <a:t>8- إعداد الخطط الفردية التي تتلاءم مع إمكانات وقدرات كل </a:t>
            </a:r>
            <a:r>
              <a:rPr lang="ar-SY" altLang="zh-CN" sz="2000" b="1" dirty="0" err="1">
                <a:solidFill>
                  <a:schemeClr val="accent4"/>
                </a:solidFill>
              </a:rPr>
              <a:t>طفل.</a:t>
            </a:r>
            <a:r>
              <a:rPr lang="ar-SY" altLang="zh-CN" sz="2000" b="1" dirty="0">
                <a:solidFill>
                  <a:schemeClr val="accent4"/>
                </a:solidFill>
              </a:rPr>
              <a:t> </a:t>
            </a:r>
            <a:endParaRPr lang="en-US" altLang="zh-CN" sz="2000" b="1" dirty="0">
              <a:solidFill>
                <a:schemeClr val="accent4"/>
              </a:solidFill>
            </a:endParaRPr>
          </a:p>
          <a:p>
            <a:pPr algn="just" eaLnBrk="0" hangingPunct="0">
              <a:lnSpc>
                <a:spcPct val="150000"/>
              </a:lnSpc>
              <a:tabLst>
                <a:tab pos="468313" algn="l"/>
              </a:tabLst>
              <a:defRPr/>
            </a:pPr>
            <a:r>
              <a:rPr lang="ar-SY" altLang="zh-CN" sz="2000" dirty="0"/>
              <a:t>9- </a:t>
            </a:r>
            <a:r>
              <a:rPr lang="ar-SY" altLang="zh-CN" sz="2000" b="1" dirty="0"/>
              <a:t>الاستفادة من البحث العلمي في تطوير البرامج والوسائل والأساليب المستخدمة في مجال التربية </a:t>
            </a:r>
            <a:r>
              <a:rPr lang="ar-SY" altLang="zh-CN" sz="2000" b="1" dirty="0" err="1"/>
              <a:t>الخاصة.</a:t>
            </a:r>
            <a:r>
              <a:rPr lang="ar-SY" altLang="zh-CN" sz="2000" b="1" dirty="0"/>
              <a:t> </a:t>
            </a:r>
            <a:endParaRPr lang="en-US" altLang="zh-CN" sz="2000" b="1" dirty="0"/>
          </a:p>
          <a:p>
            <a:pPr algn="just" eaLnBrk="0" hangingPunct="0">
              <a:lnSpc>
                <a:spcPct val="150000"/>
              </a:lnSpc>
              <a:tabLst>
                <a:tab pos="468313" algn="l"/>
              </a:tabLst>
              <a:defRPr/>
            </a:pPr>
            <a:r>
              <a:rPr lang="ar-SY" altLang="zh-CN" sz="2000" b="1" dirty="0">
                <a:solidFill>
                  <a:schemeClr val="accent4"/>
                </a:solidFill>
              </a:rPr>
              <a:t>10- نشر الوعي بين أبناء المجتمع </a:t>
            </a:r>
            <a:r>
              <a:rPr lang="ar-SY" altLang="zh-CN" sz="2000" b="1" dirty="0" err="1">
                <a:solidFill>
                  <a:schemeClr val="accent4"/>
                </a:solidFill>
              </a:rPr>
              <a:t>بالعوق</a:t>
            </a:r>
            <a:r>
              <a:rPr lang="ar-SY" altLang="zh-CN" sz="2000" b="1" dirty="0">
                <a:solidFill>
                  <a:schemeClr val="accent4"/>
                </a:solidFill>
              </a:rPr>
              <a:t> ، </a:t>
            </a:r>
            <a:r>
              <a:rPr lang="ar-SY" altLang="zh-CN" sz="2000" b="1" dirty="0" err="1">
                <a:solidFill>
                  <a:schemeClr val="accent4"/>
                </a:solidFill>
              </a:rPr>
              <a:t>وأنواعه </a:t>
            </a:r>
            <a:r>
              <a:rPr lang="ar-SY" altLang="zh-CN" sz="2000" b="1" dirty="0">
                <a:solidFill>
                  <a:schemeClr val="accent4"/>
                </a:solidFill>
              </a:rPr>
              <a:t>، </a:t>
            </a:r>
            <a:r>
              <a:rPr lang="ar-SY" altLang="zh-CN" sz="2000" b="1" dirty="0" err="1">
                <a:solidFill>
                  <a:schemeClr val="accent4"/>
                </a:solidFill>
              </a:rPr>
              <a:t>ومجالاته </a:t>
            </a:r>
            <a:r>
              <a:rPr lang="ar-SY" altLang="zh-CN" sz="2000" b="1" dirty="0">
                <a:solidFill>
                  <a:schemeClr val="accent4"/>
                </a:solidFill>
              </a:rPr>
              <a:t>، </a:t>
            </a:r>
            <a:r>
              <a:rPr lang="ar-SY" altLang="zh-CN" sz="2000" b="1" dirty="0" err="1">
                <a:solidFill>
                  <a:schemeClr val="accent4"/>
                </a:solidFill>
              </a:rPr>
              <a:t>ومسبباته </a:t>
            </a:r>
            <a:r>
              <a:rPr lang="ar-SY" altLang="zh-CN" sz="2000" b="1" dirty="0">
                <a:solidFill>
                  <a:schemeClr val="accent4"/>
                </a:solidFill>
              </a:rPr>
              <a:t>، وطرق التغلب عليه أو الحد من آثاره </a:t>
            </a:r>
            <a:r>
              <a:rPr lang="ar-SY" altLang="zh-CN" sz="2000" b="1" dirty="0" err="1">
                <a:solidFill>
                  <a:schemeClr val="accent4"/>
                </a:solidFill>
              </a:rPr>
              <a:t>السلبية.</a:t>
            </a:r>
            <a:r>
              <a:rPr lang="ar-SY" altLang="zh-CN" sz="2000" b="1" dirty="0">
                <a:solidFill>
                  <a:schemeClr val="accent4"/>
                </a:solidFill>
              </a:rPr>
              <a:t> </a:t>
            </a:r>
            <a:endParaRPr lang="en-US" altLang="zh-CN" sz="2000" b="1" dirty="0">
              <a:solidFill>
                <a:schemeClr val="accent4"/>
              </a:solidFill>
            </a:endParaRPr>
          </a:p>
          <a:p>
            <a:pPr algn="just" eaLnBrk="0" hangingPunct="0">
              <a:lnSpc>
                <a:spcPct val="150000"/>
              </a:lnSpc>
              <a:tabLst>
                <a:tab pos="468313" algn="l"/>
              </a:tabLst>
              <a:defRPr/>
            </a:pPr>
            <a:r>
              <a:rPr lang="ar-SY" altLang="zh-CN" sz="2000" b="1" dirty="0" err="1"/>
              <a:t>11 </a:t>
            </a:r>
            <a:r>
              <a:rPr lang="ar-SY" altLang="zh-CN" sz="2000" b="1" dirty="0"/>
              <a:t>- تهيئة المدارس لتلبية الاحتياجات الأساسية للأطفال ذوي الاحتياجات التربوية الخاصة بما يتطلبه ذلك من إجراء التعديلات البيئية الضرورية.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mjad\Desktop\FromAwesomeBackgroundsDotCom-RainbowDrop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43" name="Rectangle 1"/>
          <p:cNvSpPr>
            <a:spLocks noChangeArrowheads="1"/>
          </p:cNvSpPr>
          <p:nvPr/>
        </p:nvSpPr>
        <p:spPr bwMode="auto">
          <a:xfrm>
            <a:off x="2916238" y="260350"/>
            <a:ext cx="5845175" cy="461963"/>
          </a:xfrm>
          <a:prstGeom prst="rect">
            <a:avLst/>
          </a:prstGeom>
          <a:noFill/>
          <a:ln w="9525">
            <a:noFill/>
            <a:miter lim="800000"/>
            <a:headEnd/>
            <a:tailEnd/>
          </a:ln>
        </p:spPr>
        <p:txBody>
          <a:bodyPr wrap="none" anchor="ctr">
            <a:spAutoFit/>
          </a:bodyPr>
          <a:lstStyle/>
          <a:p>
            <a:pPr algn="ctr"/>
            <a:r>
              <a:rPr lang="ar-SA" sz="2400" b="1">
                <a:solidFill>
                  <a:srgbClr val="FF0000"/>
                </a:solidFill>
                <a:latin typeface="Traditional Arabic" pitchFamily="18" charset="-78"/>
                <a:ea typeface="Calibri" pitchFamily="34" charset="0"/>
                <a:cs typeface="Traditional Arabic" pitchFamily="18" charset="-78"/>
              </a:rPr>
              <a:t>اللوائح التنظيمية لإدارة التربية الخاصة في المملكة العربية السعودية:</a:t>
            </a:r>
            <a:endParaRPr lang="ar-SA" sz="2400">
              <a:solidFill>
                <a:srgbClr val="FF0000"/>
              </a:solidFill>
              <a:ea typeface="Calibri" pitchFamily="34" charset="0"/>
            </a:endParaRPr>
          </a:p>
        </p:txBody>
      </p:sp>
      <p:sp>
        <p:nvSpPr>
          <p:cNvPr id="4" name="مستطيل 3"/>
          <p:cNvSpPr/>
          <p:nvPr/>
        </p:nvSpPr>
        <p:spPr>
          <a:xfrm>
            <a:off x="1187450" y="1268413"/>
            <a:ext cx="7524750" cy="4062412"/>
          </a:xfrm>
          <a:prstGeom prst="rect">
            <a:avLst/>
          </a:prstGeom>
        </p:spPr>
        <p:txBody>
          <a:bodyPr>
            <a:spAutoFit/>
          </a:bodyPr>
          <a:lstStyle/>
          <a:p>
            <a:pPr algn="just" fontAlgn="auto">
              <a:lnSpc>
                <a:spcPct val="150000"/>
              </a:lnSpc>
              <a:spcBef>
                <a:spcPts val="0"/>
              </a:spcBef>
              <a:spcAft>
                <a:spcPts val="0"/>
              </a:spcAft>
              <a:defRPr/>
            </a:pPr>
            <a:r>
              <a:rPr lang="ar-SA" b="1" dirty="0">
                <a:latin typeface="+mn-lt"/>
                <a:cs typeface="+mn-cs"/>
              </a:rPr>
              <a:t>-</a:t>
            </a:r>
            <a:r>
              <a:rPr lang="ar-SA" altLang="zh-CN" sz="2800" u="sng" dirty="0">
                <a:solidFill>
                  <a:schemeClr val="tx2">
                    <a:lumMod val="60000"/>
                    <a:lumOff val="40000"/>
                  </a:schemeClr>
                </a:solidFill>
                <a:cs typeface="PT Bold Heading" pitchFamily="2" charset="-78"/>
              </a:rPr>
              <a:t>السياسة التعليمية العامة وذوي </a:t>
            </a:r>
            <a:r>
              <a:rPr lang="ar-SA" altLang="zh-CN" sz="2800" u="sng" dirty="0" err="1">
                <a:solidFill>
                  <a:schemeClr val="tx2">
                    <a:lumMod val="60000"/>
                    <a:lumOff val="40000"/>
                  </a:schemeClr>
                </a:solidFill>
                <a:cs typeface="PT Bold Heading" pitchFamily="2" charset="-78"/>
              </a:rPr>
              <a:t>الإعاقات:</a:t>
            </a:r>
            <a:endParaRPr lang="ar-SA" altLang="zh-CN" sz="2800" u="sng" dirty="0">
              <a:solidFill>
                <a:schemeClr val="tx2">
                  <a:lumMod val="60000"/>
                  <a:lumOff val="40000"/>
                </a:schemeClr>
              </a:solidFill>
              <a:cs typeface="PT Bold Heading" pitchFamily="2" charset="-78"/>
            </a:endParaRPr>
          </a:p>
          <a:p>
            <a:pPr algn="just" fontAlgn="auto">
              <a:lnSpc>
                <a:spcPct val="150000"/>
              </a:lnSpc>
              <a:spcBef>
                <a:spcPts val="0"/>
              </a:spcBef>
              <a:spcAft>
                <a:spcPts val="0"/>
              </a:spcAft>
              <a:defRPr/>
            </a:pPr>
            <a:r>
              <a:rPr lang="ar-SA" sz="2400" b="1" dirty="0">
                <a:latin typeface="+mn-lt"/>
                <a:cs typeface="+mn-cs"/>
              </a:rPr>
              <a:t> تعتبر سياسة التعليم في المملكة العربية السعودية سياسة توجيهية مرنة، حيث تضمنت هذه السياسة الخطوط العريضة لمتطلبات العمل التربوي دون تحديد التفصيلات الجزئية، وذلك بهدف تمكين الجهات التعليمية الرئيسية وأجهزتها الفرعية من أداء عملها وحل مشكلاتها وفق ما تراه مناسباً </a:t>
            </a:r>
            <a:r>
              <a:rPr lang="ar-SA" sz="2400" b="1" dirty="0" err="1">
                <a:latin typeface="+mn-lt"/>
                <a:cs typeface="+mn-cs"/>
              </a:rPr>
              <a:t>لها.</a:t>
            </a:r>
            <a:r>
              <a:rPr lang="ar-SA" sz="2400" b="1" dirty="0">
                <a:latin typeface="+mn-lt"/>
                <a:cs typeface="+mn-cs"/>
              </a:rPr>
              <a:t> هذا وقد اشتملت السياسة التعليمية على عدد من البنود ذات العلاقة بتعليم الطلبة من ذوي الإعاقات، ومن بين أبرز هذه البنود المواد </a:t>
            </a:r>
            <a:r>
              <a:rPr lang="ar-SA" sz="2400" b="1" dirty="0" err="1">
                <a:latin typeface="+mn-lt"/>
                <a:cs typeface="+mn-cs"/>
              </a:rPr>
              <a:t>التالية :</a:t>
            </a:r>
            <a:endParaRPr lang="ar-SA" sz="2400" b="1" dirty="0">
              <a:latin typeface="+mn-lt"/>
              <a:cs typeface="+mn-cs"/>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2934</Words>
  <Application>Microsoft Office PowerPoint</Application>
  <PresentationFormat>عرض على الشاشة (3:4)‏</PresentationFormat>
  <Paragraphs>192</Paragraphs>
  <Slides>30</Slides>
  <Notes>0</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سمة Office</vt:lpstr>
      <vt:lpstr>مدخلات نظام إدارة التربية الخاصة في المملكة العربية السعودية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مدخلات نظام إدارة التربية الخاصة في المملكة العربية السعودية</dc:title>
  <dc:creator>Amjad</dc:creator>
  <cp:lastModifiedBy>ONE</cp:lastModifiedBy>
  <cp:revision>24</cp:revision>
  <dcterms:created xsi:type="dcterms:W3CDTF">2014-03-04T19:01:44Z</dcterms:created>
  <dcterms:modified xsi:type="dcterms:W3CDTF">2014-09-21T15:06:56Z</dcterms:modified>
</cp:coreProperties>
</file>