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AFB5FC-7840-43DE-8D2C-3834257C5EC5}" type="doc">
      <dgm:prSet loTypeId="urn:microsoft.com/office/officeart/2005/8/layout/radial3" loCatId="cycle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pPr rtl="1"/>
          <a:endParaRPr lang="ar-SA"/>
        </a:p>
      </dgm:t>
    </dgm:pt>
    <dgm:pt modelId="{6DA1952E-A1FB-4503-B1B5-F4CEB1263F3A}">
      <dgm:prSet phldrT="[نص]"/>
      <dgm:spPr/>
      <dgm:t>
        <a:bodyPr/>
        <a:lstStyle/>
        <a:p>
          <a:pPr rtl="1"/>
          <a:r>
            <a:rPr lang="en-US" dirty="0" smtClean="0"/>
            <a:t>4Ps</a:t>
          </a:r>
          <a:endParaRPr lang="ar-SA" dirty="0"/>
        </a:p>
      </dgm:t>
    </dgm:pt>
    <dgm:pt modelId="{5328B33C-3BDD-4FFB-8DC4-B813623B72C6}" type="parTrans" cxnId="{50FA31E2-1250-4A6C-85CF-7DFDC7A4E006}">
      <dgm:prSet/>
      <dgm:spPr/>
      <dgm:t>
        <a:bodyPr/>
        <a:lstStyle/>
        <a:p>
          <a:pPr rtl="1"/>
          <a:endParaRPr lang="ar-SA"/>
        </a:p>
      </dgm:t>
    </dgm:pt>
    <dgm:pt modelId="{FC06264A-C4E8-4E81-A8B5-6B0499FB1DF3}" type="sibTrans" cxnId="{50FA31E2-1250-4A6C-85CF-7DFDC7A4E006}">
      <dgm:prSet/>
      <dgm:spPr/>
      <dgm:t>
        <a:bodyPr/>
        <a:lstStyle/>
        <a:p>
          <a:pPr rtl="1"/>
          <a:endParaRPr lang="ar-SA"/>
        </a:p>
      </dgm:t>
    </dgm:pt>
    <dgm:pt modelId="{9C547EB3-A56A-4E0D-889D-45DA5D1A69B2}">
      <dgm:prSet phldrT="[نص]"/>
      <dgm:spPr/>
      <dgm:t>
        <a:bodyPr/>
        <a:lstStyle/>
        <a:p>
          <a:pPr rtl="1"/>
          <a:r>
            <a:rPr lang="ar-SA" dirty="0" smtClean="0"/>
            <a:t>المنتج</a:t>
          </a:r>
          <a:endParaRPr lang="ar-SA" dirty="0"/>
        </a:p>
      </dgm:t>
    </dgm:pt>
    <dgm:pt modelId="{CDFA8553-1AC0-4910-BE2E-C2CD0C5C2434}" type="parTrans" cxnId="{E245C126-210B-4128-B649-8E68A4CD0452}">
      <dgm:prSet/>
      <dgm:spPr/>
      <dgm:t>
        <a:bodyPr/>
        <a:lstStyle/>
        <a:p>
          <a:pPr rtl="1"/>
          <a:endParaRPr lang="ar-SA"/>
        </a:p>
      </dgm:t>
    </dgm:pt>
    <dgm:pt modelId="{3850BF62-5DD9-4AE4-AA96-AFB8BDE5CBF8}" type="sibTrans" cxnId="{E245C126-210B-4128-B649-8E68A4CD0452}">
      <dgm:prSet/>
      <dgm:spPr/>
      <dgm:t>
        <a:bodyPr/>
        <a:lstStyle/>
        <a:p>
          <a:pPr rtl="1"/>
          <a:endParaRPr lang="ar-SA"/>
        </a:p>
      </dgm:t>
    </dgm:pt>
    <dgm:pt modelId="{4F883A10-CA08-4FBA-9938-754EBF323FB7}">
      <dgm:prSet phldrT="[نص]"/>
      <dgm:spPr/>
      <dgm:t>
        <a:bodyPr/>
        <a:lstStyle/>
        <a:p>
          <a:pPr rtl="1"/>
          <a:r>
            <a:rPr lang="ar-SA" dirty="0" smtClean="0"/>
            <a:t>التسعير</a:t>
          </a:r>
          <a:endParaRPr lang="ar-SA" dirty="0"/>
        </a:p>
      </dgm:t>
    </dgm:pt>
    <dgm:pt modelId="{E2F2F60F-DA37-49CF-8D27-C810CEAB805D}" type="parTrans" cxnId="{59A807BC-C8D8-4CA2-8B73-D9B0F7BE9023}">
      <dgm:prSet/>
      <dgm:spPr/>
      <dgm:t>
        <a:bodyPr/>
        <a:lstStyle/>
        <a:p>
          <a:pPr rtl="1"/>
          <a:endParaRPr lang="ar-SA"/>
        </a:p>
      </dgm:t>
    </dgm:pt>
    <dgm:pt modelId="{3F491C0C-7768-429A-B1C3-ACD0B19BB605}" type="sibTrans" cxnId="{59A807BC-C8D8-4CA2-8B73-D9B0F7BE9023}">
      <dgm:prSet/>
      <dgm:spPr/>
      <dgm:t>
        <a:bodyPr/>
        <a:lstStyle/>
        <a:p>
          <a:pPr rtl="1"/>
          <a:endParaRPr lang="ar-SA"/>
        </a:p>
      </dgm:t>
    </dgm:pt>
    <dgm:pt modelId="{9725D8D2-D228-4B98-A16A-1859C9FB82AE}">
      <dgm:prSet phldrT="[نص]"/>
      <dgm:spPr/>
      <dgm:t>
        <a:bodyPr/>
        <a:lstStyle/>
        <a:p>
          <a:pPr rtl="1"/>
          <a:r>
            <a:rPr lang="ar-SA" dirty="0" smtClean="0"/>
            <a:t>التوزيع</a:t>
          </a:r>
          <a:endParaRPr lang="ar-SA" dirty="0"/>
        </a:p>
      </dgm:t>
    </dgm:pt>
    <dgm:pt modelId="{F08507A0-1D09-4B4C-9C01-DF05AA389C74}" type="parTrans" cxnId="{A6A76D4D-E2C9-4929-B53D-4B6000FA8512}">
      <dgm:prSet/>
      <dgm:spPr/>
      <dgm:t>
        <a:bodyPr/>
        <a:lstStyle/>
        <a:p>
          <a:pPr rtl="1"/>
          <a:endParaRPr lang="ar-SA"/>
        </a:p>
      </dgm:t>
    </dgm:pt>
    <dgm:pt modelId="{3A55A09A-46AD-4C67-9600-1F50D753EF90}" type="sibTrans" cxnId="{A6A76D4D-E2C9-4929-B53D-4B6000FA8512}">
      <dgm:prSet/>
      <dgm:spPr/>
      <dgm:t>
        <a:bodyPr/>
        <a:lstStyle/>
        <a:p>
          <a:pPr rtl="1"/>
          <a:endParaRPr lang="ar-SA"/>
        </a:p>
      </dgm:t>
    </dgm:pt>
    <dgm:pt modelId="{653C2D2C-2CEB-4914-8155-F83EB12C1D8E}">
      <dgm:prSet phldrT="[نص]"/>
      <dgm:spPr/>
      <dgm:t>
        <a:bodyPr/>
        <a:lstStyle/>
        <a:p>
          <a:pPr rtl="1"/>
          <a:r>
            <a:rPr lang="ar-SA" dirty="0" smtClean="0"/>
            <a:t>الترويج</a:t>
          </a:r>
          <a:endParaRPr lang="ar-SA" dirty="0"/>
        </a:p>
      </dgm:t>
    </dgm:pt>
    <dgm:pt modelId="{86C54A99-4255-4F0C-A393-BD047C15C6A9}" type="parTrans" cxnId="{B7605FC0-B009-4DE1-9637-AAF8C8EE5F9C}">
      <dgm:prSet/>
      <dgm:spPr/>
      <dgm:t>
        <a:bodyPr/>
        <a:lstStyle/>
        <a:p>
          <a:pPr rtl="1"/>
          <a:endParaRPr lang="ar-SA"/>
        </a:p>
      </dgm:t>
    </dgm:pt>
    <dgm:pt modelId="{AB88E2EE-B0CE-40BD-A1D7-382135A08787}" type="sibTrans" cxnId="{B7605FC0-B009-4DE1-9637-AAF8C8EE5F9C}">
      <dgm:prSet/>
      <dgm:spPr/>
      <dgm:t>
        <a:bodyPr/>
        <a:lstStyle/>
        <a:p>
          <a:pPr rtl="1"/>
          <a:endParaRPr lang="ar-SA"/>
        </a:p>
      </dgm:t>
    </dgm:pt>
    <dgm:pt modelId="{754A6B8A-D495-4055-8A90-59D0A8D576CA}" type="pres">
      <dgm:prSet presAssocID="{4CAFB5FC-7840-43DE-8D2C-3834257C5EC5}" presName="composite" presStyleCnt="0">
        <dgm:presLayoutVars>
          <dgm:chMax val="1"/>
          <dgm:dir/>
          <dgm:resizeHandles val="exact"/>
        </dgm:presLayoutVars>
      </dgm:prSet>
      <dgm:spPr/>
    </dgm:pt>
    <dgm:pt modelId="{DC7BF4EB-8E5A-4175-8148-6D995BE03AD9}" type="pres">
      <dgm:prSet presAssocID="{4CAFB5FC-7840-43DE-8D2C-3834257C5EC5}" presName="radial" presStyleCnt="0">
        <dgm:presLayoutVars>
          <dgm:animLvl val="ctr"/>
        </dgm:presLayoutVars>
      </dgm:prSet>
      <dgm:spPr/>
    </dgm:pt>
    <dgm:pt modelId="{F2AEBFC6-6C0C-4966-9DDC-7D3BABD164D0}" type="pres">
      <dgm:prSet presAssocID="{6DA1952E-A1FB-4503-B1B5-F4CEB1263F3A}" presName="centerShape" presStyleLbl="vennNode1" presStyleIdx="0" presStyleCnt="5"/>
      <dgm:spPr/>
      <dgm:t>
        <a:bodyPr/>
        <a:lstStyle/>
        <a:p>
          <a:pPr rtl="1"/>
          <a:endParaRPr lang="ar-SA"/>
        </a:p>
      </dgm:t>
    </dgm:pt>
    <dgm:pt modelId="{41C42D71-32FF-4227-91D8-8B57BD7E4574}" type="pres">
      <dgm:prSet presAssocID="{9C547EB3-A56A-4E0D-889D-45DA5D1A69B2}" presName="node" presStyleLbl="vennNode1" presStyleIdx="1" presStyleCnt="5">
        <dgm:presLayoutVars>
          <dgm:bulletEnabled val="1"/>
        </dgm:presLayoutVars>
      </dgm:prSet>
      <dgm:spPr/>
    </dgm:pt>
    <dgm:pt modelId="{34C74883-1FB0-42B8-9335-C85466BF28C8}" type="pres">
      <dgm:prSet presAssocID="{4F883A10-CA08-4FBA-9938-754EBF323FB7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51D5557-FE8B-4B72-AABA-E3211A2737F3}" type="pres">
      <dgm:prSet presAssocID="{9725D8D2-D228-4B98-A16A-1859C9FB82AE}" presName="node" presStyleLbl="vennNode1" presStyleIdx="3" presStyleCnt="5">
        <dgm:presLayoutVars>
          <dgm:bulletEnabled val="1"/>
        </dgm:presLayoutVars>
      </dgm:prSet>
      <dgm:spPr/>
    </dgm:pt>
    <dgm:pt modelId="{A1F945E9-55FD-4D26-8BDA-0549D90A8923}" type="pres">
      <dgm:prSet presAssocID="{653C2D2C-2CEB-4914-8155-F83EB12C1D8E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7B5A202B-77F6-4349-87E5-D96F05408F1A}" type="presOf" srcId="{6DA1952E-A1FB-4503-B1B5-F4CEB1263F3A}" destId="{F2AEBFC6-6C0C-4966-9DDC-7D3BABD164D0}" srcOrd="0" destOrd="0" presId="urn:microsoft.com/office/officeart/2005/8/layout/radial3"/>
    <dgm:cxn modelId="{59A807BC-C8D8-4CA2-8B73-D9B0F7BE9023}" srcId="{6DA1952E-A1FB-4503-B1B5-F4CEB1263F3A}" destId="{4F883A10-CA08-4FBA-9938-754EBF323FB7}" srcOrd="1" destOrd="0" parTransId="{E2F2F60F-DA37-49CF-8D27-C810CEAB805D}" sibTransId="{3F491C0C-7768-429A-B1C3-ACD0B19BB605}"/>
    <dgm:cxn modelId="{E245C126-210B-4128-B649-8E68A4CD0452}" srcId="{6DA1952E-A1FB-4503-B1B5-F4CEB1263F3A}" destId="{9C547EB3-A56A-4E0D-889D-45DA5D1A69B2}" srcOrd="0" destOrd="0" parTransId="{CDFA8553-1AC0-4910-BE2E-C2CD0C5C2434}" sibTransId="{3850BF62-5DD9-4AE4-AA96-AFB8BDE5CBF8}"/>
    <dgm:cxn modelId="{50FA31E2-1250-4A6C-85CF-7DFDC7A4E006}" srcId="{4CAFB5FC-7840-43DE-8D2C-3834257C5EC5}" destId="{6DA1952E-A1FB-4503-B1B5-F4CEB1263F3A}" srcOrd="0" destOrd="0" parTransId="{5328B33C-3BDD-4FFB-8DC4-B813623B72C6}" sibTransId="{FC06264A-C4E8-4E81-A8B5-6B0499FB1DF3}"/>
    <dgm:cxn modelId="{A6A76D4D-E2C9-4929-B53D-4B6000FA8512}" srcId="{6DA1952E-A1FB-4503-B1B5-F4CEB1263F3A}" destId="{9725D8D2-D228-4B98-A16A-1859C9FB82AE}" srcOrd="2" destOrd="0" parTransId="{F08507A0-1D09-4B4C-9C01-DF05AA389C74}" sibTransId="{3A55A09A-46AD-4C67-9600-1F50D753EF90}"/>
    <dgm:cxn modelId="{9CBFC8AA-D84E-4CBE-98C1-72F8B41066F8}" type="presOf" srcId="{9C547EB3-A56A-4E0D-889D-45DA5D1A69B2}" destId="{41C42D71-32FF-4227-91D8-8B57BD7E4574}" srcOrd="0" destOrd="0" presId="urn:microsoft.com/office/officeart/2005/8/layout/radial3"/>
    <dgm:cxn modelId="{009F5D2C-9DA3-4FF1-A54A-14D11E3406B9}" type="presOf" srcId="{4F883A10-CA08-4FBA-9938-754EBF323FB7}" destId="{34C74883-1FB0-42B8-9335-C85466BF28C8}" srcOrd="0" destOrd="0" presId="urn:microsoft.com/office/officeart/2005/8/layout/radial3"/>
    <dgm:cxn modelId="{214A3643-7FEC-4BA7-B7EB-13F2F23A5C2B}" type="presOf" srcId="{653C2D2C-2CEB-4914-8155-F83EB12C1D8E}" destId="{A1F945E9-55FD-4D26-8BDA-0549D90A8923}" srcOrd="0" destOrd="0" presId="urn:microsoft.com/office/officeart/2005/8/layout/radial3"/>
    <dgm:cxn modelId="{8B7F99AD-268B-4A82-85B6-83F20F1AB073}" type="presOf" srcId="{4CAFB5FC-7840-43DE-8D2C-3834257C5EC5}" destId="{754A6B8A-D495-4055-8A90-59D0A8D576CA}" srcOrd="0" destOrd="0" presId="urn:microsoft.com/office/officeart/2005/8/layout/radial3"/>
    <dgm:cxn modelId="{B7605FC0-B009-4DE1-9637-AAF8C8EE5F9C}" srcId="{6DA1952E-A1FB-4503-B1B5-F4CEB1263F3A}" destId="{653C2D2C-2CEB-4914-8155-F83EB12C1D8E}" srcOrd="3" destOrd="0" parTransId="{86C54A99-4255-4F0C-A393-BD047C15C6A9}" sibTransId="{AB88E2EE-B0CE-40BD-A1D7-382135A08787}"/>
    <dgm:cxn modelId="{DD58E71C-EBB7-4F1E-B5D9-9C3929895689}" type="presOf" srcId="{9725D8D2-D228-4B98-A16A-1859C9FB82AE}" destId="{451D5557-FE8B-4B72-AABA-E3211A2737F3}" srcOrd="0" destOrd="0" presId="urn:microsoft.com/office/officeart/2005/8/layout/radial3"/>
    <dgm:cxn modelId="{365D4B9A-916B-456A-8D79-96BC4C6A5047}" type="presParOf" srcId="{754A6B8A-D495-4055-8A90-59D0A8D576CA}" destId="{DC7BF4EB-8E5A-4175-8148-6D995BE03AD9}" srcOrd="0" destOrd="0" presId="urn:microsoft.com/office/officeart/2005/8/layout/radial3"/>
    <dgm:cxn modelId="{3C211359-30AB-4CB7-92A3-D4F7083DAAF6}" type="presParOf" srcId="{DC7BF4EB-8E5A-4175-8148-6D995BE03AD9}" destId="{F2AEBFC6-6C0C-4966-9DDC-7D3BABD164D0}" srcOrd="0" destOrd="0" presId="urn:microsoft.com/office/officeart/2005/8/layout/radial3"/>
    <dgm:cxn modelId="{07AE1EE6-EEAE-40C9-A51C-159C0EB569B9}" type="presParOf" srcId="{DC7BF4EB-8E5A-4175-8148-6D995BE03AD9}" destId="{41C42D71-32FF-4227-91D8-8B57BD7E4574}" srcOrd="1" destOrd="0" presId="urn:microsoft.com/office/officeart/2005/8/layout/radial3"/>
    <dgm:cxn modelId="{F00A737A-ED0F-497F-B07C-71E2915BCBD3}" type="presParOf" srcId="{DC7BF4EB-8E5A-4175-8148-6D995BE03AD9}" destId="{34C74883-1FB0-42B8-9335-C85466BF28C8}" srcOrd="2" destOrd="0" presId="urn:microsoft.com/office/officeart/2005/8/layout/radial3"/>
    <dgm:cxn modelId="{C7B50824-6F57-4A59-A5C7-D532E1FF82A5}" type="presParOf" srcId="{DC7BF4EB-8E5A-4175-8148-6D995BE03AD9}" destId="{451D5557-FE8B-4B72-AABA-E3211A2737F3}" srcOrd="3" destOrd="0" presId="urn:microsoft.com/office/officeart/2005/8/layout/radial3"/>
    <dgm:cxn modelId="{833F61E4-169B-4BC8-BD5F-691E1B5A5C7C}" type="presParOf" srcId="{DC7BF4EB-8E5A-4175-8148-6D995BE03AD9}" destId="{A1F945E9-55FD-4D26-8BDA-0549D90A8923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272404-8D64-417B-A872-19EC3F0F5D30}" type="doc">
      <dgm:prSet loTypeId="urn:microsoft.com/office/officeart/2005/8/layout/chevron1" loCatId="process" qsTypeId="urn:microsoft.com/office/officeart/2005/8/quickstyle/simple3" qsCatId="simple" csTypeId="urn:microsoft.com/office/officeart/2005/8/colors/accent0_1" csCatId="mainScheme" phldr="1"/>
      <dgm:spPr/>
    </dgm:pt>
    <dgm:pt modelId="{96CA1E51-A302-46CF-B57B-71AF225C69A2}">
      <dgm:prSet phldrT="[نص]"/>
      <dgm:spPr/>
      <dgm:t>
        <a:bodyPr/>
        <a:lstStyle/>
        <a:p>
          <a:pPr rtl="1"/>
          <a:r>
            <a:rPr lang="ar-SA" dirty="0" smtClean="0"/>
            <a:t>مدخلات</a:t>
          </a:r>
          <a:endParaRPr lang="ar-SA" dirty="0"/>
        </a:p>
      </dgm:t>
    </dgm:pt>
    <dgm:pt modelId="{C4B04DDA-AEA9-4038-85CB-BEC0819580E4}" type="parTrans" cxnId="{07FF58E2-EFEE-4A53-A78B-2665706261AF}">
      <dgm:prSet/>
      <dgm:spPr/>
      <dgm:t>
        <a:bodyPr/>
        <a:lstStyle/>
        <a:p>
          <a:pPr rtl="1"/>
          <a:endParaRPr lang="ar-SA"/>
        </a:p>
      </dgm:t>
    </dgm:pt>
    <dgm:pt modelId="{0F35940E-6DF6-4D02-A3C8-B9E549EF6B25}" type="sibTrans" cxnId="{07FF58E2-EFEE-4A53-A78B-2665706261AF}">
      <dgm:prSet/>
      <dgm:spPr/>
      <dgm:t>
        <a:bodyPr/>
        <a:lstStyle/>
        <a:p>
          <a:pPr rtl="1"/>
          <a:endParaRPr lang="ar-SA"/>
        </a:p>
      </dgm:t>
    </dgm:pt>
    <dgm:pt modelId="{62848143-AADB-4805-9B5E-2F8BF1DAEB6D}">
      <dgm:prSet phldrT="[نص]"/>
      <dgm:spPr/>
      <dgm:t>
        <a:bodyPr/>
        <a:lstStyle/>
        <a:p>
          <a:pPr rtl="1"/>
          <a:r>
            <a:rPr lang="ar-SA" dirty="0" smtClean="0"/>
            <a:t>عمليات</a:t>
          </a:r>
          <a:endParaRPr lang="ar-SA" dirty="0"/>
        </a:p>
      </dgm:t>
    </dgm:pt>
    <dgm:pt modelId="{B8A12B29-D342-4DB8-A949-5775128D61BD}" type="parTrans" cxnId="{C4248577-3F1C-4ADC-96F2-8186C6795D3D}">
      <dgm:prSet/>
      <dgm:spPr/>
      <dgm:t>
        <a:bodyPr/>
        <a:lstStyle/>
        <a:p>
          <a:pPr rtl="1"/>
          <a:endParaRPr lang="ar-SA"/>
        </a:p>
      </dgm:t>
    </dgm:pt>
    <dgm:pt modelId="{97800C91-2B57-4EA9-968D-10B17510757D}" type="sibTrans" cxnId="{C4248577-3F1C-4ADC-96F2-8186C6795D3D}">
      <dgm:prSet/>
      <dgm:spPr/>
      <dgm:t>
        <a:bodyPr/>
        <a:lstStyle/>
        <a:p>
          <a:pPr rtl="1"/>
          <a:endParaRPr lang="ar-SA"/>
        </a:p>
      </dgm:t>
    </dgm:pt>
    <dgm:pt modelId="{294B8095-22C8-4F9E-8540-27BA5FE62968}">
      <dgm:prSet phldrT="[نص]"/>
      <dgm:spPr/>
      <dgm:t>
        <a:bodyPr/>
        <a:lstStyle/>
        <a:p>
          <a:pPr rtl="1"/>
          <a:r>
            <a:rPr lang="ar-SA" dirty="0" smtClean="0"/>
            <a:t>مخرجات</a:t>
          </a:r>
          <a:endParaRPr lang="ar-SA" dirty="0"/>
        </a:p>
      </dgm:t>
    </dgm:pt>
    <dgm:pt modelId="{E902EB08-8169-4F7B-B7E5-5FB575427424}" type="parTrans" cxnId="{58027717-4154-442B-86AE-6AF6A9969AFE}">
      <dgm:prSet/>
      <dgm:spPr/>
      <dgm:t>
        <a:bodyPr/>
        <a:lstStyle/>
        <a:p>
          <a:pPr rtl="1"/>
          <a:endParaRPr lang="ar-SA"/>
        </a:p>
      </dgm:t>
    </dgm:pt>
    <dgm:pt modelId="{04566264-DE20-4AA7-9705-13E2827ABA6A}" type="sibTrans" cxnId="{58027717-4154-442B-86AE-6AF6A9969AFE}">
      <dgm:prSet/>
      <dgm:spPr/>
      <dgm:t>
        <a:bodyPr/>
        <a:lstStyle/>
        <a:p>
          <a:pPr rtl="1"/>
          <a:endParaRPr lang="ar-SA"/>
        </a:p>
      </dgm:t>
    </dgm:pt>
    <dgm:pt modelId="{6F7D1F2F-10A4-4E33-B0A0-0B9858F88850}" type="pres">
      <dgm:prSet presAssocID="{CB272404-8D64-417B-A872-19EC3F0F5D30}" presName="Name0" presStyleCnt="0">
        <dgm:presLayoutVars>
          <dgm:dir/>
          <dgm:animLvl val="lvl"/>
          <dgm:resizeHandles val="exact"/>
        </dgm:presLayoutVars>
      </dgm:prSet>
      <dgm:spPr/>
    </dgm:pt>
    <dgm:pt modelId="{B8F3855E-055A-4FEA-A0F4-6D05DB347540}" type="pres">
      <dgm:prSet presAssocID="{96CA1E51-A302-46CF-B57B-71AF225C69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19B834F-C2BC-478E-B525-3950B5DEFB8F}" type="pres">
      <dgm:prSet presAssocID="{0F35940E-6DF6-4D02-A3C8-B9E549EF6B25}" presName="parTxOnlySpace" presStyleCnt="0"/>
      <dgm:spPr/>
    </dgm:pt>
    <dgm:pt modelId="{8BD8094F-2FC0-4CB1-9BED-2BADA3B49E13}" type="pres">
      <dgm:prSet presAssocID="{62848143-AADB-4805-9B5E-2F8BF1DAEB6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5C09359-D70E-4D8F-BC63-DE5CED42D2B8}" type="pres">
      <dgm:prSet presAssocID="{97800C91-2B57-4EA9-968D-10B17510757D}" presName="parTxOnlySpace" presStyleCnt="0"/>
      <dgm:spPr/>
    </dgm:pt>
    <dgm:pt modelId="{E2465FF1-393C-4C98-8865-49D1558A27E4}" type="pres">
      <dgm:prSet presAssocID="{294B8095-22C8-4F9E-8540-27BA5FE6296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7BFD6F9-FD0F-406E-B661-F0F33D249F6A}" type="presOf" srcId="{62848143-AADB-4805-9B5E-2F8BF1DAEB6D}" destId="{8BD8094F-2FC0-4CB1-9BED-2BADA3B49E13}" srcOrd="0" destOrd="0" presId="urn:microsoft.com/office/officeart/2005/8/layout/chevron1"/>
    <dgm:cxn modelId="{07FF58E2-EFEE-4A53-A78B-2665706261AF}" srcId="{CB272404-8D64-417B-A872-19EC3F0F5D30}" destId="{96CA1E51-A302-46CF-B57B-71AF225C69A2}" srcOrd="0" destOrd="0" parTransId="{C4B04DDA-AEA9-4038-85CB-BEC0819580E4}" sibTransId="{0F35940E-6DF6-4D02-A3C8-B9E549EF6B25}"/>
    <dgm:cxn modelId="{C4248577-3F1C-4ADC-96F2-8186C6795D3D}" srcId="{CB272404-8D64-417B-A872-19EC3F0F5D30}" destId="{62848143-AADB-4805-9B5E-2F8BF1DAEB6D}" srcOrd="1" destOrd="0" parTransId="{B8A12B29-D342-4DB8-A949-5775128D61BD}" sibTransId="{97800C91-2B57-4EA9-968D-10B17510757D}"/>
    <dgm:cxn modelId="{60551E9B-6DF5-49EE-81E4-32E634972603}" type="presOf" srcId="{CB272404-8D64-417B-A872-19EC3F0F5D30}" destId="{6F7D1F2F-10A4-4E33-B0A0-0B9858F88850}" srcOrd="0" destOrd="0" presId="urn:microsoft.com/office/officeart/2005/8/layout/chevron1"/>
    <dgm:cxn modelId="{58027717-4154-442B-86AE-6AF6A9969AFE}" srcId="{CB272404-8D64-417B-A872-19EC3F0F5D30}" destId="{294B8095-22C8-4F9E-8540-27BA5FE62968}" srcOrd="2" destOrd="0" parTransId="{E902EB08-8169-4F7B-B7E5-5FB575427424}" sibTransId="{04566264-DE20-4AA7-9705-13E2827ABA6A}"/>
    <dgm:cxn modelId="{094B6D33-2848-4A10-B624-7BC8E926BCFE}" type="presOf" srcId="{96CA1E51-A302-46CF-B57B-71AF225C69A2}" destId="{B8F3855E-055A-4FEA-A0F4-6D05DB347540}" srcOrd="0" destOrd="0" presId="urn:microsoft.com/office/officeart/2005/8/layout/chevron1"/>
    <dgm:cxn modelId="{CEA6B658-E8F9-433A-874C-8081C9350D2C}" type="presOf" srcId="{294B8095-22C8-4F9E-8540-27BA5FE62968}" destId="{E2465FF1-393C-4C98-8865-49D1558A27E4}" srcOrd="0" destOrd="0" presId="urn:microsoft.com/office/officeart/2005/8/layout/chevron1"/>
    <dgm:cxn modelId="{A2FCCD31-626F-4FEF-B35E-0A3A162E42A4}" type="presParOf" srcId="{6F7D1F2F-10A4-4E33-B0A0-0B9858F88850}" destId="{B8F3855E-055A-4FEA-A0F4-6D05DB347540}" srcOrd="0" destOrd="0" presId="urn:microsoft.com/office/officeart/2005/8/layout/chevron1"/>
    <dgm:cxn modelId="{1689C563-167D-4D08-AF41-DE237A8E20F8}" type="presParOf" srcId="{6F7D1F2F-10A4-4E33-B0A0-0B9858F88850}" destId="{419B834F-C2BC-478E-B525-3950B5DEFB8F}" srcOrd="1" destOrd="0" presId="urn:microsoft.com/office/officeart/2005/8/layout/chevron1"/>
    <dgm:cxn modelId="{1F842A2C-C688-4CF1-B570-596E01899EFF}" type="presParOf" srcId="{6F7D1F2F-10A4-4E33-B0A0-0B9858F88850}" destId="{8BD8094F-2FC0-4CB1-9BED-2BADA3B49E13}" srcOrd="2" destOrd="0" presId="urn:microsoft.com/office/officeart/2005/8/layout/chevron1"/>
    <dgm:cxn modelId="{94D35F57-C157-4A19-9700-5C37F9C448B1}" type="presParOf" srcId="{6F7D1F2F-10A4-4E33-B0A0-0B9858F88850}" destId="{65C09359-D70E-4D8F-BC63-DE5CED42D2B8}" srcOrd="3" destOrd="0" presId="urn:microsoft.com/office/officeart/2005/8/layout/chevron1"/>
    <dgm:cxn modelId="{EF78FA02-C580-4134-ACA0-6474E24F2575}" type="presParOf" srcId="{6F7D1F2F-10A4-4E33-B0A0-0B9858F88850}" destId="{E2465FF1-393C-4C98-8865-49D1558A27E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EBFC6-6C0C-4966-9DDC-7D3BABD164D0}">
      <dsp:nvSpPr>
        <dsp:cNvPr id="0" name=""/>
        <dsp:cNvSpPr/>
      </dsp:nvSpPr>
      <dsp:spPr>
        <a:xfrm>
          <a:off x="3221663" y="864226"/>
          <a:ext cx="2152984" cy="215298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alpha val="5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4Ps</a:t>
          </a:r>
          <a:endParaRPr lang="ar-SA" sz="6500" kern="1200" dirty="0"/>
        </a:p>
      </dsp:txBody>
      <dsp:txXfrm>
        <a:off x="3536960" y="1179523"/>
        <a:ext cx="1522390" cy="1522390"/>
      </dsp:txXfrm>
    </dsp:sp>
    <dsp:sp modelId="{41C42D71-32FF-4227-91D8-8B57BD7E4574}">
      <dsp:nvSpPr>
        <dsp:cNvPr id="0" name=""/>
        <dsp:cNvSpPr/>
      </dsp:nvSpPr>
      <dsp:spPr>
        <a:xfrm>
          <a:off x="3759909" y="384"/>
          <a:ext cx="1076492" cy="1076492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alpha val="5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المنتج</a:t>
          </a:r>
          <a:endParaRPr lang="ar-SA" sz="1700" kern="1200" dirty="0"/>
        </a:p>
      </dsp:txBody>
      <dsp:txXfrm>
        <a:off x="3917558" y="158033"/>
        <a:ext cx="761194" cy="761194"/>
      </dsp:txXfrm>
    </dsp:sp>
    <dsp:sp modelId="{34C74883-1FB0-42B8-9335-C85466BF28C8}">
      <dsp:nvSpPr>
        <dsp:cNvPr id="0" name=""/>
        <dsp:cNvSpPr/>
      </dsp:nvSpPr>
      <dsp:spPr>
        <a:xfrm>
          <a:off x="5161997" y="1402472"/>
          <a:ext cx="1076492" cy="1076492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alpha val="5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التسعير</a:t>
          </a:r>
          <a:endParaRPr lang="ar-SA" sz="1700" kern="1200" dirty="0"/>
        </a:p>
      </dsp:txBody>
      <dsp:txXfrm>
        <a:off x="5319646" y="1560121"/>
        <a:ext cx="761194" cy="761194"/>
      </dsp:txXfrm>
    </dsp:sp>
    <dsp:sp modelId="{451D5557-FE8B-4B72-AABA-E3211A2737F3}">
      <dsp:nvSpPr>
        <dsp:cNvPr id="0" name=""/>
        <dsp:cNvSpPr/>
      </dsp:nvSpPr>
      <dsp:spPr>
        <a:xfrm>
          <a:off x="3759909" y="2804560"/>
          <a:ext cx="1076492" cy="1076492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alpha val="5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التوزيع</a:t>
          </a:r>
          <a:endParaRPr lang="ar-SA" sz="1700" kern="1200" dirty="0"/>
        </a:p>
      </dsp:txBody>
      <dsp:txXfrm>
        <a:off x="3917558" y="2962209"/>
        <a:ext cx="761194" cy="761194"/>
      </dsp:txXfrm>
    </dsp:sp>
    <dsp:sp modelId="{A1F945E9-55FD-4D26-8BDA-0549D90A8923}">
      <dsp:nvSpPr>
        <dsp:cNvPr id="0" name=""/>
        <dsp:cNvSpPr/>
      </dsp:nvSpPr>
      <dsp:spPr>
        <a:xfrm>
          <a:off x="2357821" y="1402472"/>
          <a:ext cx="1076492" cy="1076492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alpha val="5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الترويج</a:t>
          </a:r>
          <a:endParaRPr lang="ar-SA" sz="1700" kern="1200" dirty="0"/>
        </a:p>
      </dsp:txBody>
      <dsp:txXfrm>
        <a:off x="2515470" y="1560121"/>
        <a:ext cx="761194" cy="7611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3855E-055A-4FEA-A0F4-6D05DB347540}">
      <dsp:nvSpPr>
        <dsp:cNvPr id="0" name=""/>
        <dsp:cNvSpPr/>
      </dsp:nvSpPr>
      <dsp:spPr>
        <a:xfrm>
          <a:off x="2381" y="2129102"/>
          <a:ext cx="2901156" cy="116046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مدخلات</a:t>
          </a:r>
          <a:endParaRPr lang="ar-SA" sz="3600" kern="1200" dirty="0"/>
        </a:p>
      </dsp:txBody>
      <dsp:txXfrm>
        <a:off x="582612" y="2129102"/>
        <a:ext cx="1740694" cy="1160462"/>
      </dsp:txXfrm>
    </dsp:sp>
    <dsp:sp modelId="{8BD8094F-2FC0-4CB1-9BED-2BADA3B49E13}">
      <dsp:nvSpPr>
        <dsp:cNvPr id="0" name=""/>
        <dsp:cNvSpPr/>
      </dsp:nvSpPr>
      <dsp:spPr>
        <a:xfrm>
          <a:off x="2613421" y="2129102"/>
          <a:ext cx="2901156" cy="116046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عمليات</a:t>
          </a:r>
          <a:endParaRPr lang="ar-SA" sz="3600" kern="1200" dirty="0"/>
        </a:p>
      </dsp:txBody>
      <dsp:txXfrm>
        <a:off x="3193652" y="2129102"/>
        <a:ext cx="1740694" cy="1160462"/>
      </dsp:txXfrm>
    </dsp:sp>
    <dsp:sp modelId="{E2465FF1-393C-4C98-8865-49D1558A27E4}">
      <dsp:nvSpPr>
        <dsp:cNvPr id="0" name=""/>
        <dsp:cNvSpPr/>
      </dsp:nvSpPr>
      <dsp:spPr>
        <a:xfrm>
          <a:off x="5224462" y="2129102"/>
          <a:ext cx="2901156" cy="1160462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مخرجات</a:t>
          </a:r>
          <a:endParaRPr lang="ar-SA" sz="3600" kern="1200" dirty="0"/>
        </a:p>
      </dsp:txBody>
      <dsp:txXfrm>
        <a:off x="5804693" y="2129102"/>
        <a:ext cx="1740694" cy="1160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إدارة التسويق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9337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الواجب: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السؤال رقم 6 ص 317 (من </a:t>
            </a:r>
            <a:r>
              <a:rPr lang="ar-SA" smtClean="0"/>
              <a:t>الفصل الثاني عشر)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694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التسويق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لابد من التفريق بين ثلاث مصطلحات:</a:t>
            </a:r>
          </a:p>
          <a:p>
            <a:pPr>
              <a:buFontTx/>
              <a:buChar char="-"/>
            </a:pPr>
            <a:r>
              <a:rPr lang="ar-SA" dirty="0" smtClean="0"/>
              <a:t>التسويق: عملية إدارية تحدد مجموعة الأنشطة التسويقية اللازمة لتحقيق الأهداف التي قامت من أجلها</a:t>
            </a:r>
          </a:p>
          <a:p>
            <a:pPr>
              <a:buFontTx/>
              <a:buChar char="-"/>
            </a:pPr>
            <a:endParaRPr lang="ar-SA" dirty="0"/>
          </a:p>
          <a:p>
            <a:pPr>
              <a:buFontTx/>
              <a:buChar char="-"/>
            </a:pPr>
            <a:r>
              <a:rPr lang="ar-SA" dirty="0" smtClean="0"/>
              <a:t>المفهوم التسويقي: فلسفة أو طريقة من طرق التفكير التي يتبناها رجال التسويق في الشركة من تخطيط ورسم سياسات واستراتيجيات تسويقية</a:t>
            </a:r>
          </a:p>
          <a:p>
            <a:pPr>
              <a:buFontTx/>
              <a:buChar char="-"/>
            </a:pPr>
            <a:endParaRPr lang="ar-SA" dirty="0"/>
          </a:p>
          <a:p>
            <a:pPr>
              <a:buFontTx/>
              <a:buChar char="-"/>
            </a:pPr>
            <a:r>
              <a:rPr lang="ar-SA" dirty="0" smtClean="0"/>
              <a:t>إدارة التسويق: الجهة المسؤولة عن تطبيق المفهوم التسويقي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514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عناصر المزيج التسويقي: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79207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501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العنصر الثالث: الترويج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هو عملية الاتصال بالجمهور بهدف التأثير على سلوكهم ، ويتضمن خمسة عناصر تسمى عناصر المزيج الترويجي:</a:t>
            </a:r>
          </a:p>
          <a:p>
            <a:pPr>
              <a:buFontTx/>
              <a:buChar char="-"/>
            </a:pPr>
            <a:r>
              <a:rPr lang="ar-SA" dirty="0" smtClean="0"/>
              <a:t>الإعلان</a:t>
            </a:r>
          </a:p>
          <a:p>
            <a:pPr>
              <a:buFontTx/>
              <a:buChar char="-"/>
            </a:pPr>
            <a:r>
              <a:rPr lang="ar-SA" dirty="0" smtClean="0"/>
              <a:t>البيع الشخصي</a:t>
            </a:r>
          </a:p>
          <a:p>
            <a:pPr>
              <a:buFontTx/>
              <a:buChar char="-"/>
            </a:pPr>
            <a:r>
              <a:rPr lang="ar-SA" dirty="0" smtClean="0"/>
              <a:t>الدعاية</a:t>
            </a:r>
          </a:p>
          <a:p>
            <a:pPr>
              <a:buFontTx/>
              <a:buChar char="-"/>
            </a:pPr>
            <a:r>
              <a:rPr lang="ar-SA" dirty="0" smtClean="0"/>
              <a:t>تنشيط المبيعات</a:t>
            </a:r>
          </a:p>
          <a:p>
            <a:pPr>
              <a:buFontTx/>
              <a:buChar char="-"/>
            </a:pPr>
            <a:r>
              <a:rPr lang="ar-SA" dirty="0" smtClean="0"/>
              <a:t>التسويق المباشر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599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العنصر الرابع: التوزيع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ويقصد به نقل السلع والخدمات من مصادر انتاجها الى المستهلك الأخير عن طريق منافذ التوزيع المختلفة:</a:t>
            </a:r>
          </a:p>
          <a:p>
            <a:pPr>
              <a:buFontTx/>
              <a:buChar char="-"/>
            </a:pPr>
            <a:r>
              <a:rPr lang="ar-SA" dirty="0" smtClean="0"/>
              <a:t>منتج __ مشترٍ نهائي</a:t>
            </a:r>
          </a:p>
          <a:p>
            <a:pPr>
              <a:buFontTx/>
              <a:buChar char="-"/>
            </a:pPr>
            <a:r>
              <a:rPr lang="ar-SA" dirty="0" smtClean="0"/>
              <a:t>منتج __ وكيل بيع </a:t>
            </a:r>
            <a:r>
              <a:rPr lang="ar-SA" dirty="0" err="1" smtClean="0"/>
              <a:t>أوتاجر</a:t>
            </a:r>
            <a:r>
              <a:rPr lang="ar-SA" dirty="0" smtClean="0"/>
              <a:t> تجزئة__ مشترٍ نهائي</a:t>
            </a:r>
          </a:p>
          <a:p>
            <a:pPr>
              <a:buFontTx/>
              <a:buChar char="-"/>
            </a:pPr>
            <a:r>
              <a:rPr lang="ar-SA" dirty="0" smtClean="0"/>
              <a:t>منتج __ تاجر جملة __ تاجر تجزئة __ مشترٍ نهائي</a:t>
            </a:r>
          </a:p>
          <a:p>
            <a:pPr>
              <a:buFontTx/>
              <a:buChar char="-"/>
            </a:pPr>
            <a:r>
              <a:rPr lang="ar-SA" dirty="0" smtClean="0"/>
              <a:t>منتج __ وكيل بيع __ تاجر جملة __ تاجر تجزئة __ مشترٍ نهائي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251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إدارة الإنتاج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هناك عدد من المفاهيم المرتبطة بإدارة الإنتاج: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dirty="0" smtClean="0"/>
              <a:t>الإنتاج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dirty="0" smtClean="0"/>
              <a:t>المنتِج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dirty="0" smtClean="0"/>
              <a:t>عمليات الإنتاج</a:t>
            </a:r>
          </a:p>
          <a:p>
            <a:pPr marL="0" indent="0">
              <a:buNone/>
            </a:pPr>
            <a:r>
              <a:rPr lang="ar-SA" dirty="0" smtClean="0"/>
              <a:t>هل يمكنك التفريق بينها؟؟</a:t>
            </a:r>
          </a:p>
          <a:p>
            <a:pPr marL="0" indent="0">
              <a:buNone/>
            </a:pPr>
            <a:endParaRPr lang="ar-SA" dirty="0"/>
          </a:p>
          <a:p>
            <a:pPr>
              <a:buFont typeface="Wingdings" panose="05000000000000000000" pitchFamily="2" charset="2"/>
              <a:buChar char="Ø"/>
            </a:pPr>
            <a:r>
              <a:rPr lang="ar-SA" dirty="0" smtClean="0"/>
              <a:t>وظيفة الإنتاج : ذلك النشاط الذي يختص بعملية خلق السلع او الخدمات من خلال اجراء تغييرات في الشكل والمواصفات بما يتفق ورغبات واحتياجات المستهلكين الحاليين والمرتقبين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89859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33411"/>
            <a:ext cx="8596668" cy="1320800"/>
          </a:xfrm>
        </p:spPr>
        <p:txBody>
          <a:bodyPr/>
          <a:lstStyle/>
          <a:p>
            <a:pPr algn="r"/>
            <a:r>
              <a:rPr lang="ar-SA" dirty="0" smtClean="0"/>
              <a:t>وظيفة الإنتاج كنظام مفتوح: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703389"/>
            <a:ext cx="8596668" cy="3880773"/>
          </a:xfrm>
        </p:spPr>
        <p:txBody>
          <a:bodyPr/>
          <a:lstStyle/>
          <a:p>
            <a:r>
              <a:rPr lang="ar-SA" dirty="0" smtClean="0"/>
              <a:t>وفقا لمدخل النظم تعرَّف وظيفة الإنتاج بأنها النشاط المسؤول عن تحويل المدخلات لمخرجات نهائية</a:t>
            </a:r>
          </a:p>
          <a:p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1193800" y="2705100"/>
            <a:ext cx="8242300" cy="35664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بيئة خارجية</a:t>
            </a:r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r"/>
            <a:endParaRPr lang="ar-SA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514696297"/>
              </p:ext>
            </p:extLst>
          </p:nvPr>
        </p:nvGraphicFramePr>
        <p:xfrm>
          <a:off x="1308100" y="12022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ستطيل 4"/>
          <p:cNvSpPr/>
          <p:nvPr/>
        </p:nvSpPr>
        <p:spPr>
          <a:xfrm>
            <a:off x="3962400" y="5029200"/>
            <a:ext cx="2705100" cy="711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تغذية مرتدة</a:t>
            </a:r>
            <a:endParaRPr lang="ar-SA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8" name="سهم منحني 7"/>
          <p:cNvSpPr/>
          <p:nvPr/>
        </p:nvSpPr>
        <p:spPr>
          <a:xfrm rot="16200000">
            <a:off x="2663335" y="4362133"/>
            <a:ext cx="554963" cy="1718972"/>
          </a:xfrm>
          <a:prstGeom prst="ben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9" name="سهم منحني 8"/>
          <p:cNvSpPr/>
          <p:nvPr/>
        </p:nvSpPr>
        <p:spPr>
          <a:xfrm rot="10800000">
            <a:off x="6829595" y="4944136"/>
            <a:ext cx="1628604" cy="554963"/>
          </a:xfrm>
          <a:prstGeom prst="ben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559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أهمية وظيفة الإنتاج: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العوامل الداخلية: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 smtClean="0"/>
              <a:t>العمالة المتاحة</a:t>
            </a:r>
          </a:p>
          <a:p>
            <a:r>
              <a:rPr lang="ar-SA" dirty="0" smtClean="0"/>
              <a:t>المواد المستخدمة</a:t>
            </a:r>
          </a:p>
          <a:p>
            <a:r>
              <a:rPr lang="ar-SA" dirty="0" err="1" smtClean="0"/>
              <a:t>الالات</a:t>
            </a:r>
            <a:r>
              <a:rPr lang="ar-SA" dirty="0" smtClean="0"/>
              <a:t> والمعدات</a:t>
            </a:r>
          </a:p>
          <a:p>
            <a:r>
              <a:rPr lang="ar-SA" dirty="0" smtClean="0"/>
              <a:t>اللوائح التنظيمية</a:t>
            </a:r>
          </a:p>
          <a:p>
            <a:endParaRPr lang="ar-SA" dirty="0"/>
          </a:p>
          <a:p>
            <a:pPr marL="0" indent="0">
              <a:buNone/>
            </a:pPr>
            <a:endParaRPr lang="ar-SA" dirty="0" smtClean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العوامل الخارجية: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SA" dirty="0" smtClean="0"/>
              <a:t>آليات السوق المتضاربة</a:t>
            </a:r>
          </a:p>
          <a:p>
            <a:r>
              <a:rPr lang="ar-SA" dirty="0" smtClean="0"/>
              <a:t>الظروف البيئية المحيطة</a:t>
            </a:r>
          </a:p>
          <a:p>
            <a:endParaRPr lang="ar-SA" dirty="0" smtClean="0"/>
          </a:p>
          <a:p>
            <a:endParaRPr lang="ar-SA" dirty="0"/>
          </a:p>
          <a:p>
            <a:pPr marL="0" indent="0">
              <a:buNone/>
            </a:pP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</a:rPr>
              <a:t>أهداف النشاط الإنتاجي: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dirty="0" smtClean="0">
                <a:solidFill>
                  <a:schemeClr val="tx1"/>
                </a:solidFill>
              </a:rPr>
              <a:t>أهداف طويلة الأجل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SA" dirty="0" smtClean="0">
                <a:solidFill>
                  <a:schemeClr val="tx1"/>
                </a:solidFill>
              </a:rPr>
              <a:t>أهداف قصيرة الأجل</a:t>
            </a:r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26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دورة حياة النشاط الإنتاجي: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تمر دورة الإنتاج بمجموعة من المراحل:</a:t>
            </a:r>
          </a:p>
          <a:p>
            <a:pPr>
              <a:buFontTx/>
              <a:buChar char="-"/>
            </a:pPr>
            <a:r>
              <a:rPr lang="ar-SA" dirty="0" smtClean="0"/>
              <a:t>التنبؤ بحجم المبيعات</a:t>
            </a:r>
          </a:p>
          <a:p>
            <a:pPr>
              <a:buFontTx/>
              <a:buChar char="-"/>
            </a:pPr>
            <a:r>
              <a:rPr lang="ar-SA" dirty="0" smtClean="0"/>
              <a:t>تصميم المنتج</a:t>
            </a:r>
          </a:p>
          <a:p>
            <a:pPr>
              <a:buFontTx/>
              <a:buChar char="-"/>
            </a:pPr>
            <a:r>
              <a:rPr lang="ar-SA" dirty="0" smtClean="0"/>
              <a:t>تقدير التكلفة</a:t>
            </a:r>
          </a:p>
          <a:p>
            <a:pPr>
              <a:buFontTx/>
              <a:buChar char="-"/>
            </a:pPr>
            <a:r>
              <a:rPr lang="ar-SA" dirty="0" smtClean="0"/>
              <a:t>حصر حجم المخزون</a:t>
            </a:r>
          </a:p>
          <a:p>
            <a:pPr>
              <a:buFontTx/>
              <a:buChar char="-"/>
            </a:pPr>
            <a:r>
              <a:rPr lang="ar-SA" dirty="0" smtClean="0"/>
              <a:t>خطة الإنتاج التشغيلية</a:t>
            </a:r>
          </a:p>
          <a:p>
            <a:pPr>
              <a:buFontTx/>
              <a:buChar char="-"/>
            </a:pPr>
            <a:r>
              <a:rPr lang="ar-SA" dirty="0" smtClean="0"/>
              <a:t>متابعة الأداء</a:t>
            </a:r>
          </a:p>
          <a:p>
            <a:pPr>
              <a:buFontTx/>
              <a:buChar char="-"/>
            </a:pPr>
            <a:r>
              <a:rPr lang="ar-SA" dirty="0" smtClean="0"/>
              <a:t>التخزين</a:t>
            </a:r>
          </a:p>
          <a:p>
            <a:pPr>
              <a:buFontTx/>
              <a:buChar char="-"/>
            </a:pP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079515190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</TotalTime>
  <Words>298</Words>
  <Application>Microsoft Office PowerPoint</Application>
  <PresentationFormat>ملء الشاشة</PresentationFormat>
  <Paragraphs>76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6" baseType="lpstr">
      <vt:lpstr>Arial</vt:lpstr>
      <vt:lpstr>Tahoma</vt:lpstr>
      <vt:lpstr>Trebuchet MS</vt:lpstr>
      <vt:lpstr>Wingdings</vt:lpstr>
      <vt:lpstr>Wingdings 3</vt:lpstr>
      <vt:lpstr>واجهة</vt:lpstr>
      <vt:lpstr>إدارة التسويق</vt:lpstr>
      <vt:lpstr>مفهوم التسويق</vt:lpstr>
      <vt:lpstr>عناصر المزيج التسويقي:</vt:lpstr>
      <vt:lpstr>العنصر الثالث: الترويج</vt:lpstr>
      <vt:lpstr>العنصر الرابع: التوزيع</vt:lpstr>
      <vt:lpstr>مفهوم إدارة الإنتاج</vt:lpstr>
      <vt:lpstr>وظيفة الإنتاج كنظام مفتوح:</vt:lpstr>
      <vt:lpstr>أهمية وظيفة الإنتاج:</vt:lpstr>
      <vt:lpstr>دورة حياة النشاط الإنتاجي:</vt:lpstr>
      <vt:lpstr>الواجب: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إدارة التسويق</dc:title>
  <dc:creator>SAMSUNG</dc:creator>
  <cp:lastModifiedBy>SAMSUNG</cp:lastModifiedBy>
  <cp:revision>8</cp:revision>
  <dcterms:created xsi:type="dcterms:W3CDTF">2020-03-22T17:57:09Z</dcterms:created>
  <dcterms:modified xsi:type="dcterms:W3CDTF">2020-03-22T20:43:23Z</dcterms:modified>
</cp:coreProperties>
</file>