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336600"/>
    <a:srgbClr val="8B4007"/>
    <a:srgbClr val="00FFFF"/>
    <a:srgbClr val="CC99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3" d="100"/>
          <a:sy n="43" d="100"/>
        </p:scale>
        <p:origin x="-73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B8ABB09-4A1D-463E-8065-109CC2B7EFAA}" type="datetimeFigureOut">
              <a:rPr lang="ar-SA" smtClean="0"/>
              <a:t>01/07/34</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a:xfrm>
            <a:off x="7991475" y="6429375"/>
            <a:ext cx="876300" cy="292100"/>
          </a:xfrm>
        </p:spPr>
        <p:txBody>
          <a:bodyPr/>
          <a:lstStyle/>
          <a:p>
            <a:fld id="{0B34F065-1154-456A-91E3-76DE8E75E17B}" type="slidenum">
              <a:rPr lang="ar-SA" smtClean="0"/>
              <a:t>‹#›</a:t>
            </a:fld>
            <a:endParaRPr lang="ar-SA"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ar-SA" smtClean="0"/>
              <a:t>انقر لتحرير نمط العنوان الرئيسي</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01/07/34</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01/07/34</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01/07/34</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B8ABB09-4A1D-463E-8065-109CC2B7EFAA}" type="datetimeFigureOut">
              <a:rPr lang="ar-SA" smtClean="0"/>
              <a:t>01/07/34</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ar-SA" smtClean="0"/>
              <a:t>انقر لتحرير نمط العنوان الرئيسي</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01/07/34</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B8ABB09-4A1D-463E-8065-109CC2B7EFAA}" type="datetimeFigureOut">
              <a:rPr lang="ar-SA" smtClean="0"/>
              <a:t>01/07/34</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01/07/34</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01/07/34</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B8ABB09-4A1D-463E-8065-109CC2B7EFAA}" type="datetimeFigureOut">
              <a:rPr lang="ar-SA" smtClean="0"/>
              <a:t>01/07/34</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ar-SA" smtClean="0"/>
              <a:t>انقر لتحرير نمط العنوان الرئيسي</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B8ABB09-4A1D-463E-8065-109CC2B7EFAA}" type="datetimeFigureOut">
              <a:rPr lang="ar-SA" smtClean="0"/>
              <a:t>01/07/34</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ar-SA" smtClean="0"/>
              <a:t>انقر لتحرير نمط العنوان الرئيسي</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B8ABB09-4A1D-463E-8065-109CC2B7EFAA}" type="datetimeFigureOut">
              <a:rPr lang="ar-SA" smtClean="0"/>
              <a:t>01/07/34</a:t>
            </a:fld>
            <a:endParaRPr lang="ar-SA"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ar-SA"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0B34F065-1154-456A-91E3-76DE8E75E17B}"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r" defTabSz="914400" rtl="1"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r" defTabSz="914400" rtl="1"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r" defTabSz="914400" rtl="1"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r" defTabSz="914400" rtl="1"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r" defTabSz="914400" rtl="1"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63888" y="188640"/>
            <a:ext cx="5400600" cy="6480720"/>
          </a:xfrm>
        </p:spPr>
        <p:txBody>
          <a:bodyPr>
            <a:normAutofit/>
          </a:bodyPr>
          <a:lstStyle/>
          <a:p>
            <a:pPr algn="just"/>
            <a:r>
              <a:rPr lang="ar-SA" sz="6600" dirty="0">
                <a:solidFill>
                  <a:srgbClr val="CC99FF"/>
                </a:solidFill>
                <a:cs typeface="DecoType Naskh Special" pitchFamily="2" charset="-78"/>
              </a:rPr>
              <a:t> </a:t>
            </a:r>
            <a:r>
              <a:rPr lang="en-US" sz="6600" dirty="0" smtClean="0">
                <a:solidFill>
                  <a:srgbClr val="7030A0"/>
                </a:solidFill>
                <a:cs typeface="DecoType Naskh Special" pitchFamily="2" charset="-78"/>
              </a:rPr>
              <a:t>} </a:t>
            </a:r>
            <a:r>
              <a:rPr lang="ar-SA" sz="6600" dirty="0" smtClean="0">
                <a:solidFill>
                  <a:srgbClr val="7030A0"/>
                </a:solidFill>
                <a:cs typeface="DecoType Naskh Special" pitchFamily="2" charset="-78"/>
              </a:rPr>
              <a:t>والله فضّل بعضكم على بعض في الرزق فما الذين فضّلوا برآدي رزقهم على ما ملكت أيمانهم  فهم  فيه  سواء أفبنعمة الله يجحدون</a:t>
            </a:r>
            <a:r>
              <a:rPr lang="en-US" sz="6600" dirty="0" smtClean="0">
                <a:solidFill>
                  <a:srgbClr val="7030A0"/>
                </a:solidFill>
                <a:cs typeface="DecoType Naskh Special" pitchFamily="2" charset="-78"/>
              </a:rPr>
              <a:t> { </a:t>
            </a:r>
            <a:r>
              <a:rPr lang="ar-SA" sz="6600" dirty="0" smtClean="0">
                <a:solidFill>
                  <a:srgbClr val="7030A0"/>
                </a:solidFill>
                <a:cs typeface="DecoType Naskh Special" pitchFamily="2" charset="-78"/>
              </a:rPr>
              <a:t> </a:t>
            </a:r>
            <a:r>
              <a:rPr lang="ar-SA" dirty="0" smtClean="0">
                <a:solidFill>
                  <a:srgbClr val="00B050"/>
                </a:solidFill>
                <a:cs typeface="DecoType Naskh Special" pitchFamily="2" charset="-78"/>
              </a:rPr>
              <a:t>النحل</a:t>
            </a:r>
            <a:endParaRPr lang="ar-SA" sz="2000" dirty="0">
              <a:solidFill>
                <a:srgbClr val="00B050"/>
              </a:solidFill>
            </a:endParaRPr>
          </a:p>
        </p:txBody>
      </p:sp>
    </p:spTree>
    <p:extLst>
      <p:ext uri="{BB962C8B-B14F-4D97-AF65-F5344CB8AC3E}">
        <p14:creationId xmlns:p14="http://schemas.microsoft.com/office/powerpoint/2010/main" val="511392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5445224"/>
            <a:ext cx="9144000" cy="1066800"/>
          </a:xfrm>
        </p:spPr>
        <p:txBody>
          <a:bodyPr>
            <a:noAutofit/>
          </a:bodyPr>
          <a:lstStyle/>
          <a:p>
            <a:pPr algn="just"/>
            <a:r>
              <a:rPr lang="ar-SA" dirty="0" smtClean="0"/>
              <a:t>- </a:t>
            </a:r>
            <a:r>
              <a:rPr lang="ar-SA" sz="4000" dirty="0" smtClean="0"/>
              <a:t>إن إغفال ما بين الأفراد رجالهم ونساءهم كبارهم وصغارهم من فوارق جسمية وعقلية واجتماعية ومزاجية له أسوأ الأثر على الفرد والمجتمع.</a:t>
            </a:r>
            <a:br>
              <a:rPr lang="ar-SA" sz="4000" dirty="0" smtClean="0"/>
            </a:br>
            <a:r>
              <a:rPr lang="ar-SA" sz="4000" dirty="0" smtClean="0">
                <a:solidFill>
                  <a:srgbClr val="FF0000"/>
                </a:solidFill>
              </a:rPr>
              <a:t/>
            </a:r>
            <a:br>
              <a:rPr lang="ar-SA" sz="4000" dirty="0" smtClean="0">
                <a:solidFill>
                  <a:srgbClr val="FF0000"/>
                </a:solidFill>
              </a:rPr>
            </a:br>
            <a:r>
              <a:rPr lang="ar-SA" sz="4000" dirty="0" smtClean="0">
                <a:solidFill>
                  <a:srgbClr val="FF0000"/>
                </a:solidFill>
              </a:rPr>
              <a:t>- إن النتيجة الطبيعية لذلك هو هبوط مستوى الانتاج والاخفاق في الدراسة واضطراب الصحة النفسية للفرد لأننا نكلفه بالقيام بعمل أو دراسة لا يقوى عليها أو لا يميل إليها </a:t>
            </a:r>
            <a:r>
              <a:rPr lang="ar-SA" sz="4000" dirty="0" smtClean="0">
                <a:solidFill>
                  <a:srgbClr val="FF0000"/>
                </a:solidFill>
              </a:rPr>
              <a:t>إضافة لفساد </a:t>
            </a:r>
            <a:r>
              <a:rPr lang="ar-SA" sz="4000" dirty="0" smtClean="0">
                <a:solidFill>
                  <a:srgbClr val="FF0000"/>
                </a:solidFill>
              </a:rPr>
              <a:t>العلاقات الانسانية، فضلا عن ما يصيب اقتصاد البلد والتنظيم الاجتماعي. </a:t>
            </a:r>
            <a:r>
              <a:rPr lang="ar-SA" dirty="0" smtClean="0"/>
              <a:t/>
            </a:r>
            <a:br>
              <a:rPr lang="ar-SA" dirty="0" smtClean="0"/>
            </a:br>
            <a:endParaRPr lang="ar-SA" dirty="0"/>
          </a:p>
        </p:txBody>
      </p:sp>
    </p:spTree>
    <p:extLst>
      <p:ext uri="{BB962C8B-B14F-4D97-AF65-F5344CB8AC3E}">
        <p14:creationId xmlns:p14="http://schemas.microsoft.com/office/powerpoint/2010/main" val="373374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88640"/>
            <a:ext cx="8591550" cy="1066800"/>
          </a:xfrm>
        </p:spPr>
        <p:txBody>
          <a:bodyPr>
            <a:normAutofit/>
          </a:bodyPr>
          <a:lstStyle/>
          <a:p>
            <a:pPr algn="ctr"/>
            <a:r>
              <a:rPr lang="ar-SA" sz="5400" b="1" dirty="0" smtClean="0">
                <a:solidFill>
                  <a:srgbClr val="FFC000"/>
                </a:solidFill>
                <a:effectLst>
                  <a:outerShdw blurRad="38100" dist="38100" dir="2700000" algn="tl">
                    <a:srgbClr val="000000">
                      <a:alpha val="43137"/>
                    </a:srgbClr>
                  </a:outerShdw>
                </a:effectLst>
              </a:rPr>
              <a:t>ما مدى الفروق الفردية؟؟</a:t>
            </a:r>
            <a:endParaRPr lang="ar-SA" sz="5400" b="1" dirty="0">
              <a:solidFill>
                <a:srgbClr val="FFC000"/>
              </a:solidFill>
              <a:effectLst>
                <a:outerShdw blurRad="38100" dist="38100" dir="2700000" algn="tl">
                  <a:srgbClr val="000000">
                    <a:alpha val="43137"/>
                  </a:srgbClr>
                </a:outerShdw>
              </a:effectLst>
            </a:endParaRPr>
          </a:p>
        </p:txBody>
      </p:sp>
      <p:sp>
        <p:nvSpPr>
          <p:cNvPr id="3" name="مربع نص 2"/>
          <p:cNvSpPr txBox="1"/>
          <p:nvPr/>
        </p:nvSpPr>
        <p:spPr>
          <a:xfrm>
            <a:off x="179512" y="1124744"/>
            <a:ext cx="8784976" cy="2677656"/>
          </a:xfrm>
          <a:prstGeom prst="rect">
            <a:avLst/>
          </a:prstGeom>
          <a:noFill/>
        </p:spPr>
        <p:txBody>
          <a:bodyPr wrap="square" rtlCol="1">
            <a:spAutoFit/>
          </a:bodyPr>
          <a:lstStyle/>
          <a:p>
            <a:pPr algn="just"/>
            <a:r>
              <a:rPr lang="ar-SA" sz="2800" b="1" dirty="0" smtClean="0"/>
              <a:t>إن الاحصاء السيكولوجي يدلنا على ان أي صفة بين الأفراد تتوزع وفق نموذج خاص مهما كانت هذه الصفة جسمية عقلية مزاجية خلقية </a:t>
            </a:r>
            <a:r>
              <a:rPr lang="ar-SA" sz="2800" b="1" dirty="0" smtClean="0"/>
              <a:t>اجتماعية.</a:t>
            </a:r>
          </a:p>
          <a:p>
            <a:pPr algn="just"/>
            <a:r>
              <a:rPr lang="ar-SA" sz="2800" b="1" dirty="0" smtClean="0"/>
              <a:t> </a:t>
            </a:r>
            <a:endParaRPr lang="ar-SA" sz="2800" b="1" dirty="0"/>
          </a:p>
          <a:p>
            <a:pPr algn="just"/>
            <a:r>
              <a:rPr lang="ar-SA" sz="2800" b="1" dirty="0" smtClean="0"/>
              <a:t>ويتضح هذا النموذج في أن أغلب الأفراد يملكون الصفة بدرجة </a:t>
            </a:r>
            <a:r>
              <a:rPr lang="ar-SA" sz="2800" b="1" dirty="0"/>
              <a:t>م</a:t>
            </a:r>
            <a:r>
              <a:rPr lang="ar-SA" sz="2800" b="1" dirty="0" smtClean="0"/>
              <a:t>توسطة معتدلة، ثم يقل عددهم تدريجيا كلما اتجهنا للطرفية .. وهذا ما يسمى بالمنحنى الاعتدالي الطبيعي الجرسي تشبيها له بالجرس .</a:t>
            </a:r>
            <a:endParaRPr lang="ar-SA" sz="2800" b="1" dirty="0"/>
          </a:p>
        </p:txBody>
      </p:sp>
      <p:pic>
        <p:nvPicPr>
          <p:cNvPr id="9" name="صورة 8"/>
          <p:cNvPicPr>
            <a:picLocks noChangeAspect="1"/>
          </p:cNvPicPr>
          <p:nvPr/>
        </p:nvPicPr>
        <p:blipFill rotWithShape="1">
          <a:blip r:embed="rId2">
            <a:extLst>
              <a:ext uri="{28A0092B-C50C-407E-A947-70E740481C1C}">
                <a14:useLocalDpi xmlns:a14="http://schemas.microsoft.com/office/drawing/2010/main" val="0"/>
              </a:ext>
            </a:extLst>
          </a:blip>
          <a:srcRect b="6540"/>
          <a:stretch/>
        </p:blipFill>
        <p:spPr>
          <a:xfrm>
            <a:off x="1619672" y="3933056"/>
            <a:ext cx="6192688" cy="2687610"/>
          </a:xfrm>
          <a:prstGeom prst="rect">
            <a:avLst/>
          </a:prstGeom>
        </p:spPr>
      </p:pic>
    </p:spTree>
    <p:extLst>
      <p:ext uri="{BB962C8B-B14F-4D97-AF65-F5344CB8AC3E}">
        <p14:creationId xmlns:p14="http://schemas.microsoft.com/office/powerpoint/2010/main" val="341807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800" b="1" dirty="0" smtClean="0">
                <a:solidFill>
                  <a:srgbClr val="7030A0"/>
                </a:solidFill>
              </a:rPr>
              <a:t>أسباب الفروق الفردية:</a:t>
            </a:r>
            <a:endParaRPr lang="ar-SA" sz="4800" b="1" dirty="0">
              <a:solidFill>
                <a:srgbClr val="7030A0"/>
              </a:solidFill>
            </a:endParaRPr>
          </a:p>
        </p:txBody>
      </p:sp>
      <p:sp>
        <p:nvSpPr>
          <p:cNvPr id="3" name="مربع نص 2"/>
          <p:cNvSpPr txBox="1"/>
          <p:nvPr/>
        </p:nvSpPr>
        <p:spPr>
          <a:xfrm>
            <a:off x="395536" y="1988840"/>
            <a:ext cx="8424936" cy="3970318"/>
          </a:xfrm>
          <a:prstGeom prst="rect">
            <a:avLst/>
          </a:prstGeom>
          <a:noFill/>
        </p:spPr>
        <p:txBody>
          <a:bodyPr wrap="square" rtlCol="1">
            <a:spAutoFit/>
          </a:bodyPr>
          <a:lstStyle/>
          <a:p>
            <a:pPr algn="just"/>
            <a:r>
              <a:rPr lang="ar-SA" sz="3600" b="1" dirty="0" smtClean="0"/>
              <a:t>لقد تعددت الآراء حول تأثير كل من البيئة والوراثة في الفروق الفردية .. وموجز القول :</a:t>
            </a:r>
          </a:p>
          <a:p>
            <a:pPr marL="457200" indent="-457200" algn="just">
              <a:buFontTx/>
              <a:buChar char="-"/>
            </a:pPr>
            <a:r>
              <a:rPr lang="ar-SA" sz="3600" b="1" dirty="0" smtClean="0">
                <a:solidFill>
                  <a:srgbClr val="C00000"/>
                </a:solidFill>
              </a:rPr>
              <a:t>الوراثة تزود الفرد بالإمكانيات والاستعدادات ، أما البيئة تقرر ما إذا كانت الامكانيات ستتحول أو لا تتحول إلى قدرات فعلية ومدى أمكانية استغلالها ..</a:t>
            </a:r>
          </a:p>
          <a:p>
            <a:pPr marL="457200" indent="-457200" algn="just">
              <a:buFontTx/>
              <a:buChar char="-"/>
            </a:pPr>
            <a:r>
              <a:rPr lang="ar-SA" sz="3600" b="1" dirty="0" smtClean="0">
                <a:solidFill>
                  <a:srgbClr val="C00000"/>
                </a:solidFill>
              </a:rPr>
              <a:t>وبالتالي فإن كل قدرة او سمة لدى الفرد تكون فطرية ومكتسبة في آن واحد.. </a:t>
            </a:r>
            <a:endParaRPr lang="ar-SA" sz="3600" b="1" dirty="0">
              <a:solidFill>
                <a:srgbClr val="C00000"/>
              </a:solidFill>
            </a:endParaRPr>
          </a:p>
        </p:txBody>
      </p:sp>
    </p:spTree>
    <p:extLst>
      <p:ext uri="{BB962C8B-B14F-4D97-AF65-F5344CB8AC3E}">
        <p14:creationId xmlns:p14="http://schemas.microsoft.com/office/powerpoint/2010/main" val="9402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9527" y="572201"/>
            <a:ext cx="8591550" cy="1066800"/>
          </a:xfrm>
        </p:spPr>
        <p:txBody>
          <a:bodyPr>
            <a:noAutofit/>
          </a:bodyPr>
          <a:lstStyle/>
          <a:p>
            <a:pPr algn="ctr"/>
            <a:r>
              <a:rPr lang="ar-SA" sz="4000" dirty="0" smtClean="0">
                <a:solidFill>
                  <a:srgbClr val="C00000"/>
                </a:solidFill>
              </a:rPr>
              <a:t>كم نسبة الوراثة وكم نسبة البيئة في التأثير على القدرات والسمات؟؟</a:t>
            </a:r>
            <a:endParaRPr lang="ar-SA" sz="4000" dirty="0">
              <a:solidFill>
                <a:srgbClr val="C00000"/>
              </a:solidFill>
            </a:endParaRPr>
          </a:p>
        </p:txBody>
      </p:sp>
      <p:sp>
        <p:nvSpPr>
          <p:cNvPr id="3" name="مربع نص 2"/>
          <p:cNvSpPr txBox="1"/>
          <p:nvPr/>
        </p:nvSpPr>
        <p:spPr>
          <a:xfrm>
            <a:off x="323528" y="1772816"/>
            <a:ext cx="8352928" cy="4524315"/>
          </a:xfrm>
          <a:prstGeom prst="rect">
            <a:avLst/>
          </a:prstGeom>
          <a:noFill/>
        </p:spPr>
        <p:txBody>
          <a:bodyPr wrap="square" rtlCol="1">
            <a:spAutoFit/>
          </a:bodyPr>
          <a:lstStyle/>
          <a:p>
            <a:pPr marL="285750" indent="-285750" algn="just">
              <a:buFontTx/>
              <a:buChar char="-"/>
            </a:pPr>
            <a:r>
              <a:rPr lang="ar-SA" sz="3600" dirty="0" smtClean="0"/>
              <a:t>ترجع بعض الصفات إلى عوامل وراثية بحته مثل : لون العين والجلد والشعر ونوعيته، أمراض الدم، عمى الألوان، بعض الأمراض العقلية. </a:t>
            </a:r>
          </a:p>
          <a:p>
            <a:pPr marL="285750" indent="-285750" algn="just">
              <a:buFontTx/>
              <a:buChar char="-"/>
            </a:pPr>
            <a:r>
              <a:rPr lang="ar-SA" sz="3600" dirty="0" smtClean="0"/>
              <a:t>- ترجع بعض الصفات الى البيئة وحدها كالفروق في الاتجاهات الاجتماعية والميول والصفات الخلقية.</a:t>
            </a:r>
          </a:p>
          <a:p>
            <a:pPr marL="285750" indent="-285750" algn="just">
              <a:buFontTx/>
              <a:buChar char="-"/>
            </a:pPr>
            <a:r>
              <a:rPr lang="ar-SA" sz="3600" dirty="0" smtClean="0"/>
              <a:t>ترجع بعض الفروق إلى كل من الوراثة والبيئة بنسب متفاوتة، كالفروق في الذكاء إلا في حالات التوائم </a:t>
            </a:r>
            <a:r>
              <a:rPr lang="ar-SA" sz="3600" dirty="0" err="1" smtClean="0"/>
              <a:t>الصنوية</a:t>
            </a:r>
            <a:r>
              <a:rPr lang="ar-SA" sz="3600" dirty="0" smtClean="0"/>
              <a:t>، إذا يرجع اختلافهم في الذكاء إلى عوالم بيئية.</a:t>
            </a:r>
            <a:endParaRPr lang="ar-SA" sz="3600" dirty="0"/>
          </a:p>
        </p:txBody>
      </p:sp>
    </p:spTree>
    <p:extLst>
      <p:ext uri="{BB962C8B-B14F-4D97-AF65-F5344CB8AC3E}">
        <p14:creationId xmlns:p14="http://schemas.microsoft.com/office/powerpoint/2010/main" val="369437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1" dirty="0" smtClean="0">
                <a:solidFill>
                  <a:schemeClr val="tx1">
                    <a:lumMod val="90000"/>
                    <a:lumOff val="10000"/>
                  </a:schemeClr>
                </a:solidFill>
                <a:effectLst>
                  <a:outerShdw blurRad="38100" dist="38100" dir="2700000" algn="tl">
                    <a:srgbClr val="000000">
                      <a:alpha val="43137"/>
                    </a:srgbClr>
                  </a:outerShdw>
                </a:effectLst>
              </a:rPr>
              <a:t>قياس الفروق الفردية:</a:t>
            </a:r>
            <a:endParaRPr lang="ar-SA" sz="4400" b="1" dirty="0">
              <a:solidFill>
                <a:schemeClr val="tx1">
                  <a:lumMod val="90000"/>
                  <a:lumOff val="10000"/>
                </a:schemeClr>
              </a:solidFill>
              <a:effectLst>
                <a:outerShdw blurRad="38100" dist="38100" dir="2700000" algn="tl">
                  <a:srgbClr val="000000">
                    <a:alpha val="43137"/>
                  </a:srgbClr>
                </a:outerShdw>
              </a:effectLst>
            </a:endParaRPr>
          </a:p>
        </p:txBody>
      </p:sp>
      <p:sp>
        <p:nvSpPr>
          <p:cNvPr id="3" name="مربع نص 2"/>
          <p:cNvSpPr txBox="1"/>
          <p:nvPr/>
        </p:nvSpPr>
        <p:spPr>
          <a:xfrm>
            <a:off x="3059832" y="1556792"/>
            <a:ext cx="5832648" cy="5078313"/>
          </a:xfrm>
          <a:prstGeom prst="rect">
            <a:avLst/>
          </a:prstGeom>
          <a:noFill/>
        </p:spPr>
        <p:txBody>
          <a:bodyPr wrap="square" rtlCol="1">
            <a:spAutoFit/>
          </a:bodyPr>
          <a:lstStyle/>
          <a:p>
            <a:pPr algn="just"/>
            <a:r>
              <a:rPr lang="ar-SA" sz="3600" dirty="0" smtClean="0"/>
              <a:t>تستخدم الاختبارات النفسية بمختلف انواعها للثلاثة اهداف </a:t>
            </a:r>
          </a:p>
          <a:p>
            <a:pPr algn="just"/>
            <a:r>
              <a:rPr lang="ar-SA" sz="3600" dirty="0" smtClean="0"/>
              <a:t>1- قياس الفروق بين الأفراد كمقارنه ذكاء طفل بآخر من نفس العمر .</a:t>
            </a:r>
          </a:p>
          <a:p>
            <a:pPr algn="just"/>
            <a:r>
              <a:rPr lang="ar-SA" sz="3600" dirty="0" smtClean="0"/>
              <a:t>2- قياس الفروق بين الفرد ونفسه في فترات متفاوتة كمقارنته في قدرة معينة قبل التدريب و وبعد التدريب.</a:t>
            </a:r>
          </a:p>
          <a:p>
            <a:pPr algn="just"/>
            <a:r>
              <a:rPr lang="ar-SA" sz="3600" dirty="0" smtClean="0"/>
              <a:t>3- مقارنه المجموعات كمقارنه الذكور بالإناث في مهارات معينة .</a:t>
            </a:r>
            <a:endParaRPr lang="ar-SA" sz="36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052736"/>
            <a:ext cx="2304256" cy="2110323"/>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4064869"/>
            <a:ext cx="2304256" cy="1819275"/>
          </a:xfrm>
          <a:prstGeom prst="rect">
            <a:avLst/>
          </a:prstGeom>
        </p:spPr>
      </p:pic>
    </p:spTree>
    <p:extLst>
      <p:ext uri="{BB962C8B-B14F-4D97-AF65-F5344CB8AC3E}">
        <p14:creationId xmlns:p14="http://schemas.microsoft.com/office/powerpoint/2010/main" val="132394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000" b="1" dirty="0" smtClean="0">
                <a:effectLst>
                  <a:outerShdw blurRad="38100" dist="38100" dir="2700000" algn="tl">
                    <a:srgbClr val="000000">
                      <a:alpha val="43137"/>
                    </a:srgbClr>
                  </a:outerShdw>
                </a:effectLst>
              </a:rPr>
              <a:t>الاختبارات التي تقيس الفروق الفردية:</a:t>
            </a:r>
            <a:endParaRPr lang="ar-SA" sz="4000" b="1" dirty="0">
              <a:effectLst>
                <a:outerShdw blurRad="38100" dist="38100" dir="2700000" algn="tl">
                  <a:srgbClr val="000000">
                    <a:alpha val="43137"/>
                  </a:srgbClr>
                </a:outerShdw>
              </a:effectLst>
            </a:endParaRPr>
          </a:p>
        </p:txBody>
      </p:sp>
      <p:sp>
        <p:nvSpPr>
          <p:cNvPr id="3" name="مربع نص 2"/>
          <p:cNvSpPr txBox="1"/>
          <p:nvPr/>
        </p:nvSpPr>
        <p:spPr>
          <a:xfrm>
            <a:off x="467544" y="1484784"/>
            <a:ext cx="8424936" cy="5016758"/>
          </a:xfrm>
          <a:prstGeom prst="rect">
            <a:avLst/>
          </a:prstGeom>
          <a:noFill/>
        </p:spPr>
        <p:txBody>
          <a:bodyPr wrap="square" rtlCol="1">
            <a:spAutoFit/>
          </a:bodyPr>
          <a:lstStyle/>
          <a:p>
            <a:r>
              <a:rPr lang="ar-SA" sz="4000" dirty="0" smtClean="0">
                <a:solidFill>
                  <a:srgbClr val="002060"/>
                </a:solidFill>
              </a:rPr>
              <a:t>1- اختبارات الذكاء </a:t>
            </a:r>
          </a:p>
          <a:p>
            <a:r>
              <a:rPr lang="ar-SA" sz="4000" dirty="0" smtClean="0">
                <a:solidFill>
                  <a:srgbClr val="002060"/>
                </a:solidFill>
              </a:rPr>
              <a:t>2- اختبارات القدرات والاستعدادات الجسمية والحركية والعقلية والفنية والحسية.</a:t>
            </a:r>
          </a:p>
          <a:p>
            <a:r>
              <a:rPr lang="ar-SA" sz="4000" dirty="0" smtClean="0">
                <a:solidFill>
                  <a:srgbClr val="002060"/>
                </a:solidFill>
              </a:rPr>
              <a:t>3- الاختبارات الشخصية والخلقية والميول والاتجاهات كما تفرق بين الاسوياء وغير الاسوياء والذهانين والعصابيين.</a:t>
            </a:r>
          </a:p>
          <a:p>
            <a:r>
              <a:rPr lang="ar-SA" sz="4000" dirty="0" smtClean="0">
                <a:solidFill>
                  <a:srgbClr val="002060"/>
                </a:solidFill>
              </a:rPr>
              <a:t>4- اختبارات التحصيل للطلاب والكفاية المهنية للموظفين والعمال.</a:t>
            </a:r>
            <a:endParaRPr lang="ar-SA" sz="4000" dirty="0">
              <a:solidFill>
                <a:srgbClr val="002060"/>
              </a:solidFill>
            </a:endParaRPr>
          </a:p>
        </p:txBody>
      </p:sp>
    </p:spTree>
    <p:extLst>
      <p:ext uri="{BB962C8B-B14F-4D97-AF65-F5344CB8AC3E}">
        <p14:creationId xmlns:p14="http://schemas.microsoft.com/office/powerpoint/2010/main" val="159553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3"/>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27584" y="620688"/>
            <a:ext cx="7920880" cy="5904656"/>
          </a:xfrm>
          <a:effectLst>
            <a:softEdge rad="635000"/>
          </a:effectLst>
        </p:spPr>
      </p:pic>
    </p:spTree>
    <p:extLst>
      <p:ext uri="{BB962C8B-B14F-4D97-AF65-F5344CB8AC3E}">
        <p14:creationId xmlns:p14="http://schemas.microsoft.com/office/powerpoint/2010/main" val="153277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91880" y="260648"/>
            <a:ext cx="5652120" cy="6336704"/>
          </a:xfrm>
        </p:spPr>
        <p:txBody>
          <a:bodyPr>
            <a:normAutofit fontScale="90000"/>
          </a:bodyPr>
          <a:lstStyle/>
          <a:p>
            <a:pPr algn="ctr"/>
            <a:r>
              <a:rPr lang="ar-SA" b="1" dirty="0" smtClean="0">
                <a:solidFill>
                  <a:srgbClr val="0070C0"/>
                </a:solidFill>
              </a:rPr>
              <a:t>مقدمة عن الفروق الفردية</a:t>
            </a:r>
            <a:br>
              <a:rPr lang="ar-SA" b="1" dirty="0" smtClean="0">
                <a:solidFill>
                  <a:srgbClr val="0070C0"/>
                </a:solidFill>
              </a:rPr>
            </a:br>
            <a:r>
              <a:rPr lang="ar-SA" sz="4900" b="1" dirty="0" smtClean="0">
                <a:solidFill>
                  <a:srgbClr val="0070C0"/>
                </a:solidFill>
              </a:rPr>
              <a:t/>
            </a:r>
            <a:br>
              <a:rPr lang="ar-SA" sz="4900" b="1" dirty="0" smtClean="0">
                <a:solidFill>
                  <a:srgbClr val="0070C0"/>
                </a:solidFill>
              </a:rPr>
            </a:br>
            <a:r>
              <a:rPr lang="ar-SA" b="1" dirty="0" smtClean="0">
                <a:solidFill>
                  <a:schemeClr val="accent2">
                    <a:lumMod val="75000"/>
                  </a:schemeClr>
                </a:solidFill>
              </a:rPr>
              <a:t>- كما نعلم ان علم النفس يستهدف أوجه النشاط النفسي التي يشترك فيها الناس جميعا كالإدراك والتفكير والتعلم ( علم النفس العام)</a:t>
            </a:r>
            <a:br>
              <a:rPr lang="ar-SA" b="1" dirty="0" smtClean="0">
                <a:solidFill>
                  <a:schemeClr val="accent2">
                    <a:lumMod val="75000"/>
                  </a:schemeClr>
                </a:solidFill>
              </a:rPr>
            </a:br>
            <a:r>
              <a:rPr lang="ar-SA" b="1" dirty="0" smtClean="0">
                <a:solidFill>
                  <a:schemeClr val="accent2">
                    <a:lumMod val="75000"/>
                  </a:schemeClr>
                </a:solidFill>
              </a:rPr>
              <a:t/>
            </a:r>
            <a:br>
              <a:rPr lang="ar-SA" b="1" dirty="0" smtClean="0">
                <a:solidFill>
                  <a:schemeClr val="accent2">
                    <a:lumMod val="75000"/>
                  </a:schemeClr>
                </a:solidFill>
              </a:rPr>
            </a:br>
            <a:r>
              <a:rPr lang="ar-SA" b="1" dirty="0" smtClean="0">
                <a:solidFill>
                  <a:schemeClr val="accent2">
                    <a:lumMod val="75000"/>
                  </a:schemeClr>
                </a:solidFill>
              </a:rPr>
              <a:t>- كما يهتم بدراسة ما بينهم من فروق في الاستعدادات والذكاء والشخصية ويسمى </a:t>
            </a:r>
            <a:r>
              <a:rPr lang="ar-SA" b="1" dirty="0" smtClean="0">
                <a:solidFill>
                  <a:srgbClr val="FF0000"/>
                </a:solidFill>
              </a:rPr>
              <a:t>علم النفس الفارق </a:t>
            </a:r>
            <a:endParaRPr lang="ar-SA" sz="4900" b="1" dirty="0">
              <a:solidFill>
                <a:srgbClr val="FF0000"/>
              </a:solidFill>
            </a:endParaRPr>
          </a:p>
        </p:txBody>
      </p:sp>
    </p:spTree>
    <p:extLst>
      <p:ext uri="{BB962C8B-B14F-4D97-AF65-F5344CB8AC3E}">
        <p14:creationId xmlns:p14="http://schemas.microsoft.com/office/powerpoint/2010/main" val="114707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082846" y="6093296"/>
            <a:ext cx="5063158" cy="1066800"/>
          </a:xfrm>
        </p:spPr>
        <p:txBody>
          <a:bodyPr>
            <a:normAutofit fontScale="90000"/>
          </a:bodyPr>
          <a:lstStyle/>
          <a:p>
            <a:pPr algn="just"/>
            <a:r>
              <a:rPr lang="ar-SA" sz="4400" dirty="0" smtClean="0">
                <a:solidFill>
                  <a:srgbClr val="C00000"/>
                </a:solidFill>
              </a:rPr>
              <a:t>- إن تشابه الناس واشتراكهم لا يعني التطابق ، أي لا يعني انهم متساوون تساوياً تاماً فيما بينهم من خصائص، فهم مختلفون اختلافا قد يكون كبيرا من حيث الصفات الجسمية والقدرات العقلية والسمات الخلقية والاجتماعية. والشخصية. </a:t>
            </a:r>
            <a:r>
              <a:rPr lang="ar-SA" dirty="0" smtClean="0"/>
              <a:t/>
            </a:r>
            <a:br>
              <a:rPr lang="ar-SA" dirty="0" smtClean="0"/>
            </a:br>
            <a:r>
              <a:rPr lang="ar-SA" dirty="0"/>
              <a:t/>
            </a:r>
            <a:br>
              <a:rPr lang="ar-SA" dirty="0"/>
            </a:br>
            <a:endParaRPr lang="ar-SA"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32656"/>
            <a:ext cx="3240360" cy="6001444"/>
          </a:xfrm>
          <a:prstGeom prst="rect">
            <a:avLst/>
          </a:prstGeom>
        </p:spPr>
      </p:pic>
    </p:spTree>
    <p:extLst>
      <p:ext uri="{BB962C8B-B14F-4D97-AF65-F5344CB8AC3E}">
        <p14:creationId xmlns:p14="http://schemas.microsoft.com/office/powerpoint/2010/main" val="378279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A" sz="4000" b="1" dirty="0" smtClean="0">
                <a:solidFill>
                  <a:srgbClr val="C00000"/>
                </a:solidFill>
              </a:rPr>
              <a:t>دلائل القياس السيكولوجي على الفروق الفردية:</a:t>
            </a:r>
            <a:endParaRPr lang="ar-SA" sz="4000" b="1" dirty="0">
              <a:solidFill>
                <a:srgbClr val="C00000"/>
              </a:solidFill>
            </a:endParaRPr>
          </a:p>
        </p:txBody>
      </p:sp>
      <p:sp>
        <p:nvSpPr>
          <p:cNvPr id="3" name="مربع نص 2"/>
          <p:cNvSpPr txBox="1"/>
          <p:nvPr/>
        </p:nvSpPr>
        <p:spPr>
          <a:xfrm>
            <a:off x="3059832" y="1277408"/>
            <a:ext cx="5904656" cy="5262979"/>
          </a:xfrm>
          <a:prstGeom prst="rect">
            <a:avLst/>
          </a:prstGeom>
          <a:noFill/>
        </p:spPr>
        <p:txBody>
          <a:bodyPr wrap="square" rtlCol="1">
            <a:spAutoFit/>
          </a:bodyPr>
          <a:lstStyle/>
          <a:p>
            <a:pPr algn="just"/>
            <a:r>
              <a:rPr lang="ar-SA" sz="2800" b="1" dirty="0" smtClean="0">
                <a:solidFill>
                  <a:srgbClr val="002060"/>
                </a:solidFill>
              </a:rPr>
              <a:t>1- أن اختلاف الأفراد في قدراتهم وسماتهم اختلاف كمي وليس نوعي </a:t>
            </a:r>
          </a:p>
          <a:p>
            <a:pPr algn="just"/>
            <a:r>
              <a:rPr lang="ar-SA" sz="2800" b="1" dirty="0" smtClean="0">
                <a:solidFill>
                  <a:srgbClr val="8B4007"/>
                </a:solidFill>
              </a:rPr>
              <a:t>2- أن قدرات وسمات الفرد الواحد يختلف عن بعضها البعض من حيث القوة والضعف أي ان هناك فروقا في الفرد نفسه وفروقا بينه وبين الأفراد.</a:t>
            </a:r>
          </a:p>
          <a:p>
            <a:pPr algn="just"/>
            <a:r>
              <a:rPr lang="ar-SA" sz="2800" b="1" dirty="0" smtClean="0">
                <a:solidFill>
                  <a:srgbClr val="336600"/>
                </a:solidFill>
              </a:rPr>
              <a:t>3- أن القدرات والسمات موزعة على الأفراد توزيعا طبيعيا، بمعنى أن غالبية الأفراد على درجة متوسطة من القدرة أو السمة والقلة من تعلو سماته عن المتوسط أو تقل سماته عن المتوسط.</a:t>
            </a:r>
          </a:p>
          <a:p>
            <a:pPr algn="just"/>
            <a:r>
              <a:rPr lang="ar-SA" sz="2800" b="1" dirty="0" smtClean="0">
                <a:solidFill>
                  <a:srgbClr val="9900CC"/>
                </a:solidFill>
              </a:rPr>
              <a:t>4- أن الفروق الفردية قد ترجع إلى الوراثة أو البيئة أو كليهما معاً.</a:t>
            </a:r>
            <a:endParaRPr lang="ar-SA" sz="2800" b="1" dirty="0">
              <a:solidFill>
                <a:srgbClr val="9900CC"/>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277408"/>
            <a:ext cx="2808312" cy="4847066"/>
          </a:xfrm>
          <a:prstGeom prst="rect">
            <a:avLst/>
          </a:prstGeom>
        </p:spPr>
      </p:pic>
    </p:spTree>
    <p:extLst>
      <p:ext uri="{BB962C8B-B14F-4D97-AF65-F5344CB8AC3E}">
        <p14:creationId xmlns:p14="http://schemas.microsoft.com/office/powerpoint/2010/main" val="148718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2229" y="764704"/>
            <a:ext cx="8591550" cy="1838836"/>
          </a:xfrm>
        </p:spPr>
        <p:txBody>
          <a:bodyPr>
            <a:normAutofit fontScale="90000"/>
          </a:bodyPr>
          <a:lstStyle/>
          <a:p>
            <a:pPr algn="ctr"/>
            <a:r>
              <a:rPr lang="ar-SA" sz="4800" b="1" dirty="0" smtClean="0">
                <a:solidFill>
                  <a:srgbClr val="FFC000"/>
                </a:solidFill>
                <a:effectLst>
                  <a:outerShdw blurRad="38100" dist="38100" dir="2700000" algn="tl">
                    <a:srgbClr val="000000">
                      <a:alpha val="43137"/>
                    </a:srgbClr>
                  </a:outerShdw>
                </a:effectLst>
              </a:rPr>
              <a:t/>
            </a:r>
            <a:br>
              <a:rPr lang="ar-SA" sz="4800" b="1" dirty="0" smtClean="0">
                <a:solidFill>
                  <a:srgbClr val="FFC000"/>
                </a:solidFill>
                <a:effectLst>
                  <a:outerShdw blurRad="38100" dist="38100" dir="2700000" algn="tl">
                    <a:srgbClr val="000000">
                      <a:alpha val="43137"/>
                    </a:srgbClr>
                  </a:outerShdw>
                </a:effectLst>
              </a:rPr>
            </a:br>
            <a:r>
              <a:rPr lang="ar-SA" sz="5300" b="1" dirty="0">
                <a:solidFill>
                  <a:srgbClr val="FFC000"/>
                </a:solidFill>
                <a:effectLst>
                  <a:outerShdw blurRad="38100" dist="38100" dir="2700000" algn="tl">
                    <a:srgbClr val="000000">
                      <a:alpha val="43137"/>
                    </a:srgbClr>
                  </a:outerShdw>
                </a:effectLst>
              </a:rPr>
              <a:t/>
            </a:r>
            <a:br>
              <a:rPr lang="ar-SA" sz="5300" b="1" dirty="0">
                <a:solidFill>
                  <a:srgbClr val="FFC000"/>
                </a:solidFill>
                <a:effectLst>
                  <a:outerShdw blurRad="38100" dist="38100" dir="2700000" algn="tl">
                    <a:srgbClr val="000000">
                      <a:alpha val="43137"/>
                    </a:srgbClr>
                  </a:outerShdw>
                </a:effectLst>
              </a:rPr>
            </a:br>
            <a:r>
              <a:rPr lang="ar-SA" sz="5300" b="1" dirty="0" smtClean="0">
                <a:solidFill>
                  <a:srgbClr val="FFC000"/>
                </a:solidFill>
                <a:effectLst>
                  <a:outerShdw blurRad="38100" dist="38100" dir="2700000" algn="tl">
                    <a:srgbClr val="000000">
                      <a:alpha val="43137"/>
                    </a:srgbClr>
                  </a:outerShdw>
                </a:effectLst>
              </a:rPr>
              <a:t>كما علمنا أنه يوجد فروق بين الأفراد .. </a:t>
            </a:r>
            <a:br>
              <a:rPr lang="ar-SA" sz="5300" b="1" dirty="0" smtClean="0">
                <a:solidFill>
                  <a:srgbClr val="FFC000"/>
                </a:solidFill>
                <a:effectLst>
                  <a:outerShdw blurRad="38100" dist="38100" dir="2700000" algn="tl">
                    <a:srgbClr val="000000">
                      <a:alpha val="43137"/>
                    </a:srgbClr>
                  </a:outerShdw>
                </a:effectLst>
              </a:rPr>
            </a:br>
            <a:r>
              <a:rPr lang="ar-SA" sz="5300" b="1" dirty="0" smtClean="0">
                <a:solidFill>
                  <a:srgbClr val="FFC000"/>
                </a:solidFill>
                <a:effectLst>
                  <a:outerShdw blurRad="38100" dist="38100" dir="2700000" algn="tl">
                    <a:srgbClr val="000000">
                      <a:alpha val="43137"/>
                    </a:srgbClr>
                  </a:outerShdw>
                </a:effectLst>
              </a:rPr>
              <a:t>لكن ماذا يعني أنها توجد فروق في الفرد نفسه؟</a:t>
            </a:r>
            <a:endParaRPr lang="ar-SA" sz="5300" b="1" dirty="0">
              <a:solidFill>
                <a:srgbClr val="FFC000"/>
              </a:solidFill>
              <a:effectLst>
                <a:outerShdw blurRad="38100" dist="38100" dir="2700000" algn="tl">
                  <a:srgbClr val="000000">
                    <a:alpha val="43137"/>
                  </a:srgbClr>
                </a:outerShdw>
              </a:effectLst>
            </a:endParaRPr>
          </a:p>
        </p:txBody>
      </p:sp>
      <p:pic>
        <p:nvPicPr>
          <p:cNvPr id="4" name="صورة 3"/>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tretch>
            <a:fillRect/>
          </a:stretch>
        </p:blipFill>
        <p:spPr>
          <a:xfrm>
            <a:off x="3275856" y="3140968"/>
            <a:ext cx="3384376" cy="3456384"/>
          </a:xfrm>
          <a:prstGeom prst="ellipse">
            <a:avLst/>
          </a:prstGeom>
          <a:ln>
            <a:noFill/>
          </a:ln>
          <a:effectLst>
            <a:softEdge rad="112500"/>
          </a:effectLst>
        </p:spPr>
      </p:pic>
    </p:spTree>
    <p:extLst>
      <p:ext uri="{BB962C8B-B14F-4D97-AF65-F5344CB8AC3E}">
        <p14:creationId xmlns:p14="http://schemas.microsoft.com/office/powerpoint/2010/main" val="314689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5157192"/>
            <a:ext cx="8591550" cy="1066800"/>
          </a:xfrm>
        </p:spPr>
        <p:txBody>
          <a:bodyPr>
            <a:normAutofit fontScale="90000"/>
          </a:bodyPr>
          <a:lstStyle/>
          <a:p>
            <a:pPr algn="ctr"/>
            <a:r>
              <a:rPr lang="ar-SA" b="1" dirty="0" smtClean="0">
                <a:solidFill>
                  <a:srgbClr val="002060"/>
                </a:solidFill>
              </a:rPr>
              <a:t>- </a:t>
            </a:r>
            <a:r>
              <a:rPr lang="ar-SA" sz="4400" b="1" dirty="0" smtClean="0">
                <a:solidFill>
                  <a:srgbClr val="002060"/>
                </a:solidFill>
              </a:rPr>
              <a:t>قد يكون الفرد حاد الذكاء لكنه سيء الخلق أو ضعيف الارادة أو مصاب بمرض نفسي.</a:t>
            </a:r>
            <a:br>
              <a:rPr lang="ar-SA" sz="4400" b="1" dirty="0" smtClean="0">
                <a:solidFill>
                  <a:srgbClr val="002060"/>
                </a:solidFill>
              </a:rPr>
            </a:br>
            <a:r>
              <a:rPr lang="ar-SA" sz="4400" b="1" dirty="0" smtClean="0">
                <a:solidFill>
                  <a:srgbClr val="002060"/>
                </a:solidFill>
              </a:rPr>
              <a:t>- قد يكون متفوقا في القدرة العددية لكنه دون المتوسط في القدرة اللغوية.</a:t>
            </a:r>
            <a:br>
              <a:rPr lang="ar-SA" sz="4400" b="1" dirty="0" smtClean="0">
                <a:solidFill>
                  <a:srgbClr val="002060"/>
                </a:solidFill>
              </a:rPr>
            </a:br>
            <a:r>
              <a:rPr lang="ar-SA" sz="4400" b="1" dirty="0" smtClean="0">
                <a:solidFill>
                  <a:srgbClr val="002060"/>
                </a:solidFill>
              </a:rPr>
              <a:t>- قد يكون قادراً على تحمل الألم الجسمي لكنه ضعيف الاحتمال للألم النفسي.</a:t>
            </a:r>
            <a:r>
              <a:rPr lang="ar-SA" sz="4400" i="1" dirty="0" smtClean="0">
                <a:effectLst>
                  <a:outerShdw blurRad="38100" dist="38100" dir="2700000" algn="tl">
                    <a:srgbClr val="000000">
                      <a:alpha val="43137"/>
                    </a:srgbClr>
                  </a:outerShdw>
                </a:effectLst>
              </a:rPr>
              <a:t/>
            </a:r>
            <a:br>
              <a:rPr lang="ar-SA" sz="4400" i="1" dirty="0" smtClean="0">
                <a:effectLst>
                  <a:outerShdw blurRad="38100" dist="38100" dir="2700000" algn="tl">
                    <a:srgbClr val="000000">
                      <a:alpha val="43137"/>
                    </a:srgbClr>
                  </a:outerShdw>
                </a:effectLst>
              </a:rPr>
            </a:br>
            <a:r>
              <a:rPr lang="ar-SA" sz="4400" b="1" i="1" dirty="0" smtClean="0">
                <a:solidFill>
                  <a:srgbClr val="00B050"/>
                </a:solidFill>
                <a:effectLst>
                  <a:outerShdw blurRad="38100" dist="38100" dir="2700000" algn="tl">
                    <a:srgbClr val="000000">
                      <a:alpha val="43137"/>
                    </a:srgbClr>
                  </a:outerShdw>
                </a:effectLst>
              </a:rPr>
              <a:t>وبناء عليه فمن يصلح لدراسة أو عمل معين قد لا يصلح لدراسة او عمل آخر،، ومن يفشل في دراسة أو عمل معين لا يتحتم أن يفشل في أعمال أخرى. </a:t>
            </a:r>
            <a:endParaRPr lang="ar-SA" b="1" i="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811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1" dirty="0" smtClean="0">
                <a:solidFill>
                  <a:srgbClr val="7030A0"/>
                </a:solidFill>
                <a:effectLst>
                  <a:outerShdw blurRad="38100" dist="38100" dir="2700000" algn="tl">
                    <a:srgbClr val="000000">
                      <a:alpha val="43137"/>
                    </a:srgbClr>
                  </a:outerShdw>
                </a:effectLst>
              </a:rPr>
              <a:t>أهمية مراعاة الفروق الفردية:</a:t>
            </a:r>
            <a:endParaRPr lang="ar-SA" sz="4400" b="1" dirty="0">
              <a:solidFill>
                <a:srgbClr val="7030A0"/>
              </a:solidFill>
              <a:effectLst>
                <a:outerShdw blurRad="38100" dist="38100" dir="2700000" algn="tl">
                  <a:srgbClr val="000000">
                    <a:alpha val="43137"/>
                  </a:srgbClr>
                </a:outerShdw>
              </a:effectLst>
            </a:endParaRPr>
          </a:p>
        </p:txBody>
      </p:sp>
      <p:sp>
        <p:nvSpPr>
          <p:cNvPr id="3" name="مربع نص 2"/>
          <p:cNvSpPr txBox="1"/>
          <p:nvPr/>
        </p:nvSpPr>
        <p:spPr>
          <a:xfrm>
            <a:off x="539552" y="1556792"/>
            <a:ext cx="8136904" cy="5078313"/>
          </a:xfrm>
          <a:prstGeom prst="rect">
            <a:avLst/>
          </a:prstGeom>
          <a:noFill/>
        </p:spPr>
        <p:txBody>
          <a:bodyPr wrap="square" rtlCol="1">
            <a:spAutoFit/>
          </a:bodyPr>
          <a:lstStyle/>
          <a:p>
            <a:pPr algn="just"/>
            <a:r>
              <a:rPr lang="ar-SA" sz="3600" dirty="0" smtClean="0"/>
              <a:t>إن مبدأ تكافؤ الفرص هو مبدأ نفسي اجتماعي .. ويعنى بالكشف عن الفروق الفردية بين الناس في استعداداتهم العامة والخاصة حتى يتسنى توجيه كل فرد إلى المجال الذي يتفق مع استعداداته وهذا ما يساعد على تحديد منزلة الفرد في المجتمع وخدمته له. </a:t>
            </a:r>
          </a:p>
          <a:p>
            <a:pPr algn="just"/>
            <a:endParaRPr lang="ar-SA" sz="3600" dirty="0"/>
          </a:p>
          <a:p>
            <a:pPr algn="just"/>
            <a:r>
              <a:rPr lang="ar-SA" sz="3600" dirty="0" smtClean="0">
                <a:solidFill>
                  <a:schemeClr val="accent2">
                    <a:lumMod val="75000"/>
                  </a:schemeClr>
                </a:solidFill>
              </a:rPr>
              <a:t>هذه حقيقة يجب ان تؤخذ في الاعتبار في عمليات التوجيه التعليمي والمهني وعمليات التعيين والنقل والترقيات.</a:t>
            </a:r>
            <a:endParaRPr lang="ar-SA" sz="3600" dirty="0">
              <a:solidFill>
                <a:schemeClr val="accent2">
                  <a:lumMod val="75000"/>
                </a:schemeClr>
              </a:solidFill>
            </a:endParaRPr>
          </a:p>
        </p:txBody>
      </p:sp>
    </p:spTree>
    <p:extLst>
      <p:ext uri="{BB962C8B-B14F-4D97-AF65-F5344CB8AC3E}">
        <p14:creationId xmlns:p14="http://schemas.microsoft.com/office/powerpoint/2010/main" val="99464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251520" y="2132856"/>
            <a:ext cx="8591550" cy="1066800"/>
          </a:xfrm>
        </p:spPr>
        <p:txBody>
          <a:bodyPr>
            <a:noAutofit/>
          </a:bodyPr>
          <a:lstStyle/>
          <a:p>
            <a:pPr algn="ctr"/>
            <a:r>
              <a:rPr lang="ar-SA" sz="6000" dirty="0" smtClean="0">
                <a:solidFill>
                  <a:srgbClr val="FFC000"/>
                </a:solidFill>
                <a:effectLst>
                  <a:outerShdw blurRad="38100" dist="38100" dir="2700000" algn="tl">
                    <a:srgbClr val="000000">
                      <a:alpha val="43137"/>
                    </a:srgbClr>
                  </a:outerShdw>
                </a:effectLst>
              </a:rPr>
              <a:t>ماذا يحدث عند اغفال مبدأ الفروق الفردية ؟؟؟</a:t>
            </a:r>
            <a:endParaRPr lang="ar-SA" sz="6000" dirty="0">
              <a:solidFill>
                <a:srgbClr val="FFC000"/>
              </a:solidFill>
              <a:effectLst>
                <a:outerShdw blurRad="38100" dist="38100" dir="2700000" algn="tl">
                  <a:srgbClr val="000000">
                    <a:alpha val="43137"/>
                  </a:srgbClr>
                </a:outerShdw>
              </a:effectLst>
            </a:endParaRPr>
          </a:p>
        </p:txBody>
      </p:sp>
      <p:pic>
        <p:nvPicPr>
          <p:cNvPr id="6" name="صورة 5"/>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547664" y="2996952"/>
            <a:ext cx="5760639" cy="3861048"/>
          </a:xfrm>
          <a:prstGeom prst="rect">
            <a:avLst/>
          </a:prstGeom>
        </p:spPr>
      </p:pic>
    </p:spTree>
    <p:extLst>
      <p:ext uri="{BB962C8B-B14F-4D97-AF65-F5344CB8AC3E}">
        <p14:creationId xmlns:p14="http://schemas.microsoft.com/office/powerpoint/2010/main" val="33033066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الرياض</Template>
  <TotalTime>156</TotalTime>
  <Words>571</Words>
  <Application>Microsoft Office PowerPoint</Application>
  <PresentationFormat>عرض على الشاشة (3:4)‏</PresentationFormat>
  <Paragraphs>38</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Soho</vt:lpstr>
      <vt:lpstr> } والله فضّل بعضكم على بعض في الرزق فما الذين فضّلوا برآدي رزقهم على ما ملكت أيمانهم  فهم  فيه  سواء أفبنعمة الله يجحدون {  النحل</vt:lpstr>
      <vt:lpstr>عرض تقديمي في PowerPoint</vt:lpstr>
      <vt:lpstr>مقدمة عن الفروق الفردية  - كما نعلم ان علم النفس يستهدف أوجه النشاط النفسي التي يشترك فيها الناس جميعا كالإدراك والتفكير والتعلم ( علم النفس العام)  - كما يهتم بدراسة ما بينهم من فروق في الاستعدادات والذكاء والشخصية ويسمى علم النفس الفارق </vt:lpstr>
      <vt:lpstr>- إن تشابه الناس واشتراكهم لا يعني التطابق ، أي لا يعني انهم متساوون تساوياً تاماً فيما بينهم من خصائص، فهم مختلفون اختلافا قد يكون كبيرا من حيث الصفات الجسمية والقدرات العقلية والسمات الخلقية والاجتماعية. والشخصية.   </vt:lpstr>
      <vt:lpstr>دلائل القياس السيكولوجي على الفروق الفردية:</vt:lpstr>
      <vt:lpstr>  كما علمنا أنه يوجد فروق بين الأفراد ..  لكن ماذا يعني أنها توجد فروق في الفرد نفسه؟</vt:lpstr>
      <vt:lpstr>- قد يكون الفرد حاد الذكاء لكنه سيء الخلق أو ضعيف الارادة أو مصاب بمرض نفسي. - قد يكون متفوقا في القدرة العددية لكنه دون المتوسط في القدرة اللغوية. - قد يكون قادراً على تحمل الألم الجسمي لكنه ضعيف الاحتمال للألم النفسي. وبناء عليه فمن يصلح لدراسة أو عمل معين قد لا يصلح لدراسة او عمل آخر،، ومن يفشل في دراسة أو عمل معين لا يتحتم أن يفشل في أعمال أخرى. </vt:lpstr>
      <vt:lpstr>أهمية مراعاة الفروق الفردية:</vt:lpstr>
      <vt:lpstr>ماذا يحدث عند اغفال مبدأ الفروق الفردية ؟؟؟</vt:lpstr>
      <vt:lpstr>- إن إغفال ما بين الأفراد رجالهم ونساءهم كبارهم وصغارهم من فوارق جسمية وعقلية واجتماعية ومزاجية له أسوأ الأثر على الفرد والمجتمع.  - إن النتيجة الطبيعية لذلك هو هبوط مستوى الانتاج والاخفاق في الدراسة واضطراب الصحة النفسية للفرد لأننا نكلفه بالقيام بعمل أو دراسة لا يقوى عليها أو لا يميل إليها إضافة لفساد العلاقات الانسانية، فضلا عن ما يصيب اقتصاد البلد والتنظيم الاجتماعي.  </vt:lpstr>
      <vt:lpstr>ما مدى الفروق الفردية؟؟</vt:lpstr>
      <vt:lpstr>أسباب الفروق الفردية:</vt:lpstr>
      <vt:lpstr>كم نسبة الوراثة وكم نسبة البيئة في التأثير على القدرات والسمات؟؟</vt:lpstr>
      <vt:lpstr>قياس الفروق الفردية:</vt:lpstr>
      <vt:lpstr>الاختبارات التي تقيس الفروق الفردية: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والله فضّل بعضكم على بعض في الرزق فما الذين فضّلوا برادي رزقهم على ما ملكت أيمانهم  فهم  فيه  سواء.. {</dc:title>
  <dc:creator>A-M-Z</dc:creator>
  <cp:lastModifiedBy>A-M-Z</cp:lastModifiedBy>
  <cp:revision>16</cp:revision>
  <dcterms:created xsi:type="dcterms:W3CDTF">2013-04-23T18:53:50Z</dcterms:created>
  <dcterms:modified xsi:type="dcterms:W3CDTF">2013-05-10T03:10:29Z</dcterms:modified>
</cp:coreProperties>
</file>