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65" r:id="rId4"/>
    <p:sldId id="266" r:id="rId5"/>
    <p:sldId id="267" r:id="rId6"/>
    <p:sldId id="258" r:id="rId7"/>
    <p:sldId id="259" r:id="rId8"/>
    <p:sldId id="260" r:id="rId9"/>
    <p:sldId id="268" r:id="rId10"/>
    <p:sldId id="269" r:id="rId11"/>
    <p:sldId id="261" r:id="rId12"/>
    <p:sldId id="270" r:id="rId13"/>
    <p:sldId id="271" r:id="rId14"/>
    <p:sldId id="262" r:id="rId15"/>
    <p:sldId id="272" r:id="rId16"/>
    <p:sldId id="263" r:id="rId17"/>
    <p:sldId id="273" r:id="rId18"/>
    <p:sldId id="274" r:id="rId19"/>
    <p:sldId id="275" r:id="rId20"/>
    <p:sldId id="264"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1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12/4/1435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12/4/1435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12/4/1435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12/4/1435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12/4/1435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12/4/1435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12/4/1435</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12/4/1435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12/4/1435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sh dir="u"/>
  </p:transition>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r.wikipedia.org/wiki/%D8%A7%D9%84%D9%83%D9%88%D9%86" TargetMode="External"/><Relationship Id="rId2" Type="http://schemas.openxmlformats.org/officeDocument/2006/relationships/hyperlink" Target="http://www.maktoobblog.com/search?s=%D9%81%D9%84%D8%B3%D9%81%D8%A9+%D9%86%D8%B8%D8%B1%D9%8A%D8%A9+%D8%A7%D9%84%D9%88%D8%AC%D9%88%D8%AF&amp;button=&amp;gsearch=2&amp;utm_source=related-search-blog-2012-09-29&amp;utm_medium=body-click&amp;utm_campaign=related-searc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r.wikipedia.org/wiki/%D8%A7%D9%84%D8%AB%D9%86%D8%A7%D8%A6%D9%8A%D8%A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r.wikipedia.org/wiki/%D8%A7%D9%84%D8%B4%D9%85%D8%B3" TargetMode="External"/><Relationship Id="rId2" Type="http://schemas.openxmlformats.org/officeDocument/2006/relationships/hyperlink" Target="http://ar.wikipedia.org/wiki/%D8%A7%D9%84%D8%A3%D8%B1%D8%B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ar.wikipedia.org/w/index.php?title=%D8%A7%D9%84%D8%A3%D8%AC%D8%B1%D8%A7%D9%85&amp;action=edit&amp;redlink=1" TargetMode="External"/><Relationship Id="rId3" Type="http://schemas.openxmlformats.org/officeDocument/2006/relationships/hyperlink" Target="http://ar.wikipedia.org/wiki/%D8%B9%D9%84%D9%85" TargetMode="External"/><Relationship Id="rId7" Type="http://schemas.openxmlformats.org/officeDocument/2006/relationships/hyperlink" Target="http://ar.wikipedia.org/wiki/%D8%A7%D9%84%D8%B3%D9%85%D8%A7%D9%88%D9%8A%D8%A9" TargetMode="External"/><Relationship Id="rId2" Type="http://schemas.openxmlformats.org/officeDocument/2006/relationships/hyperlink" Target="http://ar.wikipedia.org/wiki/%D8%B9%D9%84%D9%85_%D8%A7%D9%84%D9%83%D9%88%D9%86_%D8%A7%D9%84%D9%81%D9%8A%D8%B2%D9%8A%D8%A7%D8%A6%D9%8A" TargetMode="External"/><Relationship Id="rId1" Type="http://schemas.openxmlformats.org/officeDocument/2006/relationships/slideLayout" Target="../slideLayouts/slideLayout2.xml"/><Relationship Id="rId6" Type="http://schemas.openxmlformats.org/officeDocument/2006/relationships/hyperlink" Target="http://ar.wikipedia.org/wiki/%D8%A7%D9%84%D8%AF%D9%8A%D8%A7%D9%86%D8%A7%D8%AA" TargetMode="External"/><Relationship Id="rId5" Type="http://schemas.openxmlformats.org/officeDocument/2006/relationships/hyperlink" Target="http://ar.wikipedia.org/wiki/%D8%A7%D9%84%D9%83%D9%88%D9%86" TargetMode="External"/><Relationship Id="rId4" Type="http://schemas.openxmlformats.org/officeDocument/2006/relationships/hyperlink" Target="http://ar.wikipedia.org/wiki/%D8%AF%D8%B1%D8%A7%D8%B3%D8%A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512167"/>
          </a:xfrm>
        </p:spPr>
        <p:txBody>
          <a:bodyPr/>
          <a:lstStyle/>
          <a:p>
            <a:r>
              <a:rPr lang="ar-SA" u="sng" dirty="0"/>
              <a:t>عناصر المحاضرة الأولى: </a:t>
            </a:r>
            <a:r>
              <a:rPr lang="en-US" dirty="0"/>
              <a:t/>
            </a:r>
            <a:br>
              <a:rPr lang="en-US" dirty="0"/>
            </a:br>
            <a:endParaRPr lang="ar-SA" dirty="0"/>
          </a:p>
        </p:txBody>
      </p:sp>
      <p:sp>
        <p:nvSpPr>
          <p:cNvPr id="3" name="عنوان فرعي 2"/>
          <p:cNvSpPr>
            <a:spLocks noGrp="1"/>
          </p:cNvSpPr>
          <p:nvPr>
            <p:ph type="subTitle" idx="1"/>
          </p:nvPr>
        </p:nvSpPr>
        <p:spPr>
          <a:xfrm>
            <a:off x="1371600" y="1628800"/>
            <a:ext cx="6400800" cy="4010000"/>
          </a:xfrm>
        </p:spPr>
        <p:txBody>
          <a:bodyPr>
            <a:normAutofit fontScale="62500" lnSpcReduction="20000"/>
          </a:bodyPr>
          <a:lstStyle/>
          <a:p>
            <a:pPr marL="342900" lvl="0" indent="-342900" algn="r">
              <a:lnSpc>
                <a:spcPct val="115000"/>
              </a:lnSpc>
              <a:buFont typeface="Traditional Arabic"/>
              <a:buAutoNum type="arabicParenR"/>
            </a:pPr>
            <a:r>
              <a:rPr lang="ar-SA" sz="3700" b="1" dirty="0">
                <a:solidFill>
                  <a:schemeClr val="tx1"/>
                </a:solidFill>
                <a:ea typeface="Arial Unicode MS"/>
                <a:cs typeface="+mj-cs"/>
              </a:rPr>
              <a:t>مفهوم الفلسفة </a:t>
            </a:r>
            <a:r>
              <a:rPr lang="ar-SA" sz="3700" b="1" dirty="0">
                <a:solidFill>
                  <a:schemeClr val="tx1"/>
                </a:solidFill>
                <a:latin typeface="Arial Unicode MS"/>
                <a:ea typeface="Arial Unicode MS"/>
                <a:cs typeface="+mj-cs"/>
              </a:rPr>
              <a:t>.</a:t>
            </a:r>
            <a:endParaRPr lang="en-US" sz="3100" b="1" dirty="0">
              <a:solidFill>
                <a:schemeClr val="tx1"/>
              </a:solidFill>
              <a:ea typeface="Calibri"/>
              <a:cs typeface="+mj-cs"/>
            </a:endParaRPr>
          </a:p>
          <a:p>
            <a:pPr marL="342900" lvl="0" indent="-342900" algn="r">
              <a:lnSpc>
                <a:spcPct val="115000"/>
              </a:lnSpc>
              <a:buFont typeface="Traditional Arabic"/>
              <a:buAutoNum type="arabicParenR"/>
            </a:pPr>
            <a:r>
              <a:rPr lang="ar-SA" sz="3700" b="1" dirty="0">
                <a:solidFill>
                  <a:schemeClr val="tx1"/>
                </a:solidFill>
                <a:ea typeface="Calibri"/>
                <a:cs typeface="+mj-cs"/>
              </a:rPr>
              <a:t>موضوعات  الفلسفة ومباحثها التقليدية.</a:t>
            </a:r>
            <a:endParaRPr lang="en-US" sz="3100" b="1" dirty="0">
              <a:solidFill>
                <a:schemeClr val="tx1"/>
              </a:solidFill>
              <a:ea typeface="Calibri"/>
              <a:cs typeface="+mj-cs"/>
            </a:endParaRPr>
          </a:p>
          <a:p>
            <a:pPr marL="342900" lvl="0" indent="-342900" algn="r">
              <a:lnSpc>
                <a:spcPct val="115000"/>
              </a:lnSpc>
              <a:buFont typeface="Traditional Arabic"/>
              <a:buAutoNum type="arabic1Minus"/>
            </a:pPr>
            <a:r>
              <a:rPr lang="ar-SA" sz="3700" b="1" dirty="0">
                <a:solidFill>
                  <a:schemeClr val="tx1"/>
                </a:solidFill>
                <a:ea typeface="Calibri"/>
                <a:cs typeface="+mj-cs"/>
              </a:rPr>
              <a:t>علم الكونيات </a:t>
            </a:r>
            <a:r>
              <a:rPr lang="ar-SA" sz="3700" b="1" dirty="0" err="1">
                <a:solidFill>
                  <a:schemeClr val="tx1"/>
                </a:solidFill>
                <a:ea typeface="Calibri"/>
                <a:cs typeface="+mj-cs"/>
              </a:rPr>
              <a:t>الكسمولوجيا</a:t>
            </a:r>
            <a:r>
              <a:rPr lang="ar-SA" sz="3700" b="1" dirty="0">
                <a:solidFill>
                  <a:schemeClr val="tx1"/>
                </a:solidFill>
                <a:ea typeface="Calibri"/>
                <a:cs typeface="+mj-cs"/>
              </a:rPr>
              <a:t>.</a:t>
            </a:r>
            <a:endParaRPr lang="en-US" sz="3100" b="1" dirty="0">
              <a:solidFill>
                <a:schemeClr val="tx1"/>
              </a:solidFill>
              <a:ea typeface="Calibri"/>
              <a:cs typeface="+mj-cs"/>
            </a:endParaRPr>
          </a:p>
          <a:p>
            <a:pPr marL="342900" lvl="0" indent="-342900" algn="r">
              <a:lnSpc>
                <a:spcPct val="115000"/>
              </a:lnSpc>
              <a:buFont typeface="Traditional Arabic"/>
              <a:buAutoNum type="arabic1Minus"/>
            </a:pPr>
            <a:r>
              <a:rPr lang="ar-SA" sz="3700" b="1" dirty="0">
                <a:solidFill>
                  <a:schemeClr val="tx1"/>
                </a:solidFill>
                <a:ea typeface="Calibri"/>
                <a:cs typeface="+mj-cs"/>
              </a:rPr>
              <a:t>نظرية المعرفة الابستمولوجيا.</a:t>
            </a:r>
            <a:endParaRPr lang="en-US" sz="3100" b="1" dirty="0">
              <a:solidFill>
                <a:schemeClr val="tx1"/>
              </a:solidFill>
              <a:ea typeface="Calibri"/>
              <a:cs typeface="+mj-cs"/>
            </a:endParaRPr>
          </a:p>
          <a:p>
            <a:pPr marL="342900" lvl="0" indent="-342900" algn="r">
              <a:lnSpc>
                <a:spcPct val="115000"/>
              </a:lnSpc>
              <a:buFont typeface="Traditional Arabic"/>
              <a:buAutoNum type="arabic1Minus"/>
            </a:pPr>
            <a:r>
              <a:rPr lang="ar-SA" sz="3700" b="1" dirty="0">
                <a:solidFill>
                  <a:schemeClr val="tx1"/>
                </a:solidFill>
                <a:ea typeface="Calibri"/>
                <a:cs typeface="+mj-cs"/>
              </a:rPr>
              <a:t>نظرية الوجود  </a:t>
            </a:r>
            <a:r>
              <a:rPr lang="ar-SA" sz="3700" b="1" dirty="0" err="1">
                <a:solidFill>
                  <a:schemeClr val="tx1"/>
                </a:solidFill>
                <a:ea typeface="Calibri"/>
                <a:cs typeface="+mj-cs"/>
              </a:rPr>
              <a:t>الأنتولوجيا</a:t>
            </a:r>
            <a:r>
              <a:rPr lang="ar-SA" sz="3700" b="1" dirty="0">
                <a:solidFill>
                  <a:schemeClr val="tx1"/>
                </a:solidFill>
                <a:ea typeface="Calibri"/>
                <a:cs typeface="+mj-cs"/>
              </a:rPr>
              <a:t>.</a:t>
            </a:r>
            <a:endParaRPr lang="en-US" sz="3100" b="1" dirty="0">
              <a:solidFill>
                <a:schemeClr val="tx1"/>
              </a:solidFill>
              <a:ea typeface="Calibri"/>
              <a:cs typeface="+mj-cs"/>
            </a:endParaRPr>
          </a:p>
          <a:p>
            <a:pPr marL="342900" lvl="0" indent="-342900" algn="r">
              <a:lnSpc>
                <a:spcPct val="115000"/>
              </a:lnSpc>
              <a:buFont typeface="Traditional Arabic"/>
              <a:buAutoNum type="arabic1Minus"/>
            </a:pPr>
            <a:r>
              <a:rPr lang="ar-SA" sz="3700" b="1" dirty="0">
                <a:solidFill>
                  <a:schemeClr val="tx1"/>
                </a:solidFill>
                <a:ea typeface="Calibri"/>
                <a:cs typeface="+mj-cs"/>
              </a:rPr>
              <a:t>نظرية القيم  </a:t>
            </a:r>
            <a:r>
              <a:rPr lang="ar-SA" sz="3700" b="1" dirty="0" err="1">
                <a:solidFill>
                  <a:schemeClr val="tx1"/>
                </a:solidFill>
                <a:ea typeface="Calibri"/>
                <a:cs typeface="+mj-cs"/>
              </a:rPr>
              <a:t>الإكسيولوجيا</a:t>
            </a:r>
            <a:r>
              <a:rPr lang="ar-SA" sz="3700" b="1" dirty="0">
                <a:solidFill>
                  <a:schemeClr val="tx1"/>
                </a:solidFill>
                <a:ea typeface="Calibri"/>
                <a:cs typeface="+mj-cs"/>
              </a:rPr>
              <a:t> . (القيم المطلقة : الحق – الخير – الجمال)</a:t>
            </a:r>
            <a:endParaRPr lang="en-US" sz="3100" b="1" dirty="0">
              <a:solidFill>
                <a:schemeClr val="tx1"/>
              </a:solidFill>
              <a:ea typeface="Calibri"/>
              <a:cs typeface="+mj-cs"/>
            </a:endParaRPr>
          </a:p>
          <a:p>
            <a:pPr marL="342900" lvl="0" indent="-342900" algn="r">
              <a:lnSpc>
                <a:spcPct val="115000"/>
              </a:lnSpc>
              <a:spcAft>
                <a:spcPts val="1000"/>
              </a:spcAft>
              <a:buFont typeface="Traditional Arabic"/>
              <a:buAutoNum type="arabic1Minus"/>
            </a:pPr>
            <a:r>
              <a:rPr lang="ar-SA" sz="3700" b="1" dirty="0">
                <a:solidFill>
                  <a:schemeClr val="tx1"/>
                </a:solidFill>
                <a:ea typeface="Calibri"/>
                <a:cs typeface="+mj-cs"/>
              </a:rPr>
              <a:t>ما بعد الطبيعة الميتافيزيقيا.</a:t>
            </a:r>
            <a:endParaRPr lang="en-US" sz="3100" b="1" dirty="0">
              <a:solidFill>
                <a:schemeClr val="tx1"/>
              </a:solidFill>
              <a:ea typeface="Calibri"/>
              <a:cs typeface="+mj-cs"/>
            </a:endParaRPr>
          </a:p>
          <a:p>
            <a:endParaRPr lang="ar-SA" dirty="0"/>
          </a:p>
        </p:txBody>
      </p:sp>
    </p:spTree>
    <p:extLst>
      <p:ext uri="{BB962C8B-B14F-4D97-AF65-F5344CB8AC3E}">
        <p14:creationId xmlns:p14="http://schemas.microsoft.com/office/powerpoint/2010/main" val="42456564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err="1"/>
              <a:t>الكسمولوجيا</a:t>
            </a:r>
            <a:endParaRPr lang="ar-SA" dirty="0"/>
          </a:p>
        </p:txBody>
      </p:sp>
      <p:sp>
        <p:nvSpPr>
          <p:cNvPr id="3" name="عنصر نائب للمحتوى 2"/>
          <p:cNvSpPr>
            <a:spLocks noGrp="1"/>
          </p:cNvSpPr>
          <p:nvPr>
            <p:ph idx="1"/>
          </p:nvPr>
        </p:nvSpPr>
        <p:spPr/>
        <p:txBody>
          <a:bodyPr/>
          <a:lstStyle/>
          <a:p>
            <a:pPr algn="just"/>
            <a:r>
              <a:rPr lang="ar-SA" dirty="0"/>
              <a:t>علم الكونيات يراه البعض بأنه الدراسة المنهجية للمنشأ وهيكل الكون ككل. في الفلاسفة مثل أفلاطون ، وأرسطو ، و غيرهم استند علم الكونيات على تكهنات ميتافيزيقية ؛حيث كانت الفلسفة تقوم مقام العلم  أما الآن  علم الكونيات اليوم هو فرع من العلوم الفيزيائية، فأصبح  هناك تمييز أكثر معاصرة بين الدين و الفلسفة. </a:t>
            </a:r>
            <a:r>
              <a:rPr lang="ar-SA" b="1" dirty="0"/>
              <a:t>و أصبحت الفلسفة تقوم بدورها في  التأمل العقلي و التحليل  المنطقي  للإجابات العلمية.</a:t>
            </a:r>
            <a:endParaRPr lang="en-US" dirty="0"/>
          </a:p>
          <a:p>
            <a:endParaRPr lang="ar-SA" dirty="0"/>
          </a:p>
        </p:txBody>
      </p:sp>
    </p:spTree>
    <p:extLst>
      <p:ext uri="{BB962C8B-B14F-4D97-AF65-F5344CB8AC3E}">
        <p14:creationId xmlns:p14="http://schemas.microsoft.com/office/powerpoint/2010/main" val="298278886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i="1" dirty="0" smtClean="0"/>
              <a:t>2-نظرية المعرفة </a:t>
            </a:r>
            <a:r>
              <a:rPr lang="ar-SA" b="1" i="1" dirty="0"/>
              <a:t>الابستمولوجيا:</a:t>
            </a:r>
            <a:r>
              <a:rPr lang="en-US" dirty="0"/>
              <a:t/>
            </a:r>
            <a:br>
              <a:rPr lang="en-US" dirty="0"/>
            </a:br>
            <a:endParaRPr lang="ar-SA" dirty="0"/>
          </a:p>
        </p:txBody>
      </p:sp>
      <p:sp>
        <p:nvSpPr>
          <p:cNvPr id="3" name="عنصر نائب للمحتوى 2"/>
          <p:cNvSpPr>
            <a:spLocks noGrp="1"/>
          </p:cNvSpPr>
          <p:nvPr>
            <p:ph idx="1"/>
          </p:nvPr>
        </p:nvSpPr>
        <p:spPr/>
        <p:txBody>
          <a:bodyPr>
            <a:normAutofit lnSpcReduction="10000"/>
          </a:bodyPr>
          <a:lstStyle/>
          <a:p>
            <a:pPr algn="just"/>
            <a:r>
              <a:rPr lang="ar-SA" sz="2800" b="1" dirty="0" smtClean="0"/>
              <a:t>المعرفة</a:t>
            </a:r>
            <a:r>
              <a:rPr lang="ar-SA" sz="2800" b="1" dirty="0"/>
              <a:t>: وهو العلم الذي يتناول بالبحث طبيعة المعرفة و مصادرها  هل هي  العقل أم الحواس  أم كلاهما أم أن  القلب يعد ايضا مصدر للمعرفة ، وهل هي ذات طبيعة عقلية مثالية أم ذات طبيعة تجريبية واقعية. ولازال البحث في هذا الأمر </a:t>
            </a:r>
            <a:r>
              <a:rPr lang="ar-SA" sz="2800" b="1" dirty="0" smtClean="0"/>
              <a:t>مستمرا.</a:t>
            </a:r>
          </a:p>
          <a:p>
            <a:pPr algn="just"/>
            <a:r>
              <a:rPr lang="ar-SA" dirty="0" smtClean="0"/>
              <a:t> </a:t>
            </a:r>
            <a:endParaRPr lang="ar-SA" dirty="0"/>
          </a:p>
        </p:txBody>
      </p:sp>
    </p:spTree>
    <p:extLst>
      <p:ext uri="{BB962C8B-B14F-4D97-AF65-F5344CB8AC3E}">
        <p14:creationId xmlns:p14="http://schemas.microsoft.com/office/powerpoint/2010/main" val="41646555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a:t>الابستمولوجيا</a:t>
            </a:r>
            <a:endParaRPr lang="ar-SA" dirty="0"/>
          </a:p>
        </p:txBody>
      </p:sp>
      <p:sp>
        <p:nvSpPr>
          <p:cNvPr id="3" name="عنصر نائب للمحتوى 2"/>
          <p:cNvSpPr>
            <a:spLocks noGrp="1"/>
          </p:cNvSpPr>
          <p:nvPr>
            <p:ph idx="1"/>
          </p:nvPr>
        </p:nvSpPr>
        <p:spPr/>
        <p:txBody>
          <a:bodyPr>
            <a:normAutofit lnSpcReduction="10000"/>
          </a:bodyPr>
          <a:lstStyle/>
          <a:p>
            <a:pPr algn="just"/>
            <a:r>
              <a:rPr lang="ar-SA" sz="4000" dirty="0">
                <a:latin typeface="Arial" pitchFamily="34" charset="0"/>
                <a:cs typeface="Arial" pitchFamily="34" charset="0"/>
              </a:rPr>
              <a:t>تعتبر نظرية المعرفة إحدى المباحث الكبرى في الفلسفة التي تدرس طبيعة وشروط تشكل المعرفة</a:t>
            </a:r>
            <a:r>
              <a:rPr lang="en-US" sz="4000" dirty="0">
                <a:latin typeface="Arial" pitchFamily="34" charset="0"/>
                <a:cs typeface="Arial" pitchFamily="34" charset="0"/>
              </a:rPr>
              <a:t> </a:t>
            </a:r>
            <a:r>
              <a:rPr lang="ar-SA" sz="4000" dirty="0">
                <a:latin typeface="Arial" pitchFamily="34" charset="0"/>
                <a:cs typeface="Arial" pitchFamily="34" charset="0"/>
              </a:rPr>
              <a:t>، و تحاول نظرية المعرفة أن تجيب عن الأسئلة : "ماهي المعرفة؟" "كيف يتم الحصول على المعرفة؟</a:t>
            </a:r>
            <a:r>
              <a:rPr lang="en-US" sz="4000" dirty="0">
                <a:latin typeface="Arial" pitchFamily="34" charset="0"/>
                <a:cs typeface="Arial" pitchFamily="34" charset="0"/>
              </a:rPr>
              <a:t>"</a:t>
            </a:r>
            <a:r>
              <a:rPr lang="ar-SA" sz="4000" dirty="0">
                <a:latin typeface="Arial" pitchFamily="34" charset="0"/>
                <a:cs typeface="Arial" pitchFamily="34" charset="0"/>
              </a:rPr>
              <a:t> .</a:t>
            </a:r>
            <a:endParaRPr lang="en-US" sz="4000" dirty="0">
              <a:latin typeface="Arial" pitchFamily="34" charset="0"/>
              <a:cs typeface="Arial" pitchFamily="34" charset="0"/>
            </a:endParaRPr>
          </a:p>
          <a:p>
            <a:endParaRPr lang="ar-SA" dirty="0"/>
          </a:p>
        </p:txBody>
      </p:sp>
    </p:spTree>
    <p:extLst>
      <p:ext uri="{BB962C8B-B14F-4D97-AF65-F5344CB8AC3E}">
        <p14:creationId xmlns:p14="http://schemas.microsoft.com/office/powerpoint/2010/main" val="239696012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a:t>الابستمولوجيا</a:t>
            </a:r>
            <a:endParaRPr lang="ar-SA" dirty="0"/>
          </a:p>
        </p:txBody>
      </p:sp>
      <p:sp>
        <p:nvSpPr>
          <p:cNvPr id="3" name="عنصر نائب للمحتوى 2"/>
          <p:cNvSpPr>
            <a:spLocks noGrp="1"/>
          </p:cNvSpPr>
          <p:nvPr>
            <p:ph idx="1"/>
          </p:nvPr>
        </p:nvSpPr>
        <p:spPr/>
        <p:txBody>
          <a:bodyPr>
            <a:normAutofit fontScale="85000" lnSpcReduction="10000"/>
          </a:bodyPr>
          <a:lstStyle/>
          <a:p>
            <a:pPr algn="just"/>
            <a:r>
              <a:rPr lang="ar-SA" sz="2800" b="1" dirty="0">
                <a:latin typeface="Arial" pitchFamily="34" charset="0"/>
                <a:cs typeface="Arial" pitchFamily="34" charset="0"/>
              </a:rPr>
              <a:t>نظرية المعرفة: هدفها تحديد طبيعة المعرفة وأساسها ومجالها، كما تستكشف الطرائق المختلفة المؤدية إلى المعرفة وجوهر الحقيقة والعلاقات بين المعرفة والإيمان. إن نظرية المعرفة تطرح أمثال الأسئلة الآتية: ما العلامات الدالة على المعرفة الصادقة من أجل تمييزها عن المعرفة الكاذبة؟ ما الحقيقة، وكيف يمكن أن نعرف الصواب والخطأ؟ </a:t>
            </a:r>
            <a:endParaRPr lang="ar-SA" sz="2800" b="1" dirty="0" smtClean="0">
              <a:latin typeface="Arial" pitchFamily="34" charset="0"/>
              <a:cs typeface="Arial" pitchFamily="34" charset="0"/>
            </a:endParaRPr>
          </a:p>
          <a:p>
            <a:pPr algn="just"/>
            <a:r>
              <a:rPr lang="ar-SA" sz="2800" b="1" dirty="0" smtClean="0">
                <a:latin typeface="Arial" pitchFamily="34" charset="0"/>
                <a:cs typeface="Arial" pitchFamily="34" charset="0"/>
              </a:rPr>
              <a:t>هل </a:t>
            </a:r>
            <a:r>
              <a:rPr lang="ar-SA" sz="2800" b="1" dirty="0">
                <a:latin typeface="Arial" pitchFamily="34" charset="0"/>
                <a:cs typeface="Arial" pitchFamily="34" charset="0"/>
              </a:rPr>
              <a:t>هناك أنواع مختلفة من المعرفة؟ وهل لكل واحدة منها </a:t>
            </a:r>
            <a:r>
              <a:rPr lang="ar-SA" sz="2800" b="1" dirty="0" smtClean="0">
                <a:latin typeface="Arial" pitchFamily="34" charset="0"/>
                <a:cs typeface="Arial" pitchFamily="34" charset="0"/>
              </a:rPr>
              <a:t>حُجج</a:t>
            </a:r>
          </a:p>
          <a:p>
            <a:pPr marL="68580" indent="0" algn="just">
              <a:buNone/>
            </a:pPr>
            <a:r>
              <a:rPr lang="ar-SA" sz="2800" b="1" dirty="0" smtClean="0">
                <a:latin typeface="Arial" pitchFamily="34" charset="0"/>
                <a:cs typeface="Arial" pitchFamily="34" charset="0"/>
              </a:rPr>
              <a:t> وخصائص؟</a:t>
            </a:r>
            <a:r>
              <a:rPr lang="en-US" sz="2800" b="1" dirty="0" smtClean="0">
                <a:latin typeface="Arial" pitchFamily="34" charset="0"/>
                <a:cs typeface="Arial" pitchFamily="34" charset="0"/>
              </a:rPr>
              <a:t/>
            </a:r>
            <a:br>
              <a:rPr lang="en-US" sz="2800" b="1" dirty="0" smtClean="0">
                <a:latin typeface="Arial" pitchFamily="34" charset="0"/>
                <a:cs typeface="Arial" pitchFamily="34" charset="0"/>
              </a:rPr>
            </a:br>
            <a:endParaRPr lang="en-US" sz="2800" b="1" dirty="0" smtClean="0">
              <a:latin typeface="Arial" pitchFamily="34" charset="0"/>
              <a:cs typeface="Arial" pitchFamily="34" charset="0"/>
            </a:endParaRPr>
          </a:p>
          <a:p>
            <a:endParaRPr lang="ar-SA" dirty="0"/>
          </a:p>
        </p:txBody>
      </p:sp>
    </p:spTree>
    <p:extLst>
      <p:ext uri="{BB962C8B-B14F-4D97-AF65-F5344CB8AC3E}">
        <p14:creationId xmlns:p14="http://schemas.microsoft.com/office/powerpoint/2010/main" val="175540950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i="1" dirty="0" smtClean="0"/>
              <a:t>3-نظرية </a:t>
            </a:r>
            <a:r>
              <a:rPr lang="ar-SA" b="1" i="1" dirty="0"/>
              <a:t>الوجود  </a:t>
            </a:r>
            <a:r>
              <a:rPr lang="ar-SA" b="1" i="1" dirty="0" err="1"/>
              <a:t>الأنتولوجيا</a:t>
            </a:r>
            <a:r>
              <a:rPr lang="ar-SA" b="1" i="1" dirty="0"/>
              <a:t>:</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pPr algn="just"/>
            <a:r>
              <a:rPr lang="ar-SA" dirty="0" smtClean="0"/>
              <a:t>درس </a:t>
            </a:r>
            <a:r>
              <a:rPr lang="ar-SA" dirty="0"/>
              <a:t>الفيلسوف مشكلات طبيعة</a:t>
            </a:r>
            <a:r>
              <a:rPr lang="en-US" dirty="0"/>
              <a:t> </a:t>
            </a:r>
            <a:r>
              <a:rPr lang="ar-SA" dirty="0">
                <a:hlinkClick r:id="rId2"/>
              </a:rPr>
              <a:t>الوجود</a:t>
            </a:r>
            <a:r>
              <a:rPr lang="ar-SA" dirty="0"/>
              <a:t>، هل هو وجود واحد أم ثنائي أم متعدد؟ كما يبحث حقيقة الموجودات، و أدلة</a:t>
            </a:r>
            <a:r>
              <a:rPr lang="en-US" dirty="0"/>
              <a:t> </a:t>
            </a:r>
            <a:r>
              <a:rPr lang="ar-SA" dirty="0">
                <a:hlinkClick r:id="rId2"/>
              </a:rPr>
              <a:t>الوجود</a:t>
            </a:r>
            <a:r>
              <a:rPr lang="en-US" dirty="0"/>
              <a:t> </a:t>
            </a:r>
            <a:r>
              <a:rPr lang="ar-SA" dirty="0"/>
              <a:t>و العدم</a:t>
            </a:r>
            <a:r>
              <a:rPr lang="en-US" dirty="0"/>
              <a:t>.</a:t>
            </a:r>
            <a:r>
              <a:rPr lang="ar-SA" dirty="0"/>
              <a:t> فمثلا نظرية  </a:t>
            </a:r>
            <a:r>
              <a:rPr lang="en-US" dirty="0"/>
              <a:t> </a:t>
            </a:r>
            <a:r>
              <a:rPr lang="ar-SA" dirty="0"/>
              <a:t>الأحادية أو الوحدانية هي نظرية فلسفية تقول أن الأشياء المتنوعة الموجودة في الكون تتكون من مادة واحدة وبهذا تكون خاصية</a:t>
            </a:r>
            <a:r>
              <a:rPr lang="en-US" dirty="0"/>
              <a:t> </a:t>
            </a:r>
            <a:r>
              <a:rPr lang="ar-SA" dirty="0">
                <a:hlinkClick r:id="rId3" tooltip="الكون"/>
              </a:rPr>
              <a:t>الكون</a:t>
            </a:r>
            <a:r>
              <a:rPr lang="en-US" dirty="0"/>
              <a:t> </a:t>
            </a:r>
            <a:r>
              <a:rPr lang="ar-SA" dirty="0"/>
              <a:t>الأساسية هي الوحدة. </a:t>
            </a:r>
          </a:p>
        </p:txBody>
      </p:sp>
    </p:spTree>
    <p:extLst>
      <p:ext uri="{BB962C8B-B14F-4D97-AF65-F5344CB8AC3E}">
        <p14:creationId xmlns:p14="http://schemas.microsoft.com/office/powerpoint/2010/main" val="156377483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548680"/>
            <a:ext cx="7024744" cy="1008112"/>
          </a:xfrm>
        </p:spPr>
        <p:txBody>
          <a:bodyPr/>
          <a:lstStyle/>
          <a:p>
            <a:r>
              <a:rPr lang="ar-SA" b="1" i="1" dirty="0" err="1"/>
              <a:t>الأنتولوجيا</a:t>
            </a:r>
            <a:endParaRPr lang="ar-SA" dirty="0"/>
          </a:p>
        </p:txBody>
      </p:sp>
      <p:sp>
        <p:nvSpPr>
          <p:cNvPr id="3" name="عنصر نائب للمحتوى 2"/>
          <p:cNvSpPr>
            <a:spLocks noGrp="1"/>
          </p:cNvSpPr>
          <p:nvPr>
            <p:ph idx="1"/>
          </p:nvPr>
        </p:nvSpPr>
        <p:spPr>
          <a:xfrm>
            <a:off x="1043492" y="1772816"/>
            <a:ext cx="6777317" cy="4059813"/>
          </a:xfrm>
        </p:spPr>
        <p:txBody>
          <a:bodyPr>
            <a:noAutofit/>
          </a:bodyPr>
          <a:lstStyle/>
          <a:p>
            <a:pPr algn="just"/>
            <a:r>
              <a:rPr lang="ar-SA" sz="4000" dirty="0" smtClean="0">
                <a:latin typeface="Arial" pitchFamily="34" charset="0"/>
                <a:cs typeface="Arial" pitchFamily="34" charset="0"/>
              </a:rPr>
              <a:t>تتعارض هذه </a:t>
            </a:r>
            <a:r>
              <a:rPr lang="ar-SA" sz="4000" dirty="0">
                <a:latin typeface="Arial" pitchFamily="34" charset="0"/>
                <a:cs typeface="Arial" pitchFamily="34" charset="0"/>
              </a:rPr>
              <a:t>النظرية مع</a:t>
            </a:r>
            <a:r>
              <a:rPr lang="en-US" sz="4000" dirty="0">
                <a:latin typeface="Arial" pitchFamily="34" charset="0"/>
                <a:cs typeface="Arial" pitchFamily="34" charset="0"/>
              </a:rPr>
              <a:t> </a:t>
            </a:r>
            <a:r>
              <a:rPr lang="ar-SA" sz="4000" dirty="0">
                <a:latin typeface="Arial" pitchFamily="34" charset="0"/>
                <a:cs typeface="Arial" pitchFamily="34" charset="0"/>
                <a:hlinkClick r:id="rId2" tooltip="الثنائية"/>
              </a:rPr>
              <a:t>الثنائية</a:t>
            </a:r>
            <a:r>
              <a:rPr lang="en-US" sz="4000" dirty="0">
                <a:latin typeface="Arial" pitchFamily="34" charset="0"/>
                <a:cs typeface="Arial" pitchFamily="34" charset="0"/>
              </a:rPr>
              <a:t>  </a:t>
            </a:r>
            <a:r>
              <a:rPr lang="ar-SA" sz="4000" dirty="0">
                <a:latin typeface="Arial" pitchFamily="34" charset="0"/>
                <a:cs typeface="Arial" pitchFamily="34" charset="0"/>
              </a:rPr>
              <a:t>التي تقول بوجود واقعين (مادي وفكري) أو التعددية التي تقول بوجود أكثر من مادتين. الأحادية من وجهة نظر لاهوتية عبر القول بوجود اله واحد مع تقاليد دينية متنوعة</a:t>
            </a:r>
            <a:r>
              <a:rPr lang="en-US" sz="4000" dirty="0">
                <a:latin typeface="Arial" pitchFamily="34" charset="0"/>
                <a:cs typeface="Arial" pitchFamily="34" charset="0"/>
              </a:rPr>
              <a:t>.</a:t>
            </a:r>
          </a:p>
          <a:p>
            <a:pPr algn="just"/>
            <a:endParaRPr lang="ar-SA" sz="3600" dirty="0"/>
          </a:p>
        </p:txBody>
      </p:sp>
    </p:spTree>
    <p:extLst>
      <p:ext uri="{BB962C8B-B14F-4D97-AF65-F5344CB8AC3E}">
        <p14:creationId xmlns:p14="http://schemas.microsoft.com/office/powerpoint/2010/main" val="368901228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027664"/>
            <a:ext cx="7096634" cy="1249208"/>
          </a:xfrm>
        </p:spPr>
        <p:txBody>
          <a:bodyPr>
            <a:normAutofit fontScale="90000"/>
          </a:bodyPr>
          <a:lstStyle/>
          <a:p>
            <a:pPr lvl="0"/>
            <a:r>
              <a:rPr lang="ar-SA" b="1" i="1" dirty="0" smtClean="0"/>
              <a:t/>
            </a:r>
            <a:br>
              <a:rPr lang="ar-SA" b="1" i="1" dirty="0" smtClean="0"/>
            </a:br>
            <a:r>
              <a:rPr lang="ar-SA" b="1" i="1" dirty="0" smtClean="0"/>
              <a:t>4-نظرية </a:t>
            </a:r>
            <a:r>
              <a:rPr lang="ar-SA" b="1" i="1" dirty="0"/>
              <a:t>القيم : </a:t>
            </a:r>
            <a:r>
              <a:rPr lang="ar-SA" b="1" i="1" dirty="0" err="1"/>
              <a:t>الإكسيولوجيا</a:t>
            </a:r>
            <a:r>
              <a:rPr lang="en-US" dirty="0"/>
              <a:t/>
            </a:r>
            <a:br>
              <a:rPr lang="en-US" dirty="0"/>
            </a:br>
            <a:endParaRPr lang="ar-SA" dirty="0"/>
          </a:p>
        </p:txBody>
      </p:sp>
      <p:sp>
        <p:nvSpPr>
          <p:cNvPr id="3" name="عنصر نائب للمحتوى 2"/>
          <p:cNvSpPr>
            <a:spLocks noGrp="1"/>
          </p:cNvSpPr>
          <p:nvPr>
            <p:ph idx="1"/>
          </p:nvPr>
        </p:nvSpPr>
        <p:spPr>
          <a:xfrm>
            <a:off x="1043492" y="2636912"/>
            <a:ext cx="6777317" cy="3195717"/>
          </a:xfrm>
        </p:spPr>
        <p:txBody>
          <a:bodyPr>
            <a:normAutofit lnSpcReduction="10000"/>
          </a:bodyPr>
          <a:lstStyle/>
          <a:p>
            <a:pPr algn="just"/>
            <a:r>
              <a:rPr lang="ar-SA" b="1" dirty="0" smtClean="0"/>
              <a:t>يمكن </a:t>
            </a:r>
            <a:r>
              <a:rPr lang="ar-SA" b="1" dirty="0"/>
              <a:t>التمييز بين نوعين من القيم :</a:t>
            </a:r>
            <a:endParaRPr lang="en-US" dirty="0"/>
          </a:p>
          <a:p>
            <a:pPr lvl="0" algn="just"/>
            <a:r>
              <a:rPr lang="ar-SA" dirty="0"/>
              <a:t>قيم نسبية متغيرة  تطلب كوسيلة لغاية أبعد منها .</a:t>
            </a:r>
            <a:endParaRPr lang="en-US" dirty="0"/>
          </a:p>
          <a:p>
            <a:pPr lvl="0" algn="just"/>
            <a:r>
              <a:rPr lang="ar-SA" dirty="0"/>
              <a:t>قيم  مطلقة ثابتة يطلبها الإنسان لذاتها </a:t>
            </a:r>
            <a:endParaRPr lang="ar-SA" dirty="0" smtClean="0"/>
          </a:p>
          <a:p>
            <a:pPr lvl="0" algn="just"/>
            <a:r>
              <a:rPr lang="ar-SA" b="1" i="1" dirty="0" smtClean="0"/>
              <a:t> الحق </a:t>
            </a:r>
          </a:p>
          <a:p>
            <a:pPr lvl="0" algn="just"/>
            <a:r>
              <a:rPr lang="ar-SA" b="1" i="1" dirty="0" smtClean="0"/>
              <a:t> </a:t>
            </a:r>
            <a:r>
              <a:rPr lang="ar-SA" b="1" i="1" dirty="0"/>
              <a:t>الخير </a:t>
            </a:r>
            <a:endParaRPr lang="ar-SA" b="1" i="1" dirty="0" smtClean="0"/>
          </a:p>
          <a:p>
            <a:pPr lvl="0" algn="just"/>
            <a:r>
              <a:rPr lang="ar-SA" b="1" i="1" dirty="0" smtClean="0"/>
              <a:t>الجمال</a:t>
            </a:r>
            <a:endParaRPr lang="en-US" dirty="0"/>
          </a:p>
          <a:p>
            <a:pPr algn="just"/>
            <a:r>
              <a:rPr lang="en-US" dirty="0" smtClean="0"/>
              <a:t>.</a:t>
            </a:r>
            <a:r>
              <a:rPr lang="en-US" dirty="0"/>
              <a:t/>
            </a:r>
            <a:br>
              <a:rPr lang="en-US" dirty="0"/>
            </a:br>
            <a:endParaRPr lang="ar-SA" dirty="0"/>
          </a:p>
        </p:txBody>
      </p:sp>
    </p:spTree>
    <p:extLst>
      <p:ext uri="{BB962C8B-B14F-4D97-AF65-F5344CB8AC3E}">
        <p14:creationId xmlns:p14="http://schemas.microsoft.com/office/powerpoint/2010/main" val="355682271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err="1"/>
              <a:t>الإكسيولوجي</a:t>
            </a:r>
            <a:endParaRPr lang="ar-SA" dirty="0"/>
          </a:p>
        </p:txBody>
      </p:sp>
      <p:sp>
        <p:nvSpPr>
          <p:cNvPr id="3" name="عنصر نائب للمحتوى 2"/>
          <p:cNvSpPr>
            <a:spLocks noGrp="1"/>
          </p:cNvSpPr>
          <p:nvPr>
            <p:ph idx="1"/>
          </p:nvPr>
        </p:nvSpPr>
        <p:spPr/>
        <p:txBody>
          <a:bodyPr>
            <a:normAutofit/>
          </a:bodyPr>
          <a:lstStyle/>
          <a:p>
            <a:r>
              <a:rPr lang="ar-SA" dirty="0"/>
              <a:t>نظرية القيم : تتناول بحث المثل العليا والقيم المطلقة، وهي الحق والخير والجمال من حيث ذاتها باعتبارها وسائل لتحقيق غايات ، فيندرج تحت راية الأبحاث القيمية كل </a:t>
            </a:r>
            <a:r>
              <a:rPr lang="ar-SA" dirty="0" smtClean="0"/>
              <a:t>من:</a:t>
            </a:r>
          </a:p>
          <a:p>
            <a:r>
              <a:rPr lang="ar-SA" dirty="0" smtClean="0"/>
              <a:t> </a:t>
            </a:r>
            <a:r>
              <a:rPr lang="ar-SA" dirty="0"/>
              <a:t>علم </a:t>
            </a:r>
            <a:r>
              <a:rPr lang="ar-SA" dirty="0" smtClean="0"/>
              <a:t>المنطق: </a:t>
            </a:r>
            <a:r>
              <a:rPr lang="ar-SA" dirty="0"/>
              <a:t>مواضيع الصحيح و الخاطئ </a:t>
            </a:r>
            <a:endParaRPr lang="ar-SA" dirty="0" smtClean="0"/>
          </a:p>
          <a:p>
            <a:r>
              <a:rPr lang="ar-SA" dirty="0"/>
              <a:t>علم </a:t>
            </a:r>
            <a:r>
              <a:rPr lang="ar-SA" dirty="0" smtClean="0"/>
              <a:t>الأخلاق: مواضيع الخير </a:t>
            </a:r>
            <a:r>
              <a:rPr lang="ar-SA" dirty="0"/>
              <a:t>و الشر </a:t>
            </a:r>
          </a:p>
          <a:p>
            <a:r>
              <a:rPr lang="ar-SA" dirty="0"/>
              <a:t>علم </a:t>
            </a:r>
            <a:r>
              <a:rPr lang="ar-SA" dirty="0" smtClean="0"/>
              <a:t>الجمال: الجميل </a:t>
            </a:r>
            <a:r>
              <a:rPr lang="ar-SA" dirty="0"/>
              <a:t>و </a:t>
            </a:r>
            <a:r>
              <a:rPr lang="ar-SA" dirty="0" smtClean="0"/>
              <a:t>القبيح</a:t>
            </a:r>
            <a:endParaRPr lang="ar-SA" dirty="0"/>
          </a:p>
        </p:txBody>
      </p:sp>
    </p:spTree>
    <p:extLst>
      <p:ext uri="{BB962C8B-B14F-4D97-AF65-F5344CB8AC3E}">
        <p14:creationId xmlns:p14="http://schemas.microsoft.com/office/powerpoint/2010/main" val="186987392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بماذا وصفت تلك العلوم الثلاثة؟</a:t>
            </a:r>
            <a:endParaRPr lang="ar-SA" dirty="0"/>
          </a:p>
        </p:txBody>
      </p:sp>
      <p:sp>
        <p:nvSpPr>
          <p:cNvPr id="3" name="عنصر نائب للمحتوى 2"/>
          <p:cNvSpPr>
            <a:spLocks noGrp="1"/>
          </p:cNvSpPr>
          <p:nvPr>
            <p:ph idx="1"/>
          </p:nvPr>
        </p:nvSpPr>
        <p:spPr/>
        <p:txBody>
          <a:bodyPr>
            <a:normAutofit/>
          </a:bodyPr>
          <a:lstStyle/>
          <a:p>
            <a:r>
              <a:rPr lang="ar-SA" sz="3200" b="1" dirty="0" smtClean="0">
                <a:latin typeface="Arial" pitchFamily="34" charset="0"/>
                <a:cs typeface="Arial" pitchFamily="34" charset="0"/>
              </a:rPr>
              <a:t>وصفت </a:t>
            </a:r>
            <a:r>
              <a:rPr lang="ar-SA" sz="3200" b="1" dirty="0">
                <a:latin typeface="Arial" pitchFamily="34" charset="0"/>
                <a:cs typeface="Arial" pitchFamily="34" charset="0"/>
              </a:rPr>
              <a:t>هذه العلوم الثلاثة بأنها علوم معيارية </a:t>
            </a:r>
            <a:r>
              <a:rPr lang="ar-SA" sz="3200" b="1" dirty="0" smtClean="0">
                <a:latin typeface="Arial" pitchFamily="34" charset="0"/>
                <a:cs typeface="Arial" pitchFamily="34" charset="0"/>
              </a:rPr>
              <a:t>! </a:t>
            </a:r>
          </a:p>
          <a:p>
            <a:pPr marL="68580" indent="0" algn="ctr">
              <a:buNone/>
            </a:pPr>
            <a:r>
              <a:rPr lang="ar-SA" sz="3200" b="1" dirty="0" smtClean="0">
                <a:latin typeface="Arial" pitchFamily="34" charset="0"/>
                <a:cs typeface="Arial" pitchFamily="34" charset="0"/>
              </a:rPr>
              <a:t>لأنها  </a:t>
            </a:r>
            <a:r>
              <a:rPr lang="ar-SA" sz="3200" b="1" dirty="0">
                <a:latin typeface="Arial" pitchFamily="34" charset="0"/>
                <a:cs typeface="Arial" pitchFamily="34" charset="0"/>
              </a:rPr>
              <a:t>تضع معيارا  لما ينبغي أن يكون عليه كل </a:t>
            </a:r>
            <a:r>
              <a:rPr lang="ar-SA" sz="3200" b="1" dirty="0" smtClean="0">
                <a:latin typeface="Arial" pitchFamily="34" charset="0"/>
                <a:cs typeface="Arial" pitchFamily="34" charset="0"/>
              </a:rPr>
              <a:t>من:</a:t>
            </a:r>
          </a:p>
          <a:p>
            <a:r>
              <a:rPr lang="ar-SA" sz="3200" b="1" dirty="0" smtClean="0">
                <a:latin typeface="Arial" pitchFamily="34" charset="0"/>
                <a:cs typeface="Arial" pitchFamily="34" charset="0"/>
              </a:rPr>
              <a:t> </a:t>
            </a:r>
            <a:r>
              <a:rPr lang="ar-SA" sz="3200" b="1" dirty="0">
                <a:latin typeface="Arial" pitchFamily="34" charset="0"/>
                <a:cs typeface="Arial" pitchFamily="34" charset="0"/>
              </a:rPr>
              <a:t>التفكير السليم  </a:t>
            </a:r>
            <a:r>
              <a:rPr lang="ar-SA" sz="3200" b="1" dirty="0" smtClean="0">
                <a:latin typeface="Arial" pitchFamily="34" charset="0"/>
                <a:cs typeface="Arial" pitchFamily="34" charset="0"/>
              </a:rPr>
              <a:t>(</a:t>
            </a:r>
            <a:r>
              <a:rPr lang="ar-SA" sz="3200" b="1" dirty="0">
                <a:latin typeface="Arial" pitchFamily="34" charset="0"/>
                <a:cs typeface="Arial" pitchFamily="34" charset="0"/>
              </a:rPr>
              <a:t>علم المنطق </a:t>
            </a:r>
            <a:r>
              <a:rPr lang="ar-SA" sz="3200" b="1" dirty="0" smtClean="0">
                <a:latin typeface="Arial" pitchFamily="34" charset="0"/>
                <a:cs typeface="Arial" pitchFamily="34" charset="0"/>
              </a:rPr>
              <a:t>) </a:t>
            </a:r>
          </a:p>
          <a:p>
            <a:r>
              <a:rPr lang="ar-SA" sz="3200" b="1" dirty="0" smtClean="0">
                <a:latin typeface="Arial" pitchFamily="34" charset="0"/>
                <a:cs typeface="Arial" pitchFamily="34" charset="0"/>
              </a:rPr>
              <a:t>و </a:t>
            </a:r>
            <a:r>
              <a:rPr lang="ar-SA" sz="3200" b="1" dirty="0">
                <a:latin typeface="Arial" pitchFamily="34" charset="0"/>
                <a:cs typeface="Arial" pitchFamily="34" charset="0"/>
              </a:rPr>
              <a:t>السلوك </a:t>
            </a:r>
            <a:r>
              <a:rPr lang="ar-SA" sz="3200" b="1" dirty="0" smtClean="0">
                <a:latin typeface="Arial" pitchFamily="34" charset="0"/>
                <a:cs typeface="Arial" pitchFamily="34" charset="0"/>
              </a:rPr>
              <a:t>الخير (</a:t>
            </a:r>
            <a:r>
              <a:rPr lang="ar-SA" sz="3200" b="1" dirty="0">
                <a:latin typeface="Arial" pitchFamily="34" charset="0"/>
                <a:cs typeface="Arial" pitchFamily="34" charset="0"/>
              </a:rPr>
              <a:t>علم الأخلاق</a:t>
            </a:r>
            <a:r>
              <a:rPr lang="ar-SA" sz="3200" b="1" dirty="0" smtClean="0">
                <a:latin typeface="Arial" pitchFamily="34" charset="0"/>
                <a:cs typeface="Arial" pitchFamily="34" charset="0"/>
              </a:rPr>
              <a:t>) </a:t>
            </a:r>
          </a:p>
          <a:p>
            <a:r>
              <a:rPr lang="ar-SA" sz="3200" b="1" dirty="0" smtClean="0">
                <a:latin typeface="Arial" pitchFamily="34" charset="0"/>
                <a:cs typeface="Arial" pitchFamily="34" charset="0"/>
              </a:rPr>
              <a:t>و </a:t>
            </a:r>
            <a:r>
              <a:rPr lang="ar-SA" sz="3200" b="1" dirty="0">
                <a:latin typeface="Arial" pitchFamily="34" charset="0"/>
                <a:cs typeface="Arial" pitchFamily="34" charset="0"/>
              </a:rPr>
              <a:t>الشيء </a:t>
            </a:r>
            <a:r>
              <a:rPr lang="ar-SA" sz="3200" b="1" dirty="0" smtClean="0">
                <a:latin typeface="Arial" pitchFamily="34" charset="0"/>
                <a:cs typeface="Arial" pitchFamily="34" charset="0"/>
              </a:rPr>
              <a:t>الجميل( علم الجمال </a:t>
            </a:r>
            <a:r>
              <a:rPr lang="ar-SA" sz="3200" dirty="0" smtClean="0">
                <a:latin typeface="Arial" pitchFamily="34" charset="0"/>
                <a:cs typeface="Arial" pitchFamily="34" charset="0"/>
              </a:rPr>
              <a:t>)  </a:t>
            </a:r>
          </a:p>
          <a:p>
            <a:endParaRPr lang="ar-SA" sz="3200" dirty="0">
              <a:latin typeface="Arial" pitchFamily="34" charset="0"/>
              <a:cs typeface="Arial" pitchFamily="34" charset="0"/>
            </a:endParaRPr>
          </a:p>
        </p:txBody>
      </p:sp>
    </p:spTree>
    <p:extLst>
      <p:ext uri="{BB962C8B-B14F-4D97-AF65-F5344CB8AC3E}">
        <p14:creationId xmlns:p14="http://schemas.microsoft.com/office/powerpoint/2010/main" val="327748664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علم الجمال وفلسفة الفن</a:t>
            </a:r>
            <a:endParaRPr lang="ar-SA" dirty="0"/>
          </a:p>
        </p:txBody>
      </p:sp>
      <p:sp>
        <p:nvSpPr>
          <p:cNvPr id="3" name="عنصر نائب للمحتوى 2"/>
          <p:cNvSpPr>
            <a:spLocks noGrp="1"/>
          </p:cNvSpPr>
          <p:nvPr>
            <p:ph idx="1"/>
          </p:nvPr>
        </p:nvSpPr>
        <p:spPr/>
        <p:txBody>
          <a:bodyPr>
            <a:noAutofit/>
          </a:bodyPr>
          <a:lstStyle/>
          <a:p>
            <a:pPr algn="just"/>
            <a:r>
              <a:rPr lang="ar-SA" sz="3200" b="1" dirty="0" smtClean="0">
                <a:latin typeface="Arial" pitchFamily="34" charset="0"/>
                <a:cs typeface="Arial" pitchFamily="34" charset="0"/>
              </a:rPr>
              <a:t>يتطابق </a:t>
            </a:r>
            <a:r>
              <a:rPr lang="ar-SA" sz="3200" b="1" dirty="0">
                <a:latin typeface="Arial" pitchFamily="34" charset="0"/>
                <a:cs typeface="Arial" pitchFamily="34" charset="0"/>
              </a:rPr>
              <a:t>علم الجمال أحيانًا مع فلسفة الفن التي تبحث دائمًا في طبيعة الفن ومجريات الإبداع الفني وطبيعة التجربة الجمالية ومبادئ النقد. لكن ميادين تطبيق علم الجمال أوسع، حيث تشتمل على الأعمال الفنية التي أبدعها الإنسان، وكذا مظاهر الجمال الملحوظة في الطبيعة</a:t>
            </a:r>
          </a:p>
          <a:p>
            <a:pPr algn="just"/>
            <a:endParaRPr lang="ar-SA" sz="3200" dirty="0"/>
          </a:p>
        </p:txBody>
      </p:sp>
    </p:spTree>
    <p:extLst>
      <p:ext uri="{BB962C8B-B14F-4D97-AF65-F5344CB8AC3E}">
        <p14:creationId xmlns:p14="http://schemas.microsoft.com/office/powerpoint/2010/main" val="67124908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a:t>مفهوم الفلسفة </a:t>
            </a:r>
            <a:endParaRPr lang="ar-SA" dirty="0"/>
          </a:p>
        </p:txBody>
      </p:sp>
      <p:sp>
        <p:nvSpPr>
          <p:cNvPr id="3" name="عنصر نائب للمحتوى 2"/>
          <p:cNvSpPr>
            <a:spLocks noGrp="1"/>
          </p:cNvSpPr>
          <p:nvPr>
            <p:ph idx="1"/>
          </p:nvPr>
        </p:nvSpPr>
        <p:spPr/>
        <p:txBody>
          <a:bodyPr>
            <a:normAutofit/>
          </a:bodyPr>
          <a:lstStyle/>
          <a:p>
            <a:pPr algn="just"/>
            <a:r>
              <a:rPr lang="ar-SA" dirty="0"/>
              <a:t>يختلف تعريف الفلسفة من شخص لآخر باختلاف العصور  التاريخية و المذاهب الفلسفية و باختلاف النظم السياسية و  الاقتصادية و الاجتماعية و الدينية،  فمنهم من قال : الفلسفة هي محبة الحكمة لذاتها ، ومنهم من قال الفلسفة هي علم الكل ، ومنهم من قال الفلسفة هي علم المبادئ و العلل  ومنهم من قال أنها أي تعجب يثيره العقل البشري و أي  مشكلة  يطرحها الفكر الإنساني.</a:t>
            </a:r>
            <a:endParaRPr lang="en-US" dirty="0"/>
          </a:p>
          <a:p>
            <a:pPr algn="just"/>
            <a:endParaRPr lang="ar-SA" dirty="0"/>
          </a:p>
        </p:txBody>
      </p:sp>
    </p:spTree>
    <p:extLst>
      <p:ext uri="{BB962C8B-B14F-4D97-AF65-F5344CB8AC3E}">
        <p14:creationId xmlns:p14="http://schemas.microsoft.com/office/powerpoint/2010/main" val="370890515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i="1" dirty="0" smtClean="0"/>
              <a:t>5-ما </a:t>
            </a:r>
            <a:r>
              <a:rPr lang="ar-SA" b="1" i="1" dirty="0"/>
              <a:t>وراء الطبيعة (الميتافيزيقا):</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a:bodyPr>
          <a:lstStyle/>
          <a:p>
            <a:pPr algn="just"/>
            <a:r>
              <a:rPr lang="ar-SA" dirty="0" smtClean="0"/>
              <a:t>ما </a:t>
            </a:r>
            <a:r>
              <a:rPr lang="ar-SA" dirty="0"/>
              <a:t>فوق الطبيعة أو الغيبيات أو العلم الإلهي، ويقصد بها البحث عن طبيعة الحقيقة النهائية </a:t>
            </a:r>
            <a:endParaRPr lang="ar-SA" dirty="0" smtClean="0"/>
          </a:p>
          <a:p>
            <a:pPr algn="just"/>
            <a:r>
              <a:rPr lang="ar-SA" dirty="0" smtClean="0"/>
              <a:t>علم </a:t>
            </a:r>
            <a:r>
              <a:rPr lang="ar-SA" dirty="0"/>
              <a:t>يدرس الواقع والوجود من حيث طبيعتهما الأساسية، ما الواقع؟ ما الفرق بين الظاهر والواقع؟ </a:t>
            </a:r>
            <a:endParaRPr lang="ar-SA" dirty="0" smtClean="0"/>
          </a:p>
          <a:p>
            <a:pPr algn="just"/>
            <a:r>
              <a:rPr lang="ar-SA" dirty="0" smtClean="0"/>
              <a:t>يدرس </a:t>
            </a:r>
            <a:r>
              <a:rPr lang="ar-SA" dirty="0"/>
              <a:t>ماهية الأشياء، ما المبادئ والمفاهيم العامة التي يمكن بموجبها تأويل تجاربنا وفهمها؟ </a:t>
            </a:r>
            <a:endParaRPr lang="ar-SA" dirty="0" smtClean="0"/>
          </a:p>
          <a:p>
            <a:pPr algn="just"/>
            <a:r>
              <a:rPr lang="ar-SA" dirty="0" smtClean="0"/>
              <a:t>ومن </a:t>
            </a:r>
            <a:r>
              <a:rPr lang="ar-SA" dirty="0"/>
              <a:t>الباحثين من يقسم علم ما وراء الطبيعة إلى ميدانين: </a:t>
            </a:r>
            <a:r>
              <a:rPr lang="ar-SA" dirty="0" smtClean="0"/>
              <a:t>علم الوجود وعلم </a:t>
            </a:r>
            <a:r>
              <a:rPr lang="ar-SA" dirty="0"/>
              <a:t>الكون. فعلم الوجود يدرس الموجودات؛ أما علم الكون فيدرس الكون الطبيعي ككل. </a:t>
            </a:r>
            <a:r>
              <a:rPr lang="ar-SA" dirty="0" smtClean="0"/>
              <a:t> </a:t>
            </a:r>
            <a:endParaRPr lang="en-US" dirty="0"/>
          </a:p>
          <a:p>
            <a:endParaRPr lang="ar-SA" dirty="0"/>
          </a:p>
        </p:txBody>
      </p:sp>
    </p:spTree>
    <p:extLst>
      <p:ext uri="{BB962C8B-B14F-4D97-AF65-F5344CB8AC3E}">
        <p14:creationId xmlns:p14="http://schemas.microsoft.com/office/powerpoint/2010/main" val="250990480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a:t>مفهوم الفلسفة </a:t>
            </a:r>
            <a:endParaRPr lang="ar-SA" dirty="0"/>
          </a:p>
        </p:txBody>
      </p:sp>
      <p:sp>
        <p:nvSpPr>
          <p:cNvPr id="3" name="عنصر نائب للمحتوى 2"/>
          <p:cNvSpPr>
            <a:spLocks noGrp="1"/>
          </p:cNvSpPr>
          <p:nvPr>
            <p:ph idx="1"/>
          </p:nvPr>
        </p:nvSpPr>
        <p:spPr/>
        <p:txBody>
          <a:bodyPr>
            <a:normAutofit/>
          </a:bodyPr>
          <a:lstStyle/>
          <a:p>
            <a:pPr algn="just"/>
            <a:r>
              <a:rPr lang="ar-SA" sz="3200" dirty="0"/>
              <a:t>أن تعريف الفلسفة مشروط بفلسفة صاحبه: إذ أن كل تعريف للفلسفة هو بمثابة مرآة تعكس لنا فلسفة صاحبه أو رؤيته الخاصة للإنسان والمجتمع والتاريخ والحياة. ...فمثلا أفلاطون  يعرف الفلسفة بأنها «علم الحقائق المطلقة الكامنة وراء ظواهر الأشياء</a:t>
            </a:r>
            <a:r>
              <a:rPr lang="ar-SA" sz="3200" dirty="0" smtClean="0"/>
              <a:t>»</a:t>
            </a:r>
            <a:endParaRPr lang="ar-SA" sz="3200" dirty="0"/>
          </a:p>
        </p:txBody>
      </p:sp>
    </p:spTree>
    <p:extLst>
      <p:ext uri="{BB962C8B-B14F-4D97-AF65-F5344CB8AC3E}">
        <p14:creationId xmlns:p14="http://schemas.microsoft.com/office/powerpoint/2010/main" val="34867707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a:t>مفهوم الفلسفة </a:t>
            </a:r>
            <a:endParaRPr lang="ar-SA" dirty="0"/>
          </a:p>
        </p:txBody>
      </p:sp>
      <p:sp>
        <p:nvSpPr>
          <p:cNvPr id="3" name="عنصر نائب للمحتوى 2"/>
          <p:cNvSpPr>
            <a:spLocks noGrp="1"/>
          </p:cNvSpPr>
          <p:nvPr>
            <p:ph idx="1"/>
          </p:nvPr>
        </p:nvSpPr>
        <p:spPr/>
        <p:txBody>
          <a:bodyPr>
            <a:normAutofit/>
          </a:bodyPr>
          <a:lstStyle/>
          <a:p>
            <a:pPr algn="just"/>
            <a:r>
              <a:rPr lang="ar-SA" sz="2800" dirty="0"/>
              <a:t>إذ أن أفلاطون يقسم العالم إلى عالمين: </a:t>
            </a:r>
            <a:endParaRPr lang="ar-SA" sz="2800" dirty="0" smtClean="0"/>
          </a:p>
          <a:p>
            <a:pPr marL="68580" indent="0" algn="just">
              <a:buNone/>
            </a:pPr>
            <a:r>
              <a:rPr lang="ar-SA" sz="2800" dirty="0" smtClean="0"/>
              <a:t>1- عالم </a:t>
            </a:r>
            <a:r>
              <a:rPr lang="ar-SA" sz="2800" dirty="0"/>
              <a:t>مادي سفلي محسوس(يدرك بواسطة الحواس) وهو الذي نعيش فيه فهو عالم المادة المتحركة دوما والمتغيرة باستمرار، ومن هنا فالحقيقة في هذا العالم منعدمة الوجود وإن وجدت فهي لا مطلقة ولا ثابتة بحكم حركته الدائمة تلك. </a:t>
            </a:r>
          </a:p>
        </p:txBody>
      </p:sp>
    </p:spTree>
    <p:extLst>
      <p:ext uri="{BB962C8B-B14F-4D97-AF65-F5344CB8AC3E}">
        <p14:creationId xmlns:p14="http://schemas.microsoft.com/office/powerpoint/2010/main" val="23964208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u="sng" dirty="0"/>
              <a:t>مفهوم الفلسفة </a:t>
            </a:r>
            <a:endParaRPr lang="ar-SA" dirty="0"/>
          </a:p>
        </p:txBody>
      </p:sp>
      <p:sp>
        <p:nvSpPr>
          <p:cNvPr id="3" name="عنصر نائب للمحتوى 2"/>
          <p:cNvSpPr>
            <a:spLocks noGrp="1"/>
          </p:cNvSpPr>
          <p:nvPr>
            <p:ph idx="1"/>
          </p:nvPr>
        </p:nvSpPr>
        <p:spPr/>
        <p:txBody>
          <a:bodyPr/>
          <a:lstStyle/>
          <a:p>
            <a:pPr marL="68580" indent="0" algn="just">
              <a:buNone/>
            </a:pPr>
            <a:r>
              <a:rPr lang="ar-SA" dirty="0" smtClean="0"/>
              <a:t>2- </a:t>
            </a:r>
            <a:r>
              <a:rPr lang="ar-SA" sz="3200" dirty="0" smtClean="0"/>
              <a:t>وهناك </a:t>
            </a:r>
            <a:r>
              <a:rPr lang="ar-SA" sz="3200" dirty="0"/>
              <a:t>عالم مثالي علوي معقول (يدرك بواسطة العقل) وهو عالم المثل العليا الثابتة ثباتا مطلقا، وأعلى مثال في هذا العالم هو مثال الخير الأسمى وهو الله.</a:t>
            </a:r>
            <a:endParaRPr lang="en-US" sz="3200" dirty="0"/>
          </a:p>
          <a:p>
            <a:endParaRPr lang="ar-SA" dirty="0"/>
          </a:p>
        </p:txBody>
      </p:sp>
    </p:spTree>
    <p:extLst>
      <p:ext uri="{BB962C8B-B14F-4D97-AF65-F5344CB8AC3E}">
        <p14:creationId xmlns:p14="http://schemas.microsoft.com/office/powerpoint/2010/main" val="371754156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التعريف الجامع</a:t>
            </a:r>
            <a:endParaRPr lang="ar-SA" dirty="0"/>
          </a:p>
        </p:txBody>
      </p:sp>
      <p:sp>
        <p:nvSpPr>
          <p:cNvPr id="3" name="عنصر نائب للمحتوى 2"/>
          <p:cNvSpPr>
            <a:spLocks noGrp="1"/>
          </p:cNvSpPr>
          <p:nvPr>
            <p:ph idx="1"/>
          </p:nvPr>
        </p:nvSpPr>
        <p:spPr/>
        <p:txBody>
          <a:bodyPr>
            <a:normAutofit/>
          </a:bodyPr>
          <a:lstStyle/>
          <a:p>
            <a:pPr marL="0" indent="0" algn="ctr">
              <a:buNone/>
            </a:pPr>
            <a:r>
              <a:rPr lang="ar-SA" sz="4000" u="sng" dirty="0" smtClean="0">
                <a:latin typeface="Arial" pitchFamily="34" charset="0"/>
                <a:cs typeface="Arial" pitchFamily="34" charset="0"/>
              </a:rPr>
              <a:t>نشاط </a:t>
            </a:r>
            <a:r>
              <a:rPr lang="ar-SA" sz="4000" u="sng" dirty="0">
                <a:latin typeface="Arial" pitchFamily="34" charset="0"/>
                <a:cs typeface="Arial" pitchFamily="34" charset="0"/>
              </a:rPr>
              <a:t>عقلي نقدي منظم ، ومميز يهدف إلى تحليل الموجودات المحسوسة </a:t>
            </a:r>
            <a:r>
              <a:rPr lang="ar-SA" sz="4000" u="sng" dirty="0" err="1">
                <a:latin typeface="Arial" pitchFamily="34" charset="0"/>
                <a:cs typeface="Arial" pitchFamily="34" charset="0"/>
              </a:rPr>
              <a:t>واللامحسوسة</a:t>
            </a:r>
            <a:r>
              <a:rPr lang="ar-SA" sz="4000" u="sng" dirty="0">
                <a:latin typeface="Arial" pitchFamily="34" charset="0"/>
                <a:cs typeface="Arial" pitchFamily="34" charset="0"/>
              </a:rPr>
              <a:t> في الوجود ، والكون ، والحياة ، والطبيعة ، وما وراء الطبيعة</a:t>
            </a:r>
            <a:r>
              <a:rPr lang="en-US" sz="4000" u="sng" dirty="0">
                <a:latin typeface="Arial" pitchFamily="34" charset="0"/>
                <a:cs typeface="Arial" pitchFamily="34" charset="0"/>
              </a:rPr>
              <a:t> "</a:t>
            </a:r>
            <a:r>
              <a:rPr lang="en-US" sz="4000" dirty="0">
                <a:latin typeface="Arial" pitchFamily="34" charset="0"/>
                <a:cs typeface="Arial" pitchFamily="34" charset="0"/>
              </a:rPr>
              <a:t> </a:t>
            </a:r>
            <a:r>
              <a:rPr lang="ar-SA" sz="4000" dirty="0">
                <a:latin typeface="Arial" pitchFamily="34" charset="0"/>
                <a:cs typeface="Arial" pitchFamily="34" charset="0"/>
              </a:rPr>
              <a:t> .</a:t>
            </a:r>
            <a:endParaRPr lang="en-US" sz="4000" dirty="0">
              <a:latin typeface="Arial" pitchFamily="34" charset="0"/>
              <a:cs typeface="Arial" pitchFamily="34" charset="0"/>
            </a:endParaRPr>
          </a:p>
          <a:p>
            <a:pPr algn="ctr"/>
            <a:endParaRPr lang="ar-SA" sz="4000" dirty="0">
              <a:latin typeface="Arial" pitchFamily="34" charset="0"/>
              <a:cs typeface="Arial" pitchFamily="34" charset="0"/>
            </a:endParaRPr>
          </a:p>
        </p:txBody>
      </p:sp>
    </p:spTree>
    <p:extLst>
      <p:ext uri="{BB962C8B-B14F-4D97-AF65-F5344CB8AC3E}">
        <p14:creationId xmlns:p14="http://schemas.microsoft.com/office/powerpoint/2010/main" val="105703221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i="1" dirty="0"/>
              <a:t>موضوعات  الفلسفة </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pPr lvl="0"/>
            <a:r>
              <a:rPr lang="ar-SA" sz="3200" dirty="0" smtClean="0">
                <a:latin typeface="Arial" pitchFamily="34" charset="0"/>
                <a:cs typeface="Arial" pitchFamily="34" charset="0"/>
              </a:rPr>
              <a:t>علم الكونيات </a:t>
            </a:r>
            <a:r>
              <a:rPr lang="ar-SA" sz="3200" dirty="0" err="1" smtClean="0">
                <a:latin typeface="Arial" pitchFamily="34" charset="0"/>
                <a:cs typeface="Arial" pitchFamily="34" charset="0"/>
              </a:rPr>
              <a:t>الكسمولوجيا</a:t>
            </a:r>
            <a:r>
              <a:rPr lang="ar-SA" sz="3200" dirty="0" smtClean="0">
                <a:latin typeface="Arial" pitchFamily="34" charset="0"/>
                <a:cs typeface="Arial" pitchFamily="34" charset="0"/>
              </a:rPr>
              <a:t>.</a:t>
            </a:r>
            <a:endParaRPr lang="en-US" sz="3200" dirty="0" smtClean="0">
              <a:latin typeface="Arial" pitchFamily="34" charset="0"/>
              <a:cs typeface="Arial" pitchFamily="34" charset="0"/>
            </a:endParaRPr>
          </a:p>
          <a:p>
            <a:pPr lvl="0"/>
            <a:r>
              <a:rPr lang="ar-SA" sz="3200" dirty="0" smtClean="0">
                <a:latin typeface="Arial" pitchFamily="34" charset="0"/>
                <a:cs typeface="Arial" pitchFamily="34" charset="0"/>
              </a:rPr>
              <a:t>نظرية </a:t>
            </a:r>
            <a:r>
              <a:rPr lang="ar-SA" sz="3200" dirty="0">
                <a:latin typeface="Arial" pitchFamily="34" charset="0"/>
                <a:cs typeface="Arial" pitchFamily="34" charset="0"/>
              </a:rPr>
              <a:t>المعرفة الابستمولوجيا.</a:t>
            </a:r>
            <a:endParaRPr lang="en-US" sz="3200" dirty="0">
              <a:latin typeface="Arial" pitchFamily="34" charset="0"/>
              <a:cs typeface="Arial" pitchFamily="34" charset="0"/>
            </a:endParaRPr>
          </a:p>
          <a:p>
            <a:pPr lvl="0"/>
            <a:r>
              <a:rPr lang="ar-SA" sz="3200" dirty="0">
                <a:latin typeface="Arial" pitchFamily="34" charset="0"/>
                <a:cs typeface="Arial" pitchFamily="34" charset="0"/>
              </a:rPr>
              <a:t>نظرية الوجود  </a:t>
            </a:r>
            <a:r>
              <a:rPr lang="ar-SA" sz="3200" dirty="0" err="1">
                <a:latin typeface="Arial" pitchFamily="34" charset="0"/>
                <a:cs typeface="Arial" pitchFamily="34" charset="0"/>
              </a:rPr>
              <a:t>الأنتولوجيا</a:t>
            </a:r>
            <a:r>
              <a:rPr lang="ar-SA" sz="3200" dirty="0">
                <a:latin typeface="Arial" pitchFamily="34" charset="0"/>
                <a:cs typeface="Arial" pitchFamily="34" charset="0"/>
              </a:rPr>
              <a:t>.</a:t>
            </a:r>
            <a:endParaRPr lang="en-US" sz="3200" dirty="0">
              <a:latin typeface="Arial" pitchFamily="34" charset="0"/>
              <a:cs typeface="Arial" pitchFamily="34" charset="0"/>
            </a:endParaRPr>
          </a:p>
          <a:p>
            <a:pPr lvl="0"/>
            <a:r>
              <a:rPr lang="ar-SA" sz="3200" dirty="0">
                <a:latin typeface="Arial" pitchFamily="34" charset="0"/>
                <a:cs typeface="Arial" pitchFamily="34" charset="0"/>
              </a:rPr>
              <a:t>نظرية القيم  </a:t>
            </a:r>
            <a:r>
              <a:rPr lang="ar-SA" sz="3200" dirty="0" err="1">
                <a:latin typeface="Arial" pitchFamily="34" charset="0"/>
                <a:cs typeface="Arial" pitchFamily="34" charset="0"/>
              </a:rPr>
              <a:t>الإكسيولوجيا</a:t>
            </a:r>
            <a:r>
              <a:rPr lang="ar-SA" sz="3200" dirty="0">
                <a:latin typeface="Arial" pitchFamily="34" charset="0"/>
                <a:cs typeface="Arial" pitchFamily="34" charset="0"/>
              </a:rPr>
              <a:t> . (القيم المطلقة : الحق – الخير – الجمال)</a:t>
            </a:r>
            <a:endParaRPr lang="en-US" sz="3200" dirty="0">
              <a:latin typeface="Arial" pitchFamily="34" charset="0"/>
              <a:cs typeface="Arial" pitchFamily="34" charset="0"/>
            </a:endParaRPr>
          </a:p>
          <a:p>
            <a:pPr lvl="0"/>
            <a:r>
              <a:rPr lang="ar-SA" sz="3200" dirty="0">
                <a:latin typeface="Arial" pitchFamily="34" charset="0"/>
                <a:cs typeface="Arial" pitchFamily="34" charset="0"/>
              </a:rPr>
              <a:t>ما بعد الطبيعة الميتافيزيقيا.</a:t>
            </a:r>
            <a:endParaRPr lang="en-US" sz="3200" dirty="0">
              <a:latin typeface="Arial" pitchFamily="34" charset="0"/>
              <a:cs typeface="Arial" pitchFamily="34" charset="0"/>
            </a:endParaRPr>
          </a:p>
          <a:p>
            <a:endParaRPr lang="ar-SA" sz="3200" dirty="0">
              <a:latin typeface="Arial" pitchFamily="34" charset="0"/>
              <a:cs typeface="Arial" pitchFamily="34" charset="0"/>
            </a:endParaRPr>
          </a:p>
        </p:txBody>
      </p:sp>
    </p:spTree>
    <p:extLst>
      <p:ext uri="{BB962C8B-B14F-4D97-AF65-F5344CB8AC3E}">
        <p14:creationId xmlns:p14="http://schemas.microsoft.com/office/powerpoint/2010/main" val="88207134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i="1" dirty="0" smtClean="0"/>
              <a:t>1-علم </a:t>
            </a:r>
            <a:r>
              <a:rPr lang="ar-SA" b="1" i="1" dirty="0"/>
              <a:t>الكونيات </a:t>
            </a:r>
            <a:r>
              <a:rPr lang="ar-SA" b="1" i="1" dirty="0" err="1"/>
              <a:t>الكسمولوجيا</a:t>
            </a:r>
            <a:r>
              <a:rPr lang="ar-SA" b="1" i="1" dirty="0"/>
              <a:t>:</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pPr algn="just"/>
            <a:r>
              <a:rPr lang="ar-SA" sz="3600" b="1" dirty="0" smtClean="0">
                <a:latin typeface="Arial" pitchFamily="34" charset="0"/>
                <a:cs typeface="Arial" pitchFamily="34" charset="0"/>
              </a:rPr>
              <a:t>منذ </a:t>
            </a:r>
            <a:r>
              <a:rPr lang="ar-SA" sz="3600" b="1" dirty="0">
                <a:latin typeface="Arial" pitchFamily="34" charset="0"/>
                <a:cs typeface="Arial" pitchFamily="34" charset="0"/>
              </a:rPr>
              <a:t>بداية الخليقة والكون محط اهتمام الإنسان ويبحث دائما عن أجوبة لكل الأسئلة المتعلقة بماهية الكون وهل نحن وحدنا أم لا وهل</a:t>
            </a:r>
            <a:r>
              <a:rPr lang="en-US" sz="3600" b="1" dirty="0">
                <a:latin typeface="Arial" pitchFamily="34" charset="0"/>
                <a:cs typeface="Arial" pitchFamily="34" charset="0"/>
              </a:rPr>
              <a:t> </a:t>
            </a:r>
            <a:r>
              <a:rPr lang="ar-SA" sz="3600" b="1" dirty="0">
                <a:latin typeface="Arial" pitchFamily="34" charset="0"/>
                <a:cs typeface="Arial" pitchFamily="34" charset="0"/>
                <a:hlinkClick r:id="rId2" tooltip="الأرض"/>
              </a:rPr>
              <a:t>الأرض</a:t>
            </a:r>
            <a:r>
              <a:rPr lang="en-US" sz="3600" b="1" dirty="0">
                <a:latin typeface="Arial" pitchFamily="34" charset="0"/>
                <a:cs typeface="Arial" pitchFamily="34" charset="0"/>
              </a:rPr>
              <a:t> </a:t>
            </a:r>
            <a:r>
              <a:rPr lang="ar-SA" sz="3600" b="1" dirty="0">
                <a:latin typeface="Arial" pitchFamily="34" charset="0"/>
                <a:cs typeface="Arial" pitchFamily="34" charset="0"/>
              </a:rPr>
              <a:t>ثابتة أم تدور حول</a:t>
            </a:r>
            <a:r>
              <a:rPr lang="en-US" sz="3600" b="1" dirty="0">
                <a:latin typeface="Arial" pitchFamily="34" charset="0"/>
                <a:cs typeface="Arial" pitchFamily="34" charset="0"/>
              </a:rPr>
              <a:t> </a:t>
            </a:r>
            <a:r>
              <a:rPr lang="ar-SA" sz="3600" b="1" dirty="0">
                <a:latin typeface="Arial" pitchFamily="34" charset="0"/>
                <a:cs typeface="Arial" pitchFamily="34" charset="0"/>
                <a:hlinkClick r:id="rId3" tooltip="الشمس"/>
              </a:rPr>
              <a:t>الشمس</a:t>
            </a:r>
            <a:r>
              <a:rPr lang="en-US" sz="3600" b="1" dirty="0">
                <a:latin typeface="Arial" pitchFamily="34" charset="0"/>
                <a:cs typeface="Arial" pitchFamily="34" charset="0"/>
              </a:rPr>
              <a:t>...</a:t>
            </a:r>
            <a:r>
              <a:rPr lang="ar-SA" sz="3600" b="1" dirty="0">
                <a:latin typeface="Arial" pitchFamily="34" charset="0"/>
                <a:cs typeface="Arial" pitchFamily="34" charset="0"/>
              </a:rPr>
              <a:t>إلخ</a:t>
            </a:r>
            <a:endParaRPr lang="en-US" sz="3600" b="1" dirty="0">
              <a:latin typeface="Arial" pitchFamily="34" charset="0"/>
              <a:cs typeface="Arial" pitchFamily="34" charset="0"/>
            </a:endParaRPr>
          </a:p>
          <a:p>
            <a:pPr algn="just"/>
            <a:endParaRPr lang="ar-SA" sz="3600" b="1" dirty="0">
              <a:latin typeface="Arial" pitchFamily="34" charset="0"/>
              <a:cs typeface="Arial" pitchFamily="34" charset="0"/>
            </a:endParaRPr>
          </a:p>
        </p:txBody>
      </p:sp>
    </p:spTree>
    <p:extLst>
      <p:ext uri="{BB962C8B-B14F-4D97-AF65-F5344CB8AC3E}">
        <p14:creationId xmlns:p14="http://schemas.microsoft.com/office/powerpoint/2010/main" val="3345739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err="1"/>
              <a:t>الكسمولوجيا</a:t>
            </a:r>
            <a:endParaRPr lang="ar-SA" dirty="0"/>
          </a:p>
        </p:txBody>
      </p:sp>
      <p:sp>
        <p:nvSpPr>
          <p:cNvPr id="3" name="عنصر نائب للمحتوى 2"/>
          <p:cNvSpPr>
            <a:spLocks noGrp="1"/>
          </p:cNvSpPr>
          <p:nvPr>
            <p:ph idx="1"/>
          </p:nvPr>
        </p:nvSpPr>
        <p:spPr/>
        <p:txBody>
          <a:bodyPr>
            <a:normAutofit fontScale="92500"/>
          </a:bodyPr>
          <a:lstStyle/>
          <a:p>
            <a:pPr algn="just"/>
            <a:r>
              <a:rPr lang="ar-SA" b="1" dirty="0" err="1">
                <a:latin typeface="Arial" pitchFamily="34" charset="0"/>
                <a:cs typeface="Arial" pitchFamily="34" charset="0"/>
              </a:rPr>
              <a:t>كوزمولوجي</a:t>
            </a:r>
            <a:r>
              <a:rPr lang="ar-SA" b="1" dirty="0">
                <a:latin typeface="Arial" pitchFamily="34" charset="0"/>
                <a:cs typeface="Arial" pitchFamily="34" charset="0"/>
              </a:rPr>
              <a:t> أو</a:t>
            </a:r>
            <a:r>
              <a:rPr lang="en-US" b="1" dirty="0">
                <a:latin typeface="Arial" pitchFamily="34" charset="0"/>
                <a:cs typeface="Arial" pitchFamily="34" charset="0"/>
              </a:rPr>
              <a:t> </a:t>
            </a:r>
            <a:r>
              <a:rPr lang="ar-SA" b="1" dirty="0">
                <a:latin typeface="Arial" pitchFamily="34" charset="0"/>
                <a:cs typeface="Arial" pitchFamily="34" charset="0"/>
              </a:rPr>
              <a:t>الكوزمولوجيا</a:t>
            </a:r>
            <a:r>
              <a:rPr lang="en-US" b="1" dirty="0">
                <a:latin typeface="Arial" pitchFamily="34" charset="0"/>
                <a:cs typeface="Arial" pitchFamily="34" charset="0"/>
              </a:rPr>
              <a:t> </a:t>
            </a:r>
            <a:r>
              <a:rPr lang="ar-SA" b="1" dirty="0">
                <a:latin typeface="Arial" pitchFamily="34" charset="0"/>
                <a:cs typeface="Arial" pitchFamily="34" charset="0"/>
              </a:rPr>
              <a:t>أو </a:t>
            </a:r>
            <a:r>
              <a:rPr lang="ar-SA" b="1" dirty="0" err="1">
                <a:latin typeface="Arial" pitchFamily="34" charset="0"/>
                <a:cs typeface="Arial" pitchFamily="34" charset="0"/>
              </a:rPr>
              <a:t>الكسمولوجيا</a:t>
            </a:r>
            <a:r>
              <a:rPr lang="en-US" b="1" dirty="0">
                <a:latin typeface="Arial" pitchFamily="34" charset="0"/>
                <a:cs typeface="Arial" pitchFamily="34" charset="0"/>
              </a:rPr>
              <a:t> </a:t>
            </a:r>
            <a:r>
              <a:rPr lang="ar-SA" b="1" dirty="0">
                <a:latin typeface="Arial" pitchFamily="34" charset="0"/>
                <a:cs typeface="Arial" pitchFamily="34" charset="0"/>
                <a:hlinkClick r:id="rId2" tooltip="علم الكون الفيزيائي"/>
              </a:rPr>
              <a:t>علم الكون الفيزيائي</a:t>
            </a:r>
            <a:r>
              <a:rPr lang="en-US" b="1" dirty="0">
                <a:latin typeface="Arial" pitchFamily="34" charset="0"/>
                <a:cs typeface="Arial" pitchFamily="34" charset="0"/>
              </a:rPr>
              <a:t> (Cosmological or Cosmology) </a:t>
            </a:r>
            <a:r>
              <a:rPr lang="ar-SA" b="1" dirty="0">
                <a:latin typeface="Arial" pitchFamily="34" charset="0"/>
                <a:cs typeface="Arial" pitchFamily="34" charset="0"/>
              </a:rPr>
              <a:t>وهي كلمة يشير معناها إلى</a:t>
            </a:r>
            <a:r>
              <a:rPr lang="en-US" b="1" dirty="0">
                <a:latin typeface="Arial" pitchFamily="34" charset="0"/>
                <a:cs typeface="Arial" pitchFamily="34" charset="0"/>
              </a:rPr>
              <a:t> </a:t>
            </a:r>
            <a:r>
              <a:rPr lang="ar-SA" b="1" dirty="0">
                <a:latin typeface="Arial" pitchFamily="34" charset="0"/>
                <a:cs typeface="Arial" pitchFamily="34" charset="0"/>
                <a:hlinkClick r:id="rId3" tooltip="علم"/>
              </a:rPr>
              <a:t>علم</a:t>
            </a:r>
            <a:r>
              <a:rPr lang="en-US" b="1" dirty="0">
                <a:latin typeface="Arial" pitchFamily="34" charset="0"/>
                <a:cs typeface="Arial" pitchFamily="34" charset="0"/>
              </a:rPr>
              <a:t> </a:t>
            </a:r>
            <a:r>
              <a:rPr lang="ar-SA" b="1" dirty="0">
                <a:latin typeface="Arial" pitchFamily="34" charset="0"/>
                <a:cs typeface="Arial" pitchFamily="34" charset="0"/>
                <a:hlinkClick r:id="rId4" tooltip="دراسة"/>
              </a:rPr>
              <a:t>دراسة</a:t>
            </a:r>
            <a:r>
              <a:rPr lang="en-US" b="1" dirty="0">
                <a:latin typeface="Arial" pitchFamily="34" charset="0"/>
                <a:cs typeface="Arial" pitchFamily="34" charset="0"/>
              </a:rPr>
              <a:t> </a:t>
            </a:r>
            <a:r>
              <a:rPr lang="ar-SA" b="1" dirty="0">
                <a:latin typeface="Arial" pitchFamily="34" charset="0"/>
                <a:cs typeface="Arial" pitchFamily="34" charset="0"/>
                <a:hlinkClick r:id="rId5" tooltip="الكون"/>
              </a:rPr>
              <a:t>الكون</a:t>
            </a:r>
            <a:r>
              <a:rPr lang="en-US" b="1" dirty="0">
                <a:latin typeface="Arial" pitchFamily="34" charset="0"/>
                <a:cs typeface="Arial" pitchFamily="34" charset="0"/>
              </a:rPr>
              <a:t> </a:t>
            </a:r>
            <a:r>
              <a:rPr lang="ar-SA" b="1" dirty="0">
                <a:latin typeface="Arial" pitchFamily="34" charset="0"/>
                <a:cs typeface="Arial" pitchFamily="34" charset="0"/>
              </a:rPr>
              <a:t>وتركيبه العام أي هو [العلم] الذي يختص بدراسة أصل</a:t>
            </a:r>
            <a:r>
              <a:rPr lang="en-US" b="1" dirty="0">
                <a:latin typeface="Arial" pitchFamily="34" charset="0"/>
                <a:cs typeface="Arial" pitchFamily="34" charset="0"/>
              </a:rPr>
              <a:t> </a:t>
            </a:r>
            <a:r>
              <a:rPr lang="ar-SA" b="1" dirty="0">
                <a:latin typeface="Arial" pitchFamily="34" charset="0"/>
                <a:cs typeface="Arial" pitchFamily="34" charset="0"/>
                <a:hlinkClick r:id="rId5" tooltip="الكون"/>
              </a:rPr>
              <a:t>الكون</a:t>
            </a:r>
            <a:r>
              <a:rPr lang="en-US" b="1" dirty="0">
                <a:latin typeface="Arial" pitchFamily="34" charset="0"/>
                <a:cs typeface="Arial" pitchFamily="34" charset="0"/>
              </a:rPr>
              <a:t> </a:t>
            </a:r>
            <a:r>
              <a:rPr lang="ar-SA" b="1" dirty="0">
                <a:latin typeface="Arial" pitchFamily="34" charset="0"/>
                <a:cs typeface="Arial" pitchFamily="34" charset="0"/>
              </a:rPr>
              <a:t>وبنيته وتكوينه وكل ما فيه من ماده وطاقة ، يرى البعض أنه بطريق مباشر أو غير مباشر متصل بكل العلوم الدنيوية وهي دراسة مرتبطة بشكل ما بالعلم والتاريخ والفلسفة كما أنها أيضا دراسة مرتبطة بالأديان ففي معظم</a:t>
            </a:r>
            <a:r>
              <a:rPr lang="en-US" b="1" dirty="0">
                <a:latin typeface="Arial" pitchFamily="34" charset="0"/>
                <a:cs typeface="Arial" pitchFamily="34" charset="0"/>
              </a:rPr>
              <a:t> </a:t>
            </a:r>
            <a:r>
              <a:rPr lang="ar-SA" b="1" dirty="0">
                <a:latin typeface="Arial" pitchFamily="34" charset="0"/>
                <a:cs typeface="Arial" pitchFamily="34" charset="0"/>
                <a:hlinkClick r:id="rId6" tooltip="الديانات"/>
              </a:rPr>
              <a:t>الديانات</a:t>
            </a:r>
            <a:r>
              <a:rPr lang="en-US" b="1" dirty="0">
                <a:latin typeface="Arial" pitchFamily="34" charset="0"/>
                <a:cs typeface="Arial" pitchFamily="34" charset="0"/>
              </a:rPr>
              <a:t> </a:t>
            </a:r>
            <a:r>
              <a:rPr lang="ar-SA" b="1" dirty="0">
                <a:latin typeface="Arial" pitchFamily="34" charset="0"/>
                <a:cs typeface="Arial" pitchFamily="34" charset="0"/>
                <a:hlinkClick r:id="rId7" tooltip="السماوية"/>
              </a:rPr>
              <a:t>السماوية</a:t>
            </a:r>
            <a:r>
              <a:rPr lang="en-US" b="1" dirty="0">
                <a:latin typeface="Arial" pitchFamily="34" charset="0"/>
                <a:cs typeface="Arial" pitchFamily="34" charset="0"/>
              </a:rPr>
              <a:t> </a:t>
            </a:r>
            <a:r>
              <a:rPr lang="ar-SA" b="1" dirty="0">
                <a:latin typeface="Arial" pitchFamily="34" charset="0"/>
                <a:cs typeface="Arial" pitchFamily="34" charset="0"/>
              </a:rPr>
              <a:t>ذكرت بعض</a:t>
            </a:r>
            <a:r>
              <a:rPr lang="en-US" b="1" dirty="0">
                <a:latin typeface="Arial" pitchFamily="34" charset="0"/>
                <a:cs typeface="Arial" pitchFamily="34" charset="0"/>
              </a:rPr>
              <a:t> </a:t>
            </a:r>
            <a:r>
              <a:rPr lang="ar-SA" b="1" dirty="0">
                <a:latin typeface="Arial" pitchFamily="34" charset="0"/>
                <a:cs typeface="Arial" pitchFamily="34" charset="0"/>
                <a:hlinkClick r:id="rId8" tooltip="الأجرام (الصفحة غير موجودة)"/>
              </a:rPr>
              <a:t>الأجرام</a:t>
            </a:r>
            <a:r>
              <a:rPr lang="en-US" b="1" dirty="0">
                <a:latin typeface="Arial" pitchFamily="34" charset="0"/>
                <a:cs typeface="Arial" pitchFamily="34" charset="0"/>
              </a:rPr>
              <a:t> </a:t>
            </a:r>
            <a:r>
              <a:rPr lang="ar-SA" b="1" dirty="0">
                <a:latin typeface="Arial" pitchFamily="34" charset="0"/>
                <a:cs typeface="Arial" pitchFamily="34" charset="0"/>
                <a:hlinkClick r:id="rId7" tooltip="السماوية"/>
              </a:rPr>
              <a:t>السماوية</a:t>
            </a:r>
            <a:r>
              <a:rPr lang="en-US" b="1" dirty="0">
                <a:latin typeface="Arial" pitchFamily="34" charset="0"/>
                <a:cs typeface="Arial" pitchFamily="34" charset="0"/>
              </a:rPr>
              <a:t> </a:t>
            </a:r>
            <a:r>
              <a:rPr lang="ar-SA" b="1" dirty="0">
                <a:latin typeface="Arial" pitchFamily="34" charset="0"/>
                <a:cs typeface="Arial" pitchFamily="34" charset="0"/>
              </a:rPr>
              <a:t>و وصفها أو حركاتها كما ذكر في القرآن الكريم ، و  في كثير من الأحيان يشكل  جانبا هاما من أساطير الأديان التي تسعى لتفسير وجود وطبيعة الواقع. </a:t>
            </a:r>
            <a:endParaRPr lang="en-US" b="1" dirty="0">
              <a:latin typeface="Arial" pitchFamily="34" charset="0"/>
              <a:cs typeface="Arial" pitchFamily="34" charset="0"/>
            </a:endParaRPr>
          </a:p>
          <a:p>
            <a:endParaRPr lang="ar-SA" dirty="0"/>
          </a:p>
        </p:txBody>
      </p:sp>
    </p:spTree>
    <p:extLst>
      <p:ext uri="{BB962C8B-B14F-4D97-AF65-F5344CB8AC3E}">
        <p14:creationId xmlns:p14="http://schemas.microsoft.com/office/powerpoint/2010/main" val="141658979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TotalTime>
  <Words>805</Words>
  <Application>Microsoft Office PowerPoint</Application>
  <PresentationFormat>عرض على الشاشة (3:4)‏</PresentationFormat>
  <Paragraphs>70</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أوستن</vt:lpstr>
      <vt:lpstr>عناصر المحاضرة الأولى:  </vt:lpstr>
      <vt:lpstr>مفهوم الفلسفة </vt:lpstr>
      <vt:lpstr>مفهوم الفلسفة </vt:lpstr>
      <vt:lpstr>مفهوم الفلسفة </vt:lpstr>
      <vt:lpstr>مفهوم الفلسفة </vt:lpstr>
      <vt:lpstr>التعريف الجامع</vt:lpstr>
      <vt:lpstr>موضوعات  الفلسفة  </vt:lpstr>
      <vt:lpstr>1-علم الكونيات الكسمولوجيا: </vt:lpstr>
      <vt:lpstr>الكسمولوجيا</vt:lpstr>
      <vt:lpstr>الكسمولوجيا</vt:lpstr>
      <vt:lpstr>2-نظرية المعرفة الابستمولوجيا: </vt:lpstr>
      <vt:lpstr>الابستمولوجيا</vt:lpstr>
      <vt:lpstr>الابستمولوجيا</vt:lpstr>
      <vt:lpstr>3-نظرية الوجود  الأنتولوجيا: </vt:lpstr>
      <vt:lpstr>الأنتولوجيا</vt:lpstr>
      <vt:lpstr> 4-نظرية القيم : الإكسيولوجيا </vt:lpstr>
      <vt:lpstr>الإكسيولوجي</vt:lpstr>
      <vt:lpstr>بماذا وصفت تلك العلوم الثلاثة؟</vt:lpstr>
      <vt:lpstr>علم الجمال وفلسفة الفن</vt:lpstr>
      <vt:lpstr>5-ما وراء الطبيعة (الميتافيزيقا):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المحاضرة الأولى:  </dc:title>
  <dc:creator>المستخدم</dc:creator>
  <cp:lastModifiedBy>المستخدم</cp:lastModifiedBy>
  <cp:revision>8</cp:revision>
  <dcterms:created xsi:type="dcterms:W3CDTF">2014-02-12T13:59:46Z</dcterms:created>
  <dcterms:modified xsi:type="dcterms:W3CDTF">2014-02-12T20:25:57Z</dcterms:modified>
</cp:coreProperties>
</file>