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0" r:id="rId2"/>
    <p:sldId id="364" r:id="rId3"/>
    <p:sldId id="393" r:id="rId4"/>
    <p:sldId id="394" r:id="rId5"/>
    <p:sldId id="392" r:id="rId6"/>
    <p:sldId id="345" r:id="rId7"/>
    <p:sldId id="365" r:id="rId8"/>
    <p:sldId id="363" r:id="rId9"/>
    <p:sldId id="366" r:id="rId10"/>
    <p:sldId id="367" r:id="rId11"/>
    <p:sldId id="368" r:id="rId12"/>
    <p:sldId id="370" r:id="rId13"/>
    <p:sldId id="371" r:id="rId14"/>
    <p:sldId id="369" r:id="rId15"/>
    <p:sldId id="375" r:id="rId16"/>
    <p:sldId id="372" r:id="rId17"/>
    <p:sldId id="374" r:id="rId18"/>
    <p:sldId id="373" r:id="rId19"/>
    <p:sldId id="376" r:id="rId20"/>
    <p:sldId id="377" r:id="rId21"/>
    <p:sldId id="378" r:id="rId22"/>
    <p:sldId id="379" r:id="rId23"/>
    <p:sldId id="395" r:id="rId24"/>
    <p:sldId id="396" r:id="rId25"/>
    <p:sldId id="397" r:id="rId26"/>
    <p:sldId id="380" r:id="rId27"/>
    <p:sldId id="381" r:id="rId28"/>
    <p:sldId id="383" r:id="rId29"/>
    <p:sldId id="382" r:id="rId30"/>
    <p:sldId id="384" r:id="rId31"/>
    <p:sldId id="385" r:id="rId32"/>
    <p:sldId id="386" r:id="rId33"/>
    <p:sldId id="387" r:id="rId34"/>
    <p:sldId id="388" r:id="rId35"/>
    <p:sldId id="391" r:id="rId36"/>
    <p:sldId id="389" r:id="rId37"/>
    <p:sldId id="3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mar Arif" initials="AA" lastIdx="1" clrIdx="0">
    <p:extLst>
      <p:ext uri="{19B8F6BF-5375-455C-9EA6-DF929625EA0E}">
        <p15:presenceInfo xmlns:p15="http://schemas.microsoft.com/office/powerpoint/2012/main" userId="c9fc9318fc8588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D3FB-40D3-4A12-A149-DC53987A38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1A3B9F-367D-421A-9395-86B1A966F6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A1721D-FB1C-4325-8268-E89D364F93C3}"/>
              </a:ext>
            </a:extLst>
          </p:cNvPr>
          <p:cNvSpPr>
            <a:spLocks noGrp="1"/>
          </p:cNvSpPr>
          <p:nvPr>
            <p:ph type="dt" sz="half" idx="10"/>
          </p:nvPr>
        </p:nvSpPr>
        <p:spPr/>
        <p:txBody>
          <a:bodyPr/>
          <a:lstStyle/>
          <a:p>
            <a:fld id="{B8A5BC34-68BE-40BD-9EAA-8BFDAE99BF24}" type="datetimeFigureOut">
              <a:rPr lang="en-US" smtClean="0"/>
              <a:t>11/14/2019</a:t>
            </a:fld>
            <a:endParaRPr lang="en-US"/>
          </a:p>
        </p:txBody>
      </p:sp>
      <p:sp>
        <p:nvSpPr>
          <p:cNvPr id="5" name="Footer Placeholder 4">
            <a:extLst>
              <a:ext uri="{FF2B5EF4-FFF2-40B4-BE49-F238E27FC236}">
                <a16:creationId xmlns:a16="http://schemas.microsoft.com/office/drawing/2014/main" id="{0D57E3CF-28DF-4B21-9163-6614699E8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2DB39-6910-47FA-9110-D55CC90B37AD}"/>
              </a:ext>
            </a:extLst>
          </p:cNvPr>
          <p:cNvSpPr>
            <a:spLocks noGrp="1"/>
          </p:cNvSpPr>
          <p:nvPr>
            <p:ph type="sldNum" sz="quarter" idx="12"/>
          </p:nvPr>
        </p:nvSpPr>
        <p:spPr/>
        <p:txBody>
          <a:bodyPr/>
          <a:lstStyle/>
          <a:p>
            <a:fld id="{7C1BBF33-92F6-4C84-A06B-878F5A034C94}" type="slidenum">
              <a:rPr lang="en-US" smtClean="0"/>
              <a:t>‹#›</a:t>
            </a:fld>
            <a:endParaRPr lang="en-US"/>
          </a:p>
        </p:txBody>
      </p:sp>
    </p:spTree>
    <p:extLst>
      <p:ext uri="{BB962C8B-B14F-4D97-AF65-F5344CB8AC3E}">
        <p14:creationId xmlns:p14="http://schemas.microsoft.com/office/powerpoint/2010/main" val="2497448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6559-582D-4C08-9083-CAEA2AF47D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CB2B44-9B0C-4278-8C41-BE32A264E7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CB2EA-C0B8-4490-84AF-1F8387EA4CB6}"/>
              </a:ext>
            </a:extLst>
          </p:cNvPr>
          <p:cNvSpPr>
            <a:spLocks noGrp="1"/>
          </p:cNvSpPr>
          <p:nvPr>
            <p:ph type="dt" sz="half" idx="10"/>
          </p:nvPr>
        </p:nvSpPr>
        <p:spPr/>
        <p:txBody>
          <a:bodyPr/>
          <a:lstStyle/>
          <a:p>
            <a:fld id="{B8A5BC34-68BE-40BD-9EAA-8BFDAE99BF24}" type="datetimeFigureOut">
              <a:rPr lang="en-US" smtClean="0"/>
              <a:t>11/14/2019</a:t>
            </a:fld>
            <a:endParaRPr lang="en-US"/>
          </a:p>
        </p:txBody>
      </p:sp>
      <p:sp>
        <p:nvSpPr>
          <p:cNvPr id="5" name="Footer Placeholder 4">
            <a:extLst>
              <a:ext uri="{FF2B5EF4-FFF2-40B4-BE49-F238E27FC236}">
                <a16:creationId xmlns:a16="http://schemas.microsoft.com/office/drawing/2014/main" id="{62838BE0-9BEC-4B48-8654-FFFDE3306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4CBAB-EAB4-4FE6-A24A-2F2557477407}"/>
              </a:ext>
            </a:extLst>
          </p:cNvPr>
          <p:cNvSpPr>
            <a:spLocks noGrp="1"/>
          </p:cNvSpPr>
          <p:nvPr>
            <p:ph type="sldNum" sz="quarter" idx="12"/>
          </p:nvPr>
        </p:nvSpPr>
        <p:spPr/>
        <p:txBody>
          <a:bodyPr/>
          <a:lstStyle/>
          <a:p>
            <a:fld id="{7C1BBF33-92F6-4C84-A06B-878F5A034C94}" type="slidenum">
              <a:rPr lang="en-US" smtClean="0"/>
              <a:t>‹#›</a:t>
            </a:fld>
            <a:endParaRPr lang="en-US"/>
          </a:p>
        </p:txBody>
      </p:sp>
    </p:spTree>
    <p:extLst>
      <p:ext uri="{BB962C8B-B14F-4D97-AF65-F5344CB8AC3E}">
        <p14:creationId xmlns:p14="http://schemas.microsoft.com/office/powerpoint/2010/main" val="45099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0B2CA5-9D1C-4FCF-834C-BA2B5EB8FB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08B34E-AA7D-41E1-B558-73C159C7A6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F89D8-2B0C-4C03-9682-FEED8703A549}"/>
              </a:ext>
            </a:extLst>
          </p:cNvPr>
          <p:cNvSpPr>
            <a:spLocks noGrp="1"/>
          </p:cNvSpPr>
          <p:nvPr>
            <p:ph type="dt" sz="half" idx="10"/>
          </p:nvPr>
        </p:nvSpPr>
        <p:spPr/>
        <p:txBody>
          <a:bodyPr/>
          <a:lstStyle/>
          <a:p>
            <a:fld id="{B8A5BC34-68BE-40BD-9EAA-8BFDAE99BF24}" type="datetimeFigureOut">
              <a:rPr lang="en-US" smtClean="0"/>
              <a:t>11/14/2019</a:t>
            </a:fld>
            <a:endParaRPr lang="en-US"/>
          </a:p>
        </p:txBody>
      </p:sp>
      <p:sp>
        <p:nvSpPr>
          <p:cNvPr id="5" name="Footer Placeholder 4">
            <a:extLst>
              <a:ext uri="{FF2B5EF4-FFF2-40B4-BE49-F238E27FC236}">
                <a16:creationId xmlns:a16="http://schemas.microsoft.com/office/drawing/2014/main" id="{223C89E8-119C-4850-83DF-A5AFC49F2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9DCFB-9EFD-40D2-93B5-BBD0E21EE97E}"/>
              </a:ext>
            </a:extLst>
          </p:cNvPr>
          <p:cNvSpPr>
            <a:spLocks noGrp="1"/>
          </p:cNvSpPr>
          <p:nvPr>
            <p:ph type="sldNum" sz="quarter" idx="12"/>
          </p:nvPr>
        </p:nvSpPr>
        <p:spPr/>
        <p:txBody>
          <a:bodyPr/>
          <a:lstStyle/>
          <a:p>
            <a:fld id="{7C1BBF33-92F6-4C84-A06B-878F5A034C94}" type="slidenum">
              <a:rPr lang="en-US" smtClean="0"/>
              <a:t>‹#›</a:t>
            </a:fld>
            <a:endParaRPr lang="en-US"/>
          </a:p>
        </p:txBody>
      </p:sp>
    </p:spTree>
    <p:extLst>
      <p:ext uri="{BB962C8B-B14F-4D97-AF65-F5344CB8AC3E}">
        <p14:creationId xmlns:p14="http://schemas.microsoft.com/office/powerpoint/2010/main" val="304732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D3FB-0A18-4481-A1D4-7A5F15CBF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7DC2D0-B703-4F6B-9C79-5C53F0483A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5AEA8-EF12-450E-ABA3-1B94D742818C}"/>
              </a:ext>
            </a:extLst>
          </p:cNvPr>
          <p:cNvSpPr>
            <a:spLocks noGrp="1"/>
          </p:cNvSpPr>
          <p:nvPr>
            <p:ph type="dt" sz="half" idx="10"/>
          </p:nvPr>
        </p:nvSpPr>
        <p:spPr/>
        <p:txBody>
          <a:bodyPr/>
          <a:lstStyle/>
          <a:p>
            <a:fld id="{B8A5BC34-68BE-40BD-9EAA-8BFDAE99BF24}" type="datetimeFigureOut">
              <a:rPr lang="en-US" smtClean="0"/>
              <a:t>11/14/2019</a:t>
            </a:fld>
            <a:endParaRPr lang="en-US"/>
          </a:p>
        </p:txBody>
      </p:sp>
      <p:sp>
        <p:nvSpPr>
          <p:cNvPr id="5" name="Footer Placeholder 4">
            <a:extLst>
              <a:ext uri="{FF2B5EF4-FFF2-40B4-BE49-F238E27FC236}">
                <a16:creationId xmlns:a16="http://schemas.microsoft.com/office/drawing/2014/main" id="{3F3CB258-AAC4-4CE5-A75E-CA2641E86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A2C73-BBEE-4936-AF77-06143D9A6FBE}"/>
              </a:ext>
            </a:extLst>
          </p:cNvPr>
          <p:cNvSpPr>
            <a:spLocks noGrp="1"/>
          </p:cNvSpPr>
          <p:nvPr>
            <p:ph type="sldNum" sz="quarter" idx="12"/>
          </p:nvPr>
        </p:nvSpPr>
        <p:spPr/>
        <p:txBody>
          <a:bodyPr/>
          <a:lstStyle/>
          <a:p>
            <a:fld id="{7C1BBF33-92F6-4C84-A06B-878F5A034C94}" type="slidenum">
              <a:rPr lang="en-US" smtClean="0"/>
              <a:t>‹#›</a:t>
            </a:fld>
            <a:endParaRPr lang="en-US"/>
          </a:p>
        </p:txBody>
      </p:sp>
    </p:spTree>
    <p:extLst>
      <p:ext uri="{BB962C8B-B14F-4D97-AF65-F5344CB8AC3E}">
        <p14:creationId xmlns:p14="http://schemas.microsoft.com/office/powerpoint/2010/main" val="170266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E098-5795-4E2B-95E7-597380861A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A83349-3C8E-4D8E-9195-2C138E0CE0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9E2380-8523-465D-A90B-D1F1B70D937A}"/>
              </a:ext>
            </a:extLst>
          </p:cNvPr>
          <p:cNvSpPr>
            <a:spLocks noGrp="1"/>
          </p:cNvSpPr>
          <p:nvPr>
            <p:ph type="dt" sz="half" idx="10"/>
          </p:nvPr>
        </p:nvSpPr>
        <p:spPr/>
        <p:txBody>
          <a:bodyPr/>
          <a:lstStyle/>
          <a:p>
            <a:fld id="{B8A5BC34-68BE-40BD-9EAA-8BFDAE99BF24}" type="datetimeFigureOut">
              <a:rPr lang="en-US" smtClean="0"/>
              <a:t>11/14/2019</a:t>
            </a:fld>
            <a:endParaRPr lang="en-US"/>
          </a:p>
        </p:txBody>
      </p:sp>
      <p:sp>
        <p:nvSpPr>
          <p:cNvPr id="5" name="Footer Placeholder 4">
            <a:extLst>
              <a:ext uri="{FF2B5EF4-FFF2-40B4-BE49-F238E27FC236}">
                <a16:creationId xmlns:a16="http://schemas.microsoft.com/office/drawing/2014/main" id="{1567CA96-67B0-49E3-864B-CF5AC0183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02A60-3982-42F2-B964-48F31EF0818A}"/>
              </a:ext>
            </a:extLst>
          </p:cNvPr>
          <p:cNvSpPr>
            <a:spLocks noGrp="1"/>
          </p:cNvSpPr>
          <p:nvPr>
            <p:ph type="sldNum" sz="quarter" idx="12"/>
          </p:nvPr>
        </p:nvSpPr>
        <p:spPr/>
        <p:txBody>
          <a:bodyPr/>
          <a:lstStyle/>
          <a:p>
            <a:fld id="{7C1BBF33-92F6-4C84-A06B-878F5A034C94}" type="slidenum">
              <a:rPr lang="en-US" smtClean="0"/>
              <a:t>‹#›</a:t>
            </a:fld>
            <a:endParaRPr lang="en-US"/>
          </a:p>
        </p:txBody>
      </p:sp>
    </p:spTree>
    <p:extLst>
      <p:ext uri="{BB962C8B-B14F-4D97-AF65-F5344CB8AC3E}">
        <p14:creationId xmlns:p14="http://schemas.microsoft.com/office/powerpoint/2010/main" val="3659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BB71-F8AD-44F1-B03F-6573CAD60D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E0DD1C-B719-470C-94D3-E7FAC739CC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06C2F-8891-4FC3-B01E-0D84A9736E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15C9A3-BBA3-4402-B173-98099B275F88}"/>
              </a:ext>
            </a:extLst>
          </p:cNvPr>
          <p:cNvSpPr>
            <a:spLocks noGrp="1"/>
          </p:cNvSpPr>
          <p:nvPr>
            <p:ph type="dt" sz="half" idx="10"/>
          </p:nvPr>
        </p:nvSpPr>
        <p:spPr/>
        <p:txBody>
          <a:bodyPr/>
          <a:lstStyle/>
          <a:p>
            <a:fld id="{B8A5BC34-68BE-40BD-9EAA-8BFDAE99BF24}" type="datetimeFigureOut">
              <a:rPr lang="en-US" smtClean="0"/>
              <a:t>11/14/2019</a:t>
            </a:fld>
            <a:endParaRPr lang="en-US"/>
          </a:p>
        </p:txBody>
      </p:sp>
      <p:sp>
        <p:nvSpPr>
          <p:cNvPr id="6" name="Footer Placeholder 5">
            <a:extLst>
              <a:ext uri="{FF2B5EF4-FFF2-40B4-BE49-F238E27FC236}">
                <a16:creationId xmlns:a16="http://schemas.microsoft.com/office/drawing/2014/main" id="{A8798E97-34EC-486A-A1BC-8642768F81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5C8BBE-57D4-4717-8E85-FFF9C9BC9302}"/>
              </a:ext>
            </a:extLst>
          </p:cNvPr>
          <p:cNvSpPr>
            <a:spLocks noGrp="1"/>
          </p:cNvSpPr>
          <p:nvPr>
            <p:ph type="sldNum" sz="quarter" idx="12"/>
          </p:nvPr>
        </p:nvSpPr>
        <p:spPr/>
        <p:txBody>
          <a:bodyPr/>
          <a:lstStyle/>
          <a:p>
            <a:fld id="{7C1BBF33-92F6-4C84-A06B-878F5A034C94}" type="slidenum">
              <a:rPr lang="en-US" smtClean="0"/>
              <a:t>‹#›</a:t>
            </a:fld>
            <a:endParaRPr lang="en-US"/>
          </a:p>
        </p:txBody>
      </p:sp>
    </p:spTree>
    <p:extLst>
      <p:ext uri="{BB962C8B-B14F-4D97-AF65-F5344CB8AC3E}">
        <p14:creationId xmlns:p14="http://schemas.microsoft.com/office/powerpoint/2010/main" val="373564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8F01-4FBD-44E0-9041-E8C7F0BAB8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6824F7-E594-4627-9DED-174ED37616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666AC8-C545-406E-8384-BF89AC613E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BE163-325E-442F-BA42-B89951A545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B22A57-2C13-46A2-9445-293B29CF6A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BA152F-E117-4A86-B080-889EED72F8A9}"/>
              </a:ext>
            </a:extLst>
          </p:cNvPr>
          <p:cNvSpPr>
            <a:spLocks noGrp="1"/>
          </p:cNvSpPr>
          <p:nvPr>
            <p:ph type="dt" sz="half" idx="10"/>
          </p:nvPr>
        </p:nvSpPr>
        <p:spPr/>
        <p:txBody>
          <a:bodyPr/>
          <a:lstStyle/>
          <a:p>
            <a:fld id="{B8A5BC34-68BE-40BD-9EAA-8BFDAE99BF24}" type="datetimeFigureOut">
              <a:rPr lang="en-US" smtClean="0"/>
              <a:t>11/14/2019</a:t>
            </a:fld>
            <a:endParaRPr lang="en-US"/>
          </a:p>
        </p:txBody>
      </p:sp>
      <p:sp>
        <p:nvSpPr>
          <p:cNvPr id="8" name="Footer Placeholder 7">
            <a:extLst>
              <a:ext uri="{FF2B5EF4-FFF2-40B4-BE49-F238E27FC236}">
                <a16:creationId xmlns:a16="http://schemas.microsoft.com/office/drawing/2014/main" id="{43616214-0428-4C45-91E5-9E1E4E4C3D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FAEFEC-4A8D-487B-AF17-90DD12C8D212}"/>
              </a:ext>
            </a:extLst>
          </p:cNvPr>
          <p:cNvSpPr>
            <a:spLocks noGrp="1"/>
          </p:cNvSpPr>
          <p:nvPr>
            <p:ph type="sldNum" sz="quarter" idx="12"/>
          </p:nvPr>
        </p:nvSpPr>
        <p:spPr/>
        <p:txBody>
          <a:bodyPr/>
          <a:lstStyle/>
          <a:p>
            <a:fld id="{7C1BBF33-92F6-4C84-A06B-878F5A034C94}" type="slidenum">
              <a:rPr lang="en-US" smtClean="0"/>
              <a:t>‹#›</a:t>
            </a:fld>
            <a:endParaRPr lang="en-US"/>
          </a:p>
        </p:txBody>
      </p:sp>
    </p:spTree>
    <p:extLst>
      <p:ext uri="{BB962C8B-B14F-4D97-AF65-F5344CB8AC3E}">
        <p14:creationId xmlns:p14="http://schemas.microsoft.com/office/powerpoint/2010/main" val="1518852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3B43-A748-46EF-B57C-25D3303468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F8D395-70F5-4AEF-9483-91C487AAE60C}"/>
              </a:ext>
            </a:extLst>
          </p:cNvPr>
          <p:cNvSpPr>
            <a:spLocks noGrp="1"/>
          </p:cNvSpPr>
          <p:nvPr>
            <p:ph type="dt" sz="half" idx="10"/>
          </p:nvPr>
        </p:nvSpPr>
        <p:spPr/>
        <p:txBody>
          <a:bodyPr/>
          <a:lstStyle/>
          <a:p>
            <a:fld id="{B8A5BC34-68BE-40BD-9EAA-8BFDAE99BF24}" type="datetimeFigureOut">
              <a:rPr lang="en-US" smtClean="0"/>
              <a:t>11/14/2019</a:t>
            </a:fld>
            <a:endParaRPr lang="en-US"/>
          </a:p>
        </p:txBody>
      </p:sp>
      <p:sp>
        <p:nvSpPr>
          <p:cNvPr id="4" name="Footer Placeholder 3">
            <a:extLst>
              <a:ext uri="{FF2B5EF4-FFF2-40B4-BE49-F238E27FC236}">
                <a16:creationId xmlns:a16="http://schemas.microsoft.com/office/drawing/2014/main" id="{A5080F99-7969-4A5B-81B9-EAACE59D6D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831B8D-60FD-4207-BA31-0F6F6E7AA0DB}"/>
              </a:ext>
            </a:extLst>
          </p:cNvPr>
          <p:cNvSpPr>
            <a:spLocks noGrp="1"/>
          </p:cNvSpPr>
          <p:nvPr>
            <p:ph type="sldNum" sz="quarter" idx="12"/>
          </p:nvPr>
        </p:nvSpPr>
        <p:spPr/>
        <p:txBody>
          <a:bodyPr/>
          <a:lstStyle/>
          <a:p>
            <a:fld id="{7C1BBF33-92F6-4C84-A06B-878F5A034C94}" type="slidenum">
              <a:rPr lang="en-US" smtClean="0"/>
              <a:t>‹#›</a:t>
            </a:fld>
            <a:endParaRPr lang="en-US"/>
          </a:p>
        </p:txBody>
      </p:sp>
    </p:spTree>
    <p:extLst>
      <p:ext uri="{BB962C8B-B14F-4D97-AF65-F5344CB8AC3E}">
        <p14:creationId xmlns:p14="http://schemas.microsoft.com/office/powerpoint/2010/main" val="43591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03311B-B1E8-41EA-8086-0B9559D0187C}"/>
              </a:ext>
            </a:extLst>
          </p:cNvPr>
          <p:cNvSpPr>
            <a:spLocks noGrp="1"/>
          </p:cNvSpPr>
          <p:nvPr>
            <p:ph type="dt" sz="half" idx="10"/>
          </p:nvPr>
        </p:nvSpPr>
        <p:spPr/>
        <p:txBody>
          <a:bodyPr/>
          <a:lstStyle/>
          <a:p>
            <a:fld id="{B8A5BC34-68BE-40BD-9EAA-8BFDAE99BF24}" type="datetimeFigureOut">
              <a:rPr lang="en-US" smtClean="0"/>
              <a:t>11/14/2019</a:t>
            </a:fld>
            <a:endParaRPr lang="en-US"/>
          </a:p>
        </p:txBody>
      </p:sp>
      <p:sp>
        <p:nvSpPr>
          <p:cNvPr id="3" name="Footer Placeholder 2">
            <a:extLst>
              <a:ext uri="{FF2B5EF4-FFF2-40B4-BE49-F238E27FC236}">
                <a16:creationId xmlns:a16="http://schemas.microsoft.com/office/drawing/2014/main" id="{FC6E9352-AEE2-4C0D-BC58-81B612AD9F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086E06-9354-4D33-B16F-7310B8E6C835}"/>
              </a:ext>
            </a:extLst>
          </p:cNvPr>
          <p:cNvSpPr>
            <a:spLocks noGrp="1"/>
          </p:cNvSpPr>
          <p:nvPr>
            <p:ph type="sldNum" sz="quarter" idx="12"/>
          </p:nvPr>
        </p:nvSpPr>
        <p:spPr/>
        <p:txBody>
          <a:bodyPr/>
          <a:lstStyle/>
          <a:p>
            <a:fld id="{7C1BBF33-92F6-4C84-A06B-878F5A034C94}" type="slidenum">
              <a:rPr lang="en-US" smtClean="0"/>
              <a:t>‹#›</a:t>
            </a:fld>
            <a:endParaRPr lang="en-US"/>
          </a:p>
        </p:txBody>
      </p:sp>
    </p:spTree>
    <p:extLst>
      <p:ext uri="{BB962C8B-B14F-4D97-AF65-F5344CB8AC3E}">
        <p14:creationId xmlns:p14="http://schemas.microsoft.com/office/powerpoint/2010/main" val="232739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F8F3-4ADA-4EDF-B6A8-EC17512672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32371B-367C-4530-B2F3-6DED4541C0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204DEE-C00C-444A-835F-FF6547811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A0660-4821-4190-AAF7-7B829E8091B6}"/>
              </a:ext>
            </a:extLst>
          </p:cNvPr>
          <p:cNvSpPr>
            <a:spLocks noGrp="1"/>
          </p:cNvSpPr>
          <p:nvPr>
            <p:ph type="dt" sz="half" idx="10"/>
          </p:nvPr>
        </p:nvSpPr>
        <p:spPr/>
        <p:txBody>
          <a:bodyPr/>
          <a:lstStyle/>
          <a:p>
            <a:fld id="{B8A5BC34-68BE-40BD-9EAA-8BFDAE99BF24}" type="datetimeFigureOut">
              <a:rPr lang="en-US" smtClean="0"/>
              <a:t>11/14/2019</a:t>
            </a:fld>
            <a:endParaRPr lang="en-US"/>
          </a:p>
        </p:txBody>
      </p:sp>
      <p:sp>
        <p:nvSpPr>
          <p:cNvPr id="6" name="Footer Placeholder 5">
            <a:extLst>
              <a:ext uri="{FF2B5EF4-FFF2-40B4-BE49-F238E27FC236}">
                <a16:creationId xmlns:a16="http://schemas.microsoft.com/office/drawing/2014/main" id="{A3499FF4-7226-498A-995E-D69E81752D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131D92-E44C-42AF-8327-C6362B9A0C52}"/>
              </a:ext>
            </a:extLst>
          </p:cNvPr>
          <p:cNvSpPr>
            <a:spLocks noGrp="1"/>
          </p:cNvSpPr>
          <p:nvPr>
            <p:ph type="sldNum" sz="quarter" idx="12"/>
          </p:nvPr>
        </p:nvSpPr>
        <p:spPr/>
        <p:txBody>
          <a:bodyPr/>
          <a:lstStyle/>
          <a:p>
            <a:fld id="{7C1BBF33-92F6-4C84-A06B-878F5A034C94}" type="slidenum">
              <a:rPr lang="en-US" smtClean="0"/>
              <a:t>‹#›</a:t>
            </a:fld>
            <a:endParaRPr lang="en-US"/>
          </a:p>
        </p:txBody>
      </p:sp>
    </p:spTree>
    <p:extLst>
      <p:ext uri="{BB962C8B-B14F-4D97-AF65-F5344CB8AC3E}">
        <p14:creationId xmlns:p14="http://schemas.microsoft.com/office/powerpoint/2010/main" val="1387824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BE25-6612-4B2B-9B28-046947120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738791-427F-4D8C-8443-D2750E0188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8D3E13-A2D1-4EEC-98DF-435E27D30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CF3B79-3B34-4CBB-ACBF-986305528424}"/>
              </a:ext>
            </a:extLst>
          </p:cNvPr>
          <p:cNvSpPr>
            <a:spLocks noGrp="1"/>
          </p:cNvSpPr>
          <p:nvPr>
            <p:ph type="dt" sz="half" idx="10"/>
          </p:nvPr>
        </p:nvSpPr>
        <p:spPr/>
        <p:txBody>
          <a:bodyPr/>
          <a:lstStyle/>
          <a:p>
            <a:fld id="{B8A5BC34-68BE-40BD-9EAA-8BFDAE99BF24}" type="datetimeFigureOut">
              <a:rPr lang="en-US" smtClean="0"/>
              <a:t>11/14/2019</a:t>
            </a:fld>
            <a:endParaRPr lang="en-US"/>
          </a:p>
        </p:txBody>
      </p:sp>
      <p:sp>
        <p:nvSpPr>
          <p:cNvPr id="6" name="Footer Placeholder 5">
            <a:extLst>
              <a:ext uri="{FF2B5EF4-FFF2-40B4-BE49-F238E27FC236}">
                <a16:creationId xmlns:a16="http://schemas.microsoft.com/office/drawing/2014/main" id="{12C10978-DF5E-44CA-8785-68367885A9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B09B6-D100-4789-B6BC-2F25BBA613C0}"/>
              </a:ext>
            </a:extLst>
          </p:cNvPr>
          <p:cNvSpPr>
            <a:spLocks noGrp="1"/>
          </p:cNvSpPr>
          <p:nvPr>
            <p:ph type="sldNum" sz="quarter" idx="12"/>
          </p:nvPr>
        </p:nvSpPr>
        <p:spPr/>
        <p:txBody>
          <a:bodyPr/>
          <a:lstStyle/>
          <a:p>
            <a:fld id="{7C1BBF33-92F6-4C84-A06B-878F5A034C94}" type="slidenum">
              <a:rPr lang="en-US" smtClean="0"/>
              <a:t>‹#›</a:t>
            </a:fld>
            <a:endParaRPr lang="en-US"/>
          </a:p>
        </p:txBody>
      </p:sp>
    </p:spTree>
    <p:extLst>
      <p:ext uri="{BB962C8B-B14F-4D97-AF65-F5344CB8AC3E}">
        <p14:creationId xmlns:p14="http://schemas.microsoft.com/office/powerpoint/2010/main" val="2985649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60EB1B-8B88-44D8-B009-B8964CF153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525A4D-EDC8-4C15-A9C6-DF21AAB289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949F99-B4EF-4322-A438-0FF9276AC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A5BC34-68BE-40BD-9EAA-8BFDAE99BF24}" type="datetimeFigureOut">
              <a:rPr lang="en-US" smtClean="0"/>
              <a:t>11/14/2019</a:t>
            </a:fld>
            <a:endParaRPr lang="en-US"/>
          </a:p>
        </p:txBody>
      </p:sp>
      <p:sp>
        <p:nvSpPr>
          <p:cNvPr id="5" name="Footer Placeholder 4">
            <a:extLst>
              <a:ext uri="{FF2B5EF4-FFF2-40B4-BE49-F238E27FC236}">
                <a16:creationId xmlns:a16="http://schemas.microsoft.com/office/drawing/2014/main" id="{78A0455E-4C13-42D7-A4B0-2FD91BBBDC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CB53AC-DDD0-45D3-B204-4EAE559D15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BBF33-92F6-4C84-A06B-878F5A034C94}" type="slidenum">
              <a:rPr lang="en-US" smtClean="0"/>
              <a:t>‹#›</a:t>
            </a:fld>
            <a:endParaRPr lang="en-US"/>
          </a:p>
        </p:txBody>
      </p:sp>
    </p:spTree>
    <p:extLst>
      <p:ext uri="{BB962C8B-B14F-4D97-AF65-F5344CB8AC3E}">
        <p14:creationId xmlns:p14="http://schemas.microsoft.com/office/powerpoint/2010/main" val="3154906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BDF4-7E59-4648-BA5E-B853886B1F8F}"/>
              </a:ext>
            </a:extLst>
          </p:cNvPr>
          <p:cNvSpPr>
            <a:spLocks noGrp="1"/>
          </p:cNvSpPr>
          <p:nvPr>
            <p:ph type="title"/>
          </p:nvPr>
        </p:nvSpPr>
        <p:spPr>
          <a:xfrm>
            <a:off x="765175" y="1040130"/>
            <a:ext cx="10515600" cy="2855595"/>
          </a:xfrm>
        </p:spPr>
        <p:txBody>
          <a:bodyPr>
            <a:normAutofit/>
          </a:bodyPr>
          <a:lstStyle/>
          <a:p>
            <a:r>
              <a:rPr lang="en-US" sz="4400" dirty="0">
                <a:solidFill>
                  <a:schemeClr val="accent1"/>
                </a:solidFill>
                <a:latin typeface="Times New Roman" panose="02020603050405020304" pitchFamily="18" charset="0"/>
                <a:cs typeface="Times New Roman" panose="02020603050405020304" pitchFamily="18" charset="0"/>
              </a:rPr>
              <a:t>Chapter 18</a:t>
            </a:r>
            <a:br>
              <a:rPr lang="en-US" sz="4400" dirty="0">
                <a:solidFill>
                  <a:schemeClr val="accent1"/>
                </a:solidFill>
                <a:latin typeface="Times New Roman" panose="02020603050405020304" pitchFamily="18" charset="0"/>
                <a:cs typeface="Times New Roman" panose="02020603050405020304" pitchFamily="18" charset="0"/>
              </a:rPr>
            </a:br>
            <a:r>
              <a:rPr lang="en-US" sz="4400" dirty="0">
                <a:solidFill>
                  <a:schemeClr val="accent1"/>
                </a:solidFill>
                <a:latin typeface="Times New Roman" panose="02020603050405020304" pitchFamily="18" charset="0"/>
                <a:cs typeface="Times New Roman" panose="02020603050405020304" pitchFamily="18" charset="0"/>
              </a:rPr>
              <a:t>Network Theorems (ac)</a:t>
            </a:r>
          </a:p>
        </p:txBody>
      </p:sp>
      <p:sp>
        <p:nvSpPr>
          <p:cNvPr id="3" name="Text Placeholder 2">
            <a:extLst>
              <a:ext uri="{FF2B5EF4-FFF2-40B4-BE49-F238E27FC236}">
                <a16:creationId xmlns:a16="http://schemas.microsoft.com/office/drawing/2014/main" id="{C85D3219-3EC8-4FD4-BB31-38A5D9B108E4}"/>
              </a:ext>
            </a:extLst>
          </p:cNvPr>
          <p:cNvSpPr>
            <a:spLocks noGrp="1"/>
          </p:cNvSpPr>
          <p:nvPr>
            <p:ph type="body" idx="1"/>
          </p:nvPr>
        </p:nvSpPr>
        <p:spPr>
          <a:xfrm>
            <a:off x="838200" y="4130566"/>
            <a:ext cx="10515600" cy="1792408"/>
          </a:xfrm>
        </p:spPr>
        <p:txBody>
          <a:bodyPr>
            <a:noAutofit/>
          </a:bodyPr>
          <a:lstStyle/>
          <a:p>
            <a:r>
              <a:rPr lang="en-US" sz="1800" dirty="0"/>
              <a:t>Superposition</a:t>
            </a:r>
          </a:p>
          <a:p>
            <a:r>
              <a:rPr lang="en-US" sz="1800" dirty="0"/>
              <a:t>Thevenin</a:t>
            </a:r>
          </a:p>
          <a:p>
            <a:r>
              <a:rPr lang="en-US" sz="1800" dirty="0"/>
              <a:t>Norton</a:t>
            </a:r>
          </a:p>
          <a:p>
            <a:r>
              <a:rPr lang="en-US" sz="1800" dirty="0"/>
              <a:t>Maximum Power Transfer</a:t>
            </a:r>
          </a:p>
        </p:txBody>
      </p:sp>
      <p:sp>
        <p:nvSpPr>
          <p:cNvPr id="4" name="Slide Number Placeholder 3">
            <a:extLst>
              <a:ext uri="{FF2B5EF4-FFF2-40B4-BE49-F238E27FC236}">
                <a16:creationId xmlns:a16="http://schemas.microsoft.com/office/drawing/2014/main" id="{0FE47262-C062-4827-AE3C-15C8F39E4446}"/>
              </a:ext>
            </a:extLst>
          </p:cNvPr>
          <p:cNvSpPr>
            <a:spLocks noGrp="1"/>
          </p:cNvSpPr>
          <p:nvPr>
            <p:ph type="sldNum" sz="quarter" idx="12"/>
          </p:nvPr>
        </p:nvSpPr>
        <p:spPr/>
        <p:txBody>
          <a:bodyPr/>
          <a:lstStyle/>
          <a:p>
            <a:fld id="{D7599770-846E-4E7E-B365-A342E0305C36}" type="slidenum">
              <a:rPr lang="en-US" smtClean="0"/>
              <a:t>1</a:t>
            </a:fld>
            <a:endParaRPr lang="en-US"/>
          </a:p>
        </p:txBody>
      </p:sp>
    </p:spTree>
    <p:extLst>
      <p:ext uri="{BB962C8B-B14F-4D97-AF65-F5344CB8AC3E}">
        <p14:creationId xmlns:p14="http://schemas.microsoft.com/office/powerpoint/2010/main" val="62333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Example 4 – With dependent sources</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0BAA47F-A5BC-4DC8-82DE-B3FD608B2A8F}"/>
              </a:ext>
            </a:extLst>
          </p:cNvPr>
          <p:cNvPicPr>
            <a:picLocks noChangeAspect="1"/>
          </p:cNvPicPr>
          <p:nvPr/>
        </p:nvPicPr>
        <p:blipFill>
          <a:blip r:embed="rId2"/>
          <a:stretch>
            <a:fillRect/>
          </a:stretch>
        </p:blipFill>
        <p:spPr>
          <a:xfrm>
            <a:off x="705342" y="1703437"/>
            <a:ext cx="5390658" cy="1725563"/>
          </a:xfrm>
          <a:prstGeom prst="rect">
            <a:avLst/>
          </a:prstGeom>
        </p:spPr>
      </p:pic>
      <p:pic>
        <p:nvPicPr>
          <p:cNvPr id="5" name="Picture 4">
            <a:extLst>
              <a:ext uri="{FF2B5EF4-FFF2-40B4-BE49-F238E27FC236}">
                <a16:creationId xmlns:a16="http://schemas.microsoft.com/office/drawing/2014/main" id="{E6A0A1EE-0B3D-45BF-9D43-F8F15986B751}"/>
              </a:ext>
            </a:extLst>
          </p:cNvPr>
          <p:cNvPicPr>
            <a:picLocks noChangeAspect="1"/>
          </p:cNvPicPr>
          <p:nvPr/>
        </p:nvPicPr>
        <p:blipFill>
          <a:blip r:embed="rId3"/>
          <a:stretch>
            <a:fillRect/>
          </a:stretch>
        </p:blipFill>
        <p:spPr>
          <a:xfrm>
            <a:off x="476424" y="3761225"/>
            <a:ext cx="5971732" cy="2439879"/>
          </a:xfrm>
          <a:prstGeom prst="rect">
            <a:avLst/>
          </a:prstGeom>
        </p:spPr>
      </p:pic>
      <p:pic>
        <p:nvPicPr>
          <p:cNvPr id="6" name="Picture 5">
            <a:extLst>
              <a:ext uri="{FF2B5EF4-FFF2-40B4-BE49-F238E27FC236}">
                <a16:creationId xmlns:a16="http://schemas.microsoft.com/office/drawing/2014/main" id="{B941A47D-E426-43EA-B671-0B713C53B887}"/>
              </a:ext>
            </a:extLst>
          </p:cNvPr>
          <p:cNvPicPr>
            <a:picLocks noChangeAspect="1"/>
          </p:cNvPicPr>
          <p:nvPr/>
        </p:nvPicPr>
        <p:blipFill>
          <a:blip r:embed="rId4"/>
          <a:stretch>
            <a:fillRect/>
          </a:stretch>
        </p:blipFill>
        <p:spPr>
          <a:xfrm>
            <a:off x="6677074" y="1881187"/>
            <a:ext cx="5038502" cy="1880038"/>
          </a:xfrm>
          <a:prstGeom prst="rect">
            <a:avLst/>
          </a:prstGeom>
        </p:spPr>
      </p:pic>
    </p:spTree>
    <p:extLst>
      <p:ext uri="{BB962C8B-B14F-4D97-AF65-F5344CB8AC3E}">
        <p14:creationId xmlns:p14="http://schemas.microsoft.com/office/powerpoint/2010/main" val="230823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Example 4 – With dependent sources</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99BE668-131E-4DA4-B33E-6233F95510FD}"/>
              </a:ext>
            </a:extLst>
          </p:cNvPr>
          <p:cNvPicPr>
            <a:picLocks noChangeAspect="1"/>
          </p:cNvPicPr>
          <p:nvPr/>
        </p:nvPicPr>
        <p:blipFill>
          <a:blip r:embed="rId2"/>
          <a:stretch>
            <a:fillRect/>
          </a:stretch>
        </p:blipFill>
        <p:spPr>
          <a:xfrm>
            <a:off x="1713186" y="1382125"/>
            <a:ext cx="7667132" cy="5339350"/>
          </a:xfrm>
          <a:prstGeom prst="rect">
            <a:avLst/>
          </a:prstGeom>
        </p:spPr>
      </p:pic>
    </p:spTree>
    <p:extLst>
      <p:ext uri="{BB962C8B-B14F-4D97-AF65-F5344CB8AC3E}">
        <p14:creationId xmlns:p14="http://schemas.microsoft.com/office/powerpoint/2010/main" val="343066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Thevenin (AC) – Example</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72E924F-D048-4F1E-9BEF-57E6C3472CDB}"/>
              </a:ext>
            </a:extLst>
          </p:cNvPr>
          <p:cNvPicPr>
            <a:picLocks noChangeAspect="1"/>
          </p:cNvPicPr>
          <p:nvPr/>
        </p:nvPicPr>
        <p:blipFill>
          <a:blip r:embed="rId2"/>
          <a:stretch>
            <a:fillRect/>
          </a:stretch>
        </p:blipFill>
        <p:spPr>
          <a:xfrm>
            <a:off x="5786203" y="1699756"/>
            <a:ext cx="5880022" cy="2185495"/>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615677-7121-4E63-9637-E27D89195EE0}"/>
                  </a:ext>
                </a:extLst>
              </p:cNvPr>
              <p:cNvSpPr txBox="1"/>
              <p:nvPr/>
            </p:nvSpPr>
            <p:spPr>
              <a:xfrm>
                <a:off x="1093075" y="2123090"/>
                <a:ext cx="4577513" cy="1338828"/>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𝑡h</m:t>
                          </m:r>
                        </m:sub>
                      </m:sSub>
                      <m:r>
                        <a:rPr lang="en-US" b="0" i="1" smtClean="0">
                          <a:latin typeface="Cambria Math" panose="02040503050406030204" pitchFamily="18" charset="0"/>
                        </a:rPr>
                        <m:t>=10−</m:t>
                      </m:r>
                      <m:r>
                        <a:rPr lang="en-US" b="0" i="1" smtClean="0">
                          <a:latin typeface="Cambria Math" panose="02040503050406030204" pitchFamily="18" charset="0"/>
                        </a:rPr>
                        <m:t>𝑗</m:t>
                      </m:r>
                      <m:r>
                        <a:rPr lang="en-US" b="0" i="1" smtClean="0">
                          <a:latin typeface="Cambria Math" panose="02040503050406030204" pitchFamily="18" charset="0"/>
                        </a:rPr>
                        <m:t>10</m:t>
                      </m:r>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𝑡h</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0.6∠90</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10−</m:t>
                          </m:r>
                          <m:r>
                            <a:rPr lang="en-US" b="0" i="1" smtClean="0">
                              <a:latin typeface="Cambria Math" panose="02040503050406030204" pitchFamily="18" charset="0"/>
                            </a:rPr>
                            <m:t>𝑗</m:t>
                          </m:r>
                          <m:r>
                            <a:rPr lang="en-US" b="0" i="1" smtClean="0">
                              <a:latin typeface="Cambria Math" panose="02040503050406030204" pitchFamily="18" charset="0"/>
                            </a:rPr>
                            <m:t>10</m:t>
                          </m:r>
                        </m:e>
                      </m:d>
                      <m:r>
                        <a:rPr lang="en-US" b="0" i="1" smtClean="0">
                          <a:latin typeface="Cambria Math" panose="02040503050406030204" pitchFamily="18" charset="0"/>
                        </a:rPr>
                        <m:t>−20∠40=0</m:t>
                      </m:r>
                    </m:oMath>
                  </m:oMathPara>
                </a14:m>
                <a:endParaRPr lang="en-US" b="0" dirty="0"/>
              </a:p>
              <a:p>
                <a:pPr>
                  <a:lnSpc>
                    <a:spcPct val="150000"/>
                  </a:lnSpc>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𝑡h</m:t>
                          </m:r>
                        </m:sub>
                      </m:sSub>
                      <m:r>
                        <a:rPr lang="en-US" b="0" i="1" smtClean="0">
                          <a:latin typeface="Cambria Math" panose="02040503050406030204" pitchFamily="18" charset="0"/>
                        </a:rPr>
                        <m:t>=11.57∠</m:t>
                      </m:r>
                      <m:sSup>
                        <m:sSupPr>
                          <m:ctrlPr>
                            <a:rPr lang="en-US" b="0" i="1" smtClean="0">
                              <a:latin typeface="Cambria Math" panose="02040503050406030204" pitchFamily="18" charset="0"/>
                            </a:rPr>
                          </m:ctrlPr>
                        </m:sSupPr>
                        <m:e>
                          <m:r>
                            <a:rPr lang="en-US" b="0" i="1" smtClean="0">
                              <a:latin typeface="Cambria Math" panose="02040503050406030204" pitchFamily="18" charset="0"/>
                            </a:rPr>
                            <m:t>36.34</m:t>
                          </m:r>
                        </m:e>
                        <m:sup>
                          <m:r>
                            <a:rPr lang="en-US" b="0" i="1" smtClean="0">
                              <a:latin typeface="Cambria Math" panose="02040503050406030204" pitchFamily="18" charset="0"/>
                            </a:rPr>
                            <m:t>𝑜</m:t>
                          </m:r>
                        </m:sup>
                      </m:sSup>
                    </m:oMath>
                  </m:oMathPara>
                </a14:m>
                <a:endParaRPr lang="en-US" dirty="0"/>
              </a:p>
            </p:txBody>
          </p:sp>
        </mc:Choice>
        <mc:Fallback xmlns="">
          <p:sp>
            <p:nvSpPr>
              <p:cNvPr id="30" name="TextBox 29">
                <a:extLst>
                  <a:ext uri="{FF2B5EF4-FFF2-40B4-BE49-F238E27FC236}">
                    <a16:creationId xmlns:a16="http://schemas.microsoft.com/office/drawing/2014/main" id="{2F615677-7121-4E63-9637-E27D89195EE0}"/>
                  </a:ext>
                </a:extLst>
              </p:cNvPr>
              <p:cNvSpPr txBox="1">
                <a:spLocks noRot="1" noChangeAspect="1" noMove="1" noResize="1" noEditPoints="1" noAdjustHandles="1" noChangeArrowheads="1" noChangeShapeType="1" noTextEdit="1"/>
              </p:cNvSpPr>
              <p:nvPr/>
            </p:nvSpPr>
            <p:spPr>
              <a:xfrm>
                <a:off x="1093075" y="2123090"/>
                <a:ext cx="4577513" cy="133882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3717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Thevenin (AC) – Example 2</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615677-7121-4E63-9637-E27D89195EE0}"/>
                  </a:ext>
                </a:extLst>
              </p:cNvPr>
              <p:cNvSpPr txBox="1"/>
              <p:nvPr/>
            </p:nvSpPr>
            <p:spPr>
              <a:xfrm>
                <a:off x="1068357" y="1799195"/>
                <a:ext cx="4577513" cy="1338828"/>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𝑡h</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beg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𝐿</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𝐶</m:t>
                          </m:r>
                        </m:sub>
                      </m:sSub>
                    </m:oMath>
                  </m:oMathPara>
                </a14:m>
                <a:endParaRPr lang="en-US" i="1" dirty="0"/>
              </a:p>
              <a:p>
                <a:pPr>
                  <a:lnSpc>
                    <a:spcPct val="150000"/>
                  </a:lnSpc>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𝑡h</m:t>
                          </m:r>
                        </m:sub>
                      </m:sSub>
                      <m:r>
                        <a:rPr lang="en-US" b="0" i="1" smtClean="0">
                          <a:latin typeface="Cambria Math" panose="02040503050406030204" pitchFamily="18" charset="0"/>
                        </a:rPr>
                        <m:t>=6.81∠−54.23</m:t>
                      </m:r>
                    </m:oMath>
                  </m:oMathPara>
                </a14:m>
                <a:endParaRPr lang="en-US" i="1" dirty="0"/>
              </a:p>
              <a:p>
                <a:pPr>
                  <a:lnSpc>
                    <a:spcPct val="150000"/>
                  </a:lnSpc>
                </a:pPr>
                <a:endParaRPr lang="en-US" i="1" dirty="0"/>
              </a:p>
            </p:txBody>
          </p:sp>
        </mc:Choice>
        <mc:Fallback xmlns="">
          <p:sp>
            <p:nvSpPr>
              <p:cNvPr id="30" name="TextBox 29">
                <a:extLst>
                  <a:ext uri="{FF2B5EF4-FFF2-40B4-BE49-F238E27FC236}">
                    <a16:creationId xmlns:a16="http://schemas.microsoft.com/office/drawing/2014/main" id="{2F615677-7121-4E63-9637-E27D89195EE0}"/>
                  </a:ext>
                </a:extLst>
              </p:cNvPr>
              <p:cNvSpPr txBox="1">
                <a:spLocks noRot="1" noChangeAspect="1" noMove="1" noResize="1" noEditPoints="1" noAdjustHandles="1" noChangeArrowheads="1" noChangeShapeType="1" noTextEdit="1"/>
              </p:cNvSpPr>
              <p:nvPr/>
            </p:nvSpPr>
            <p:spPr>
              <a:xfrm>
                <a:off x="1068357" y="1799195"/>
                <a:ext cx="4577513" cy="1338828"/>
              </a:xfrm>
              <a:prstGeom prst="rect">
                <a:avLst/>
              </a:prstGeom>
              <a:blipFill>
                <a:blip r:embed="rId2"/>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C2D9BCA-F2FE-4420-9785-8C98455DF0E5}"/>
              </a:ext>
            </a:extLst>
          </p:cNvPr>
          <p:cNvPicPr>
            <a:picLocks noChangeAspect="1"/>
          </p:cNvPicPr>
          <p:nvPr/>
        </p:nvPicPr>
        <p:blipFill>
          <a:blip r:embed="rId3"/>
          <a:stretch>
            <a:fillRect/>
          </a:stretch>
        </p:blipFill>
        <p:spPr>
          <a:xfrm>
            <a:off x="6393573" y="1972003"/>
            <a:ext cx="4074729" cy="2341798"/>
          </a:xfrm>
          <a:prstGeom prst="rect">
            <a:avLst/>
          </a:prstGeom>
        </p:spPr>
      </p:pic>
      <p:pic>
        <p:nvPicPr>
          <p:cNvPr id="47" name="Picture 46">
            <a:extLst>
              <a:ext uri="{FF2B5EF4-FFF2-40B4-BE49-F238E27FC236}">
                <a16:creationId xmlns:a16="http://schemas.microsoft.com/office/drawing/2014/main" id="{1C469E31-B578-452F-94D0-6AD8E7552249}"/>
              </a:ext>
            </a:extLst>
          </p:cNvPr>
          <p:cNvPicPr>
            <a:picLocks noChangeAspect="1"/>
          </p:cNvPicPr>
          <p:nvPr/>
        </p:nvPicPr>
        <p:blipFill>
          <a:blip r:embed="rId4"/>
          <a:stretch>
            <a:fillRect/>
          </a:stretch>
        </p:blipFill>
        <p:spPr>
          <a:xfrm>
            <a:off x="931712" y="3138023"/>
            <a:ext cx="5614420" cy="3531147"/>
          </a:xfrm>
          <a:prstGeom prst="rect">
            <a:avLst/>
          </a:prstGeom>
        </p:spPr>
      </p:pic>
    </p:spTree>
    <p:extLst>
      <p:ext uri="{BB962C8B-B14F-4D97-AF65-F5344CB8AC3E}">
        <p14:creationId xmlns:p14="http://schemas.microsoft.com/office/powerpoint/2010/main" val="322344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Thevenin – Dependent Sources</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1C4EFAB-F9FC-4B5E-93F3-E4D8CDB27EE6}"/>
                  </a:ext>
                </a:extLst>
              </p:cNvPr>
              <p:cNvSpPr txBox="1"/>
              <p:nvPr/>
            </p:nvSpPr>
            <p:spPr>
              <a:xfrm>
                <a:off x="1093075" y="1264763"/>
                <a:ext cx="6831726" cy="5091587"/>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Dependent Sources</a:t>
                </a:r>
              </a:p>
              <a:p>
                <a:pPr marL="342900" indent="-342900">
                  <a:buFont typeface="Arial" panose="020B0604020202020204" pitchFamily="34" charset="0"/>
                  <a:buChar char="•"/>
                </a:pPr>
                <a14:m>
                  <m:oMath xmlns:m="http://schemas.openxmlformats.org/officeDocument/2006/math">
                    <m:sSub>
                      <m:sSubPr>
                        <m:ctrlPr>
                          <a:rPr lang="en-US" sz="2000" b="0" i="1" smtClean="0">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𝐸</m:t>
                        </m:r>
                      </m:e>
                      <m:sub>
                        <m:r>
                          <a:rPr lang="en-US" sz="2000" b="0" i="1" smtClean="0">
                            <a:latin typeface="Cambria Math" panose="02040503050406030204" pitchFamily="18" charset="0"/>
                            <a:cs typeface="Times New Roman" panose="02020603050405020304" pitchFamily="18" charset="0"/>
                          </a:rPr>
                          <m:t>𝑡h</m:t>
                        </m:r>
                      </m:sub>
                    </m:sSub>
                  </m:oMath>
                </a14:m>
                <a:r>
                  <a:rPr lang="en-US" sz="20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000" b="0" i="1" smtClean="0">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𝐼</m:t>
                        </m:r>
                      </m:e>
                      <m:sub>
                        <m:r>
                          <a:rPr lang="en-US" sz="2000" b="0" i="1" smtClean="0">
                            <a:latin typeface="Cambria Math" panose="02040503050406030204" pitchFamily="18" charset="0"/>
                            <a:cs typeface="Times New Roman" panose="02020603050405020304" pitchFamily="18" charset="0"/>
                          </a:rPr>
                          <m:t>𝑁</m:t>
                        </m:r>
                      </m:sub>
                    </m:sSub>
                  </m:oMath>
                </a14:m>
                <a:r>
                  <a:rPr lang="en-US" sz="2000" dirty="0">
                    <a:latin typeface="Times New Roman" panose="02020603050405020304" pitchFamily="18" charset="0"/>
                    <a:cs typeface="Times New Roman" panose="02020603050405020304" pitchFamily="18" charset="0"/>
                  </a:rPr>
                  <a:t> can be found the same way as the DC case</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the controlling variable is in a different circuit, then we can apply Thevenin theorem normally to find </a:t>
                </a:r>
                <a14:m>
                  <m:oMath xmlns:m="http://schemas.openxmlformats.org/officeDocument/2006/math">
                    <m:sSub>
                      <m:sSubPr>
                        <m:ctrlPr>
                          <a:rPr lang="en-US" sz="2000" b="0" i="1" smtClean="0">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𝑍</m:t>
                        </m:r>
                      </m:e>
                      <m:sub>
                        <m:r>
                          <a:rPr lang="en-US" sz="2000" b="0" i="1" smtClean="0">
                            <a:latin typeface="Cambria Math" panose="02040503050406030204" pitchFamily="18" charset="0"/>
                            <a:cs typeface="Times New Roman" panose="02020603050405020304" pitchFamily="18" charset="0"/>
                          </a:rPr>
                          <m:t>𝑡h</m:t>
                        </m:r>
                      </m:sub>
                    </m:sSub>
                  </m:oMath>
                </a14:m>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the controlling variable is in the circuit, then there are two methods for </a:t>
                </a:r>
                <a14:m>
                  <m:oMath xmlns:m="http://schemas.openxmlformats.org/officeDocument/2006/math">
                    <m:sSub>
                      <m:sSubPr>
                        <m:ctrlPr>
                          <a:rPr lang="en-US" sz="2000" b="0" i="1" smtClean="0">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𝑍</m:t>
                        </m:r>
                      </m:e>
                      <m:sub>
                        <m:r>
                          <a:rPr lang="en-US" sz="2000" b="0" i="1" smtClean="0">
                            <a:latin typeface="Cambria Math" panose="02040503050406030204" pitchFamily="18" charset="0"/>
                            <a:cs typeface="Times New Roman" panose="02020603050405020304" pitchFamily="18" charset="0"/>
                          </a:rPr>
                          <m:t>𝑡h</m:t>
                        </m:r>
                      </m:sub>
                    </m:sSub>
                  </m:oMath>
                </a14:m>
                <a:r>
                  <a:rPr lang="en-US" sz="2000"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Method 1:</a:t>
                </a:r>
              </a:p>
              <a:p>
                <a:pPr marL="1200150" lvl="2"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Find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𝑜𝑐</m:t>
                        </m:r>
                      </m:sub>
                    </m:sSub>
                  </m:oMath>
                </a14:m>
                <a:r>
                  <a:rPr lang="en-US" sz="2000" dirty="0">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𝑡h</m:t>
                        </m:r>
                      </m:sub>
                    </m:sSub>
                  </m:oMath>
                </a14:m>
                <a:endParaRPr lang="en-US" sz="200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Find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𝑠𝑐</m:t>
                        </m:r>
                      </m:sub>
                    </m:sSub>
                  </m:oMath>
                </a14:m>
                <a:r>
                  <a:rPr lang="en-US" sz="2000" dirty="0">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𝑁</m:t>
                        </m:r>
                      </m:sub>
                    </m:sSub>
                  </m:oMath>
                </a14:m>
                <a:endParaRPr lang="en-US" sz="2000" b="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𝑇h</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𝑜𝑐</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𝑠𝑐</m:t>
                        </m:r>
                      </m:sub>
                    </m:sSub>
                  </m:oMath>
                </a14:m>
                <a:endParaRPr lang="en-US" sz="20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Method 2:</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Apply new voltage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𝑔</m:t>
                        </m:r>
                      </m:sub>
                    </m:sSub>
                  </m:oMath>
                </a14:m>
                <a:r>
                  <a:rPr lang="en-US" sz="2000" dirty="0">
                    <a:latin typeface="Times New Roman" panose="02020603050405020304" pitchFamily="18" charset="0"/>
                    <a:cs typeface="Times New Roman" panose="02020603050405020304" pitchFamily="18" charset="0"/>
                  </a:rPr>
                  <a:t> at the selected terminal</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Remove independent sources and </a:t>
                </a:r>
                <a:r>
                  <a:rPr lang="en-US" sz="2000" dirty="0">
                    <a:solidFill>
                      <a:srgbClr val="FF0000"/>
                    </a:solidFill>
                    <a:latin typeface="Times New Roman" panose="02020603050405020304" pitchFamily="18" charset="0"/>
                    <a:cs typeface="Times New Roman" panose="02020603050405020304" pitchFamily="18" charset="0"/>
                  </a:rPr>
                  <a:t>dependent sources if applicable (controlling variable not in the circuit) </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Find the current from the voltage source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𝑔</m:t>
                        </m:r>
                      </m:sub>
                    </m:sSub>
                  </m:oMath>
                </a14:m>
                <a:endParaRPr lang="en-US" sz="2000" b="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𝑡h</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𝑔</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𝑔</m:t>
                        </m:r>
                      </m:sub>
                    </m:sSub>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61C4EFAB-F9FC-4B5E-93F3-E4D8CDB27EE6}"/>
                  </a:ext>
                </a:extLst>
              </p:cNvPr>
              <p:cNvSpPr txBox="1">
                <a:spLocks noRot="1" noChangeAspect="1" noMove="1" noResize="1" noEditPoints="1" noAdjustHandles="1" noChangeArrowheads="1" noChangeShapeType="1" noTextEdit="1"/>
              </p:cNvSpPr>
              <p:nvPr/>
            </p:nvSpPr>
            <p:spPr>
              <a:xfrm>
                <a:off x="1093075" y="1264763"/>
                <a:ext cx="6831726" cy="5091587"/>
              </a:xfrm>
              <a:prstGeom prst="rect">
                <a:avLst/>
              </a:prstGeom>
              <a:blipFill>
                <a:blip r:embed="rId2"/>
                <a:stretch>
                  <a:fillRect l="-892" t="-598" r="-981" b="-35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881D2E0-129C-494C-BA79-078EEBC4A682}"/>
              </a:ext>
            </a:extLst>
          </p:cNvPr>
          <p:cNvPicPr>
            <a:picLocks noChangeAspect="1"/>
          </p:cNvPicPr>
          <p:nvPr/>
        </p:nvPicPr>
        <p:blipFill>
          <a:blip r:embed="rId3"/>
          <a:stretch>
            <a:fillRect/>
          </a:stretch>
        </p:blipFill>
        <p:spPr>
          <a:xfrm>
            <a:off x="8315491" y="2853179"/>
            <a:ext cx="2783434" cy="1666273"/>
          </a:xfrm>
          <a:prstGeom prst="rect">
            <a:avLst/>
          </a:prstGeom>
        </p:spPr>
      </p:pic>
      <p:pic>
        <p:nvPicPr>
          <p:cNvPr id="7" name="Picture 6">
            <a:extLst>
              <a:ext uri="{FF2B5EF4-FFF2-40B4-BE49-F238E27FC236}">
                <a16:creationId xmlns:a16="http://schemas.microsoft.com/office/drawing/2014/main" id="{3DD7F184-76EF-4275-9EC5-A27C8CB901F0}"/>
              </a:ext>
            </a:extLst>
          </p:cNvPr>
          <p:cNvPicPr>
            <a:picLocks noChangeAspect="1"/>
          </p:cNvPicPr>
          <p:nvPr/>
        </p:nvPicPr>
        <p:blipFill>
          <a:blip r:embed="rId4"/>
          <a:stretch>
            <a:fillRect/>
          </a:stretch>
        </p:blipFill>
        <p:spPr>
          <a:xfrm>
            <a:off x="8306868" y="4800355"/>
            <a:ext cx="2664865" cy="1555995"/>
          </a:xfrm>
          <a:prstGeom prst="rect">
            <a:avLst/>
          </a:prstGeom>
        </p:spPr>
      </p:pic>
    </p:spTree>
    <p:extLst>
      <p:ext uri="{BB962C8B-B14F-4D97-AF65-F5344CB8AC3E}">
        <p14:creationId xmlns:p14="http://schemas.microsoft.com/office/powerpoint/2010/main" val="169116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500"/>
                                        <p:tgtEl>
                                          <p:spTgt spid="5">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11" end="11"/>
                                            </p:txEl>
                                          </p:spTgt>
                                        </p:tgtEl>
                                        <p:attrNameLst>
                                          <p:attrName>style.visibility</p:attrName>
                                        </p:attrNameLst>
                                      </p:cBhvr>
                                      <p:to>
                                        <p:strVal val="visible"/>
                                      </p:to>
                                    </p:set>
                                    <p:animEffect transition="in" filter="fade">
                                      <p:cBhvr>
                                        <p:cTn id="44" dur="500"/>
                                        <p:tgtEl>
                                          <p:spTgt spid="5">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fade">
                                      <p:cBhvr>
                                        <p:cTn id="4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Thevenin – Dependent Source Example</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1F1F506-9D36-4B51-8BF9-8C4493D1D58E}"/>
              </a:ext>
            </a:extLst>
          </p:cNvPr>
          <p:cNvPicPr>
            <a:picLocks noChangeAspect="1"/>
          </p:cNvPicPr>
          <p:nvPr/>
        </p:nvPicPr>
        <p:blipFill>
          <a:blip r:embed="rId2"/>
          <a:stretch>
            <a:fillRect/>
          </a:stretch>
        </p:blipFill>
        <p:spPr>
          <a:xfrm>
            <a:off x="7296150" y="1576059"/>
            <a:ext cx="4057650" cy="2886075"/>
          </a:xfrm>
          <a:prstGeom prst="rect">
            <a:avLst/>
          </a:prstGeom>
        </p:spPr>
      </p:pic>
      <p:pic>
        <p:nvPicPr>
          <p:cNvPr id="4" name="Picture 3">
            <a:extLst>
              <a:ext uri="{FF2B5EF4-FFF2-40B4-BE49-F238E27FC236}">
                <a16:creationId xmlns:a16="http://schemas.microsoft.com/office/drawing/2014/main" id="{73A7A30B-A083-4D67-87EC-7B6442F7C41E}"/>
              </a:ext>
            </a:extLst>
          </p:cNvPr>
          <p:cNvPicPr>
            <a:picLocks noChangeAspect="1"/>
          </p:cNvPicPr>
          <p:nvPr/>
        </p:nvPicPr>
        <p:blipFill>
          <a:blip r:embed="rId3"/>
          <a:stretch>
            <a:fillRect/>
          </a:stretch>
        </p:blipFill>
        <p:spPr>
          <a:xfrm>
            <a:off x="914892" y="1752765"/>
            <a:ext cx="5580501" cy="1779400"/>
          </a:xfrm>
          <a:prstGeom prst="rect">
            <a:avLst/>
          </a:prstGeom>
        </p:spPr>
      </p:pic>
      <p:pic>
        <p:nvPicPr>
          <p:cNvPr id="5" name="Picture 4">
            <a:extLst>
              <a:ext uri="{FF2B5EF4-FFF2-40B4-BE49-F238E27FC236}">
                <a16:creationId xmlns:a16="http://schemas.microsoft.com/office/drawing/2014/main" id="{5AEDD465-7A54-4CD0-B182-CEF8DF760A90}"/>
              </a:ext>
            </a:extLst>
          </p:cNvPr>
          <p:cNvPicPr>
            <a:picLocks noChangeAspect="1"/>
          </p:cNvPicPr>
          <p:nvPr/>
        </p:nvPicPr>
        <p:blipFill>
          <a:blip r:embed="rId4"/>
          <a:stretch>
            <a:fillRect/>
          </a:stretch>
        </p:blipFill>
        <p:spPr>
          <a:xfrm>
            <a:off x="4781550" y="4978706"/>
            <a:ext cx="5029200" cy="895350"/>
          </a:xfrm>
          <a:prstGeom prst="rect">
            <a:avLst/>
          </a:prstGeom>
        </p:spPr>
      </p:pic>
      <p:pic>
        <p:nvPicPr>
          <p:cNvPr id="6" name="Picture 5">
            <a:extLst>
              <a:ext uri="{FF2B5EF4-FFF2-40B4-BE49-F238E27FC236}">
                <a16:creationId xmlns:a16="http://schemas.microsoft.com/office/drawing/2014/main" id="{1CE1C6EF-FA32-41F4-A278-A4B634682F7E}"/>
              </a:ext>
            </a:extLst>
          </p:cNvPr>
          <p:cNvPicPr>
            <a:picLocks noChangeAspect="1"/>
          </p:cNvPicPr>
          <p:nvPr/>
        </p:nvPicPr>
        <p:blipFill>
          <a:blip r:embed="rId5"/>
          <a:stretch>
            <a:fillRect/>
          </a:stretch>
        </p:blipFill>
        <p:spPr>
          <a:xfrm>
            <a:off x="1309031" y="4371154"/>
            <a:ext cx="2958170" cy="1859421"/>
          </a:xfrm>
          <a:prstGeom prst="rect">
            <a:avLst/>
          </a:prstGeom>
        </p:spPr>
      </p:pic>
    </p:spTree>
    <p:extLst>
      <p:ext uri="{BB962C8B-B14F-4D97-AF65-F5344CB8AC3E}">
        <p14:creationId xmlns:p14="http://schemas.microsoft.com/office/powerpoint/2010/main" val="321126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Thevenin – Dependent Source Example</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16BC46D-3729-42F8-A515-DB1F3AE370BB}"/>
              </a:ext>
            </a:extLst>
          </p:cNvPr>
          <p:cNvPicPr>
            <a:picLocks noChangeAspect="1"/>
          </p:cNvPicPr>
          <p:nvPr/>
        </p:nvPicPr>
        <p:blipFill>
          <a:blip r:embed="rId2"/>
          <a:stretch>
            <a:fillRect/>
          </a:stretch>
        </p:blipFill>
        <p:spPr>
          <a:xfrm>
            <a:off x="838200" y="2084332"/>
            <a:ext cx="6343652" cy="2571751"/>
          </a:xfrm>
          <a:prstGeom prst="rect">
            <a:avLst/>
          </a:prstGeom>
        </p:spPr>
      </p:pic>
      <p:pic>
        <p:nvPicPr>
          <p:cNvPr id="4" name="Picture 3">
            <a:extLst>
              <a:ext uri="{FF2B5EF4-FFF2-40B4-BE49-F238E27FC236}">
                <a16:creationId xmlns:a16="http://schemas.microsoft.com/office/drawing/2014/main" id="{4D5173DB-01A2-4434-9C78-F1C4C0FF2DAF}"/>
              </a:ext>
            </a:extLst>
          </p:cNvPr>
          <p:cNvPicPr>
            <a:picLocks noChangeAspect="1"/>
          </p:cNvPicPr>
          <p:nvPr/>
        </p:nvPicPr>
        <p:blipFill>
          <a:blip r:embed="rId3"/>
          <a:stretch>
            <a:fillRect/>
          </a:stretch>
        </p:blipFill>
        <p:spPr>
          <a:xfrm>
            <a:off x="7483038" y="2214562"/>
            <a:ext cx="3448050" cy="2428875"/>
          </a:xfrm>
          <a:prstGeom prst="rect">
            <a:avLst/>
          </a:prstGeom>
        </p:spPr>
      </p:pic>
      <p:pic>
        <p:nvPicPr>
          <p:cNvPr id="8" name="Picture 7">
            <a:extLst>
              <a:ext uri="{FF2B5EF4-FFF2-40B4-BE49-F238E27FC236}">
                <a16:creationId xmlns:a16="http://schemas.microsoft.com/office/drawing/2014/main" id="{A7F6DE2C-1B5D-4045-9B19-C3CCBFE906FA}"/>
              </a:ext>
            </a:extLst>
          </p:cNvPr>
          <p:cNvPicPr>
            <a:picLocks noChangeAspect="1"/>
          </p:cNvPicPr>
          <p:nvPr/>
        </p:nvPicPr>
        <p:blipFill>
          <a:blip r:embed="rId4"/>
          <a:stretch>
            <a:fillRect/>
          </a:stretch>
        </p:blipFill>
        <p:spPr>
          <a:xfrm>
            <a:off x="2196334" y="5024564"/>
            <a:ext cx="3899666" cy="1513408"/>
          </a:xfrm>
          <a:prstGeom prst="rect">
            <a:avLst/>
          </a:prstGeom>
        </p:spPr>
      </p:pic>
    </p:spTree>
    <p:extLst>
      <p:ext uri="{BB962C8B-B14F-4D97-AF65-F5344CB8AC3E}">
        <p14:creationId xmlns:p14="http://schemas.microsoft.com/office/powerpoint/2010/main" val="1265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Thevenin – Dependent Source Example</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A6CF2FB-58DC-4738-97AF-B417223295A6}"/>
              </a:ext>
            </a:extLst>
          </p:cNvPr>
          <p:cNvPicPr>
            <a:picLocks noChangeAspect="1"/>
          </p:cNvPicPr>
          <p:nvPr/>
        </p:nvPicPr>
        <p:blipFill>
          <a:blip r:embed="rId2"/>
          <a:stretch>
            <a:fillRect/>
          </a:stretch>
        </p:blipFill>
        <p:spPr>
          <a:xfrm>
            <a:off x="1060723" y="1908120"/>
            <a:ext cx="5572125" cy="1990725"/>
          </a:xfrm>
          <a:prstGeom prst="rect">
            <a:avLst/>
          </a:prstGeom>
        </p:spPr>
      </p:pic>
      <p:pic>
        <p:nvPicPr>
          <p:cNvPr id="4" name="Picture 3">
            <a:extLst>
              <a:ext uri="{FF2B5EF4-FFF2-40B4-BE49-F238E27FC236}">
                <a16:creationId xmlns:a16="http://schemas.microsoft.com/office/drawing/2014/main" id="{3B2B8EEB-2BEA-4B0D-88E1-6E41B2AFDCD1}"/>
              </a:ext>
            </a:extLst>
          </p:cNvPr>
          <p:cNvPicPr>
            <a:picLocks noChangeAspect="1"/>
          </p:cNvPicPr>
          <p:nvPr/>
        </p:nvPicPr>
        <p:blipFill>
          <a:blip r:embed="rId3"/>
          <a:stretch>
            <a:fillRect/>
          </a:stretch>
        </p:blipFill>
        <p:spPr>
          <a:xfrm>
            <a:off x="6892652" y="2163817"/>
            <a:ext cx="4238625" cy="2362200"/>
          </a:xfrm>
          <a:prstGeom prst="rect">
            <a:avLst/>
          </a:prstGeom>
        </p:spPr>
      </p:pic>
    </p:spTree>
    <p:extLst>
      <p:ext uri="{BB962C8B-B14F-4D97-AF65-F5344CB8AC3E}">
        <p14:creationId xmlns:p14="http://schemas.microsoft.com/office/powerpoint/2010/main" val="368240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Thevenin – Dependent Source Example 2</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1680B7F-77BE-4834-AE85-A213A8F9E044}"/>
              </a:ext>
            </a:extLst>
          </p:cNvPr>
          <p:cNvPicPr>
            <a:picLocks noChangeAspect="1"/>
          </p:cNvPicPr>
          <p:nvPr/>
        </p:nvPicPr>
        <p:blipFill>
          <a:blip r:embed="rId2"/>
          <a:stretch>
            <a:fillRect/>
          </a:stretch>
        </p:blipFill>
        <p:spPr>
          <a:xfrm>
            <a:off x="6911865" y="1827815"/>
            <a:ext cx="3649862" cy="2239688"/>
          </a:xfrm>
          <a:prstGeom prst="rect">
            <a:avLst/>
          </a:prstGeom>
        </p:spPr>
      </p:pic>
      <p:pic>
        <p:nvPicPr>
          <p:cNvPr id="4" name="Picture 3">
            <a:extLst>
              <a:ext uri="{FF2B5EF4-FFF2-40B4-BE49-F238E27FC236}">
                <a16:creationId xmlns:a16="http://schemas.microsoft.com/office/drawing/2014/main" id="{042DCC36-9223-42E1-8B08-F356D4DAA1A5}"/>
              </a:ext>
            </a:extLst>
          </p:cNvPr>
          <p:cNvPicPr>
            <a:picLocks noChangeAspect="1"/>
          </p:cNvPicPr>
          <p:nvPr/>
        </p:nvPicPr>
        <p:blipFill>
          <a:blip r:embed="rId3"/>
          <a:stretch>
            <a:fillRect/>
          </a:stretch>
        </p:blipFill>
        <p:spPr>
          <a:xfrm>
            <a:off x="1771650" y="2114386"/>
            <a:ext cx="2873346" cy="1028207"/>
          </a:xfrm>
          <a:prstGeom prst="rect">
            <a:avLst/>
          </a:prstGeom>
        </p:spPr>
      </p:pic>
    </p:spTree>
    <p:extLst>
      <p:ext uri="{BB962C8B-B14F-4D97-AF65-F5344CB8AC3E}">
        <p14:creationId xmlns:p14="http://schemas.microsoft.com/office/powerpoint/2010/main" val="2360198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Thevenin – Dependent Source Example 2</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6E549C3-F704-45B3-8B0E-B54913BB818B}"/>
              </a:ext>
            </a:extLst>
          </p:cNvPr>
          <p:cNvPicPr>
            <a:picLocks noChangeAspect="1"/>
          </p:cNvPicPr>
          <p:nvPr/>
        </p:nvPicPr>
        <p:blipFill rotWithShape="1">
          <a:blip r:embed="rId2"/>
          <a:srcRect b="39131"/>
          <a:stretch/>
        </p:blipFill>
        <p:spPr>
          <a:xfrm>
            <a:off x="951266" y="1773619"/>
            <a:ext cx="5266136" cy="4238297"/>
          </a:xfrm>
          <a:prstGeom prst="rect">
            <a:avLst/>
          </a:prstGeom>
        </p:spPr>
      </p:pic>
      <p:pic>
        <p:nvPicPr>
          <p:cNvPr id="5" name="Picture 4">
            <a:extLst>
              <a:ext uri="{FF2B5EF4-FFF2-40B4-BE49-F238E27FC236}">
                <a16:creationId xmlns:a16="http://schemas.microsoft.com/office/drawing/2014/main" id="{98B43465-1155-4725-8DD5-788A2E4431D9}"/>
              </a:ext>
            </a:extLst>
          </p:cNvPr>
          <p:cNvPicPr>
            <a:picLocks noChangeAspect="1"/>
          </p:cNvPicPr>
          <p:nvPr/>
        </p:nvPicPr>
        <p:blipFill>
          <a:blip r:embed="rId3"/>
          <a:stretch>
            <a:fillRect/>
          </a:stretch>
        </p:blipFill>
        <p:spPr>
          <a:xfrm>
            <a:off x="7507128" y="1476921"/>
            <a:ext cx="3055932" cy="4951029"/>
          </a:xfrm>
          <a:prstGeom prst="rect">
            <a:avLst/>
          </a:prstGeom>
        </p:spPr>
      </p:pic>
    </p:spTree>
    <p:extLst>
      <p:ext uri="{BB962C8B-B14F-4D97-AF65-F5344CB8AC3E}">
        <p14:creationId xmlns:p14="http://schemas.microsoft.com/office/powerpoint/2010/main" val="270297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Revision on Dependent Sources</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CE1BD7A-BED4-4623-AED0-F04735F3D576}"/>
              </a:ext>
            </a:extLst>
          </p:cNvPr>
          <p:cNvPicPr>
            <a:picLocks noChangeAspect="1"/>
          </p:cNvPicPr>
          <p:nvPr/>
        </p:nvPicPr>
        <p:blipFill>
          <a:blip r:embed="rId2"/>
          <a:stretch>
            <a:fillRect/>
          </a:stretch>
        </p:blipFill>
        <p:spPr>
          <a:xfrm>
            <a:off x="1925914" y="1258525"/>
            <a:ext cx="8340172" cy="5579734"/>
          </a:xfrm>
          <a:prstGeom prst="rect">
            <a:avLst/>
          </a:prstGeom>
        </p:spPr>
      </p:pic>
    </p:spTree>
    <p:extLst>
      <p:ext uri="{BB962C8B-B14F-4D97-AF65-F5344CB8AC3E}">
        <p14:creationId xmlns:p14="http://schemas.microsoft.com/office/powerpoint/2010/main" val="2400927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Thevenin – Dependent Source Example 2</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A85DDC6-3E37-4F56-BB68-D5040BABA921}"/>
              </a:ext>
            </a:extLst>
          </p:cNvPr>
          <p:cNvPicPr>
            <a:picLocks noChangeAspect="1"/>
          </p:cNvPicPr>
          <p:nvPr/>
        </p:nvPicPr>
        <p:blipFill>
          <a:blip r:embed="rId2"/>
          <a:stretch>
            <a:fillRect/>
          </a:stretch>
        </p:blipFill>
        <p:spPr>
          <a:xfrm>
            <a:off x="838200" y="2083412"/>
            <a:ext cx="5867400" cy="3448050"/>
          </a:xfrm>
          <a:prstGeom prst="rect">
            <a:avLst/>
          </a:prstGeom>
        </p:spPr>
      </p:pic>
      <p:pic>
        <p:nvPicPr>
          <p:cNvPr id="4" name="Picture 3">
            <a:extLst>
              <a:ext uri="{FF2B5EF4-FFF2-40B4-BE49-F238E27FC236}">
                <a16:creationId xmlns:a16="http://schemas.microsoft.com/office/drawing/2014/main" id="{9653AC84-544A-4F91-8124-62E6BC2693CD}"/>
              </a:ext>
            </a:extLst>
          </p:cNvPr>
          <p:cNvPicPr>
            <a:picLocks noChangeAspect="1"/>
          </p:cNvPicPr>
          <p:nvPr/>
        </p:nvPicPr>
        <p:blipFill>
          <a:blip r:embed="rId3"/>
          <a:stretch>
            <a:fillRect/>
          </a:stretch>
        </p:blipFill>
        <p:spPr>
          <a:xfrm>
            <a:off x="6842234" y="2083412"/>
            <a:ext cx="4238297" cy="3055516"/>
          </a:xfrm>
          <a:prstGeom prst="rect">
            <a:avLst/>
          </a:prstGeom>
        </p:spPr>
      </p:pic>
    </p:spTree>
    <p:extLst>
      <p:ext uri="{BB962C8B-B14F-4D97-AF65-F5344CB8AC3E}">
        <p14:creationId xmlns:p14="http://schemas.microsoft.com/office/powerpoint/2010/main" val="1600098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Thevenin – Dependent Source Example 3</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2B1077E-9628-413F-BEEE-928993AC5C3D}"/>
              </a:ext>
            </a:extLst>
          </p:cNvPr>
          <p:cNvPicPr>
            <a:picLocks noChangeAspect="1"/>
          </p:cNvPicPr>
          <p:nvPr/>
        </p:nvPicPr>
        <p:blipFill rotWithShape="1">
          <a:blip r:embed="rId2"/>
          <a:srcRect b="60000"/>
          <a:stretch/>
        </p:blipFill>
        <p:spPr>
          <a:xfrm>
            <a:off x="838200" y="1907373"/>
            <a:ext cx="5597558" cy="3248025"/>
          </a:xfrm>
          <a:prstGeom prst="rect">
            <a:avLst/>
          </a:prstGeom>
        </p:spPr>
      </p:pic>
      <p:pic>
        <p:nvPicPr>
          <p:cNvPr id="7" name="Picture 6">
            <a:extLst>
              <a:ext uri="{FF2B5EF4-FFF2-40B4-BE49-F238E27FC236}">
                <a16:creationId xmlns:a16="http://schemas.microsoft.com/office/drawing/2014/main" id="{5F759A93-BEC4-4A2F-AF01-87D3C0735C50}"/>
              </a:ext>
            </a:extLst>
          </p:cNvPr>
          <p:cNvPicPr>
            <a:picLocks noChangeAspect="1"/>
          </p:cNvPicPr>
          <p:nvPr/>
        </p:nvPicPr>
        <p:blipFill>
          <a:blip r:embed="rId3"/>
          <a:stretch>
            <a:fillRect/>
          </a:stretch>
        </p:blipFill>
        <p:spPr>
          <a:xfrm>
            <a:off x="6096000" y="2058385"/>
            <a:ext cx="5324475" cy="2152650"/>
          </a:xfrm>
          <a:prstGeom prst="rect">
            <a:avLst/>
          </a:prstGeom>
        </p:spPr>
      </p:pic>
    </p:spTree>
    <p:extLst>
      <p:ext uri="{BB962C8B-B14F-4D97-AF65-F5344CB8AC3E}">
        <p14:creationId xmlns:p14="http://schemas.microsoft.com/office/powerpoint/2010/main" val="219029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Thevenin – Dependent Source Example 3</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D928E1C-02AA-4E5C-A2C6-970D7C151273}"/>
              </a:ext>
            </a:extLst>
          </p:cNvPr>
          <p:cNvPicPr>
            <a:picLocks noChangeAspect="1"/>
          </p:cNvPicPr>
          <p:nvPr/>
        </p:nvPicPr>
        <p:blipFill rotWithShape="1">
          <a:blip r:embed="rId2"/>
          <a:srcRect t="41073" r="18255"/>
          <a:stretch/>
        </p:blipFill>
        <p:spPr>
          <a:xfrm>
            <a:off x="1068607" y="1621415"/>
            <a:ext cx="4701572" cy="4916557"/>
          </a:xfrm>
          <a:prstGeom prst="rect">
            <a:avLst/>
          </a:prstGeom>
        </p:spPr>
      </p:pic>
      <p:pic>
        <p:nvPicPr>
          <p:cNvPr id="4" name="Picture 3">
            <a:extLst>
              <a:ext uri="{FF2B5EF4-FFF2-40B4-BE49-F238E27FC236}">
                <a16:creationId xmlns:a16="http://schemas.microsoft.com/office/drawing/2014/main" id="{CC79513A-458D-4401-B677-07FE72444BD9}"/>
              </a:ext>
            </a:extLst>
          </p:cNvPr>
          <p:cNvPicPr>
            <a:picLocks noChangeAspect="1"/>
          </p:cNvPicPr>
          <p:nvPr/>
        </p:nvPicPr>
        <p:blipFill>
          <a:blip r:embed="rId3"/>
          <a:stretch>
            <a:fillRect/>
          </a:stretch>
        </p:blipFill>
        <p:spPr>
          <a:xfrm>
            <a:off x="6096000" y="1806137"/>
            <a:ext cx="5324475" cy="2152650"/>
          </a:xfrm>
          <a:prstGeom prst="rect">
            <a:avLst/>
          </a:prstGeom>
        </p:spPr>
      </p:pic>
    </p:spTree>
    <p:extLst>
      <p:ext uri="{BB962C8B-B14F-4D97-AF65-F5344CB8AC3E}">
        <p14:creationId xmlns:p14="http://schemas.microsoft.com/office/powerpoint/2010/main" val="101731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Thevenin – Dependent Source Example 4</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A501895-22BE-4BCA-B875-0B2C15CBCAE9}"/>
              </a:ext>
            </a:extLst>
          </p:cNvPr>
          <p:cNvPicPr>
            <a:picLocks noChangeAspect="1"/>
          </p:cNvPicPr>
          <p:nvPr/>
        </p:nvPicPr>
        <p:blipFill>
          <a:blip r:embed="rId2"/>
          <a:stretch>
            <a:fillRect/>
          </a:stretch>
        </p:blipFill>
        <p:spPr>
          <a:xfrm>
            <a:off x="926710" y="1707976"/>
            <a:ext cx="7543477" cy="4829996"/>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82AC76F-0CAD-445E-AC56-A7BD13E12DFB}"/>
                  </a:ext>
                </a:extLst>
              </p:cNvPr>
              <p:cNvSpPr txBox="1"/>
              <p:nvPr/>
            </p:nvSpPr>
            <p:spPr>
              <a:xfrm>
                <a:off x="8606173" y="2607108"/>
                <a:ext cx="2659117"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For the DC source:</a:t>
                </a:r>
              </a:p>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𝐿</m:t>
                        </m:r>
                      </m:sub>
                    </m:sSub>
                    <m:r>
                      <a:rPr lang="en-US" sz="2400" b="0" i="0" smtClean="0">
                        <a:latin typeface="Cambria Math" panose="02040503050406030204" pitchFamily="18" charset="0"/>
                      </a:rPr>
                      <m:t>=0</m:t>
                    </m:r>
                  </m:oMath>
                </a14:m>
                <a:r>
                  <a:rPr lang="en-US" sz="2400" dirty="0">
                    <a:latin typeface="Times New Roman" panose="02020603050405020304" pitchFamily="18" charset="0"/>
                    <a:cs typeface="Times New Roman" panose="02020603050405020304" pitchFamily="18" charset="0"/>
                  </a:rPr>
                  <a:t>, because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2</m:t>
                        </m:r>
                      </m:sub>
                    </m:sSub>
                  </m:oMath>
                </a14:m>
                <a:r>
                  <a:rPr lang="en-US" sz="2400" dirty="0">
                    <a:latin typeface="Times New Roman" panose="02020603050405020304" pitchFamily="18" charset="0"/>
                    <a:cs typeface="Times New Roman" panose="02020603050405020304" pitchFamily="18" charset="0"/>
                  </a:rPr>
                  <a:t> will be open.</a:t>
                </a:r>
              </a:p>
            </p:txBody>
          </p:sp>
        </mc:Choice>
        <mc:Fallback>
          <p:sp>
            <p:nvSpPr>
              <p:cNvPr id="6" name="TextBox 5">
                <a:extLst>
                  <a:ext uri="{FF2B5EF4-FFF2-40B4-BE49-F238E27FC236}">
                    <a16:creationId xmlns:a16="http://schemas.microsoft.com/office/drawing/2014/main" id="{682AC76F-0CAD-445E-AC56-A7BD13E12DFB}"/>
                  </a:ext>
                </a:extLst>
              </p:cNvPr>
              <p:cNvSpPr txBox="1">
                <a:spLocks noRot="1" noChangeAspect="1" noMove="1" noResize="1" noEditPoints="1" noAdjustHandles="1" noChangeArrowheads="1" noChangeShapeType="1" noTextEdit="1"/>
              </p:cNvSpPr>
              <p:nvPr/>
            </p:nvSpPr>
            <p:spPr>
              <a:xfrm>
                <a:off x="8606173" y="2607108"/>
                <a:ext cx="2659117" cy="1200329"/>
              </a:xfrm>
              <a:prstGeom prst="rect">
                <a:avLst/>
              </a:prstGeom>
              <a:blipFill>
                <a:blip r:embed="rId3"/>
                <a:stretch>
                  <a:fillRect l="-3670" t="-4061" b="-10660"/>
                </a:stretch>
              </a:blipFill>
            </p:spPr>
            <p:txBody>
              <a:bodyPr/>
              <a:lstStyle/>
              <a:p>
                <a:r>
                  <a:rPr lang="en-US">
                    <a:noFill/>
                  </a:rPr>
                  <a:t> </a:t>
                </a:r>
              </a:p>
            </p:txBody>
          </p:sp>
        </mc:Fallback>
      </mc:AlternateContent>
    </p:spTree>
    <p:extLst>
      <p:ext uri="{BB962C8B-B14F-4D97-AF65-F5344CB8AC3E}">
        <p14:creationId xmlns:p14="http://schemas.microsoft.com/office/powerpoint/2010/main" val="77258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Thevenin – Dependent Source Example 4</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FE32F8E-790A-4F5B-8AE5-282D578CD273}"/>
              </a:ext>
            </a:extLst>
          </p:cNvPr>
          <p:cNvPicPr>
            <a:picLocks noChangeAspect="1"/>
          </p:cNvPicPr>
          <p:nvPr/>
        </p:nvPicPr>
        <p:blipFill>
          <a:blip r:embed="rId2"/>
          <a:stretch>
            <a:fillRect/>
          </a:stretch>
        </p:blipFill>
        <p:spPr>
          <a:xfrm>
            <a:off x="3109560" y="1933905"/>
            <a:ext cx="5668079" cy="2102069"/>
          </a:xfrm>
          <a:prstGeom prst="rect">
            <a:avLst/>
          </a:prstGeom>
        </p:spPr>
      </p:pic>
      <p:sp>
        <p:nvSpPr>
          <p:cNvPr id="4" name="Rectangle 3">
            <a:extLst>
              <a:ext uri="{FF2B5EF4-FFF2-40B4-BE49-F238E27FC236}">
                <a16:creationId xmlns:a16="http://schemas.microsoft.com/office/drawing/2014/main" id="{9B7B584C-9662-4119-B974-2BE30E564005}"/>
              </a:ext>
            </a:extLst>
          </p:cNvPr>
          <p:cNvSpPr/>
          <p:nvPr/>
        </p:nvSpPr>
        <p:spPr>
          <a:xfrm>
            <a:off x="2091558" y="4549676"/>
            <a:ext cx="7704084" cy="2585323"/>
          </a:xfrm>
          <a:prstGeom prst="rect">
            <a:avLst/>
          </a:prstGeom>
        </p:spPr>
        <p:txBody>
          <a:bodyPr wrap="square">
            <a:spAutoFit/>
          </a:bodyPr>
          <a:lstStyle/>
          <a:p>
            <a:pPr algn="just"/>
            <a:r>
              <a:rPr lang="en-US" dirty="0">
                <a:solidFill>
                  <a:srgbClr val="242021"/>
                </a:solidFill>
                <a:latin typeface="Times-Roman"/>
              </a:rPr>
              <a:t>Note in Fig. 18.35 the absence of the coupling capacitors for the ac analysis. In general, coupling capacitors are designed to be open circuits for dc analysis and short circuits for ac analysis. The short-circuit equivalent is valid because the other impedances in series with the coupling capacitors are so much larger in magnitude that the effect of the coupling capacitors can be ignored. Both RB and RC are now tied to ground because the dc source was set to zero volts (superposition) and replaced by a short-circuit equivalent to ground.</a:t>
            </a:r>
            <a:r>
              <a:rPr lang="en-US" dirty="0"/>
              <a:t> </a:t>
            </a:r>
          </a:p>
          <a:p>
            <a:pPr algn="just"/>
            <a:br>
              <a:rPr lang="en-US" dirty="0"/>
            </a:br>
            <a:endParaRPr lang="en-US" dirty="0"/>
          </a:p>
        </p:txBody>
      </p:sp>
    </p:spTree>
    <p:extLst>
      <p:ext uri="{BB962C8B-B14F-4D97-AF65-F5344CB8AC3E}">
        <p14:creationId xmlns:p14="http://schemas.microsoft.com/office/powerpoint/2010/main" val="4087069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Thevenin – Dependent Source Example 4</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9B00A70-E1D6-41A7-888E-3281498171AF}"/>
              </a:ext>
            </a:extLst>
          </p:cNvPr>
          <p:cNvPicPr>
            <a:picLocks noChangeAspect="1"/>
          </p:cNvPicPr>
          <p:nvPr/>
        </p:nvPicPr>
        <p:blipFill rotWithShape="1">
          <a:blip r:embed="rId2"/>
          <a:srcRect t="46590"/>
          <a:stretch/>
        </p:blipFill>
        <p:spPr>
          <a:xfrm>
            <a:off x="6139276" y="2132765"/>
            <a:ext cx="5214524" cy="4223585"/>
          </a:xfrm>
          <a:prstGeom prst="rect">
            <a:avLst/>
          </a:prstGeom>
        </p:spPr>
      </p:pic>
      <p:pic>
        <p:nvPicPr>
          <p:cNvPr id="7" name="Picture 6">
            <a:extLst>
              <a:ext uri="{FF2B5EF4-FFF2-40B4-BE49-F238E27FC236}">
                <a16:creationId xmlns:a16="http://schemas.microsoft.com/office/drawing/2014/main" id="{7AAAB7EB-821F-41CC-9D74-62071E873CB8}"/>
              </a:ext>
            </a:extLst>
          </p:cNvPr>
          <p:cNvPicPr>
            <a:picLocks noChangeAspect="1"/>
          </p:cNvPicPr>
          <p:nvPr/>
        </p:nvPicPr>
        <p:blipFill rotWithShape="1">
          <a:blip r:embed="rId2"/>
          <a:srcRect b="53954"/>
          <a:stretch/>
        </p:blipFill>
        <p:spPr>
          <a:xfrm>
            <a:off x="838200" y="2132765"/>
            <a:ext cx="5184505" cy="3620276"/>
          </a:xfrm>
          <a:prstGeom prst="rect">
            <a:avLst/>
          </a:prstGeom>
        </p:spPr>
      </p:pic>
    </p:spTree>
    <p:extLst>
      <p:ext uri="{BB962C8B-B14F-4D97-AF65-F5344CB8AC3E}">
        <p14:creationId xmlns:p14="http://schemas.microsoft.com/office/powerpoint/2010/main" val="288446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Norton (AC)</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43158D9-0E13-458C-ADCB-2A05F7F4251F}"/>
              </a:ext>
            </a:extLst>
          </p:cNvPr>
          <p:cNvSpPr txBox="1"/>
          <p:nvPr/>
        </p:nvSpPr>
        <p:spPr>
          <a:xfrm>
            <a:off x="838200" y="1734207"/>
            <a:ext cx="10037379" cy="3231654"/>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same conditions as the Thevenin method are applied for the Norton equivalent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Example:</a:t>
            </a:r>
            <a:br>
              <a:rPr lang="en-US" sz="2400" dirty="0"/>
            </a:br>
            <a:br>
              <a:rPr lang="en-US" sz="2400" dirty="0"/>
            </a:b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endParaRPr lang="en-US" sz="2400" dirty="0"/>
          </a:p>
          <a:p>
            <a:endParaRPr lang="en-US" sz="36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5C0406D-E32B-4293-8E2F-706957E1C51F}"/>
              </a:ext>
            </a:extLst>
          </p:cNvPr>
          <p:cNvPicPr>
            <a:picLocks noChangeAspect="1"/>
          </p:cNvPicPr>
          <p:nvPr/>
        </p:nvPicPr>
        <p:blipFill>
          <a:blip r:embed="rId2"/>
          <a:stretch>
            <a:fillRect/>
          </a:stretch>
        </p:blipFill>
        <p:spPr>
          <a:xfrm>
            <a:off x="6324602" y="2528241"/>
            <a:ext cx="4875158" cy="2558392"/>
          </a:xfrm>
          <a:prstGeom prst="rect">
            <a:avLst/>
          </a:prstGeom>
        </p:spPr>
      </p:pic>
      <p:pic>
        <p:nvPicPr>
          <p:cNvPr id="5" name="Picture 4">
            <a:extLst>
              <a:ext uri="{FF2B5EF4-FFF2-40B4-BE49-F238E27FC236}">
                <a16:creationId xmlns:a16="http://schemas.microsoft.com/office/drawing/2014/main" id="{88313E01-B903-49AB-A5C6-41037CBAE9AD}"/>
              </a:ext>
            </a:extLst>
          </p:cNvPr>
          <p:cNvPicPr>
            <a:picLocks noChangeAspect="1"/>
          </p:cNvPicPr>
          <p:nvPr/>
        </p:nvPicPr>
        <p:blipFill>
          <a:blip r:embed="rId3"/>
          <a:stretch>
            <a:fillRect/>
          </a:stretch>
        </p:blipFill>
        <p:spPr>
          <a:xfrm>
            <a:off x="673291" y="3155245"/>
            <a:ext cx="5327130" cy="3382727"/>
          </a:xfrm>
          <a:prstGeom prst="rect">
            <a:avLst/>
          </a:prstGeom>
        </p:spPr>
      </p:pic>
    </p:spTree>
    <p:extLst>
      <p:ext uri="{BB962C8B-B14F-4D97-AF65-F5344CB8AC3E}">
        <p14:creationId xmlns:p14="http://schemas.microsoft.com/office/powerpoint/2010/main" val="80575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Norton (AC)</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BA3DE24-DFE4-4EB6-B6EF-DFDF5BB9FE7C}"/>
              </a:ext>
            </a:extLst>
          </p:cNvPr>
          <p:cNvPicPr>
            <a:picLocks noChangeAspect="1"/>
          </p:cNvPicPr>
          <p:nvPr/>
        </p:nvPicPr>
        <p:blipFill>
          <a:blip r:embed="rId2"/>
          <a:stretch>
            <a:fillRect/>
          </a:stretch>
        </p:blipFill>
        <p:spPr>
          <a:xfrm>
            <a:off x="516141" y="1901058"/>
            <a:ext cx="6165452" cy="3574831"/>
          </a:xfrm>
          <a:prstGeom prst="rect">
            <a:avLst/>
          </a:prstGeom>
        </p:spPr>
      </p:pic>
      <p:pic>
        <p:nvPicPr>
          <p:cNvPr id="10" name="Picture 9">
            <a:extLst>
              <a:ext uri="{FF2B5EF4-FFF2-40B4-BE49-F238E27FC236}">
                <a16:creationId xmlns:a16="http://schemas.microsoft.com/office/drawing/2014/main" id="{E54D2B4B-AC9A-4F28-ADCC-43FE3AEE0FE6}"/>
              </a:ext>
            </a:extLst>
          </p:cNvPr>
          <p:cNvPicPr>
            <a:picLocks noChangeAspect="1"/>
          </p:cNvPicPr>
          <p:nvPr/>
        </p:nvPicPr>
        <p:blipFill>
          <a:blip r:embed="rId3"/>
          <a:stretch>
            <a:fillRect/>
          </a:stretch>
        </p:blipFill>
        <p:spPr>
          <a:xfrm>
            <a:off x="6652413" y="1508236"/>
            <a:ext cx="5023446" cy="3189888"/>
          </a:xfrm>
          <a:prstGeom prst="rect">
            <a:avLst/>
          </a:prstGeom>
        </p:spPr>
      </p:pic>
    </p:spTree>
    <p:extLst>
      <p:ext uri="{BB962C8B-B14F-4D97-AF65-F5344CB8AC3E}">
        <p14:creationId xmlns:p14="http://schemas.microsoft.com/office/powerpoint/2010/main" val="392531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Norton (AC)</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54D2B4B-AC9A-4F28-ADCC-43FE3AEE0FE6}"/>
              </a:ext>
            </a:extLst>
          </p:cNvPr>
          <p:cNvPicPr>
            <a:picLocks noChangeAspect="1"/>
          </p:cNvPicPr>
          <p:nvPr/>
        </p:nvPicPr>
        <p:blipFill>
          <a:blip r:embed="rId2"/>
          <a:stretch>
            <a:fillRect/>
          </a:stretch>
        </p:blipFill>
        <p:spPr>
          <a:xfrm>
            <a:off x="6164836" y="1571298"/>
            <a:ext cx="5188964" cy="3294992"/>
          </a:xfrm>
          <a:prstGeom prst="rect">
            <a:avLst/>
          </a:prstGeom>
        </p:spPr>
      </p:pic>
      <p:pic>
        <p:nvPicPr>
          <p:cNvPr id="7" name="Picture 6">
            <a:extLst>
              <a:ext uri="{FF2B5EF4-FFF2-40B4-BE49-F238E27FC236}">
                <a16:creationId xmlns:a16="http://schemas.microsoft.com/office/drawing/2014/main" id="{8772FDBB-3EF0-44E3-BD1E-A8770254889B}"/>
              </a:ext>
            </a:extLst>
          </p:cNvPr>
          <p:cNvPicPr>
            <a:picLocks noChangeAspect="1"/>
          </p:cNvPicPr>
          <p:nvPr/>
        </p:nvPicPr>
        <p:blipFill>
          <a:blip r:embed="rId3"/>
          <a:stretch>
            <a:fillRect/>
          </a:stretch>
        </p:blipFill>
        <p:spPr>
          <a:xfrm>
            <a:off x="1170410" y="1571298"/>
            <a:ext cx="4925590" cy="4741012"/>
          </a:xfrm>
          <a:prstGeom prst="rect">
            <a:avLst/>
          </a:prstGeom>
        </p:spPr>
      </p:pic>
    </p:spTree>
    <p:extLst>
      <p:ext uri="{BB962C8B-B14F-4D97-AF65-F5344CB8AC3E}">
        <p14:creationId xmlns:p14="http://schemas.microsoft.com/office/powerpoint/2010/main" val="426694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Norton (AC) – Dependent Source Example</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0C9BB71-2DA9-4699-9F3C-7CF7D897B715}"/>
              </a:ext>
            </a:extLst>
          </p:cNvPr>
          <p:cNvPicPr>
            <a:picLocks noChangeAspect="1"/>
          </p:cNvPicPr>
          <p:nvPr/>
        </p:nvPicPr>
        <p:blipFill>
          <a:blip r:embed="rId2"/>
          <a:stretch>
            <a:fillRect/>
          </a:stretch>
        </p:blipFill>
        <p:spPr>
          <a:xfrm>
            <a:off x="444061" y="1553872"/>
            <a:ext cx="6681219" cy="3899338"/>
          </a:xfrm>
          <a:prstGeom prst="rect">
            <a:avLst/>
          </a:prstGeom>
        </p:spPr>
      </p:pic>
      <p:pic>
        <p:nvPicPr>
          <p:cNvPr id="3" name="Picture 2">
            <a:extLst>
              <a:ext uri="{FF2B5EF4-FFF2-40B4-BE49-F238E27FC236}">
                <a16:creationId xmlns:a16="http://schemas.microsoft.com/office/drawing/2014/main" id="{5DA31DA0-1199-44AA-9FB0-43E47F4BF086}"/>
              </a:ext>
            </a:extLst>
          </p:cNvPr>
          <p:cNvPicPr>
            <a:picLocks noChangeAspect="1"/>
          </p:cNvPicPr>
          <p:nvPr/>
        </p:nvPicPr>
        <p:blipFill>
          <a:blip r:embed="rId3"/>
          <a:stretch>
            <a:fillRect/>
          </a:stretch>
        </p:blipFill>
        <p:spPr>
          <a:xfrm>
            <a:off x="5880543" y="3630157"/>
            <a:ext cx="5985632" cy="2348570"/>
          </a:xfrm>
          <a:prstGeom prst="rect">
            <a:avLst/>
          </a:prstGeom>
        </p:spPr>
      </p:pic>
    </p:spTree>
    <p:extLst>
      <p:ext uri="{BB962C8B-B14F-4D97-AF65-F5344CB8AC3E}">
        <p14:creationId xmlns:p14="http://schemas.microsoft.com/office/powerpoint/2010/main" val="303730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Revision on Dependent Sources</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F331DFA-F660-4F66-A147-8A13E2A51B4F}"/>
              </a:ext>
            </a:extLst>
          </p:cNvPr>
          <p:cNvPicPr>
            <a:picLocks noChangeAspect="1"/>
          </p:cNvPicPr>
          <p:nvPr/>
        </p:nvPicPr>
        <p:blipFill>
          <a:blip r:embed="rId2"/>
          <a:stretch>
            <a:fillRect/>
          </a:stretch>
        </p:blipFill>
        <p:spPr>
          <a:xfrm>
            <a:off x="838200" y="1534509"/>
            <a:ext cx="8786139" cy="4059209"/>
          </a:xfrm>
          <a:prstGeom prst="rect">
            <a:avLst/>
          </a:prstGeom>
        </p:spPr>
      </p:pic>
    </p:spTree>
    <p:extLst>
      <p:ext uri="{BB962C8B-B14F-4D97-AF65-F5344CB8AC3E}">
        <p14:creationId xmlns:p14="http://schemas.microsoft.com/office/powerpoint/2010/main" val="2782083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Norton (AC) – Dependent Source Example</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9D55D62-1D0A-47F6-9157-E1DD43356506}"/>
              </a:ext>
            </a:extLst>
          </p:cNvPr>
          <p:cNvPicPr>
            <a:picLocks noChangeAspect="1"/>
          </p:cNvPicPr>
          <p:nvPr/>
        </p:nvPicPr>
        <p:blipFill>
          <a:blip r:embed="rId2"/>
          <a:stretch>
            <a:fillRect/>
          </a:stretch>
        </p:blipFill>
        <p:spPr>
          <a:xfrm>
            <a:off x="838200" y="1552318"/>
            <a:ext cx="6372726" cy="4282472"/>
          </a:xfrm>
          <a:prstGeom prst="rect">
            <a:avLst/>
          </a:prstGeom>
        </p:spPr>
      </p:pic>
      <p:pic>
        <p:nvPicPr>
          <p:cNvPr id="3" name="Picture 2">
            <a:extLst>
              <a:ext uri="{FF2B5EF4-FFF2-40B4-BE49-F238E27FC236}">
                <a16:creationId xmlns:a16="http://schemas.microsoft.com/office/drawing/2014/main" id="{5DA31DA0-1199-44AA-9FB0-43E47F4BF086}"/>
              </a:ext>
            </a:extLst>
          </p:cNvPr>
          <p:cNvPicPr>
            <a:picLocks noChangeAspect="1"/>
          </p:cNvPicPr>
          <p:nvPr/>
        </p:nvPicPr>
        <p:blipFill>
          <a:blip r:embed="rId3"/>
          <a:stretch>
            <a:fillRect/>
          </a:stretch>
        </p:blipFill>
        <p:spPr>
          <a:xfrm>
            <a:off x="6096000" y="2604902"/>
            <a:ext cx="5549142" cy="2177305"/>
          </a:xfrm>
          <a:prstGeom prst="rect">
            <a:avLst/>
          </a:prstGeom>
        </p:spPr>
      </p:pic>
    </p:spTree>
    <p:extLst>
      <p:ext uri="{BB962C8B-B14F-4D97-AF65-F5344CB8AC3E}">
        <p14:creationId xmlns:p14="http://schemas.microsoft.com/office/powerpoint/2010/main" val="198047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Norton (AC) – Dependent Source Example</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9D55D62-1D0A-47F6-9157-E1DD43356506}"/>
              </a:ext>
            </a:extLst>
          </p:cNvPr>
          <p:cNvPicPr>
            <a:picLocks noChangeAspect="1"/>
          </p:cNvPicPr>
          <p:nvPr/>
        </p:nvPicPr>
        <p:blipFill>
          <a:blip r:embed="rId2"/>
          <a:stretch>
            <a:fillRect/>
          </a:stretch>
        </p:blipFill>
        <p:spPr>
          <a:xfrm>
            <a:off x="838200" y="1552318"/>
            <a:ext cx="6372726" cy="4282472"/>
          </a:xfrm>
          <a:prstGeom prst="rect">
            <a:avLst/>
          </a:prstGeom>
        </p:spPr>
      </p:pic>
      <p:pic>
        <p:nvPicPr>
          <p:cNvPr id="3" name="Picture 2">
            <a:extLst>
              <a:ext uri="{FF2B5EF4-FFF2-40B4-BE49-F238E27FC236}">
                <a16:creationId xmlns:a16="http://schemas.microsoft.com/office/drawing/2014/main" id="{5DA31DA0-1199-44AA-9FB0-43E47F4BF086}"/>
              </a:ext>
            </a:extLst>
          </p:cNvPr>
          <p:cNvPicPr>
            <a:picLocks noChangeAspect="1"/>
          </p:cNvPicPr>
          <p:nvPr/>
        </p:nvPicPr>
        <p:blipFill>
          <a:blip r:embed="rId3"/>
          <a:stretch>
            <a:fillRect/>
          </a:stretch>
        </p:blipFill>
        <p:spPr>
          <a:xfrm>
            <a:off x="6096000" y="2604902"/>
            <a:ext cx="5549142" cy="2177305"/>
          </a:xfrm>
          <a:prstGeom prst="rect">
            <a:avLst/>
          </a:prstGeom>
        </p:spPr>
      </p:pic>
    </p:spTree>
    <p:extLst>
      <p:ext uri="{BB962C8B-B14F-4D97-AF65-F5344CB8AC3E}">
        <p14:creationId xmlns:p14="http://schemas.microsoft.com/office/powerpoint/2010/main" val="412214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199" y="320028"/>
            <a:ext cx="10891345"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Maximum Power Transfer Theorem</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9AF9724-1F75-48E6-A2BD-ED7D6E1F0E82}"/>
              </a:ext>
            </a:extLst>
          </p:cNvPr>
          <p:cNvPicPr>
            <a:picLocks noChangeAspect="1"/>
          </p:cNvPicPr>
          <p:nvPr/>
        </p:nvPicPr>
        <p:blipFill>
          <a:blip r:embed="rId2"/>
          <a:stretch>
            <a:fillRect/>
          </a:stretch>
        </p:blipFill>
        <p:spPr>
          <a:xfrm>
            <a:off x="1187669" y="1835330"/>
            <a:ext cx="5773024" cy="4297456"/>
          </a:xfrm>
          <a:prstGeom prst="rect">
            <a:avLst/>
          </a:prstGeom>
        </p:spPr>
      </p:pic>
      <p:pic>
        <p:nvPicPr>
          <p:cNvPr id="6" name="Picture 5">
            <a:extLst>
              <a:ext uri="{FF2B5EF4-FFF2-40B4-BE49-F238E27FC236}">
                <a16:creationId xmlns:a16="http://schemas.microsoft.com/office/drawing/2014/main" id="{92969852-DBFD-4EFC-AFB8-3A44B963B9FC}"/>
              </a:ext>
            </a:extLst>
          </p:cNvPr>
          <p:cNvPicPr>
            <a:picLocks noChangeAspect="1"/>
          </p:cNvPicPr>
          <p:nvPr/>
        </p:nvPicPr>
        <p:blipFill>
          <a:blip r:embed="rId3"/>
          <a:stretch>
            <a:fillRect/>
          </a:stretch>
        </p:blipFill>
        <p:spPr>
          <a:xfrm>
            <a:off x="7698499" y="3495878"/>
            <a:ext cx="2853887" cy="623119"/>
          </a:xfrm>
          <a:prstGeom prst="rect">
            <a:avLst/>
          </a:prstGeom>
        </p:spPr>
      </p:pic>
      <p:pic>
        <p:nvPicPr>
          <p:cNvPr id="7" name="Picture 6">
            <a:extLst>
              <a:ext uri="{FF2B5EF4-FFF2-40B4-BE49-F238E27FC236}">
                <a16:creationId xmlns:a16="http://schemas.microsoft.com/office/drawing/2014/main" id="{E6CD822F-BBD1-4EED-9FA1-7E27A473F58E}"/>
              </a:ext>
            </a:extLst>
          </p:cNvPr>
          <p:cNvPicPr>
            <a:picLocks noChangeAspect="1"/>
          </p:cNvPicPr>
          <p:nvPr/>
        </p:nvPicPr>
        <p:blipFill>
          <a:blip r:embed="rId4"/>
          <a:stretch>
            <a:fillRect/>
          </a:stretch>
        </p:blipFill>
        <p:spPr>
          <a:xfrm>
            <a:off x="7273322" y="4217000"/>
            <a:ext cx="3867643" cy="612761"/>
          </a:xfrm>
          <a:prstGeom prst="rect">
            <a:avLst/>
          </a:prstGeom>
        </p:spPr>
      </p:pic>
    </p:spTree>
    <p:extLst>
      <p:ext uri="{BB962C8B-B14F-4D97-AF65-F5344CB8AC3E}">
        <p14:creationId xmlns:p14="http://schemas.microsoft.com/office/powerpoint/2010/main" val="3198551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199" y="320028"/>
            <a:ext cx="10891345"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Maximum Power Transfer Theorem</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C99A65D-1188-4BB9-B09E-FB4F1EC83C84}"/>
              </a:ext>
            </a:extLst>
          </p:cNvPr>
          <p:cNvPicPr>
            <a:picLocks noChangeAspect="1"/>
          </p:cNvPicPr>
          <p:nvPr/>
        </p:nvPicPr>
        <p:blipFill>
          <a:blip r:embed="rId2"/>
          <a:stretch>
            <a:fillRect/>
          </a:stretch>
        </p:blipFill>
        <p:spPr>
          <a:xfrm>
            <a:off x="840579" y="2244174"/>
            <a:ext cx="6243392" cy="2855340"/>
          </a:xfrm>
          <a:prstGeom prst="rect">
            <a:avLst/>
          </a:prstGeom>
        </p:spPr>
      </p:pic>
      <p:pic>
        <p:nvPicPr>
          <p:cNvPr id="5" name="Picture 4">
            <a:extLst>
              <a:ext uri="{FF2B5EF4-FFF2-40B4-BE49-F238E27FC236}">
                <a16:creationId xmlns:a16="http://schemas.microsoft.com/office/drawing/2014/main" id="{19645D20-D88A-40D8-BEE6-8DA72EDF87D1}"/>
              </a:ext>
            </a:extLst>
          </p:cNvPr>
          <p:cNvPicPr>
            <a:picLocks noChangeAspect="1"/>
          </p:cNvPicPr>
          <p:nvPr/>
        </p:nvPicPr>
        <p:blipFill>
          <a:blip r:embed="rId3"/>
          <a:stretch>
            <a:fillRect/>
          </a:stretch>
        </p:blipFill>
        <p:spPr>
          <a:xfrm>
            <a:off x="8610600" y="1882338"/>
            <a:ext cx="1319048" cy="586976"/>
          </a:xfrm>
          <a:prstGeom prst="rect">
            <a:avLst/>
          </a:prstGeom>
        </p:spPr>
      </p:pic>
      <p:pic>
        <p:nvPicPr>
          <p:cNvPr id="9" name="Picture 8">
            <a:extLst>
              <a:ext uri="{FF2B5EF4-FFF2-40B4-BE49-F238E27FC236}">
                <a16:creationId xmlns:a16="http://schemas.microsoft.com/office/drawing/2014/main" id="{2C94EB2A-E467-4F65-920A-7B6F328EA565}"/>
              </a:ext>
            </a:extLst>
          </p:cNvPr>
          <p:cNvPicPr>
            <a:picLocks noChangeAspect="1"/>
          </p:cNvPicPr>
          <p:nvPr/>
        </p:nvPicPr>
        <p:blipFill>
          <a:blip r:embed="rId4"/>
          <a:stretch>
            <a:fillRect/>
          </a:stretch>
        </p:blipFill>
        <p:spPr>
          <a:xfrm>
            <a:off x="7308877" y="2509460"/>
            <a:ext cx="3922493" cy="583667"/>
          </a:xfrm>
          <a:prstGeom prst="rect">
            <a:avLst/>
          </a:prstGeom>
        </p:spPr>
      </p:pic>
      <p:pic>
        <p:nvPicPr>
          <p:cNvPr id="10" name="Picture 9">
            <a:extLst>
              <a:ext uri="{FF2B5EF4-FFF2-40B4-BE49-F238E27FC236}">
                <a16:creationId xmlns:a16="http://schemas.microsoft.com/office/drawing/2014/main" id="{971F9993-0105-4F51-9224-29B6DFD2BB5E}"/>
              </a:ext>
            </a:extLst>
          </p:cNvPr>
          <p:cNvPicPr>
            <a:picLocks noChangeAspect="1"/>
          </p:cNvPicPr>
          <p:nvPr/>
        </p:nvPicPr>
        <p:blipFill>
          <a:blip r:embed="rId5"/>
          <a:stretch>
            <a:fillRect/>
          </a:stretch>
        </p:blipFill>
        <p:spPr>
          <a:xfrm>
            <a:off x="8396205" y="3279805"/>
            <a:ext cx="1533443" cy="591207"/>
          </a:xfrm>
          <a:prstGeom prst="rect">
            <a:avLst/>
          </a:prstGeom>
        </p:spPr>
      </p:pic>
      <p:pic>
        <p:nvPicPr>
          <p:cNvPr id="11" name="Picture 10">
            <a:extLst>
              <a:ext uri="{FF2B5EF4-FFF2-40B4-BE49-F238E27FC236}">
                <a16:creationId xmlns:a16="http://schemas.microsoft.com/office/drawing/2014/main" id="{4FAC8422-7092-4857-8FAA-C74EC0F59241}"/>
              </a:ext>
            </a:extLst>
          </p:cNvPr>
          <p:cNvPicPr>
            <a:picLocks noChangeAspect="1"/>
          </p:cNvPicPr>
          <p:nvPr/>
        </p:nvPicPr>
        <p:blipFill>
          <a:blip r:embed="rId6"/>
          <a:stretch>
            <a:fillRect/>
          </a:stretch>
        </p:blipFill>
        <p:spPr>
          <a:xfrm>
            <a:off x="8136810" y="4105471"/>
            <a:ext cx="2266625" cy="592029"/>
          </a:xfrm>
          <a:prstGeom prst="rect">
            <a:avLst/>
          </a:prstGeom>
        </p:spPr>
      </p:pic>
      <p:pic>
        <p:nvPicPr>
          <p:cNvPr id="13" name="Picture 12">
            <a:extLst>
              <a:ext uri="{FF2B5EF4-FFF2-40B4-BE49-F238E27FC236}">
                <a16:creationId xmlns:a16="http://schemas.microsoft.com/office/drawing/2014/main" id="{1A188A8D-33A7-47AB-B351-55048CB4E0D7}"/>
              </a:ext>
            </a:extLst>
          </p:cNvPr>
          <p:cNvPicPr>
            <a:picLocks noChangeAspect="1"/>
          </p:cNvPicPr>
          <p:nvPr/>
        </p:nvPicPr>
        <p:blipFill>
          <a:blip r:embed="rId7"/>
          <a:stretch>
            <a:fillRect/>
          </a:stretch>
        </p:blipFill>
        <p:spPr>
          <a:xfrm>
            <a:off x="8530801" y="4955607"/>
            <a:ext cx="1478642" cy="895515"/>
          </a:xfrm>
          <a:prstGeom prst="rect">
            <a:avLst/>
          </a:prstGeom>
        </p:spPr>
      </p:pic>
    </p:spTree>
    <p:extLst>
      <p:ext uri="{BB962C8B-B14F-4D97-AF65-F5344CB8AC3E}">
        <p14:creationId xmlns:p14="http://schemas.microsoft.com/office/powerpoint/2010/main" val="2266653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199" y="267477"/>
            <a:ext cx="10891345"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Example</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A402E4D-93AA-4CF2-A44B-90CCC495E016}"/>
              </a:ext>
            </a:extLst>
          </p:cNvPr>
          <p:cNvPicPr>
            <a:picLocks noChangeAspect="1"/>
          </p:cNvPicPr>
          <p:nvPr/>
        </p:nvPicPr>
        <p:blipFill>
          <a:blip r:embed="rId2"/>
          <a:stretch>
            <a:fillRect/>
          </a:stretch>
        </p:blipFill>
        <p:spPr>
          <a:xfrm>
            <a:off x="6166934" y="1362960"/>
            <a:ext cx="5186866" cy="2418201"/>
          </a:xfrm>
          <a:prstGeom prst="rect">
            <a:avLst/>
          </a:prstGeom>
        </p:spPr>
      </p:pic>
      <p:pic>
        <p:nvPicPr>
          <p:cNvPr id="6" name="Picture 5">
            <a:extLst>
              <a:ext uri="{FF2B5EF4-FFF2-40B4-BE49-F238E27FC236}">
                <a16:creationId xmlns:a16="http://schemas.microsoft.com/office/drawing/2014/main" id="{E98F3D31-6ACA-4EB8-AEB0-B59CA5317A91}"/>
              </a:ext>
            </a:extLst>
          </p:cNvPr>
          <p:cNvPicPr>
            <a:picLocks noChangeAspect="1"/>
          </p:cNvPicPr>
          <p:nvPr/>
        </p:nvPicPr>
        <p:blipFill>
          <a:blip r:embed="rId3"/>
          <a:stretch>
            <a:fillRect/>
          </a:stretch>
        </p:blipFill>
        <p:spPr>
          <a:xfrm>
            <a:off x="742950" y="1733550"/>
            <a:ext cx="5046094" cy="1598229"/>
          </a:xfrm>
          <a:prstGeom prst="rect">
            <a:avLst/>
          </a:prstGeom>
        </p:spPr>
      </p:pic>
      <p:pic>
        <p:nvPicPr>
          <p:cNvPr id="7" name="Picture 6">
            <a:extLst>
              <a:ext uri="{FF2B5EF4-FFF2-40B4-BE49-F238E27FC236}">
                <a16:creationId xmlns:a16="http://schemas.microsoft.com/office/drawing/2014/main" id="{3B67DF8A-08C7-4C21-8F73-C8718AC77661}"/>
              </a:ext>
            </a:extLst>
          </p:cNvPr>
          <p:cNvPicPr>
            <a:picLocks noChangeAspect="1"/>
          </p:cNvPicPr>
          <p:nvPr/>
        </p:nvPicPr>
        <p:blipFill>
          <a:blip r:embed="rId4"/>
          <a:stretch>
            <a:fillRect/>
          </a:stretch>
        </p:blipFill>
        <p:spPr>
          <a:xfrm>
            <a:off x="838199" y="3526222"/>
            <a:ext cx="5365696" cy="1689296"/>
          </a:xfrm>
          <a:prstGeom prst="rect">
            <a:avLst/>
          </a:prstGeom>
        </p:spPr>
      </p:pic>
      <p:pic>
        <p:nvPicPr>
          <p:cNvPr id="8" name="Picture 7">
            <a:extLst>
              <a:ext uri="{FF2B5EF4-FFF2-40B4-BE49-F238E27FC236}">
                <a16:creationId xmlns:a16="http://schemas.microsoft.com/office/drawing/2014/main" id="{4ABE859B-DCE9-4246-A8C1-1EF71CD8E361}"/>
              </a:ext>
            </a:extLst>
          </p:cNvPr>
          <p:cNvPicPr>
            <a:picLocks noChangeAspect="1"/>
          </p:cNvPicPr>
          <p:nvPr/>
        </p:nvPicPr>
        <p:blipFill>
          <a:blip r:embed="rId5"/>
          <a:stretch>
            <a:fillRect/>
          </a:stretch>
        </p:blipFill>
        <p:spPr>
          <a:xfrm>
            <a:off x="1060068" y="5495041"/>
            <a:ext cx="3900816" cy="274048"/>
          </a:xfrm>
          <a:prstGeom prst="rect">
            <a:avLst/>
          </a:prstGeom>
        </p:spPr>
      </p:pic>
      <p:pic>
        <p:nvPicPr>
          <p:cNvPr id="14" name="Picture 13">
            <a:extLst>
              <a:ext uri="{FF2B5EF4-FFF2-40B4-BE49-F238E27FC236}">
                <a16:creationId xmlns:a16="http://schemas.microsoft.com/office/drawing/2014/main" id="{C3D1A27E-EE70-4C35-8041-03119EA76C06}"/>
              </a:ext>
            </a:extLst>
          </p:cNvPr>
          <p:cNvPicPr>
            <a:picLocks noChangeAspect="1"/>
          </p:cNvPicPr>
          <p:nvPr/>
        </p:nvPicPr>
        <p:blipFill>
          <a:blip r:embed="rId6"/>
          <a:stretch>
            <a:fillRect/>
          </a:stretch>
        </p:blipFill>
        <p:spPr>
          <a:xfrm>
            <a:off x="6711623" y="4259166"/>
            <a:ext cx="4642177" cy="1722014"/>
          </a:xfrm>
          <a:prstGeom prst="rect">
            <a:avLst/>
          </a:prstGeom>
        </p:spPr>
      </p:pic>
    </p:spTree>
    <p:extLst>
      <p:ext uri="{BB962C8B-B14F-4D97-AF65-F5344CB8AC3E}">
        <p14:creationId xmlns:p14="http://schemas.microsoft.com/office/powerpoint/2010/main" val="181976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199" y="267477"/>
            <a:ext cx="10891345"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Example</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98EE4AA-6BA7-4104-9428-09B3B9E0479C}"/>
              </a:ext>
            </a:extLst>
          </p:cNvPr>
          <p:cNvPicPr>
            <a:picLocks noChangeAspect="1"/>
          </p:cNvPicPr>
          <p:nvPr/>
        </p:nvPicPr>
        <p:blipFill>
          <a:blip r:embed="rId2"/>
          <a:stretch>
            <a:fillRect/>
          </a:stretch>
        </p:blipFill>
        <p:spPr>
          <a:xfrm>
            <a:off x="5718284" y="1466850"/>
            <a:ext cx="5328088" cy="2116638"/>
          </a:xfrm>
          <a:prstGeom prst="rect">
            <a:avLst/>
          </a:prstGeom>
        </p:spPr>
      </p:pic>
      <p:pic>
        <p:nvPicPr>
          <p:cNvPr id="5" name="Picture 4">
            <a:extLst>
              <a:ext uri="{FF2B5EF4-FFF2-40B4-BE49-F238E27FC236}">
                <a16:creationId xmlns:a16="http://schemas.microsoft.com/office/drawing/2014/main" id="{8B0E894B-2364-4785-B4CE-7397A01855A9}"/>
              </a:ext>
            </a:extLst>
          </p:cNvPr>
          <p:cNvPicPr>
            <a:picLocks noChangeAspect="1"/>
          </p:cNvPicPr>
          <p:nvPr/>
        </p:nvPicPr>
        <p:blipFill>
          <a:blip r:embed="rId3"/>
          <a:stretch>
            <a:fillRect/>
          </a:stretch>
        </p:blipFill>
        <p:spPr>
          <a:xfrm>
            <a:off x="1153510" y="3583488"/>
            <a:ext cx="6265478" cy="1978572"/>
          </a:xfrm>
          <a:prstGeom prst="rect">
            <a:avLst/>
          </a:prstGeom>
        </p:spPr>
      </p:pic>
    </p:spTree>
    <p:extLst>
      <p:ext uri="{BB962C8B-B14F-4D97-AF65-F5344CB8AC3E}">
        <p14:creationId xmlns:p14="http://schemas.microsoft.com/office/powerpoint/2010/main" val="9077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199" y="267477"/>
            <a:ext cx="10891345"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Special Case</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BB51999-532E-4084-9D72-D79A36B20EE5}"/>
              </a:ext>
            </a:extLst>
          </p:cNvPr>
          <p:cNvPicPr>
            <a:picLocks noChangeAspect="1"/>
          </p:cNvPicPr>
          <p:nvPr/>
        </p:nvPicPr>
        <p:blipFill>
          <a:blip r:embed="rId2"/>
          <a:stretch>
            <a:fillRect/>
          </a:stretch>
        </p:blipFill>
        <p:spPr>
          <a:xfrm>
            <a:off x="6768662" y="1614811"/>
            <a:ext cx="4960882" cy="236946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87FC30B-442F-4242-A693-C6933290BD00}"/>
                  </a:ext>
                </a:extLst>
              </p:cNvPr>
              <p:cNvSpPr txBox="1"/>
              <p:nvPr/>
            </p:nvSpPr>
            <p:spPr>
              <a:xfrm>
                <a:off x="838199" y="1912883"/>
                <a:ext cx="5804339"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 cannot match the reactance of the load to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𝑡h</m:t>
                        </m:r>
                      </m:sub>
                    </m:sSub>
                  </m:oMath>
                </a14:m>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187FC30B-442F-4242-A693-C6933290BD00}"/>
                  </a:ext>
                </a:extLst>
              </p:cNvPr>
              <p:cNvSpPr txBox="1">
                <a:spLocks noRot="1" noChangeAspect="1" noMove="1" noResize="1" noEditPoints="1" noAdjustHandles="1" noChangeArrowheads="1" noChangeShapeType="1" noTextEdit="1"/>
              </p:cNvSpPr>
              <p:nvPr/>
            </p:nvSpPr>
            <p:spPr>
              <a:xfrm>
                <a:off x="838199" y="1912883"/>
                <a:ext cx="5804339" cy="1015663"/>
              </a:xfrm>
              <a:prstGeom prst="rect">
                <a:avLst/>
              </a:prstGeom>
              <a:blipFill>
                <a:blip r:embed="rId3"/>
                <a:stretch>
                  <a:fillRect l="-839" t="-3614"/>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8C40C587-E953-482A-ADAC-E6C54ED7281C}"/>
              </a:ext>
            </a:extLst>
          </p:cNvPr>
          <p:cNvPicPr>
            <a:picLocks noChangeAspect="1"/>
          </p:cNvPicPr>
          <p:nvPr/>
        </p:nvPicPr>
        <p:blipFill>
          <a:blip r:embed="rId4"/>
          <a:stretch>
            <a:fillRect/>
          </a:stretch>
        </p:blipFill>
        <p:spPr>
          <a:xfrm>
            <a:off x="988791" y="2622535"/>
            <a:ext cx="5482536" cy="1361742"/>
          </a:xfrm>
          <a:prstGeom prst="rect">
            <a:avLst/>
          </a:prstGeom>
        </p:spPr>
      </p:pic>
      <p:pic>
        <p:nvPicPr>
          <p:cNvPr id="11" name="Picture 10">
            <a:extLst>
              <a:ext uri="{FF2B5EF4-FFF2-40B4-BE49-F238E27FC236}">
                <a16:creationId xmlns:a16="http://schemas.microsoft.com/office/drawing/2014/main" id="{70A803B8-0E2E-40A1-B1D0-AD1C2345FD93}"/>
              </a:ext>
            </a:extLst>
          </p:cNvPr>
          <p:cNvPicPr>
            <a:picLocks noChangeAspect="1"/>
          </p:cNvPicPr>
          <p:nvPr/>
        </p:nvPicPr>
        <p:blipFill>
          <a:blip r:embed="rId5"/>
          <a:stretch>
            <a:fillRect/>
          </a:stretch>
        </p:blipFill>
        <p:spPr>
          <a:xfrm>
            <a:off x="3028657" y="4197816"/>
            <a:ext cx="1402803" cy="496113"/>
          </a:xfrm>
          <a:prstGeom prst="rect">
            <a:avLst/>
          </a:prstGeom>
        </p:spPr>
      </p:pic>
      <p:pic>
        <p:nvPicPr>
          <p:cNvPr id="13" name="Picture 12">
            <a:extLst>
              <a:ext uri="{FF2B5EF4-FFF2-40B4-BE49-F238E27FC236}">
                <a16:creationId xmlns:a16="http://schemas.microsoft.com/office/drawing/2014/main" id="{100D092C-6858-4D5A-9540-8BAB5C22964D}"/>
              </a:ext>
            </a:extLst>
          </p:cNvPr>
          <p:cNvPicPr>
            <a:picLocks noChangeAspect="1"/>
          </p:cNvPicPr>
          <p:nvPr/>
        </p:nvPicPr>
        <p:blipFill>
          <a:blip r:embed="rId6"/>
          <a:stretch>
            <a:fillRect/>
          </a:stretch>
        </p:blipFill>
        <p:spPr>
          <a:xfrm>
            <a:off x="2939124" y="4907468"/>
            <a:ext cx="1581868" cy="691055"/>
          </a:xfrm>
          <a:prstGeom prst="rect">
            <a:avLst/>
          </a:prstGeom>
        </p:spPr>
      </p:pic>
    </p:spTree>
    <p:extLst>
      <p:ext uri="{BB962C8B-B14F-4D97-AF65-F5344CB8AC3E}">
        <p14:creationId xmlns:p14="http://schemas.microsoft.com/office/powerpoint/2010/main" val="2770296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199" y="267477"/>
            <a:ext cx="10891345"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Special Case</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BB51999-532E-4084-9D72-D79A36B20EE5}"/>
              </a:ext>
            </a:extLst>
          </p:cNvPr>
          <p:cNvPicPr>
            <a:picLocks noChangeAspect="1"/>
          </p:cNvPicPr>
          <p:nvPr/>
        </p:nvPicPr>
        <p:blipFill>
          <a:blip r:embed="rId2"/>
          <a:stretch>
            <a:fillRect/>
          </a:stretch>
        </p:blipFill>
        <p:spPr>
          <a:xfrm>
            <a:off x="5416100" y="1688382"/>
            <a:ext cx="5795287" cy="2768003"/>
          </a:xfrm>
          <a:prstGeom prst="rect">
            <a:avLst/>
          </a:prstGeom>
        </p:spPr>
      </p:pic>
      <p:pic>
        <p:nvPicPr>
          <p:cNvPr id="15" name="Picture 14">
            <a:extLst>
              <a:ext uri="{FF2B5EF4-FFF2-40B4-BE49-F238E27FC236}">
                <a16:creationId xmlns:a16="http://schemas.microsoft.com/office/drawing/2014/main" id="{F9393B6B-0EB5-48E7-9B40-111FA17C929A}"/>
              </a:ext>
            </a:extLst>
          </p:cNvPr>
          <p:cNvPicPr>
            <a:picLocks noChangeAspect="1"/>
          </p:cNvPicPr>
          <p:nvPr/>
        </p:nvPicPr>
        <p:blipFill>
          <a:blip r:embed="rId3"/>
          <a:stretch>
            <a:fillRect/>
          </a:stretch>
        </p:blipFill>
        <p:spPr>
          <a:xfrm>
            <a:off x="980613" y="1872374"/>
            <a:ext cx="3402201" cy="4619093"/>
          </a:xfrm>
          <a:prstGeom prst="rect">
            <a:avLst/>
          </a:prstGeom>
        </p:spPr>
      </p:pic>
    </p:spTree>
    <p:extLst>
      <p:ext uri="{BB962C8B-B14F-4D97-AF65-F5344CB8AC3E}">
        <p14:creationId xmlns:p14="http://schemas.microsoft.com/office/powerpoint/2010/main" val="1905596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Revision on Dependent Sources</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FF7258B-7FF9-4CF7-804B-9E44E47153BB}"/>
              </a:ext>
            </a:extLst>
          </p:cNvPr>
          <p:cNvPicPr>
            <a:picLocks noChangeAspect="1"/>
          </p:cNvPicPr>
          <p:nvPr/>
        </p:nvPicPr>
        <p:blipFill>
          <a:blip r:embed="rId2"/>
          <a:stretch>
            <a:fillRect/>
          </a:stretch>
        </p:blipFill>
        <p:spPr>
          <a:xfrm>
            <a:off x="2102068" y="1466837"/>
            <a:ext cx="7237299" cy="5104257"/>
          </a:xfrm>
          <a:prstGeom prst="rect">
            <a:avLst/>
          </a:prstGeom>
        </p:spPr>
      </p:pic>
    </p:spTree>
    <p:extLst>
      <p:ext uri="{BB962C8B-B14F-4D97-AF65-F5344CB8AC3E}">
        <p14:creationId xmlns:p14="http://schemas.microsoft.com/office/powerpoint/2010/main" val="86795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L and C with DC sources</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43158D9-0E13-458C-ADCB-2A05F7F4251F}"/>
              </a:ext>
            </a:extLst>
          </p:cNvPr>
          <p:cNvSpPr txBox="1"/>
          <p:nvPr/>
        </p:nvSpPr>
        <p:spPr>
          <a:xfrm>
            <a:off x="1008992" y="1355834"/>
            <a:ext cx="10515600" cy="2492990"/>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DC </a:t>
            </a:r>
            <a:r>
              <a:rPr lang="en-US" sz="2400" dirty="0">
                <a:solidFill>
                  <a:srgbClr val="FF0000"/>
                </a:solidFill>
                <a:latin typeface="Times New Roman" panose="02020603050405020304" pitchFamily="18" charset="0"/>
                <a:cs typeface="Times New Roman" panose="02020603050405020304" pitchFamily="18" charset="0"/>
              </a:rPr>
              <a:t>steady-state</a:t>
            </a:r>
            <a:r>
              <a:rPr lang="en-US" sz="2400" dirty="0">
                <a:latin typeface="Times New Roman" panose="02020603050405020304" pitchFamily="18" charset="0"/>
                <a:cs typeface="Times New Roman" panose="02020603050405020304" pitchFamily="18" charset="0"/>
              </a:rPr>
              <a:t> (meaning the circuit has been in the same state for a long time), we've seen that capacitors act like open circuits and inductors act like shorts if there are no AC sources.</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endParaRPr lang="en-US" sz="2400" dirty="0"/>
          </a:p>
          <a:p>
            <a:endParaRPr lang="en-US" sz="36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F027238-6619-4B57-9DBD-379447509140}"/>
              </a:ext>
            </a:extLst>
          </p:cNvPr>
          <p:cNvPicPr>
            <a:picLocks noChangeAspect="1"/>
          </p:cNvPicPr>
          <p:nvPr/>
        </p:nvPicPr>
        <p:blipFill>
          <a:blip r:embed="rId2"/>
          <a:stretch>
            <a:fillRect/>
          </a:stretch>
        </p:blipFill>
        <p:spPr>
          <a:xfrm>
            <a:off x="1445171" y="3166243"/>
            <a:ext cx="10079421" cy="1973428"/>
          </a:xfrm>
          <a:prstGeom prst="rect">
            <a:avLst/>
          </a:prstGeom>
        </p:spPr>
      </p:pic>
    </p:spTree>
    <p:extLst>
      <p:ext uri="{BB962C8B-B14F-4D97-AF65-F5344CB8AC3E}">
        <p14:creationId xmlns:p14="http://schemas.microsoft.com/office/powerpoint/2010/main" val="3623234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Superposition (AC)</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43158D9-0E13-458C-ADCB-2A05F7F4251F}"/>
              </a:ext>
            </a:extLst>
          </p:cNvPr>
          <p:cNvSpPr txBox="1"/>
          <p:nvPr/>
        </p:nvSpPr>
        <p:spPr>
          <a:xfrm>
            <a:off x="1008992" y="1355834"/>
            <a:ext cx="10037379" cy="6617196"/>
          </a:xfrm>
          <a:prstGeom prst="rect">
            <a:avLst/>
          </a:prstGeom>
          <a:noFill/>
        </p:spPr>
        <p:txBody>
          <a:bodyPr wrap="square" rtlCol="0">
            <a:spAutoFit/>
          </a:bodyPr>
          <a:lstStyle/>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only variation in applying this theorem to ac networks with independent sources is that we will now be working with </a:t>
            </a:r>
            <a:r>
              <a:rPr lang="en-US" dirty="0">
                <a:solidFill>
                  <a:srgbClr val="FF0000"/>
                </a:solidFill>
                <a:latin typeface="Times New Roman" panose="02020603050405020304" pitchFamily="18" charset="0"/>
                <a:cs typeface="Times New Roman" panose="02020603050405020304" pitchFamily="18" charset="0"/>
              </a:rPr>
              <a:t>impedances</a:t>
            </a:r>
            <a:r>
              <a:rPr lang="en-US" dirty="0">
                <a:latin typeface="Times New Roman" panose="02020603050405020304" pitchFamily="18" charset="0"/>
                <a:cs typeface="Times New Roman" panose="02020603050405020304" pitchFamily="18" charset="0"/>
              </a:rPr>
              <a:t> and </a:t>
            </a:r>
            <a:r>
              <a:rPr lang="en-US" dirty="0">
                <a:solidFill>
                  <a:srgbClr val="FF0000"/>
                </a:solidFill>
                <a:latin typeface="Times New Roman" panose="02020603050405020304" pitchFamily="18" charset="0"/>
                <a:cs typeface="Times New Roman" panose="02020603050405020304" pitchFamily="18" charset="0"/>
              </a:rPr>
              <a:t>phasors</a:t>
            </a:r>
            <a:r>
              <a:rPr lang="en-US" dirty="0">
                <a:latin typeface="Times New Roman" panose="02020603050405020304" pitchFamily="18" charset="0"/>
                <a:cs typeface="Times New Roman" panose="02020603050405020304" pitchFamily="18" charset="0"/>
              </a:rPr>
              <a:t> instead of just resistors and real numbers. </a:t>
            </a:r>
          </a:p>
          <a:p>
            <a:pPr marL="457200" indent="-4572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a:t>
            </a:r>
            <a:r>
              <a:rPr lang="en-US" b="1" dirty="0">
                <a:latin typeface="Times New Roman" panose="02020603050405020304" pitchFamily="18" charset="0"/>
                <a:cs typeface="Times New Roman" panose="02020603050405020304" pitchFamily="18" charset="0"/>
              </a:rPr>
              <a:t>dependent sources </a:t>
            </a:r>
            <a:r>
              <a:rPr lang="en-US" dirty="0">
                <a:latin typeface="Times New Roman" panose="02020603050405020304" pitchFamily="18" charset="0"/>
                <a:cs typeface="Times New Roman" panose="02020603050405020304" pitchFamily="18" charset="0"/>
              </a:rPr>
              <a:t>in which the controlling variable </a:t>
            </a:r>
            <a:r>
              <a:rPr lang="en-US" b="1" dirty="0">
                <a:latin typeface="Times New Roman" panose="02020603050405020304" pitchFamily="18" charset="0"/>
                <a:cs typeface="Times New Roman" panose="02020603050405020304" pitchFamily="18" charset="0"/>
              </a:rPr>
              <a:t>is not determined by the network to which the superposition theorem is to be applied</a:t>
            </a:r>
            <a:r>
              <a:rPr lang="en-US" dirty="0">
                <a:latin typeface="Times New Roman" panose="02020603050405020304" pitchFamily="18" charset="0"/>
                <a:cs typeface="Times New Roman" panose="02020603050405020304" pitchFamily="18" charset="0"/>
              </a:rPr>
              <a:t>, the application of the theorem is </a:t>
            </a:r>
            <a:r>
              <a:rPr lang="en-US" b="1" dirty="0">
                <a:latin typeface="Times New Roman" panose="02020603050405020304" pitchFamily="18" charset="0"/>
                <a:cs typeface="Times New Roman" panose="02020603050405020304" pitchFamily="18" charset="0"/>
              </a:rPr>
              <a:t>the same</a:t>
            </a:r>
            <a:r>
              <a:rPr lang="en-US" dirty="0">
                <a:latin typeface="Times New Roman" panose="02020603050405020304" pitchFamily="18" charset="0"/>
                <a:cs typeface="Times New Roman" panose="02020603050405020304" pitchFamily="18" charset="0"/>
              </a:rPr>
              <a:t> as for independent sources. </a:t>
            </a:r>
          </a:p>
          <a:p>
            <a:pPr marL="457200" indent="-45720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dependent source is controlled by a variable in the network, then we do not use superposition on the dependent source. </a:t>
            </a:r>
          </a:p>
          <a:p>
            <a:pPr marL="457200" indent="-457200">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Dependent sources are not sources of energy</a:t>
            </a:r>
            <a:r>
              <a:rPr lang="en-US" dirty="0">
                <a:latin typeface="Times New Roman" panose="02020603050405020304" pitchFamily="18" charset="0"/>
                <a:cs typeface="Times New Roman" panose="02020603050405020304" pitchFamily="18" charset="0"/>
              </a:rPr>
              <a:t> in the sense that, if </a:t>
            </a:r>
            <a:r>
              <a:rPr lang="en-US" dirty="0">
                <a:solidFill>
                  <a:srgbClr val="FF0000"/>
                </a:solidFill>
                <a:latin typeface="Times New Roman" panose="02020603050405020304" pitchFamily="18" charset="0"/>
                <a:cs typeface="Times New Roman" panose="02020603050405020304" pitchFamily="18" charset="0"/>
              </a:rPr>
              <a:t>all independent sources are removed </a:t>
            </a:r>
            <a:r>
              <a:rPr lang="en-US" dirty="0">
                <a:latin typeface="Times New Roman" panose="02020603050405020304" pitchFamily="18" charset="0"/>
                <a:cs typeface="Times New Roman" panose="02020603050405020304" pitchFamily="18" charset="0"/>
              </a:rPr>
              <a:t>from a system, </a:t>
            </a:r>
            <a:r>
              <a:rPr lang="en-US" dirty="0">
                <a:solidFill>
                  <a:srgbClr val="FF0000"/>
                </a:solidFill>
                <a:latin typeface="Times New Roman" panose="02020603050405020304" pitchFamily="18" charset="0"/>
                <a:cs typeface="Times New Roman" panose="02020603050405020304" pitchFamily="18" charset="0"/>
              </a:rPr>
              <a:t>all currents and voltages must be zero</a:t>
            </a:r>
            <a:r>
              <a:rPr lang="en-US" dirty="0">
                <a:latin typeface="Times New Roman" panose="02020603050405020304" pitchFamily="18" charset="0"/>
                <a:cs typeface="Times New Roman" panose="02020603050405020304" pitchFamily="18" charset="0"/>
              </a:rPr>
              <a:t>. </a:t>
            </a:r>
            <a:br>
              <a:rPr lang="en-US" dirty="0"/>
            </a:br>
            <a:br>
              <a:rPr lang="en-US" dirty="0"/>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endParaRPr lang="en-US" dirty="0"/>
          </a:p>
          <a:p>
            <a:endParaRPr lang="en-US"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B791874-BD45-467D-885A-C6845C538272}"/>
              </a:ext>
            </a:extLst>
          </p:cNvPr>
          <p:cNvPicPr>
            <a:picLocks noChangeAspect="1"/>
          </p:cNvPicPr>
          <p:nvPr/>
        </p:nvPicPr>
        <p:blipFill>
          <a:blip r:embed="rId2"/>
          <a:stretch>
            <a:fillRect/>
          </a:stretch>
        </p:blipFill>
        <p:spPr>
          <a:xfrm>
            <a:off x="4004891" y="3077056"/>
            <a:ext cx="4500032" cy="1873316"/>
          </a:xfrm>
          <a:prstGeom prst="rect">
            <a:avLst/>
          </a:prstGeom>
        </p:spPr>
      </p:pic>
    </p:spTree>
    <p:extLst>
      <p:ext uri="{BB962C8B-B14F-4D97-AF65-F5344CB8AC3E}">
        <p14:creationId xmlns:p14="http://schemas.microsoft.com/office/powerpoint/2010/main" val="395862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1" end="11"/>
                                            </p:txEl>
                                          </p:spTgt>
                                        </p:tgtEl>
                                        <p:attrNameLst>
                                          <p:attrName>style.visibility</p:attrName>
                                        </p:attrNameLst>
                                      </p:cBhvr>
                                      <p:to>
                                        <p:strVal val="visible"/>
                                      </p:to>
                                    </p:set>
                                    <p:animEffect transition="in" filter="fade">
                                      <p:cBhvr>
                                        <p:cTn id="7" dur="500"/>
                                        <p:tgtEl>
                                          <p:spTgt spid="4">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2" end="12"/>
                                            </p:txEl>
                                          </p:spTgt>
                                        </p:tgtEl>
                                        <p:attrNameLst>
                                          <p:attrName>style.visibility</p:attrName>
                                        </p:attrNameLst>
                                      </p:cBhvr>
                                      <p:to>
                                        <p:strVal val="visible"/>
                                      </p:to>
                                    </p:set>
                                    <p:animEffect transition="in" filter="fade">
                                      <p:cBhvr>
                                        <p:cTn id="10"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Example 1</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48B2786-0106-419C-887F-03546E4756D0}"/>
              </a:ext>
            </a:extLst>
          </p:cNvPr>
          <p:cNvPicPr>
            <a:picLocks noChangeAspect="1"/>
          </p:cNvPicPr>
          <p:nvPr/>
        </p:nvPicPr>
        <p:blipFill>
          <a:blip r:embed="rId2"/>
          <a:stretch>
            <a:fillRect/>
          </a:stretch>
        </p:blipFill>
        <p:spPr>
          <a:xfrm>
            <a:off x="6974602" y="1536756"/>
            <a:ext cx="4335563" cy="1892244"/>
          </a:xfrm>
          <a:prstGeom prst="rect">
            <a:avLst/>
          </a:prstGeom>
        </p:spPr>
      </p:pic>
      <p:pic>
        <p:nvPicPr>
          <p:cNvPr id="6" name="Picture 5">
            <a:extLst>
              <a:ext uri="{FF2B5EF4-FFF2-40B4-BE49-F238E27FC236}">
                <a16:creationId xmlns:a16="http://schemas.microsoft.com/office/drawing/2014/main" id="{2FA5CEEA-F265-48D2-BCE3-2DF4121545F4}"/>
              </a:ext>
            </a:extLst>
          </p:cNvPr>
          <p:cNvPicPr>
            <a:picLocks noChangeAspect="1"/>
          </p:cNvPicPr>
          <p:nvPr/>
        </p:nvPicPr>
        <p:blipFill>
          <a:blip r:embed="rId3"/>
          <a:stretch>
            <a:fillRect/>
          </a:stretch>
        </p:blipFill>
        <p:spPr>
          <a:xfrm>
            <a:off x="762628" y="1644935"/>
            <a:ext cx="5884613" cy="3967590"/>
          </a:xfrm>
          <a:prstGeom prst="rect">
            <a:avLst/>
          </a:prstGeom>
        </p:spPr>
      </p:pic>
      <p:pic>
        <p:nvPicPr>
          <p:cNvPr id="7" name="Picture 6">
            <a:extLst>
              <a:ext uri="{FF2B5EF4-FFF2-40B4-BE49-F238E27FC236}">
                <a16:creationId xmlns:a16="http://schemas.microsoft.com/office/drawing/2014/main" id="{7B03A97C-7E74-480A-9DF4-119CDA7D4699}"/>
              </a:ext>
            </a:extLst>
          </p:cNvPr>
          <p:cNvPicPr>
            <a:picLocks noChangeAspect="1"/>
          </p:cNvPicPr>
          <p:nvPr/>
        </p:nvPicPr>
        <p:blipFill>
          <a:blip r:embed="rId4"/>
          <a:stretch>
            <a:fillRect/>
          </a:stretch>
        </p:blipFill>
        <p:spPr>
          <a:xfrm>
            <a:off x="6974601" y="4015862"/>
            <a:ext cx="4867389" cy="1305382"/>
          </a:xfrm>
          <a:prstGeom prst="rect">
            <a:avLst/>
          </a:prstGeom>
        </p:spPr>
      </p:pic>
    </p:spTree>
    <p:extLst>
      <p:ext uri="{BB962C8B-B14F-4D97-AF65-F5344CB8AC3E}">
        <p14:creationId xmlns:p14="http://schemas.microsoft.com/office/powerpoint/2010/main" val="354403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fontScale="90000"/>
          </a:bodyPr>
          <a:lstStyle/>
          <a:p>
            <a:r>
              <a:rPr lang="en-US" b="1" dirty="0">
                <a:solidFill>
                  <a:srgbClr val="0070C0"/>
                </a:solidFill>
                <a:latin typeface="Times New Roman" panose="02020603050405020304" pitchFamily="18" charset="0"/>
                <a:cs typeface="Times New Roman" panose="02020603050405020304" pitchFamily="18" charset="0"/>
              </a:rPr>
              <a:t>Example 2 – With Both DC and AC sources</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6154915-BD78-4AEC-B020-E331B0381EBD}"/>
              </a:ext>
            </a:extLst>
          </p:cNvPr>
          <p:cNvPicPr>
            <a:picLocks noChangeAspect="1"/>
          </p:cNvPicPr>
          <p:nvPr/>
        </p:nvPicPr>
        <p:blipFill>
          <a:blip r:embed="rId2"/>
          <a:stretch>
            <a:fillRect/>
          </a:stretch>
        </p:blipFill>
        <p:spPr>
          <a:xfrm>
            <a:off x="725216" y="1448994"/>
            <a:ext cx="4792716" cy="3140339"/>
          </a:xfrm>
          <a:prstGeom prst="rect">
            <a:avLst/>
          </a:prstGeom>
        </p:spPr>
      </p:pic>
      <p:pic>
        <p:nvPicPr>
          <p:cNvPr id="3" name="Picture 2">
            <a:extLst>
              <a:ext uri="{FF2B5EF4-FFF2-40B4-BE49-F238E27FC236}">
                <a16:creationId xmlns:a16="http://schemas.microsoft.com/office/drawing/2014/main" id="{195816DE-10CA-48AA-BC43-179ECBA61673}"/>
              </a:ext>
            </a:extLst>
          </p:cNvPr>
          <p:cNvPicPr>
            <a:picLocks noChangeAspect="1"/>
          </p:cNvPicPr>
          <p:nvPr/>
        </p:nvPicPr>
        <p:blipFill>
          <a:blip r:embed="rId3"/>
          <a:stretch>
            <a:fillRect/>
          </a:stretch>
        </p:blipFill>
        <p:spPr>
          <a:xfrm>
            <a:off x="5594065" y="1944414"/>
            <a:ext cx="5674498" cy="3988676"/>
          </a:xfrm>
          <a:prstGeom prst="rect">
            <a:avLst/>
          </a:prstGeom>
        </p:spPr>
      </p:pic>
    </p:spTree>
    <p:extLst>
      <p:ext uri="{BB962C8B-B14F-4D97-AF65-F5344CB8AC3E}">
        <p14:creationId xmlns:p14="http://schemas.microsoft.com/office/powerpoint/2010/main" val="227500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073E-2CDF-4532-A65B-F2A784AEDCD5}"/>
              </a:ext>
            </a:extLst>
          </p:cNvPr>
          <p:cNvSpPr>
            <a:spLocks noGrp="1"/>
          </p:cNvSpPr>
          <p:nvPr>
            <p:ph type="title"/>
          </p:nvPr>
        </p:nvSpPr>
        <p:spPr>
          <a:xfrm>
            <a:off x="838200" y="320028"/>
            <a:ext cx="10515600" cy="93849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Example 3 – With dependent sources</a:t>
            </a:r>
          </a:p>
        </p:txBody>
      </p:sp>
      <p:sp>
        <p:nvSpPr>
          <p:cNvPr id="12" name="Slide Number Placeholder 11">
            <a:extLst>
              <a:ext uri="{FF2B5EF4-FFF2-40B4-BE49-F238E27FC236}">
                <a16:creationId xmlns:a16="http://schemas.microsoft.com/office/drawing/2014/main" id="{A380A36E-7A87-4893-BD79-06CFA0A5B4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9770-846E-4E7E-B365-A342E0305C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9D38926-4D97-48D3-9167-F7B9B5C0E470}"/>
              </a:ext>
            </a:extLst>
          </p:cNvPr>
          <p:cNvPicPr>
            <a:picLocks noChangeAspect="1"/>
          </p:cNvPicPr>
          <p:nvPr/>
        </p:nvPicPr>
        <p:blipFill>
          <a:blip r:embed="rId2"/>
          <a:stretch>
            <a:fillRect/>
          </a:stretch>
        </p:blipFill>
        <p:spPr>
          <a:xfrm>
            <a:off x="475877" y="1657264"/>
            <a:ext cx="5660517" cy="2269113"/>
          </a:xfrm>
          <a:prstGeom prst="rect">
            <a:avLst/>
          </a:prstGeom>
        </p:spPr>
      </p:pic>
      <p:pic>
        <p:nvPicPr>
          <p:cNvPr id="8" name="Picture 7">
            <a:extLst>
              <a:ext uri="{FF2B5EF4-FFF2-40B4-BE49-F238E27FC236}">
                <a16:creationId xmlns:a16="http://schemas.microsoft.com/office/drawing/2014/main" id="{78311CF5-0158-46A1-891B-28F2103FFE67}"/>
              </a:ext>
            </a:extLst>
          </p:cNvPr>
          <p:cNvPicPr>
            <a:picLocks noChangeAspect="1"/>
          </p:cNvPicPr>
          <p:nvPr/>
        </p:nvPicPr>
        <p:blipFill rotWithShape="1">
          <a:blip r:embed="rId3"/>
          <a:srcRect b="53130"/>
          <a:stretch/>
        </p:blipFill>
        <p:spPr>
          <a:xfrm>
            <a:off x="463568" y="4451240"/>
            <a:ext cx="6384802" cy="2086732"/>
          </a:xfrm>
          <a:prstGeom prst="rect">
            <a:avLst/>
          </a:prstGeom>
        </p:spPr>
      </p:pic>
      <p:pic>
        <p:nvPicPr>
          <p:cNvPr id="9" name="Picture 8">
            <a:extLst>
              <a:ext uri="{FF2B5EF4-FFF2-40B4-BE49-F238E27FC236}">
                <a16:creationId xmlns:a16="http://schemas.microsoft.com/office/drawing/2014/main" id="{076C48FD-D4F0-458A-86F7-DB214379C566}"/>
              </a:ext>
            </a:extLst>
          </p:cNvPr>
          <p:cNvPicPr>
            <a:picLocks noChangeAspect="1"/>
          </p:cNvPicPr>
          <p:nvPr/>
        </p:nvPicPr>
        <p:blipFill rotWithShape="1">
          <a:blip r:embed="rId3"/>
          <a:srcRect t="49261"/>
          <a:stretch/>
        </p:blipFill>
        <p:spPr>
          <a:xfrm>
            <a:off x="6417929" y="1733484"/>
            <a:ext cx="5200669" cy="1840033"/>
          </a:xfrm>
          <a:prstGeom prst="rect">
            <a:avLst/>
          </a:prstGeom>
        </p:spPr>
      </p:pic>
    </p:spTree>
    <p:extLst>
      <p:ext uri="{BB962C8B-B14F-4D97-AF65-F5344CB8AC3E}">
        <p14:creationId xmlns:p14="http://schemas.microsoft.com/office/powerpoint/2010/main" val="73422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5733</TotalTime>
  <Words>680</Words>
  <Application>Microsoft Office PowerPoint</Application>
  <PresentationFormat>Widescreen</PresentationFormat>
  <Paragraphs>117</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Cambria Math</vt:lpstr>
      <vt:lpstr>Times New Roman</vt:lpstr>
      <vt:lpstr>Times-Roman</vt:lpstr>
      <vt:lpstr>Office Theme</vt:lpstr>
      <vt:lpstr>Chapter 18 Network Theorems (ac)</vt:lpstr>
      <vt:lpstr>Revision on Dependent Sources</vt:lpstr>
      <vt:lpstr>Revision on Dependent Sources</vt:lpstr>
      <vt:lpstr>Revision on Dependent Sources</vt:lpstr>
      <vt:lpstr>L and C with DC sources</vt:lpstr>
      <vt:lpstr>Superposition (AC)</vt:lpstr>
      <vt:lpstr>Example 1</vt:lpstr>
      <vt:lpstr>Example 2 – With Both DC and AC sources</vt:lpstr>
      <vt:lpstr>Example 3 – With dependent sources</vt:lpstr>
      <vt:lpstr>Example 4 – With dependent sources</vt:lpstr>
      <vt:lpstr>Example 4 – With dependent sources</vt:lpstr>
      <vt:lpstr>Thevenin (AC) – Example</vt:lpstr>
      <vt:lpstr>Thevenin (AC) – Example 2</vt:lpstr>
      <vt:lpstr>Thevenin – Dependent Sources</vt:lpstr>
      <vt:lpstr>Thevenin – Dependent Source Example</vt:lpstr>
      <vt:lpstr>Thevenin – Dependent Source Example</vt:lpstr>
      <vt:lpstr>Thevenin – Dependent Source Example</vt:lpstr>
      <vt:lpstr>Thevenin – Dependent Source Example 2</vt:lpstr>
      <vt:lpstr>Thevenin – Dependent Source Example 2</vt:lpstr>
      <vt:lpstr>Thevenin – Dependent Source Example 2</vt:lpstr>
      <vt:lpstr>Thevenin – Dependent Source Example 3</vt:lpstr>
      <vt:lpstr>Thevenin – Dependent Source Example 3</vt:lpstr>
      <vt:lpstr>Thevenin – Dependent Source Example 4</vt:lpstr>
      <vt:lpstr>Thevenin – Dependent Source Example 4</vt:lpstr>
      <vt:lpstr>Thevenin – Dependent Source Example 4</vt:lpstr>
      <vt:lpstr>Norton (AC)</vt:lpstr>
      <vt:lpstr>Norton (AC)</vt:lpstr>
      <vt:lpstr>Norton (AC)</vt:lpstr>
      <vt:lpstr>Norton (AC) – Dependent Source Example</vt:lpstr>
      <vt:lpstr>Norton (AC) – Dependent Source Example</vt:lpstr>
      <vt:lpstr>Norton (AC) – Dependent Source Example</vt:lpstr>
      <vt:lpstr>Maximum Power Transfer Theorem</vt:lpstr>
      <vt:lpstr>Maximum Power Transfer Theorem</vt:lpstr>
      <vt:lpstr>Example</vt:lpstr>
      <vt:lpstr>Example</vt:lpstr>
      <vt:lpstr>Special Case</vt:lpstr>
      <vt:lpstr>Special Case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Anmar Arif</dc:creator>
  <cp:lastModifiedBy>Anmar Arif</cp:lastModifiedBy>
  <cp:revision>164</cp:revision>
  <dcterms:created xsi:type="dcterms:W3CDTF">2019-09-09T14:53:58Z</dcterms:created>
  <dcterms:modified xsi:type="dcterms:W3CDTF">2019-11-14T15:47:43Z</dcterms:modified>
</cp:coreProperties>
</file>