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3D588-1D79-4FEB-A503-A98A1E438B4E}" type="datetimeFigureOut">
              <a:rPr lang="en-US" smtClean="0"/>
              <a:pPr/>
              <a:t>10/23/2010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9D5AE-B0B1-4C48-8989-96F4700D97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59D5AE-B0B1-4C48-8989-96F4700D972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59D5AE-B0B1-4C48-8989-96F4700D972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4307F-184E-4C7D-9CED-A6CC83C39F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3E3250-E73C-4E22-8AB1-90100AA80195}" type="datetimeFigureOut">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904307F-184E-4C7D-9CED-A6CC83C39F3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3E3250-E73C-4E22-8AB1-90100AA80195}" type="datetimeFigureOut">
              <a:rPr lang="en-US" smtClean="0"/>
              <a:pPr/>
              <a:t>10/23/2010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04307F-184E-4C7D-9CED-A6CC83C39F3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533400" y="1371600"/>
            <a:ext cx="7851648" cy="1828800"/>
          </a:xfrm>
        </p:spPr>
        <p:txBody>
          <a:bodyPr/>
          <a:lstStyle/>
          <a:p>
            <a:r>
              <a:rPr lang="ar-SA" dirty="0" smtClean="0"/>
              <a:t>الخواص الفيزيائية والكيميائية للبروتينات</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الخواص الفيزيائية والكيميائية</a:t>
            </a:r>
            <a:endParaRPr lang="en-US" dirty="0"/>
          </a:p>
        </p:txBody>
      </p:sp>
      <p:sp>
        <p:nvSpPr>
          <p:cNvPr id="3" name="Content Placeholder 2"/>
          <p:cNvSpPr>
            <a:spLocks noGrp="1"/>
          </p:cNvSpPr>
          <p:nvPr>
            <p:ph idx="1"/>
          </p:nvPr>
        </p:nvSpPr>
        <p:spPr/>
        <p:txBody>
          <a:bodyPr>
            <a:normAutofit/>
          </a:bodyPr>
          <a:lstStyle/>
          <a:p>
            <a:pPr algn="r" rtl="1"/>
            <a:r>
              <a:rPr lang="ar-SA" sz="2800" b="1" dirty="0" smtClean="0">
                <a:cs typeface="+mj-cs"/>
              </a:rPr>
              <a:t>1- تكوين محاليل غروية:</a:t>
            </a:r>
          </a:p>
          <a:p>
            <a:pPr lvl="1" algn="r" rtl="1"/>
            <a:r>
              <a:rPr lang="ar-SA" sz="2800" dirty="0" smtClean="0">
                <a:cs typeface="+mj-cs"/>
              </a:rPr>
              <a:t>تتكون البروتينات من جزيئات عملاقة لها أوزان جزيئية عالية وتكون محاليل غروية (</a:t>
            </a:r>
            <a:r>
              <a:rPr lang="en-US" sz="2800" dirty="0" smtClean="0">
                <a:cs typeface="+mj-cs"/>
              </a:rPr>
              <a:t>colloidal solutions</a:t>
            </a:r>
            <a:r>
              <a:rPr lang="ar-SA" sz="2800" dirty="0" smtClean="0">
                <a:cs typeface="+mj-cs"/>
              </a:rPr>
              <a:t>)</a:t>
            </a:r>
          </a:p>
          <a:p>
            <a:pPr lvl="1" algn="r" rtl="1"/>
            <a:r>
              <a:rPr lang="ar-SA" sz="2800" dirty="0" smtClean="0">
                <a:cs typeface="+mj-cs"/>
              </a:rPr>
              <a:t>لا يتأثر هذا الغروي بإضافة الماء ويعزى السبب أن السطح الخارجي لجزيء البروتين (المعلق الغروي) يكون محملاً بشحنة كهربائية من نوع واحد وهذا يؤدي إلى تنافر الجزيئات باستمرار من بعضها البعض وبالتي استمرار وجودها في حركة مستمرة مما يمنع تجمعها أو ترسبها.</a:t>
            </a:r>
          </a:p>
          <a:p>
            <a:pPr lvl="1" algn="r" rtl="1"/>
            <a:r>
              <a:rPr lang="ar-SA" sz="2800" dirty="0" smtClean="0">
                <a:cs typeface="+mj-cs"/>
              </a:rPr>
              <a:t>القابلية الشديدة بين جزيئات البروتين والماء في تكوين روابط هيدروجينية هو السبب في </a:t>
            </a:r>
            <a:r>
              <a:rPr lang="ar-SA" sz="2800" dirty="0" err="1" smtClean="0">
                <a:cs typeface="+mj-cs"/>
              </a:rPr>
              <a:t>ذوبانية</a:t>
            </a:r>
            <a:r>
              <a:rPr lang="ar-SA" sz="2800" dirty="0" smtClean="0">
                <a:cs typeface="+mj-cs"/>
              </a:rPr>
              <a:t> البروتين.</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ar-SA" sz="2400" b="1" dirty="0" smtClean="0">
                <a:cs typeface="+mj-cs"/>
              </a:rPr>
              <a:t>2- ترسيب البروتينات:</a:t>
            </a:r>
          </a:p>
          <a:p>
            <a:pPr lvl="1" algn="r" rtl="1"/>
            <a:r>
              <a:rPr lang="ar-SA" dirty="0" smtClean="0">
                <a:cs typeface="+mj-cs"/>
              </a:rPr>
              <a:t>تتم عن طريق إضافة ملح عالي التركيز فترسب البروتينات ، لأن أيونات الملح تنافس جزيئات البروتين في الإتباط بجزيئات الماء فيقل استقرار البروتين ويؤدي ذلك إلى ترسبه.</a:t>
            </a:r>
          </a:p>
          <a:p>
            <a:pPr lvl="1" algn="r" rtl="1">
              <a:buFont typeface="Wingdings" pitchFamily="2" charset="2"/>
              <a:buChar char="v"/>
            </a:pPr>
            <a:r>
              <a:rPr lang="ar-SA" dirty="0" smtClean="0">
                <a:cs typeface="+mj-cs"/>
              </a:rPr>
              <a:t>هذه عملية عكسية ، عند إضافة الماء يعود البروتين إلى حالته الغروية لأنه لا يحدث تغيير في تركيب البروتين. لكن عند الترسيب بإضافة القلويات أو الفلزات الثقيلة تؤدي إلى تغير في تركيب البروتين نتيجة لنزع الشحنات الكهربائية على سطحه ولا يستطيع البروتين العودة إلى حالته الطبيعية.</a:t>
            </a:r>
          </a:p>
          <a:p>
            <a:pPr lvl="1" algn="r" rtl="1"/>
            <a:r>
              <a:rPr lang="ar-SA" dirty="0" smtClean="0">
                <a:cs typeface="+mj-cs"/>
              </a:rPr>
              <a:t>مثال: عند إضافة كبريتات </a:t>
            </a:r>
            <a:r>
              <a:rPr lang="ar-SA" dirty="0" err="1" smtClean="0">
                <a:cs typeface="+mj-cs"/>
              </a:rPr>
              <a:t>الأمونيوم</a:t>
            </a:r>
            <a:r>
              <a:rPr lang="ar-SA" dirty="0" smtClean="0">
                <a:cs typeface="+mj-cs"/>
              </a:rPr>
              <a:t> (</a:t>
            </a:r>
            <a:r>
              <a:rPr lang="en-US" dirty="0" smtClean="0">
                <a:latin typeface="+mj-lt"/>
                <a:cs typeface="+mj-cs"/>
              </a:rPr>
              <a:t>(NH</a:t>
            </a:r>
            <a:r>
              <a:rPr lang="en-US" baseline="-25000" dirty="0" smtClean="0">
                <a:latin typeface="+mj-lt"/>
                <a:cs typeface="+mj-cs"/>
              </a:rPr>
              <a:t>4</a:t>
            </a:r>
            <a:r>
              <a:rPr lang="en-US" dirty="0" smtClean="0">
                <a:latin typeface="+mj-lt"/>
                <a:cs typeface="+mj-cs"/>
              </a:rPr>
              <a:t>)</a:t>
            </a:r>
            <a:r>
              <a:rPr lang="en-US" baseline="-25000" dirty="0" smtClean="0">
                <a:latin typeface="+mj-lt"/>
                <a:cs typeface="+mj-cs"/>
              </a:rPr>
              <a:t>2</a:t>
            </a:r>
            <a:r>
              <a:rPr lang="en-US" dirty="0" smtClean="0">
                <a:latin typeface="+mj-lt"/>
                <a:cs typeface="+mj-cs"/>
              </a:rPr>
              <a:t>SO</a:t>
            </a:r>
            <a:r>
              <a:rPr lang="en-US" baseline="-25000" dirty="0" smtClean="0">
                <a:latin typeface="+mj-lt"/>
                <a:cs typeface="+mj-cs"/>
              </a:rPr>
              <a:t>4</a:t>
            </a:r>
            <a:r>
              <a:rPr lang="ar-SA" dirty="0" smtClean="0">
                <a:latin typeface="+mj-lt"/>
                <a:cs typeface="+mj-cs"/>
              </a:rPr>
              <a:t>)</a:t>
            </a:r>
            <a:r>
              <a:rPr lang="ar-SA" dirty="0" smtClean="0">
                <a:cs typeface="+mj-cs"/>
              </a:rPr>
              <a:t> بتركيز مرتفع إلى محلول البروتين فذلك يؤدي إلى ترسبه.</a:t>
            </a:r>
          </a:p>
          <a:p>
            <a:pPr lvl="1" algn="r" rtl="1"/>
            <a:r>
              <a:rPr lang="ar-SA" dirty="0" smtClean="0">
                <a:cs typeface="+mj-cs"/>
              </a:rPr>
              <a:t>يوجد علاقة بين حجم جزئ البروتين وتركيز الملح الذي يؤثر على ترسيبه. كلما صغر حجم البروتين كلما لزم استخدام تركيزات مرتفعة من الملح لترسيب البروتين.</a:t>
            </a:r>
          </a:p>
        </p:txBody>
      </p:sp>
      <p:sp>
        <p:nvSpPr>
          <p:cNvPr id="6" name="Title 1"/>
          <p:cNvSpPr>
            <a:spLocks noGrp="1"/>
          </p:cNvSpPr>
          <p:nvPr>
            <p:ph type="title"/>
          </p:nvPr>
        </p:nvSpPr>
        <p:spPr/>
        <p:txBody>
          <a:bodyPr/>
          <a:lstStyle/>
          <a:p>
            <a:pPr algn="r" rtl="1"/>
            <a:r>
              <a:rPr lang="ar-SA" dirty="0" smtClean="0"/>
              <a:t>تابع الخواص الفيزيائية والكيميائية</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ترسيب البروتينات</a:t>
            </a:r>
            <a:endParaRPr lang="en-US" dirty="0"/>
          </a:p>
        </p:txBody>
      </p:sp>
      <p:sp>
        <p:nvSpPr>
          <p:cNvPr id="3" name="Content Placeholder 2"/>
          <p:cNvSpPr>
            <a:spLocks noGrp="1"/>
          </p:cNvSpPr>
          <p:nvPr>
            <p:ph idx="1"/>
          </p:nvPr>
        </p:nvSpPr>
        <p:spPr/>
        <p:txBody>
          <a:bodyPr>
            <a:normAutofit/>
          </a:bodyPr>
          <a:lstStyle/>
          <a:p>
            <a:pPr lvl="1" algn="r" rtl="1"/>
            <a:r>
              <a:rPr lang="ar-SA" sz="2800" dirty="0" smtClean="0">
                <a:cs typeface="+mj-cs"/>
              </a:rPr>
              <a:t>مثال: زلال البيض يحتوي على بروتينين ، بروتين الجلوبيولين (جزيئاته كبيرة) وبروتين الألبيومين (جزيئاته صغيرة). عند إضافة كبريتات </a:t>
            </a:r>
            <a:r>
              <a:rPr lang="ar-SA" sz="2800" dirty="0" err="1" smtClean="0">
                <a:cs typeface="+mj-cs"/>
              </a:rPr>
              <a:t>الأمونيوم</a:t>
            </a:r>
            <a:r>
              <a:rPr lang="ar-SA" sz="2800" dirty="0" smtClean="0">
                <a:cs typeface="+mj-cs"/>
              </a:rPr>
              <a:t> على زلال البيض يترسب </a:t>
            </a:r>
            <a:r>
              <a:rPr lang="ar-SA" sz="2800" dirty="0" err="1" smtClean="0">
                <a:cs typeface="+mj-cs"/>
              </a:rPr>
              <a:t>الجلوبيولين</a:t>
            </a:r>
            <a:r>
              <a:rPr lang="ar-SA" sz="2800" dirty="0" smtClean="0">
                <a:cs typeface="+mj-cs"/>
              </a:rPr>
              <a:t> قبل </a:t>
            </a:r>
            <a:r>
              <a:rPr lang="ar-SA" sz="2800" dirty="0" err="1" smtClean="0">
                <a:cs typeface="+mj-cs"/>
              </a:rPr>
              <a:t>اللألبيومين</a:t>
            </a:r>
            <a:r>
              <a:rPr lang="ar-SA" sz="2800" dirty="0" smtClean="0">
                <a:cs typeface="+mj-cs"/>
              </a:rPr>
              <a:t>. يكون تركيز الملح نصف مشبع عند ترسيب </a:t>
            </a:r>
            <a:r>
              <a:rPr lang="ar-SA" sz="2800" dirty="0" err="1" smtClean="0">
                <a:cs typeface="+mj-cs"/>
              </a:rPr>
              <a:t>الجلوبيولين</a:t>
            </a:r>
            <a:r>
              <a:rPr lang="ar-SA" sz="2800" dirty="0" smtClean="0">
                <a:cs typeface="+mj-cs"/>
              </a:rPr>
              <a:t> وعند ترسيب </a:t>
            </a:r>
            <a:r>
              <a:rPr lang="ar-SA" sz="2800" dirty="0" err="1" smtClean="0">
                <a:cs typeface="+mj-cs"/>
              </a:rPr>
              <a:t>الألبيومين</a:t>
            </a:r>
            <a:r>
              <a:rPr lang="ar-SA" sz="2800" dirty="0" smtClean="0">
                <a:cs typeface="+mj-cs"/>
              </a:rPr>
              <a:t> يكون تركيز الملح مشبع بالكامل.</a:t>
            </a:r>
          </a:p>
          <a:p>
            <a:pPr lvl="1" algn="r" rtl="1">
              <a:buFont typeface="Wingdings" pitchFamily="2" charset="2"/>
              <a:buChar char="v"/>
            </a:pPr>
            <a:r>
              <a:rPr lang="ar-SA" sz="2800" dirty="0" smtClean="0">
                <a:cs typeface="+mj-cs"/>
              </a:rPr>
              <a:t>يوجد علاقة بين نوع الملح المستعمل في عملية ترسيب البروتينات والترسيب نفسه.</a:t>
            </a:r>
          </a:p>
          <a:p>
            <a:pPr lvl="1" algn="r" rtl="1"/>
            <a:r>
              <a:rPr lang="ar-SA" sz="2800" dirty="0" smtClean="0">
                <a:cs typeface="+mj-cs"/>
              </a:rPr>
              <a:t>عند إضافة محلول مشبع من ملح الطعام </a:t>
            </a:r>
            <a:r>
              <a:rPr lang="en-US" sz="2800" dirty="0" err="1" smtClean="0">
                <a:cs typeface="+mj-cs"/>
              </a:rPr>
              <a:t>NaCl</a:t>
            </a:r>
            <a:r>
              <a:rPr lang="ar-SA" sz="2800" dirty="0" smtClean="0">
                <a:cs typeface="+mj-cs"/>
              </a:rPr>
              <a:t> على زلال البيض لا يحدث تغيير ولكن عند إضافته صلب يحدث ترسيب إلى </a:t>
            </a:r>
            <a:r>
              <a:rPr lang="ar-SA" sz="2800" dirty="0" err="1" smtClean="0">
                <a:cs typeface="+mj-cs"/>
              </a:rPr>
              <a:t>الجلوبيولين</a:t>
            </a:r>
            <a:r>
              <a:rPr lang="ar-SA" sz="2800" dirty="0" smtClean="0">
                <a:cs typeface="+mj-cs"/>
              </a:rPr>
              <a:t> ولكن </a:t>
            </a:r>
            <a:r>
              <a:rPr lang="ar-SA" sz="2800" dirty="0" err="1" smtClean="0">
                <a:cs typeface="+mj-cs"/>
              </a:rPr>
              <a:t>الألبيومين</a:t>
            </a:r>
            <a:r>
              <a:rPr lang="ar-SA" sz="2800" dirty="0" smtClean="0">
                <a:cs typeface="+mj-cs"/>
              </a:rPr>
              <a:t> لا يترسب.</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b="1" dirty="0" smtClean="0">
                <a:cs typeface="+mj-cs"/>
              </a:rPr>
              <a:t>3- الخواص </a:t>
            </a:r>
            <a:r>
              <a:rPr lang="ar-SA" b="1" dirty="0" err="1" smtClean="0">
                <a:cs typeface="+mj-cs"/>
              </a:rPr>
              <a:t>الامفوتيرية</a:t>
            </a:r>
            <a:r>
              <a:rPr lang="ar-SA" b="1" dirty="0" smtClean="0">
                <a:cs typeface="+mj-cs"/>
              </a:rPr>
              <a:t> للبروتينات:</a:t>
            </a:r>
          </a:p>
          <a:p>
            <a:pPr lvl="1" algn="r" rtl="1"/>
            <a:r>
              <a:rPr lang="ar-SA" dirty="0" smtClean="0">
                <a:cs typeface="+mj-cs"/>
              </a:rPr>
              <a:t>بما أن البروتينات تتكون من أحماض </a:t>
            </a:r>
            <a:r>
              <a:rPr lang="ar-SA" dirty="0" err="1" smtClean="0">
                <a:cs typeface="+mj-cs"/>
              </a:rPr>
              <a:t>أمينية</a:t>
            </a:r>
            <a:r>
              <a:rPr lang="ar-SA" dirty="0" smtClean="0">
                <a:cs typeface="+mj-cs"/>
              </a:rPr>
              <a:t> متصلة </a:t>
            </a:r>
            <a:r>
              <a:rPr lang="ar-SA" dirty="0" err="1" smtClean="0">
                <a:cs typeface="+mj-cs"/>
              </a:rPr>
              <a:t>ببعضها</a:t>
            </a:r>
            <a:r>
              <a:rPr lang="ar-SA" dirty="0" smtClean="0">
                <a:cs typeface="+mj-cs"/>
              </a:rPr>
              <a:t> البعض عن طريق رابطة </a:t>
            </a:r>
            <a:r>
              <a:rPr lang="ar-SA" dirty="0" err="1" smtClean="0">
                <a:cs typeface="+mj-cs"/>
              </a:rPr>
              <a:t>ببتيدية</a:t>
            </a:r>
            <a:r>
              <a:rPr lang="ar-SA" dirty="0" smtClean="0">
                <a:cs typeface="+mj-cs"/>
              </a:rPr>
              <a:t> فيها مجموعة </a:t>
            </a:r>
            <a:r>
              <a:rPr lang="ar-SA" dirty="0" err="1" smtClean="0">
                <a:cs typeface="+mj-cs"/>
              </a:rPr>
              <a:t>كربوكسيل</a:t>
            </a:r>
            <a:r>
              <a:rPr lang="ar-SA" dirty="0" smtClean="0">
                <a:cs typeface="+mj-cs"/>
              </a:rPr>
              <a:t> حرة في الطرف والطرف الآخر يحتوي على مجموعة أمين حرة.</a:t>
            </a:r>
          </a:p>
          <a:p>
            <a:pPr lvl="1" algn="r" rtl="1"/>
            <a:r>
              <a:rPr lang="ar-SA" dirty="0" smtClean="0">
                <a:cs typeface="+mj-cs"/>
              </a:rPr>
              <a:t>إذاً خواص الأحماض </a:t>
            </a:r>
            <a:r>
              <a:rPr lang="ar-SA" dirty="0" err="1" smtClean="0">
                <a:cs typeface="+mj-cs"/>
              </a:rPr>
              <a:t>الأمينية</a:t>
            </a:r>
            <a:r>
              <a:rPr lang="ar-SA" dirty="0" smtClean="0">
                <a:cs typeface="+mj-cs"/>
              </a:rPr>
              <a:t> تنطبق على البروتينات. بمعنى أنها تحمل شحنات موجبة في الوسط </a:t>
            </a:r>
            <a:r>
              <a:rPr lang="ar-SA" dirty="0" err="1" smtClean="0">
                <a:cs typeface="+mj-cs"/>
              </a:rPr>
              <a:t>الحامضي</a:t>
            </a:r>
            <a:r>
              <a:rPr lang="ar-SA" dirty="0" smtClean="0">
                <a:cs typeface="+mj-cs"/>
              </a:rPr>
              <a:t> وشحنات سالبة في الوسط القاعدي.</a:t>
            </a:r>
          </a:p>
          <a:p>
            <a:pPr lvl="1" algn="r" rtl="1"/>
            <a:r>
              <a:rPr lang="ar-SA" dirty="0" smtClean="0">
                <a:cs typeface="+mj-cs"/>
              </a:rPr>
              <a:t>يعتمد اتجاهها إلى </a:t>
            </a:r>
            <a:r>
              <a:rPr lang="ar-SA" dirty="0" err="1" smtClean="0">
                <a:cs typeface="+mj-cs"/>
              </a:rPr>
              <a:t>الأنود</a:t>
            </a:r>
            <a:r>
              <a:rPr lang="ar-SA" dirty="0" smtClean="0">
                <a:cs typeface="+mj-cs"/>
              </a:rPr>
              <a:t> أو </a:t>
            </a:r>
            <a:r>
              <a:rPr lang="ar-SA" dirty="0" err="1" smtClean="0">
                <a:cs typeface="+mj-cs"/>
              </a:rPr>
              <a:t>الكاثود</a:t>
            </a:r>
            <a:r>
              <a:rPr lang="ar-SA" dirty="0" smtClean="0">
                <a:cs typeface="+mj-cs"/>
              </a:rPr>
              <a:t> في المجال الكهربائي على درجة </a:t>
            </a:r>
            <a:r>
              <a:rPr lang="en-US" dirty="0" smtClean="0">
                <a:cs typeface="+mj-cs"/>
              </a:rPr>
              <a:t>pH</a:t>
            </a:r>
            <a:r>
              <a:rPr lang="ar-SA" dirty="0" smtClean="0">
                <a:cs typeface="+mj-cs"/>
              </a:rPr>
              <a:t>. وتستغل قدرة البروتين على الهجرة إلى أحد الأقطاب في المجال الكهربائي على تفريق البروتينات في </a:t>
            </a:r>
            <a:r>
              <a:rPr lang="ar-SA" dirty="0" err="1" smtClean="0">
                <a:cs typeface="+mj-cs"/>
              </a:rPr>
              <a:t>المخاليط</a:t>
            </a:r>
            <a:r>
              <a:rPr lang="ar-SA" dirty="0" smtClean="0">
                <a:cs typeface="+mj-cs"/>
              </a:rPr>
              <a:t> باسم </a:t>
            </a:r>
            <a:r>
              <a:rPr lang="ar-SA" dirty="0" err="1" smtClean="0">
                <a:cs typeface="+mj-cs"/>
              </a:rPr>
              <a:t>الألكتروفوريسيس</a:t>
            </a:r>
            <a:r>
              <a:rPr lang="ar-SA" dirty="0" smtClean="0">
                <a:cs typeface="+mj-cs"/>
              </a:rPr>
              <a:t> </a:t>
            </a:r>
            <a:r>
              <a:rPr lang="en-US" dirty="0" smtClean="0">
                <a:cs typeface="+mj-cs"/>
              </a:rPr>
              <a:t>electrophoresis</a:t>
            </a:r>
            <a:r>
              <a:rPr lang="ar-SA" dirty="0" smtClean="0">
                <a:cs typeface="+mj-cs"/>
              </a:rPr>
              <a:t>.</a:t>
            </a:r>
          </a:p>
          <a:p>
            <a:pPr lvl="1" algn="r" rtl="1"/>
            <a:r>
              <a:rPr lang="ar-SA" dirty="0" smtClean="0">
                <a:cs typeface="+mj-cs"/>
              </a:rPr>
              <a:t>يوجد لديها نقطة تعادل كهربائي </a:t>
            </a:r>
            <a:r>
              <a:rPr lang="en-US" dirty="0" smtClean="0">
                <a:cs typeface="+mj-cs"/>
              </a:rPr>
              <a:t>IEP</a:t>
            </a:r>
            <a:r>
              <a:rPr lang="ar-SA" dirty="0" smtClean="0">
                <a:cs typeface="+mj-cs"/>
              </a:rPr>
              <a:t> عندما تتساوى الشحنات السالبة والشحنات الموجبة على جزيء البروتين ويكون عندها البروتين أقل ذوباناُ وأقل كثافة وأسهل في الترسيب. تختلف هذه النقطة من بروتين إلى آخر. وتستخدم هذه الخاصية في عملية فصل خليط من البروتينات.</a:t>
            </a:r>
            <a:endParaRPr lang="en-US" dirty="0">
              <a:cs typeface="+mj-cs"/>
            </a:endParaRPr>
          </a:p>
        </p:txBody>
      </p:sp>
      <p:sp>
        <p:nvSpPr>
          <p:cNvPr id="4" name="Title 1"/>
          <p:cNvSpPr>
            <a:spLocks noGrp="1"/>
          </p:cNvSpPr>
          <p:nvPr>
            <p:ph type="title"/>
          </p:nvPr>
        </p:nvSpPr>
        <p:spPr/>
        <p:txBody>
          <a:bodyPr/>
          <a:lstStyle/>
          <a:p>
            <a:pPr algn="r" rtl="1"/>
            <a:r>
              <a:rPr lang="ar-SA" dirty="0" smtClean="0"/>
              <a:t>تابع الخواص الفيزيائية والكيميائية</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b="1" dirty="0" smtClean="0">
                <a:cs typeface="+mj-cs"/>
              </a:rPr>
              <a:t>4- التخثر أو المسخ </a:t>
            </a:r>
            <a:r>
              <a:rPr lang="en-US" b="1" dirty="0" err="1" smtClean="0">
                <a:cs typeface="+mj-cs"/>
              </a:rPr>
              <a:t>denaturation</a:t>
            </a:r>
            <a:r>
              <a:rPr lang="ar-SA" b="1" dirty="0" smtClean="0">
                <a:cs typeface="+mj-cs"/>
              </a:rPr>
              <a:t>:</a:t>
            </a:r>
          </a:p>
          <a:p>
            <a:pPr lvl="1" algn="r" rtl="1"/>
            <a:r>
              <a:rPr lang="ar-SA" dirty="0" smtClean="0">
                <a:cs typeface="+mj-cs"/>
              </a:rPr>
              <a:t>هي عملية تدمير للتركيب البنائي لجزيء البروتين حيث يحدث تغيير في بناءه الثانوي والثالث والرابع مع فقد وظائفه البيولوجية وترسيبه</a:t>
            </a:r>
          </a:p>
          <a:p>
            <a:pPr lvl="1" algn="r" rtl="1"/>
            <a:r>
              <a:rPr lang="ar-SA" dirty="0" smtClean="0">
                <a:latin typeface="Arial Narrow" pitchFamily="34" charset="0"/>
                <a:cs typeface="Akhbar MT" pitchFamily="2" charset="-78"/>
              </a:rPr>
              <a:t>العوامل التي تسبب التخثر:</a:t>
            </a:r>
          </a:p>
          <a:p>
            <a:pPr lvl="2" algn="r" rtl="1">
              <a:buNone/>
            </a:pPr>
            <a:r>
              <a:rPr lang="ar-SA" b="1" dirty="0" smtClean="0">
                <a:cs typeface="+mj-cs"/>
              </a:rPr>
              <a:t>أ- عوامل فيزيائية:</a:t>
            </a:r>
          </a:p>
          <a:p>
            <a:pPr lvl="2" algn="r" rtl="1"/>
            <a:r>
              <a:rPr lang="ar-SA" dirty="0" smtClean="0">
                <a:cs typeface="+mj-cs"/>
              </a:rPr>
              <a:t>الحرارة الشديدة ، الأشعة فوق البنفسجية ، موجات فوق صوتية ، أشعة أكس </a:t>
            </a:r>
            <a:r>
              <a:rPr lang="en-US" dirty="0" smtClean="0">
                <a:cs typeface="+mj-cs"/>
              </a:rPr>
              <a:t>X</a:t>
            </a:r>
            <a:r>
              <a:rPr lang="ar-SA" dirty="0" smtClean="0">
                <a:cs typeface="+mj-cs"/>
              </a:rPr>
              <a:t> ، الضغط </a:t>
            </a:r>
            <a:r>
              <a:rPr lang="ar-SA" dirty="0" smtClean="0">
                <a:cs typeface="+mj-cs"/>
              </a:rPr>
              <a:t>المرتفع</a:t>
            </a:r>
            <a:r>
              <a:rPr lang="ar-SA" dirty="0" smtClean="0">
                <a:cs typeface="+mj-cs"/>
              </a:rPr>
              <a:t> </a:t>
            </a:r>
            <a:r>
              <a:rPr lang="ar-SA" dirty="0" smtClean="0">
                <a:cs typeface="+mj-cs"/>
              </a:rPr>
              <a:t>جداً</a:t>
            </a:r>
            <a:r>
              <a:rPr lang="ar-SA" dirty="0" smtClean="0">
                <a:cs typeface="+mj-cs"/>
              </a:rPr>
              <a:t>.</a:t>
            </a:r>
            <a:endParaRPr lang="ar-SA" dirty="0" smtClean="0">
              <a:cs typeface="+mj-cs"/>
            </a:endParaRPr>
          </a:p>
          <a:p>
            <a:pPr lvl="2" algn="r" rtl="1">
              <a:buNone/>
            </a:pPr>
            <a:r>
              <a:rPr lang="ar-SA" b="1" dirty="0" smtClean="0">
                <a:cs typeface="+mj-cs"/>
              </a:rPr>
              <a:t>ب- عوامل كيميائية:</a:t>
            </a:r>
          </a:p>
          <a:p>
            <a:pPr lvl="2" algn="r" rtl="1"/>
            <a:r>
              <a:rPr lang="ar-SA" dirty="0" smtClean="0">
                <a:cs typeface="+mj-cs"/>
              </a:rPr>
              <a:t>كحول ، أحماض مركزة ، قواعد مركزة.</a:t>
            </a:r>
          </a:p>
        </p:txBody>
      </p:sp>
      <p:sp>
        <p:nvSpPr>
          <p:cNvPr id="4" name="Title 1"/>
          <p:cNvSpPr>
            <a:spLocks noGrp="1"/>
          </p:cNvSpPr>
          <p:nvPr>
            <p:ph type="title"/>
          </p:nvPr>
        </p:nvSpPr>
        <p:spPr/>
        <p:txBody>
          <a:bodyPr/>
          <a:lstStyle/>
          <a:p>
            <a:pPr algn="r" rtl="1"/>
            <a:r>
              <a:rPr lang="ar-SA" dirty="0" smtClean="0"/>
              <a:t>تابع الخواص الفيزيائية والكيميائية</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التخثر أو المسخ</a:t>
            </a:r>
            <a:endParaRPr lang="en-US" dirty="0"/>
          </a:p>
        </p:txBody>
      </p:sp>
      <p:sp>
        <p:nvSpPr>
          <p:cNvPr id="3" name="Content Placeholder 2"/>
          <p:cNvSpPr>
            <a:spLocks noGrp="1"/>
          </p:cNvSpPr>
          <p:nvPr>
            <p:ph idx="1"/>
          </p:nvPr>
        </p:nvSpPr>
        <p:spPr/>
        <p:txBody>
          <a:bodyPr/>
          <a:lstStyle/>
          <a:p>
            <a:pPr lvl="1" algn="r" rtl="1"/>
            <a:r>
              <a:rPr lang="ar-SA" dirty="0" smtClean="0">
                <a:cs typeface="Akhbar MT" pitchFamily="2" charset="-78"/>
              </a:rPr>
              <a:t>العوامل التي تصاحب التخثر:</a:t>
            </a:r>
          </a:p>
          <a:p>
            <a:pPr lvl="2" algn="r" rtl="1">
              <a:buNone/>
            </a:pPr>
            <a:r>
              <a:rPr lang="ar-SA" b="1" dirty="0" smtClean="0">
                <a:cs typeface="+mj-cs"/>
              </a:rPr>
              <a:t>أ- تغيرات طبيعية:</a:t>
            </a:r>
          </a:p>
          <a:p>
            <a:pPr lvl="2" algn="r" rtl="1"/>
            <a:r>
              <a:rPr lang="ar-SA" dirty="0" smtClean="0">
                <a:cs typeface="+mj-cs"/>
              </a:rPr>
              <a:t>تقل </a:t>
            </a:r>
            <a:r>
              <a:rPr lang="ar-SA" dirty="0" err="1" smtClean="0">
                <a:cs typeface="+mj-cs"/>
              </a:rPr>
              <a:t>الذوبانية</a:t>
            </a:r>
            <a:r>
              <a:rPr lang="ar-SA" dirty="0" smtClean="0">
                <a:cs typeface="+mj-cs"/>
              </a:rPr>
              <a:t> ، تزيد اللزوجة.</a:t>
            </a:r>
          </a:p>
          <a:p>
            <a:pPr lvl="2" algn="r" rtl="1">
              <a:buNone/>
            </a:pPr>
            <a:r>
              <a:rPr lang="ar-SA" b="1" dirty="0" smtClean="0">
                <a:cs typeface="+mj-cs"/>
              </a:rPr>
              <a:t>ب- تغيرات كيميائية:</a:t>
            </a:r>
          </a:p>
          <a:p>
            <a:pPr lvl="2" algn="r" rtl="1"/>
            <a:r>
              <a:rPr lang="ar-SA" dirty="0" smtClean="0">
                <a:cs typeface="+mj-cs"/>
              </a:rPr>
              <a:t>تفكك سلسل متعدد </a:t>
            </a:r>
            <a:r>
              <a:rPr lang="ar-SA" dirty="0" err="1" smtClean="0">
                <a:cs typeface="+mj-cs"/>
              </a:rPr>
              <a:t>الببتيد</a:t>
            </a:r>
            <a:r>
              <a:rPr lang="ar-SA" dirty="0" smtClean="0">
                <a:cs typeface="+mj-cs"/>
              </a:rPr>
              <a:t> ، تغيرات كيميائية في بعض المجاميع الموجودة في سلسة متعدد </a:t>
            </a:r>
            <a:r>
              <a:rPr lang="ar-SA" dirty="0" err="1" smtClean="0">
                <a:cs typeface="+mj-cs"/>
              </a:rPr>
              <a:t>الببتيد</a:t>
            </a:r>
            <a:r>
              <a:rPr lang="ar-SA" dirty="0" smtClean="0">
                <a:cs typeface="+mj-cs"/>
              </a:rPr>
              <a:t>: مثل مجموعة الكبريت ، ومجموعة الهيدروكسيل.</a:t>
            </a:r>
          </a:p>
          <a:p>
            <a:pPr lvl="2" algn="r" rtl="1">
              <a:buNone/>
            </a:pPr>
            <a:r>
              <a:rPr lang="ar-SA" b="1" dirty="0" smtClean="0">
                <a:cs typeface="+mj-cs"/>
              </a:rPr>
              <a:t>ج- تغيرات بيولوجية:</a:t>
            </a:r>
          </a:p>
          <a:p>
            <a:pPr lvl="2" algn="r" rtl="1"/>
            <a:r>
              <a:rPr lang="ar-SA" dirty="0" smtClean="0">
                <a:cs typeface="+mj-cs"/>
              </a:rPr>
              <a:t>مثل الأنزيمات </a:t>
            </a:r>
            <a:r>
              <a:rPr lang="ar-SA" dirty="0" err="1" smtClean="0">
                <a:cs typeface="+mj-cs"/>
              </a:rPr>
              <a:t>والهرمونات</a:t>
            </a:r>
            <a:r>
              <a:rPr lang="ar-SA" dirty="0" smtClean="0">
                <a:cs typeface="+mj-cs"/>
              </a:rPr>
              <a:t> تفقد وظائفها البيولوجية.</a:t>
            </a:r>
          </a:p>
          <a:p>
            <a:pPr algn="r" rtl="1"/>
            <a:endParaRPr lang="en-US" dirty="0">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328</TotalTime>
  <Words>582</Words>
  <Application>Microsoft Office PowerPoint</Application>
  <PresentationFormat>On-screen Show (4:3)</PresentationFormat>
  <Paragraphs>45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الخواص الفيزيائية والكيميائية للبروتينات</vt:lpstr>
      <vt:lpstr>الخواص الفيزيائية والكيميائية</vt:lpstr>
      <vt:lpstr>تابع الخواص الفيزيائية والكيميائية</vt:lpstr>
      <vt:lpstr>تابع ترسيب البروتينات</vt:lpstr>
      <vt:lpstr>تابع الخواص الفيزيائية والكيميائية</vt:lpstr>
      <vt:lpstr>تابع الخواص الفيزيائية والكيميائية</vt:lpstr>
      <vt:lpstr>تابع التخثر أو المسخ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الخواص الفيزيائية والكيميائية للبروتينات</dc:title>
  <dc:creator>Mohammed</dc:creator>
  <cp:lastModifiedBy>nojood</cp:lastModifiedBy>
  <cp:revision>30</cp:revision>
  <dcterms:created xsi:type="dcterms:W3CDTF">2008-11-06T13:07:59Z</dcterms:created>
  <dcterms:modified xsi:type="dcterms:W3CDTF">2010-10-23T07:53:56Z</dcterms:modified>
</cp:coreProperties>
</file>