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30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2:08.78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0,'0'0,"0"0,0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2:18.2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2038 488,'-27'-43,"-1"1,-3 2,-1 1,-1 1,-3 2,-2 0,9 11,-2 1,0 2,-2 0,0 3,-1 0,-1 3,-1 1,-6-1,10 6,-1 2,0 2,0 1,0 1,-1 2,1 1,0 2,-6 2,-24 4,1 2,0 4,-51 17,60-13,1 2,0 2,2 3,1 1,1 3,1 2,2 2,-39 36,46-33,2 1,1 2,2 1,2 2,1 1,3 2,1 0,3 2,-14 36,13-18,4 0,1 2,4 0,3 0,-1 39,9-55,2 1,2-1,2 1,3 0,2-1,2 0,12 35,-13-59,1-1,1 0,1-1,2 0,0-1,1 0,2-1,9 11,-10-16,1-1,0-1,1-1,1 0,0-1,1-1,0 0,0-2,2 0,8 2,9 1,1-1,0-2,0-2,1-1,0-3,0-1,0-1,1-3,-1-1,25-6,-21 1,0-2,0-2,-2-2,1-2,-1-1,-2-3,0-1,0-2,15-13,-16 8,-2-2,-1-2,-1-1,-1-2,-3-1,0-1,-2-2,-2-1,17-34,-8 4,-2-1,24-73,-43 100,-3-1,-1-1,-2 0,-2 0,0-35,-7 52,-1 1,-1-1,-2 1,0 0,-2 0,-1 0,-2 1,0 0,-1 0,-2 1,-1 1,0 0,-2 1,-1 0,-1 1,0 1,-2 1,0 0,-2 1,-10-6,-11-8,-31-19,53 40,0 1,0 1,-1 0,0 2,-2 0,3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2:29.0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3187 287,'-105'-14,"0"5,0 4,0 5,-17 5,59 3,0 3,1 3,0 3,2 2,0 3,1 2,2 3,-29 19,43-20,1 1,2 3,0 1,3 2,0 1,2 3,2 0,1 2,2 1,2 2,2 1,2 0,1 2,3 1,1 1,3 0,1 1,3 1,2 0,2 1,5-22,1 0,1 1,1-1,2 0,0 0,6 18,-4-26,2 0,0-1,1 1,1-1,0-1,2 0,0 0,1-1,7 8,0-3,2 0,0-2,0 0,2-2,1 0,6 2,5 3,2-3,1 0,1-3,3 0,35 9,1-3,1-3,0-4,20-1,42 3,0-7,32-5,-68-8,-1-4,0-4,39-12,-89 10,-1-1,0-3,-1-3,-1-1,-1-2,-1-3,-1-2,-2-2,0-1,-2-3,-2-1,-1-3,21-24,-44 43,-2-1,0-1,-1 0,-1-1,-1-1,0 0,-2 0,-1-1,3-12,-7 17,-1 0,0 0,-2 0,0 0,-1 0,-1-1,0 1,-2 0,0-1,-1 1,-1 0,-1 1,0-2,-4-2,0 0,-1 0,-1 1,-1 1,-1 0,0 0,-2 2,0-1,-1 2,-4-3,-13-10,-1 2,-1 1,-1 1,-38-17,18 14,-2 3,-1 3,-1 2,0 3,-1 3,-61-7,89 18,15 2</inkml:trace>
  <inkml:trace contextRef="#ctx0" brushRef="#br0" timeOffset="1515.577">0 711,'13'-44,"1"1,3 1,1 1,17-27,-24 49,1 0,1 1,0 1,2 0,0 0,1 2,0 0,1 1,1 0,9-4,12-4,1 1,1 2,1 2,1 2,0 2,1 1,0 3,0 1,1 3,0 1,17 2,439 7,-475-3,1 2,-1 1,-1 0,1 2,-1 2,-1 0,1 1,21 13,22 5,7 4,-68-29,0 1,0 1,0-1,-1 1,1 0,-1 1,0-1,1 4,0 1,-1 0,0 0,0 1,-1 0,-1 0,0 1,0-1,-1 1,-1 0,1 11,-3-22,0-1,0 1,0-1,0 1,-1-1,1 1,0-1,0 1,-1 0,1-1,0 0,-1 1,1-1,0 1,-1-1,1 1,-1-1,1 0,-1 1,1-1,-1 0,1 1,-1-1,1 0,-1 0,0 1,-24 6,-28-1,-201-6,252 0</inkml:trace>
  <inkml:trace contextRef="#ctx0" brushRef="#br0" timeOffset="2358.735">1861 514,'1'-91,"0"12,-3 0,-9-60,9 127,-1 0,1 0,-2 0,0 1,-1-3,4 11,-1-1,0 1,1 0,-1-1,-1 1,1 0,0 0,-1 0,1 1,-1-1,0 0,0 1,0 0,0 0,0 0,-1 0,1 0,-3-1,2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2:34.9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144 479,'-14'12,"0"0,1 1,1 1,0 0,1 0,1 1,-8 13,12-17,0 1,1 0,0 0,1 1,0-1,1 1,1 0,0 0,0 0,2 0,-1 2,1-10,1-1,-1 0,1 1,0-1,0 1,0-1,0 0,1 0,0 0,0 0,0 0,0 0,1 0,-1 0,4 2,-1-1,0 0,0-1,0 0,0-1,1 1,0-1,0 0,0 0,0-1,1 1,14 3,-1-2,1 0,0-1,0-1,0-1,5-1,0 1,-15 0,0 0,1-1,-1-1,0 1,0-2,1 0,-1 0,10-4,-19 5,0-1,0 1,0-1,-1 1,1-1,0 1,-1-1,0 0,1 0,-1 0,0 0,0 0,0 0,0 0,0 0,0 0,-1-1,1 1,-1 0,1-2,0-7,0-1,0 1,-1-9,-1 8,1-4,1-3,-1 0,-1 0,-1 0,0 0,-2 0,0 0,-2-1,4 16,0 0,0 0,-1 0,0 0,0 0,0 1,0 0,0-1,-1 1,1 0,-1 0,0 1,0-1,0 1,0 0,-1 0,1 0,0 1,-1-1,0 1,1 0,-5 0,-9-1,1 0,0 1,0 1,-1 1,-9 1,14 0,6 0</inkml:trace>
  <inkml:trace contextRef="#ctx0" brushRef="#br0" timeOffset="1047.589">737 479,'-2'57,"2"40,0-86,1 1,1-1,0 1,1-1,0 0,5 10,-7-18,0 0,0 0,0-1,1 1,-1-1,1 1,0-1,0 0,0 1,0-1,0 0,0 0,1-1,-1 1,1 0,-1-1,1 1,-1-1,1 0,0 0,0 0,0 0,0-1,-1 1,1-1,0 0,0 1,0-1,0-1,0 1,0 0,0-1,0 1,0-1,0 0,-1 0,1 0,0 0,0-1,-1 1,2-2,10-5,-1-1,0-1,0 0,-1-1,0-1,-1 0,0 0,-1-1,0 0,5-11,-16 33,0 1,0-1,1 1,1-1,-1 1,1-1,1 1,1 4,-1-10,0 0,0 0,0 0,0 0,1-1,-1 1,1-1,0 0,0 0,1 0,-1 0,0 0,1-1,0 0,3 2,-4-3</inkml:trace>
  <inkml:trace contextRef="#ctx0" brushRef="#br0" timeOffset="1715.669">1668 0,'-2'195,"5"211,-3-394,0 0,2 1,0-1,0 0,1-1,0 1,4 8,-6-18,0 1,0-1,1 1,0-1,-1 1,1-1,0 0,0 0,0 0,0 0,0 0,1 0,-1-1,0 1,1-1,0 1,-1-1,1 0,0 0,-1 0,1-1,0 1,0-1,0 1,0-1,-1 0,1 0,0 0,0-1,0 1,0 0,0-1,-1 0,2 0,3-1,-3 0</inkml:trace>
  <inkml:trace contextRef="#ctx0" brushRef="#br0" timeOffset="2062.456">1442 423,'0'0,"0"0,0 0,0 0,0 0,0 0,0 0,0 0,0 0,43-14,14-5,-2 1,-11 3,-12 5,-13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2:41.4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1451 509,'-202'-1,"-228"3,387 0,0 2,1 1,-1 3,1 1,-11 6,27-7,0 2,0 1,1 1,1 2,0 0,0 1,2 1,-16 15,10-4,1 2,2 0,1 2,1 0,1 1,2 2,2 0,1 1,2 1,1 0,1 1,0 9,-5 37,2-1,5 2,3 0,3 0,5 11,0-37,2-1,3 1,3-1,2-1,13 43,-14-71,1-1,1 1,1-2,2 1,0-2,2 0,1-1,0 0,2-2,1 0,1-1,3 2,-4-7,1 0,0-1,1-2,0 0,1-1,1-1,0-1,0-2,0 0,24 4,-17-7,1-1,-1-2,1-1,-1-1,0-2,1-1,-1-1,15-6,-2-1,0-3,-1-1,0-2,-1-2,-2-2,0-2,-1-1,-1-2,-1-1,-2-3,-1 0,9-13,-11 6,0-2,-3-1,-1-1,-2-1,-2-2,-2 0,-2-2,-2 0,-2-1,-2-1,-2 0,-2 0,-2-2,-3 1,-1 0,-3-1,-3-22,0 47,-1 1,-2 0,0 1,-1-1,-1 1,-2 0,0 1,-1 0,-4-4,4 9,-1 0,-1 0,-1 2,0-1,-1 2,-1 0,0 0,-1 1,0 1,-1 1,-3-1,-6-2,0 2,-1 1,0 1,-1 1,0 1,0 1,-29-2,5 4,-1 2,1 2,-50 7,76-4,1 1,-1 1,-15 6,16-1</inkml:trace>
  <inkml:trace contextRef="#ctx0" brushRef="#br0" timeOffset="2200.279">1536 1891,'45'28,"12"7,1-3,62 26,2-12,121 28,27-12,-185-48,0-3,22-3,511-6,-336-5,-76 1,199-29,-190 0,-1-8,5-12,-34-2,-3-8,-2-8,91-52,279-169,132-115,-461 266,634-387,-734 449,34-31,26-33,-176 137,0 0,1 1,-1 0,1-1,0 2,0-1,0 1,0 0,0 0,1 1,-1 0,1 0,-1 0,1 1,-1 0,1 0,2 1,-9-1,1 0,-1 0,0 0,1 0,-1 0,1 0,-1 0,0 0,1-1,-1 1,0 0,1 0,-1 0,0 0,1 0,-1-1,0 1,1 0,-1 0,0-1,1 1,-1 0,0-1,0 1,0 0,1 0,-1-1,0 1,0 0,0-1,0 1,1-1,-1 1,0 0,0-1,0 1,0 0,0-1,0 1,0-1,0 1,0 0,0-1,0 1,0-1,0 1,0-1,0 1,-1-1,1 0,0 1,0-1,0 1,0-1,-1 1,1-1,0 1,-1-1,1 1,0-1,-1 1,1-1,0 1,-1 0,1-1,-1 1,1 0,-1-1,1 1,-1 0,1-1,-1 1,1 0,-1 0,0 0,-63-3,-55 4,27 1,-76-2,252-2,-1-4,1-3,15-7,-36 6,0 2,1 4,-1 2,5 3,-68-1,1 0,-1 0,0 0,0 0,0 0,0 0,0 0,1 0,-1 0,0 0,0 0,0 0,0 0,0 0,1 1,-1-1,0 0,0 0,0 0,0 0,0 0,0 0,0 1,0-1,0 0,1 0,-1 0,0 0,0 0,0 1,0-1,0 0,0 0,0 0,0 0,0 1,0-1,0 0,0 0,0 0,0 0,0 1,0-1,-1 0,1 0,0 0,0 0,0 0,0 1,0-1,0 0,0 0,0 0,0 0,-1 0,1 0,-8 12,5-8,-17 26,2 1,-1 5,-18 31,-241 408,265-453,11-19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3:16.3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28 508,'0'315,"0"-307</inkml:trace>
  <inkml:trace contextRef="#ctx0" brushRef="#br0" timeOffset="347.072">0 0,'0'0,"0"0,0 0,0 0,0 0,0 0,0 0,0 0,0 0,0 0,0 0</inkml:trace>
  <inkml:trace contextRef="#ctx0" brushRef="#br0" timeOffset="6596.95">451 451,'0'347,"1"-350,-1 1,1-1,0 0,0 1,1-1,-1 1,1 0,-1-1,1 1,0-1,7-11,1-10,-2-1,0 0,4-24,-3 12,2-35,-4 19,-6 52,-1 0,1-1,-1 1,1 0,0 0,-1-1,1 1,0 0,0 0,0 0,0 0,0 0,0 0,0 0,0 0,1 0,-1 0,0 1,0-1,1 1,-1-1,0 1,1-1,-1 1,1 0,-1-1,0 1,1 0,0 0,7-1,1 1,0 0,-1 1,3 0,1 0,-7-1,0 0,0 1,0 0,0 0,0 0,0 1,0 0,-1 0,1 0,-1 1,1-1,-1 1,0 1,0-1,-1 1,1 0,-1 0,1 0,-1 1,0-1,-1 1,10 14,0-1,-2 2,0-1,-2 1,0 1,-1 0,-1 0,-1 1,-1-1,-1 1,-1 1,0-1,-2 0,-2 22,1-34,-1-5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D3FB-40D3-4A12-A149-DC53987A3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A3B9F-367D-421A-9395-86B1A966F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721D-FB1C-4325-8268-E89D364F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7E3CF-28DF-4B21-9163-6614699E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2DB39-6910-47FA-9110-D55CC90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6559-582D-4C08-9083-CAEA2AF4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B2B44-9B0C-4278-8C41-BE32A264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B2EA-C0B8-4490-84AF-1F8387E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8BE0-9BEC-4B48-8654-FFFDE330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4CBAB-EAB4-4FE6-A24A-2F255747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B2CA5-9D1C-4FCF-834C-BA2B5EB8F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8B34E-AA7D-41E1-B558-73C159C7A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F89D8-2B0C-4C03-9682-FEED8703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C89E8-119C-4850-83DF-A5AFC49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9DCFB-9EFD-40D2-93B5-BBD0E21E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3FB-0A18-4481-A1D4-7A5F15CB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C2D0-B703-4F6B-9C79-5C53F0483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AEA8-EF12-450E-ABA3-1B94D742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CB258-AAC4-4CE5-A75E-CA2641E8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2C73-BBEE-4936-AF77-06143D9A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E098-5795-4E2B-95E7-59738086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83349-3C8E-4D8E-9195-2C138E0C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2380-8523-465D-A90B-D1F1B70D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7CA96-67B0-49E3-864B-CF5AC018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2A60-3982-42F2-B964-48F31EF0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BB71-F8AD-44F1-B03F-6573CAD6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0DD1C-B719-470C-94D3-E7FAC739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06C2F-8891-4FC3-B01E-0D84A9736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C9A3-BBA3-4402-B173-98099B27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98E97-34EC-486A-A1BC-8642768F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C8BBE-57D4-4717-8E85-FFF9C9BC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8F01-4FBD-44E0-9041-E8C7F0BA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824F7-E594-4627-9DED-174ED376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66AC8-C545-406E-8384-BF89AC61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BE163-325E-442F-BA42-B89951A54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22A57-2C13-46A2-9445-293B29CF6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A152F-E117-4A86-B080-889EED72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16214-0428-4C45-91E5-9E1E4E4C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AEFEC-4A8D-487B-AF17-90DD12C8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3B43-A748-46EF-B57C-25D33034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8D395-70F5-4AEF-9483-91C487AA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80F99-7969-4A5B-81B9-EAACE59D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31B8D-60FD-4207-BA31-0F6F6E7A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3311B-B1E8-41EA-8086-0B9559D0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E9352-AEE2-4C0D-BC58-81B612AD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86E06-9354-4D33-B16F-7310B8E6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F8F3-4ADA-4EDF-B6A8-EC175126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371B-367C-4530-B2F3-6DED4541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04DEE-C00C-444A-835F-FF6547811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0660-4821-4190-AAF7-7B829E80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99FF4-7226-498A-995E-D69E8175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1D92-E44C-42AF-8327-C6362B9A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BE25-6612-4B2B-9B28-04694712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38791-427F-4D8C-8443-D2750E018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D3E13-A2D1-4EEC-98DF-435E27D3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F3B79-3B34-4CBB-ACBF-98630552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10978-DF5E-44CA-8785-68367885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B09B6-D100-4789-B6BC-2F25BBA6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0EB1B-8B88-44D8-B009-B8964CF1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5A4D-EDC8-4C15-A9C6-DF21AAB28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9F99-B4EF-4322-A438-0FF9276AC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BC34-68BE-40BD-9EAA-8BFDAE99BF24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0455E-4C13-42D7-A4B0-2FD91BBBD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53AC-DDD0-45D3-B204-4EAE559D1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6.xml"/><Relationship Id="rId3" Type="http://schemas.openxmlformats.org/officeDocument/2006/relationships/image" Target="../media/image16.png"/><Relationship Id="rId7" Type="http://schemas.openxmlformats.org/officeDocument/2006/relationships/customXml" Target="../ink/ink3.xml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4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C36F-F03D-4194-A97B-E9785C59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900"/>
            <a:ext cx="10515600" cy="143033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 201</a:t>
            </a:r>
            <a:b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8 -Week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4612A-4B7C-4A81-9826-F66609B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2" y="173233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3D243-B87F-48D7-9ACB-B08F7490744B}"/>
              </a:ext>
            </a:extLst>
          </p:cNvPr>
          <p:cNvSpPr txBox="1"/>
          <p:nvPr/>
        </p:nvSpPr>
        <p:spPr>
          <a:xfrm>
            <a:off x="828992" y="1482607"/>
            <a:ext cx="7000240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C6DAD-0104-4BBD-B096-BF4D1834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76" y="1427516"/>
            <a:ext cx="6071560" cy="2806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67F30-9C8C-4EC3-94EA-81FB604A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112" y="4271211"/>
            <a:ext cx="5922962" cy="241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2" y="173233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3D243-B87F-48D7-9ACB-B08F7490744B}"/>
              </a:ext>
            </a:extLst>
          </p:cNvPr>
          <p:cNvSpPr txBox="1"/>
          <p:nvPr/>
        </p:nvSpPr>
        <p:spPr>
          <a:xfrm>
            <a:off x="757872" y="1973441"/>
            <a:ext cx="5622608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DCBAC-C1E5-4F6C-AF1E-0DEB7122E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72" y="1217591"/>
            <a:ext cx="5512424" cy="3062457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C1832A72-CA72-4CFF-A95A-EBD51C041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296" y="1973441"/>
            <a:ext cx="4810794" cy="32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BDF4-7E59-4648-BA5E-B853886B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1040130"/>
            <a:ext cx="10515600" cy="285559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8</a:t>
            </a:r>
            <a:b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of Analysis and Selected Topics (dc)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D3219-3EC8-4FD4-BB31-38A5D9B10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Nodal analysis (general approach)</a:t>
            </a:r>
            <a:br>
              <a:rPr lang="en-US" dirty="0"/>
            </a:br>
            <a:r>
              <a:rPr lang="en-US" dirty="0"/>
              <a:t>Nodal analysis (formatted approach)</a:t>
            </a:r>
            <a:br>
              <a:rPr lang="en-US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47262-C062-4827-AE3C-15C8F39E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Nodal Analysis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33A13-82C2-45EC-924E-10ACB5BE8AA3}"/>
              </a:ext>
            </a:extLst>
          </p:cNvPr>
          <p:cNvSpPr txBox="1"/>
          <p:nvPr/>
        </p:nvSpPr>
        <p:spPr>
          <a:xfrm>
            <a:off x="931816" y="1729945"/>
            <a:ext cx="10193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mesh analysis we used Kirchhoff’s voltage law around each closed loop.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we employ Kirchhoff’s current law to develop the method: nodal analysis.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Nodal analysis method: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B15D2-AB7C-44E3-9A5C-AE4CB449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814" y="3429000"/>
            <a:ext cx="7852372" cy="31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Nodal Analysis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C1649-AAEF-4DE1-A70C-F4685D27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330" y="1345373"/>
            <a:ext cx="3406527" cy="2308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517D0A-533D-49A2-9171-DC6E108B2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727" y="3568446"/>
            <a:ext cx="3554623" cy="2692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108252-D264-4630-8315-55FFCF158049}"/>
                  </a:ext>
                </a:extLst>
              </p:cNvPr>
              <p:cNvSpPr txBox="1"/>
              <p:nvPr/>
            </p:nvSpPr>
            <p:spPr>
              <a:xfrm>
                <a:off x="596535" y="1345373"/>
                <a:ext cx="6471021" cy="4585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nodes is two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ground is selected as the reference node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KCL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  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108252-D264-4630-8315-55FFCF15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35" y="1345373"/>
                <a:ext cx="6471021" cy="4585038"/>
              </a:xfrm>
              <a:prstGeom prst="rect">
                <a:avLst/>
              </a:prstGeom>
              <a:blipFill>
                <a:blip r:embed="rId4"/>
                <a:stretch>
                  <a:fillRect l="-1508" t="-1064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5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Nodal Analysis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EC09B7-ACBB-4385-96A9-10ABE7008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80" y="1118235"/>
            <a:ext cx="4258310" cy="1666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335C5-6FF5-4BF9-A9A8-2185E8BB2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80" y="2801111"/>
            <a:ext cx="4246623" cy="1882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A0C2BA-B215-4D7E-80DD-F11396CB1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080" y="4743490"/>
            <a:ext cx="4098290" cy="1794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/>
              <p:nvPr/>
            </p:nvSpPr>
            <p:spPr>
              <a:xfrm>
                <a:off x="816610" y="1951647"/>
                <a:ext cx="10193384" cy="401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 1: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 2: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+2=0</m:t>
                      </m:r>
                    </m:oMath>
                  </m:oMathPara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=−2→−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</m:t>
                      </m:r>
                    </m:oMath>
                  </m:oMathPara>
                </a14:m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0" y="1951647"/>
                <a:ext cx="10193384" cy="4013663"/>
              </a:xfrm>
              <a:prstGeom prst="rect">
                <a:avLst/>
              </a:prstGeom>
              <a:blipFill>
                <a:blip r:embed="rId5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07E929-9298-4D05-A8A9-07D256C9F278}"/>
                  </a:ext>
                </a:extLst>
              </p14:cNvPr>
              <p14:cNvContentPartPr/>
              <p14:nvPr/>
            </p14:nvContentPartPr>
            <p14:xfrm>
              <a:off x="-551040" y="46462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07E929-9298-4D05-A8A9-07D256C9F2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559680" y="46372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6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2" y="173233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/>
              <p:nvPr/>
            </p:nvSpPr>
            <p:spPr>
              <a:xfrm>
                <a:off x="828992" y="1111730"/>
                <a:ext cx="5665470" cy="280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Supernode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Currents in = currents out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92" y="1111730"/>
                <a:ext cx="5665470" cy="2800318"/>
              </a:xfrm>
              <a:prstGeom prst="rect">
                <a:avLst/>
              </a:prstGeom>
              <a:blipFill>
                <a:blip r:embed="rId2"/>
                <a:stretch>
                  <a:fillRect l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B1D8665-B388-4AEA-ACDE-57CB135DA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80" y="446532"/>
            <a:ext cx="4579302" cy="3010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10E2C-173B-44CA-9678-9F1E63E00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931" y="3711588"/>
            <a:ext cx="4609869" cy="2797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E6AB94-5087-4D82-97CF-14D150BCE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766" y="3094365"/>
            <a:ext cx="4193230" cy="846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071C1-9CEB-4618-873B-84D496BDD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80" y="4154054"/>
            <a:ext cx="5389446" cy="19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3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2" y="173233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Nodal Analysis (formatted)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/>
              <p:nvPr/>
            </p:nvSpPr>
            <p:spPr>
              <a:xfrm>
                <a:off x="828992" y="1333225"/>
                <a:ext cx="5665470" cy="447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the nodes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the voltages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1:    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2:   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1:        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2:   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92" y="1333225"/>
                <a:ext cx="5665470" cy="4475328"/>
              </a:xfrm>
              <a:prstGeom prst="rect">
                <a:avLst/>
              </a:prstGeom>
              <a:blipFill>
                <a:blip r:embed="rId2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D2B559-2490-4C94-AD8E-7A3B5C84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462" y="1736917"/>
            <a:ext cx="4027805" cy="1593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EB4D4-6A13-4DAC-B9FD-1396861C2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462" y="3472219"/>
            <a:ext cx="3956485" cy="20873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E566C7-AA9E-476B-A1B3-008CA0FD3BB5}"/>
                  </a:ext>
                </a:extLst>
              </p14:cNvPr>
              <p14:cNvContentPartPr/>
              <p14:nvPr/>
            </p14:nvContentPartPr>
            <p14:xfrm>
              <a:off x="5336400" y="3932680"/>
              <a:ext cx="733680" cy="74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E566C7-AA9E-476B-A1B3-008CA0FD3B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7760" y="3923680"/>
                <a:ext cx="75132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559E61-AB55-4AEE-87D4-AD36E8B55A3C}"/>
                  </a:ext>
                </a:extLst>
              </p14:cNvPr>
              <p14:cNvContentPartPr/>
              <p14:nvPr/>
            </p14:nvContentPartPr>
            <p14:xfrm>
              <a:off x="5927880" y="4055440"/>
              <a:ext cx="1465200" cy="74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559E61-AB55-4AEE-87D4-AD36E8B55A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8882" y="4046800"/>
                <a:ext cx="1482836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4AABDE-A3D5-4598-9EDA-E2D439FDBDC7}"/>
                  </a:ext>
                </a:extLst>
              </p14:cNvPr>
              <p14:cNvContentPartPr/>
              <p14:nvPr/>
            </p14:nvContentPartPr>
            <p14:xfrm>
              <a:off x="6028320" y="3316360"/>
              <a:ext cx="641880" cy="31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4AABDE-A3D5-4598-9EDA-E2D439FDBD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9320" y="3307370"/>
                <a:ext cx="659520" cy="33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20AF31-0286-42A7-BA73-6F339A0FAC33}"/>
                  </a:ext>
                </a:extLst>
              </p14:cNvPr>
              <p14:cNvContentPartPr/>
              <p14:nvPr/>
            </p14:nvContentPartPr>
            <p14:xfrm>
              <a:off x="5415600" y="4777600"/>
              <a:ext cx="3172680" cy="895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20AF31-0286-42A7-BA73-6F339A0FAC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06960" y="4768957"/>
                <a:ext cx="3190320" cy="912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6A2D420-86DD-4E40-8E26-4BD3BAA87BCA}"/>
                  </a:ext>
                </a:extLst>
              </p14:cNvPr>
              <p14:cNvContentPartPr/>
              <p14:nvPr/>
            </p14:nvContentPartPr>
            <p14:xfrm>
              <a:off x="6455640" y="5762920"/>
              <a:ext cx="306720" cy="308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6A2D420-86DD-4E40-8E26-4BD3BAA87BC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6651" y="5753920"/>
                <a:ext cx="324339" cy="3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8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2" y="173233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/>
              <p:nvPr/>
            </p:nvSpPr>
            <p:spPr>
              <a:xfrm>
                <a:off x="786844" y="1485625"/>
                <a:ext cx="5665470" cy="3743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sources are converted to current sources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=0.1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1:        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2:   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0.1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44" y="1485625"/>
                <a:ext cx="5665470" cy="3743204"/>
              </a:xfrm>
              <a:prstGeom prst="rect">
                <a:avLst/>
              </a:prstGeom>
              <a:blipFill>
                <a:blip r:embed="rId2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D648562-D70B-4F4D-869F-33BC47B6D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91" y="1559036"/>
            <a:ext cx="4978717" cy="2175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DA9055-0DD5-4840-B60D-07353E669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081" y="3968484"/>
            <a:ext cx="4189016" cy="204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2" y="173233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2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/>
              <p:nvPr/>
            </p:nvSpPr>
            <p:spPr>
              <a:xfrm>
                <a:off x="412761" y="1360687"/>
                <a:ext cx="7000240" cy="5918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nodes and remove extra unnecessary nodes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1:        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2:        −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3:         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61" y="1360687"/>
                <a:ext cx="7000240" cy="5918993"/>
              </a:xfrm>
              <a:prstGeom prst="rect">
                <a:avLst/>
              </a:prstGeom>
              <a:blipFill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C8B737A-63AC-404A-AD82-1D2AEB2D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001" y="564436"/>
            <a:ext cx="3268030" cy="2882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7EBC9-7D69-47AD-AE39-FF141A698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001" y="3656342"/>
            <a:ext cx="3440112" cy="270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337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Office Theme</vt:lpstr>
      <vt:lpstr>EE 201 Lecture 8 -Week 5</vt:lpstr>
      <vt:lpstr>Chapter 8 Methods of Analysis and Selected Topics (dc)</vt:lpstr>
      <vt:lpstr>Nodal Analysis</vt:lpstr>
      <vt:lpstr>Nodal Analysis</vt:lpstr>
      <vt:lpstr>Nodal Analysis</vt:lpstr>
      <vt:lpstr>Supernode</vt:lpstr>
      <vt:lpstr>Nodal Analysis (formatted)</vt:lpstr>
      <vt:lpstr>Example 1</vt:lpstr>
      <vt:lpstr>Example 2</vt:lpstr>
      <vt:lpstr>Example 3</vt:lpstr>
      <vt:lpstr>Example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Anmar Arif</dc:creator>
  <cp:lastModifiedBy>Anmar Arif</cp:lastModifiedBy>
  <cp:revision>67</cp:revision>
  <dcterms:created xsi:type="dcterms:W3CDTF">2019-09-09T14:53:58Z</dcterms:created>
  <dcterms:modified xsi:type="dcterms:W3CDTF">2019-09-29T20:03:11Z</dcterms:modified>
</cp:coreProperties>
</file>