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8" r:id="rId7"/>
    <p:sldId id="270" r:id="rId8"/>
    <p:sldId id="261" r:id="rId9"/>
    <p:sldId id="271" r:id="rId10"/>
    <p:sldId id="262" r:id="rId11"/>
    <p:sldId id="264" r:id="rId12"/>
    <p:sldId id="269" r:id="rId13"/>
    <p:sldId id="265" r:id="rId14"/>
    <p:sldId id="272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0809F-47BA-47FF-91D0-AF9307A5890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B2D40-6F84-465D-8986-B7C7C1A07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2D40-6F84-465D-8986-B7C7C1A0792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2D40-6F84-465D-8986-B7C7C1A0792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2D40-6F84-465D-8986-B7C7C1A0792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2D40-6F84-465D-8986-B7C7C1A0792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2D40-6F84-465D-8986-B7C7C1A0792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2D40-6F84-465D-8986-B7C7C1A0792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2D40-6F84-465D-8986-B7C7C1A0792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2D40-6F84-465D-8986-B7C7C1A0792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2D40-6F84-465D-8986-B7C7C1A0792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2D40-6F84-465D-8986-B7C7C1A0792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2D40-6F84-465D-8986-B7C7C1A0792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942A-60C0-4DEF-95E1-DFF77F908F44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3515-0420-4BEF-AD65-DBCC7504E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942A-60C0-4DEF-95E1-DFF77F908F44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3515-0420-4BEF-AD65-DBCC7504E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942A-60C0-4DEF-95E1-DFF77F908F44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3515-0420-4BEF-AD65-DBCC7504E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942A-60C0-4DEF-95E1-DFF77F908F44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3515-0420-4BEF-AD65-DBCC7504E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942A-60C0-4DEF-95E1-DFF77F908F44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3515-0420-4BEF-AD65-DBCC7504E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942A-60C0-4DEF-95E1-DFF77F908F44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3515-0420-4BEF-AD65-DBCC7504E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942A-60C0-4DEF-95E1-DFF77F908F44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3515-0420-4BEF-AD65-DBCC7504E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942A-60C0-4DEF-95E1-DFF77F908F44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3515-0420-4BEF-AD65-DBCC7504E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942A-60C0-4DEF-95E1-DFF77F908F44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3515-0420-4BEF-AD65-DBCC7504E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942A-60C0-4DEF-95E1-DFF77F908F44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3515-0420-4BEF-AD65-DBCC7504E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942A-60C0-4DEF-95E1-DFF77F908F44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3E3515-0420-4BEF-AD65-DBCC7504E8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CE942A-60C0-4DEF-95E1-DFF77F908F44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3E3515-0420-4BEF-AD65-DBCC7504E82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hemedicalbiochemistrypage.org/images/hemoglobin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upload.wikimedia.org/wikipedia/commons/c/c9/Main_protein_structure_levels_en.sv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school.com/science/biology_place/biocoach/images/translation/peptbond.gi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شكل البروتينات الثلاثي الأبعاد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البناء </a:t>
            </a:r>
            <a:r>
              <a:rPr lang="ar-SA" dirty="0" smtClean="0"/>
              <a:t>الثلاثي </a:t>
            </a:r>
            <a:r>
              <a:rPr lang="en-US" dirty="0" smtClean="0"/>
              <a:t>tertiary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يستعمل للتعبير عن شكل الأبعاد الثلاثية للبروتينات الكروية والتي تكون فيها سلسلة متعدد </a:t>
            </a:r>
            <a:r>
              <a:rPr lang="ar-SA" sz="2800" dirty="0" err="1" smtClean="0">
                <a:cs typeface="+mj-cs"/>
              </a:rPr>
              <a:t>الببتيد</a:t>
            </a:r>
            <a:r>
              <a:rPr lang="ar-SA" sz="2800" dirty="0" smtClean="0">
                <a:cs typeface="+mj-cs"/>
              </a:rPr>
              <a:t> منطوية بشدة ومكثفة بصورة هيئة كرة.</a:t>
            </a:r>
          </a:p>
          <a:p>
            <a:pPr algn="r" rtl="1"/>
            <a:r>
              <a:rPr lang="ar-SA" sz="2800" dirty="0" smtClean="0">
                <a:cs typeface="+mj-cs"/>
              </a:rPr>
              <a:t>تعد قدرة السلاسل </a:t>
            </a:r>
            <a:r>
              <a:rPr lang="ar-SA" sz="2800" dirty="0" err="1" smtClean="0">
                <a:cs typeface="+mj-cs"/>
              </a:rPr>
              <a:t>الببتيدية</a:t>
            </a:r>
            <a:r>
              <a:rPr lang="ar-SA" sz="2800" dirty="0" smtClean="0">
                <a:cs typeface="+mj-cs"/>
              </a:rPr>
              <a:t> على </a:t>
            </a:r>
            <a:r>
              <a:rPr lang="ar-SA" sz="2800" dirty="0" err="1" smtClean="0">
                <a:cs typeface="+mj-cs"/>
              </a:rPr>
              <a:t>الإلتفاف</a:t>
            </a:r>
            <a:r>
              <a:rPr lang="ar-SA" sz="2800" dirty="0" smtClean="0">
                <a:cs typeface="+mj-cs"/>
              </a:rPr>
              <a:t> حول </a:t>
            </a:r>
            <a:r>
              <a:rPr lang="ar-SA" sz="2800" smtClean="0">
                <a:cs typeface="+mj-cs"/>
              </a:rPr>
              <a:t>بعضها وتكررها </a:t>
            </a:r>
            <a:r>
              <a:rPr lang="ar-SA" sz="2800" dirty="0" smtClean="0">
                <a:cs typeface="+mj-cs"/>
              </a:rPr>
              <a:t>بنظام خاص لكل نوع من البروتين بحيث تأخذ حجما محدداً ويعتبر من مميزات هذا البروتين.</a:t>
            </a:r>
          </a:p>
          <a:p>
            <a:pPr algn="r" rtl="1"/>
            <a:r>
              <a:rPr lang="ar-SA" sz="2800" dirty="0" smtClean="0">
                <a:cs typeface="+mj-cs"/>
              </a:rPr>
              <a:t>يكون جزيء البروتين صورتين:</a:t>
            </a:r>
          </a:p>
          <a:p>
            <a:pPr lvl="1" algn="r" rtl="1"/>
            <a:r>
              <a:rPr lang="ar-SA" dirty="0" smtClean="0">
                <a:cs typeface="+mj-cs"/>
              </a:rPr>
              <a:t>صورة كروية: قابلة للذوبان ، الأحماض المحبة للماء بالخارج والكارهة للماء للداخل ، تركيبها حلزوني.</a:t>
            </a:r>
          </a:p>
          <a:p>
            <a:pPr lvl="1" algn="r" rtl="1"/>
            <a:r>
              <a:rPr lang="ar-SA" dirty="0" smtClean="0">
                <a:cs typeface="+mj-cs"/>
              </a:rPr>
              <a:t>صورة ليفية: غير قابلة للذوبان ، الأحماض المحبة للماء بالداخل والكارهة للماء للخارج ، تركيبها من صفائح.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البناء الرابع </a:t>
            </a:r>
            <a:r>
              <a:rPr lang="en-US" dirty="0" smtClean="0"/>
              <a:t>Quaternary structure</a:t>
            </a:r>
            <a:endParaRPr lang="en-US" dirty="0"/>
          </a:p>
        </p:txBody>
      </p:sp>
      <p:pic>
        <p:nvPicPr>
          <p:cNvPr id="11266" name="Picture 2" descr="مشاهدة الصورة بالحجم الكامل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981200"/>
            <a:ext cx="4038600" cy="4343400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معظم البروتينات في حالتها الطبيعية لا تكون منفردة.</a:t>
            </a:r>
          </a:p>
          <a:p>
            <a:pPr algn="r" rtl="1"/>
            <a:r>
              <a:rPr lang="ar-SA" sz="2800" dirty="0" smtClean="0">
                <a:cs typeface="+mj-cs"/>
              </a:rPr>
              <a:t>تكون معظم البروتينات التي تزيد اوزانها الجزيئية عن 50000.</a:t>
            </a:r>
          </a:p>
          <a:p>
            <a:pPr algn="r" rtl="1"/>
            <a:r>
              <a:rPr lang="ar-SA" sz="2800" dirty="0" smtClean="0">
                <a:cs typeface="+mj-cs"/>
              </a:rPr>
              <a:t>تتكون من سلسلتين أو اكثر من سلاسل متعدد الببتيد وتجمع السلاسل أو الجزيئات </a:t>
            </a:r>
            <a:r>
              <a:rPr lang="ar-SA" sz="2800" dirty="0" smtClean="0">
                <a:cs typeface="+mj-cs"/>
              </a:rPr>
              <a:t>هو الشكل </a:t>
            </a:r>
            <a:r>
              <a:rPr lang="ar-SA" sz="2800" dirty="0" smtClean="0">
                <a:cs typeface="+mj-cs"/>
              </a:rPr>
              <a:t>الرابع.</a:t>
            </a:r>
            <a:r>
              <a:rPr lang="en-US" sz="2800" dirty="0" smtClean="0">
                <a:cs typeface="+mj-cs"/>
              </a:rPr>
              <a:t> </a:t>
            </a:r>
            <a:endParaRPr lang="ar-SA" sz="2800" dirty="0" smtClean="0">
              <a:cs typeface="+mj-cs"/>
            </a:endParaRPr>
          </a:p>
          <a:p>
            <a:pPr algn="r" rtl="1"/>
            <a:r>
              <a:rPr lang="ar-SA" sz="2800" dirty="0" smtClean="0">
                <a:cs typeface="+mj-cs"/>
              </a:rPr>
              <a:t>مثال</a:t>
            </a:r>
            <a:r>
              <a:rPr lang="ar-SA" sz="2800" dirty="0" smtClean="0">
                <a:cs typeface="+mj-cs"/>
              </a:rPr>
              <a:t>: الهيموجلوبين ، يتكون من أربعة سلاسل ببتيدية: 2-ألفا ، 2-بيتا</a:t>
            </a:r>
            <a:endParaRPr lang="en-US" sz="28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File:Main protein structure levels en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err="1" smtClean="0"/>
              <a:t>ثباتية</a:t>
            </a:r>
            <a:r>
              <a:rPr lang="ar-SA" dirty="0" smtClean="0"/>
              <a:t> جزيء البروتين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935480"/>
            <a:ext cx="4343400" cy="4389120"/>
          </a:xfrm>
        </p:spPr>
        <p:txBody>
          <a:bodyPr>
            <a:noAutofit/>
          </a:bodyPr>
          <a:lstStyle/>
          <a:p>
            <a:pPr algn="r" rtl="1"/>
            <a:r>
              <a:rPr lang="ar-SA" sz="2400" dirty="0" smtClean="0">
                <a:cs typeface="+mj-cs"/>
              </a:rPr>
              <a:t>يساعد على </a:t>
            </a:r>
            <a:r>
              <a:rPr lang="ar-SA" sz="2400" dirty="0" err="1" smtClean="0">
                <a:cs typeface="+mj-cs"/>
              </a:rPr>
              <a:t>ثباتية</a:t>
            </a:r>
            <a:r>
              <a:rPr lang="ar-SA" sz="2400" dirty="0" smtClean="0">
                <a:cs typeface="+mj-cs"/>
              </a:rPr>
              <a:t> جزيء البروتين عدة أنواع من الروابط الكيميائية:</a:t>
            </a:r>
          </a:p>
          <a:p>
            <a:pPr lvl="1" algn="r" rtl="1"/>
            <a:r>
              <a:rPr lang="ar-SA" b="1" dirty="0" smtClean="0">
                <a:cs typeface="+mj-cs"/>
              </a:rPr>
              <a:t>1- الرابطة </a:t>
            </a:r>
            <a:r>
              <a:rPr lang="ar-SA" b="1" dirty="0" err="1" smtClean="0">
                <a:cs typeface="+mj-cs"/>
              </a:rPr>
              <a:t>الببتيدية</a:t>
            </a:r>
            <a:r>
              <a:rPr lang="ar-SA" b="1" dirty="0" smtClean="0">
                <a:cs typeface="+mj-cs"/>
              </a:rPr>
              <a:t> </a:t>
            </a:r>
            <a:r>
              <a:rPr lang="en-US" b="1" dirty="0" smtClean="0">
                <a:cs typeface="+mj-cs"/>
              </a:rPr>
              <a:t>peptide bond</a:t>
            </a:r>
            <a:r>
              <a:rPr lang="ar-SA" b="1" dirty="0" smtClean="0">
                <a:cs typeface="+mj-cs"/>
              </a:rPr>
              <a:t>:</a:t>
            </a:r>
          </a:p>
          <a:p>
            <a:pPr lvl="2" algn="r" rtl="1"/>
            <a:r>
              <a:rPr lang="ar-SA" sz="2400" dirty="0" smtClean="0">
                <a:cs typeface="+mj-cs"/>
              </a:rPr>
              <a:t>رابطة تساهمية تربط </a:t>
            </a:r>
            <a:r>
              <a:rPr lang="ar-SA" sz="2400" dirty="0" smtClean="0">
                <a:cs typeface="+mj-cs"/>
              </a:rPr>
              <a:t>جزيئات الأحماض الأمينية في </a:t>
            </a:r>
            <a:r>
              <a:rPr lang="ar-SA" sz="2400" dirty="0" smtClean="0">
                <a:cs typeface="+mj-cs"/>
              </a:rPr>
              <a:t>السلاسل لتكوين البروتين.</a:t>
            </a:r>
            <a:endParaRPr lang="ar-SA" sz="2400" dirty="0" smtClean="0">
              <a:cs typeface="+mj-cs"/>
            </a:endParaRPr>
          </a:p>
          <a:p>
            <a:pPr lvl="2" algn="r" rtl="1"/>
            <a:r>
              <a:rPr lang="ar-SA" sz="2400" dirty="0" smtClean="0">
                <a:cs typeface="+mj-cs"/>
              </a:rPr>
              <a:t>تتكون من أرتباط مجموعة الكربوكسيل ألفا مع مجموعة الأمين </a:t>
            </a:r>
            <a:r>
              <a:rPr lang="ar-SA" sz="2400" dirty="0" smtClean="0">
                <a:cs typeface="+mj-cs"/>
              </a:rPr>
              <a:t>ألفا مع فقد جزيء ماء.</a:t>
            </a:r>
            <a:endParaRPr lang="ar-SA" sz="2400" dirty="0" smtClean="0">
              <a:cs typeface="+mj-cs"/>
            </a:endParaRPr>
          </a:p>
          <a:p>
            <a:pPr lvl="2" algn="r" rtl="1"/>
            <a:r>
              <a:rPr lang="ar-SA" sz="2400" dirty="0" smtClean="0">
                <a:cs typeface="+mj-cs"/>
              </a:rPr>
              <a:t>عدد الروابط </a:t>
            </a:r>
            <a:r>
              <a:rPr lang="ar-SA" sz="2400" dirty="0" err="1" smtClean="0">
                <a:cs typeface="+mj-cs"/>
              </a:rPr>
              <a:t>الببتيدية</a:t>
            </a:r>
            <a:r>
              <a:rPr lang="ar-SA" sz="2400" dirty="0" smtClean="0">
                <a:cs typeface="+mj-cs"/>
              </a:rPr>
              <a:t> أقل بواحد من عدد </a:t>
            </a:r>
            <a:r>
              <a:rPr lang="ar-SA" sz="2400" dirty="0" err="1" smtClean="0">
                <a:cs typeface="+mj-cs"/>
              </a:rPr>
              <a:t>الحماض</a:t>
            </a:r>
            <a:r>
              <a:rPr lang="ar-SA" sz="2400" dirty="0" smtClean="0">
                <a:cs typeface="+mj-cs"/>
              </a:rPr>
              <a:t> </a:t>
            </a:r>
            <a:r>
              <a:rPr lang="ar-SA" sz="2400" dirty="0" err="1" smtClean="0">
                <a:cs typeface="+mj-cs"/>
              </a:rPr>
              <a:t>الأمينية</a:t>
            </a:r>
            <a:r>
              <a:rPr lang="ar-SA" sz="2400" dirty="0" smtClean="0">
                <a:cs typeface="+mj-cs"/>
              </a:rPr>
              <a:t>.</a:t>
            </a:r>
          </a:p>
          <a:p>
            <a:pPr lvl="2" algn="r" rtl="1"/>
            <a:r>
              <a:rPr lang="ar-SA" sz="2400" dirty="0" smtClean="0">
                <a:cs typeface="+mj-cs"/>
              </a:rPr>
              <a:t>تعتبر البناء الأولي للبروتين</a:t>
            </a:r>
            <a:r>
              <a:rPr lang="ar-SA" sz="2400" dirty="0" smtClean="0">
                <a:cs typeface="+mj-cs"/>
              </a:rPr>
              <a:t>.</a:t>
            </a:r>
            <a:endParaRPr lang="ar-SA" sz="2400" dirty="0" smtClean="0">
              <a:cs typeface="+mj-cs"/>
            </a:endParaRPr>
          </a:p>
        </p:txBody>
      </p:sp>
      <p:pic>
        <p:nvPicPr>
          <p:cNvPr id="9219" name="Picture 3" descr="مشاهدة الصورة بالحجم الكامل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286000"/>
            <a:ext cx="29718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3515874"/>
            <a:ext cx="4038600" cy="1243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 algn="r" rtl="1"/>
            <a:r>
              <a:rPr lang="ar-SA" b="1" dirty="0" smtClean="0">
                <a:cs typeface="+mj-cs"/>
              </a:rPr>
              <a:t>2- رابطة ثنائي الكبريت </a:t>
            </a:r>
            <a:r>
              <a:rPr lang="en-US" b="1" dirty="0" smtClean="0">
                <a:cs typeface="+mj-cs"/>
              </a:rPr>
              <a:t>disulfide bond</a:t>
            </a:r>
            <a:r>
              <a:rPr lang="ar-SA" b="1" dirty="0" smtClean="0">
                <a:cs typeface="+mj-cs"/>
              </a:rPr>
              <a:t>:</a:t>
            </a:r>
          </a:p>
          <a:p>
            <a:pPr lvl="2" algn="r" rtl="1"/>
            <a:r>
              <a:rPr lang="ar-SA" sz="2400" dirty="0" smtClean="0">
                <a:cs typeface="+mj-cs"/>
              </a:rPr>
              <a:t>هي رابطة تساهمية.</a:t>
            </a:r>
          </a:p>
          <a:p>
            <a:pPr lvl="2" algn="r" rtl="1"/>
            <a:r>
              <a:rPr lang="ar-SA" sz="2400" dirty="0" smtClean="0">
                <a:cs typeface="+mj-cs"/>
              </a:rPr>
              <a:t>تنتج من الارتباط لمجموعتين من السلفاهيدريل (</a:t>
            </a:r>
            <a:r>
              <a:rPr lang="en-US" sz="2400" dirty="0" smtClean="0">
                <a:cs typeface="+mj-cs"/>
              </a:rPr>
              <a:t>-SH</a:t>
            </a:r>
            <a:r>
              <a:rPr lang="ar-SA" sz="2400" dirty="0" smtClean="0">
                <a:cs typeface="+mj-cs"/>
              </a:rPr>
              <a:t>) في السستين ببعضهما البعض وتكون الرابطة (</a:t>
            </a:r>
            <a:r>
              <a:rPr lang="en-US" sz="2400" dirty="0" smtClean="0">
                <a:cs typeface="+mj-cs"/>
              </a:rPr>
              <a:t>-S-S-</a:t>
            </a:r>
            <a:r>
              <a:rPr lang="ar-SA" sz="2400" dirty="0" smtClean="0">
                <a:cs typeface="+mj-cs"/>
              </a:rPr>
              <a:t>)</a:t>
            </a:r>
          </a:p>
          <a:p>
            <a:pPr algn="r" rtl="1"/>
            <a:r>
              <a:rPr lang="ar-SA" sz="2800" dirty="0" smtClean="0">
                <a:cs typeface="+mj-cs"/>
              </a:rPr>
              <a:t>هذه الرابطتين عبارة عن روابط تساهمية قوية لا تتفكك بالتسخين.</a:t>
            </a:r>
            <a:endParaRPr lang="en-US" sz="2800" dirty="0" smtClean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err="1" smtClean="0"/>
              <a:t>ثباتية</a:t>
            </a:r>
            <a:r>
              <a:rPr lang="ar-SA" dirty="0" smtClean="0"/>
              <a:t> جزيء البروتين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r" rtl="1"/>
            <a:r>
              <a:rPr lang="ar-SA" b="1" dirty="0" smtClean="0">
                <a:cs typeface="+mj-cs"/>
              </a:rPr>
              <a:t>3- الرابطة </a:t>
            </a:r>
            <a:r>
              <a:rPr lang="ar-SA" b="1" dirty="0" err="1" smtClean="0">
                <a:cs typeface="+mj-cs"/>
              </a:rPr>
              <a:t>الألكتروستاتيكية</a:t>
            </a:r>
            <a:r>
              <a:rPr lang="ar-SA" b="1" dirty="0" smtClean="0">
                <a:cs typeface="+mj-cs"/>
              </a:rPr>
              <a:t> </a:t>
            </a:r>
            <a:r>
              <a:rPr lang="en-US" b="1" dirty="0" smtClean="0">
                <a:cs typeface="+mj-cs"/>
              </a:rPr>
              <a:t>electrostatic bond</a:t>
            </a:r>
            <a:r>
              <a:rPr lang="ar-SA" b="1" dirty="0" smtClean="0">
                <a:cs typeface="+mj-cs"/>
              </a:rPr>
              <a:t>:</a:t>
            </a:r>
          </a:p>
          <a:p>
            <a:pPr lvl="2" algn="r" rtl="1"/>
            <a:r>
              <a:rPr lang="ar-SA" dirty="0" smtClean="0">
                <a:cs typeface="+mj-cs"/>
              </a:rPr>
              <a:t>هي رابطة ملحية.</a:t>
            </a:r>
          </a:p>
          <a:p>
            <a:pPr lvl="2" algn="r" rtl="1"/>
            <a:r>
              <a:rPr lang="ar-SA" dirty="0" smtClean="0">
                <a:cs typeface="+mj-cs"/>
              </a:rPr>
              <a:t>تتكون بين المجاميع المتعاكسة الشحنة في </a:t>
            </a:r>
            <a:r>
              <a:rPr lang="ar-SA" u="sng" dirty="0" smtClean="0">
                <a:cs typeface="+mj-cs"/>
              </a:rPr>
              <a:t>السلسلة الجانبية</a:t>
            </a:r>
            <a:r>
              <a:rPr lang="ar-SA" dirty="0" smtClean="0">
                <a:cs typeface="+mj-cs"/>
              </a:rPr>
              <a:t> للأحماض </a:t>
            </a:r>
            <a:r>
              <a:rPr lang="ar-SA" dirty="0" err="1" smtClean="0">
                <a:cs typeface="+mj-cs"/>
              </a:rPr>
              <a:t>الأمينية</a:t>
            </a:r>
            <a:r>
              <a:rPr lang="ar-SA" dirty="0" smtClean="0">
                <a:cs typeface="+mj-cs"/>
              </a:rPr>
              <a:t>.</a:t>
            </a:r>
          </a:p>
          <a:p>
            <a:pPr lvl="2" algn="r" rtl="1"/>
            <a:r>
              <a:rPr lang="ar-SA" dirty="0" smtClean="0">
                <a:cs typeface="+mj-cs"/>
              </a:rPr>
              <a:t>مثال: الرابطة بين مجموعة </a:t>
            </a:r>
            <a:r>
              <a:rPr lang="ar-SA" dirty="0" err="1" smtClean="0">
                <a:cs typeface="+mj-cs"/>
              </a:rPr>
              <a:t>الكربوكسيل</a:t>
            </a:r>
            <a:r>
              <a:rPr lang="ar-SA" dirty="0" smtClean="0">
                <a:cs typeface="+mj-cs"/>
              </a:rPr>
              <a:t> الجانبية </a:t>
            </a:r>
            <a:r>
              <a:rPr lang="ar-SA" dirty="0" err="1" smtClean="0">
                <a:cs typeface="+mj-cs"/>
              </a:rPr>
              <a:t>للأسبارتيك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اسيد</a:t>
            </a:r>
            <a:r>
              <a:rPr lang="ar-SA" dirty="0" smtClean="0">
                <a:cs typeface="+mj-cs"/>
              </a:rPr>
              <a:t> مع مجموعة الأمين في السلسلة الجانبية للأمين </a:t>
            </a:r>
            <a:r>
              <a:rPr lang="ar-SA" dirty="0" err="1" smtClean="0">
                <a:cs typeface="+mj-cs"/>
              </a:rPr>
              <a:t>بالايسين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/>
            <a:r>
              <a:rPr lang="ar-SA" b="1" dirty="0" smtClean="0">
                <a:cs typeface="+mj-cs"/>
              </a:rPr>
              <a:t>4- الرابطة الهيدروجينية </a:t>
            </a:r>
            <a:r>
              <a:rPr lang="en-US" b="1" dirty="0" smtClean="0">
                <a:cs typeface="+mj-cs"/>
              </a:rPr>
              <a:t>hydrogen bond</a:t>
            </a:r>
            <a:r>
              <a:rPr lang="ar-SA" b="1" dirty="0" smtClean="0">
                <a:cs typeface="+mj-cs"/>
              </a:rPr>
              <a:t>:</a:t>
            </a:r>
          </a:p>
          <a:p>
            <a:pPr lvl="2" algn="r" rtl="1"/>
            <a:r>
              <a:rPr lang="ar-SA" dirty="0" smtClean="0">
                <a:cs typeface="+mj-cs"/>
              </a:rPr>
              <a:t>هي الرابطة التي تتكون بين </a:t>
            </a:r>
            <a:r>
              <a:rPr lang="ar-SA" u="sng" dirty="0" smtClean="0">
                <a:cs typeface="+mj-cs"/>
              </a:rPr>
              <a:t>السلسلة الجانبية</a:t>
            </a:r>
            <a:r>
              <a:rPr lang="ar-SA" dirty="0" smtClean="0">
                <a:cs typeface="+mj-cs"/>
              </a:rPr>
              <a:t> للأحماض </a:t>
            </a:r>
            <a:r>
              <a:rPr lang="ar-SA" dirty="0" err="1" smtClean="0">
                <a:cs typeface="+mj-cs"/>
              </a:rPr>
              <a:t>الأمينية</a:t>
            </a:r>
            <a:r>
              <a:rPr lang="ar-SA" dirty="0" smtClean="0">
                <a:cs typeface="+mj-cs"/>
              </a:rPr>
              <a:t> و الهيدروجين أو</a:t>
            </a:r>
            <a:r>
              <a:rPr lang="en-US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الأوكسيجين</a:t>
            </a:r>
            <a:r>
              <a:rPr lang="ar-SA" dirty="0" smtClean="0">
                <a:cs typeface="+mj-cs"/>
              </a:rPr>
              <a:t> في الرابطة </a:t>
            </a:r>
            <a:r>
              <a:rPr lang="ar-SA" dirty="0" err="1" smtClean="0">
                <a:cs typeface="+mj-cs"/>
              </a:rPr>
              <a:t>الببتيدية</a:t>
            </a:r>
            <a:r>
              <a:rPr lang="ar-SA" dirty="0" smtClean="0">
                <a:cs typeface="+mj-cs"/>
              </a:rPr>
              <a:t> مع الهيدروجين في سلسلة </a:t>
            </a:r>
            <a:r>
              <a:rPr lang="ar-SA" dirty="0" err="1" smtClean="0">
                <a:cs typeface="+mj-cs"/>
              </a:rPr>
              <a:t>الببتيد</a:t>
            </a:r>
            <a:r>
              <a:rPr lang="ar-SA" dirty="0" smtClean="0">
                <a:cs typeface="+mj-cs"/>
              </a:rPr>
              <a:t> الأخرى.</a:t>
            </a:r>
          </a:p>
          <a:p>
            <a:pPr lvl="2" algn="r" rtl="1"/>
            <a:r>
              <a:rPr lang="ar-SA" dirty="0" smtClean="0">
                <a:cs typeface="+mj-cs"/>
              </a:rPr>
              <a:t>تنتج من اختلاف </a:t>
            </a:r>
            <a:r>
              <a:rPr lang="ar-SA" dirty="0" err="1" smtClean="0">
                <a:cs typeface="+mj-cs"/>
              </a:rPr>
              <a:t>السالبية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الكهربئية</a:t>
            </a:r>
            <a:r>
              <a:rPr lang="ar-SA" dirty="0" smtClean="0">
                <a:cs typeface="+mj-cs"/>
              </a:rPr>
              <a:t> بين هيدروجين مركب مع ذرة أخرى مثل </a:t>
            </a:r>
            <a:r>
              <a:rPr lang="ar-SA" dirty="0" err="1" smtClean="0">
                <a:cs typeface="+mj-cs"/>
              </a:rPr>
              <a:t>الأوكسيجين</a:t>
            </a:r>
            <a:r>
              <a:rPr lang="ar-SA" dirty="0" smtClean="0">
                <a:cs typeface="+mj-cs"/>
              </a:rPr>
              <a:t> في مركب آخر.</a:t>
            </a:r>
          </a:p>
          <a:p>
            <a:pPr algn="r" rtl="1"/>
            <a:endParaRPr lang="en-US" b="1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</a:t>
            </a:r>
            <a:r>
              <a:rPr lang="ar-SA" dirty="0" err="1" smtClean="0"/>
              <a:t>ثباتية</a:t>
            </a:r>
            <a:r>
              <a:rPr lang="ar-SA" dirty="0" smtClean="0"/>
              <a:t> جزيء البروتين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cs typeface="+mj-cs"/>
              </a:rPr>
              <a:t>5- رابطة المجموعات الغير قطبية:</a:t>
            </a:r>
          </a:p>
          <a:p>
            <a:pPr lvl="1" algn="r" rtl="1"/>
            <a:r>
              <a:rPr lang="ar-SA" dirty="0" smtClean="0">
                <a:cs typeface="+mj-cs"/>
              </a:rPr>
              <a:t>وهو </a:t>
            </a:r>
            <a:r>
              <a:rPr lang="ar-SA" dirty="0" err="1" smtClean="0">
                <a:cs typeface="+mj-cs"/>
              </a:rPr>
              <a:t>الأرتباط</a:t>
            </a:r>
            <a:r>
              <a:rPr lang="ar-SA" dirty="0" smtClean="0">
                <a:cs typeface="+mj-cs"/>
              </a:rPr>
              <a:t> بين السلاسل </a:t>
            </a:r>
            <a:r>
              <a:rPr lang="ar-SA" dirty="0" err="1" smtClean="0">
                <a:cs typeface="+mj-cs"/>
              </a:rPr>
              <a:t>الجانيبة</a:t>
            </a:r>
            <a:r>
              <a:rPr lang="ar-SA" dirty="0" smtClean="0">
                <a:cs typeface="+mj-cs"/>
              </a:rPr>
              <a:t> للأحماض </a:t>
            </a:r>
            <a:r>
              <a:rPr lang="ar-SA" dirty="0" err="1" smtClean="0">
                <a:cs typeface="+mj-cs"/>
              </a:rPr>
              <a:t>الأميينية</a:t>
            </a:r>
            <a:r>
              <a:rPr lang="ar-SA" dirty="0" smtClean="0">
                <a:cs typeface="+mj-cs"/>
              </a:rPr>
              <a:t> الغير قطبية في البروتين.</a:t>
            </a:r>
          </a:p>
          <a:p>
            <a:pPr lvl="1" algn="r" rtl="1"/>
            <a:r>
              <a:rPr lang="ar-SA" dirty="0" smtClean="0">
                <a:cs typeface="+mj-cs"/>
              </a:rPr>
              <a:t>تتنافر مع المذيب داخل جزيء البروتين وتتجاذب مع بعضها الآخر مثل مجموعات </a:t>
            </a:r>
            <a:r>
              <a:rPr lang="ar-SA" dirty="0" err="1" smtClean="0">
                <a:cs typeface="+mj-cs"/>
              </a:rPr>
              <a:t>الفينيل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النين</a:t>
            </a:r>
            <a:r>
              <a:rPr lang="ar-SA" dirty="0" smtClean="0">
                <a:cs typeface="+mj-cs"/>
              </a:rPr>
              <a:t> أو مجموعات </a:t>
            </a:r>
            <a:r>
              <a:rPr lang="ar-SA" dirty="0" err="1" smtClean="0">
                <a:cs typeface="+mj-cs"/>
              </a:rPr>
              <a:t>الميثيل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endParaRPr lang="ar-SA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تدخل الروابط من رقم 2 – 5 في البناء الثانوي والثالث للبروتين الآخر.</a:t>
            </a:r>
          </a:p>
          <a:p>
            <a:pPr algn="r" rtl="1"/>
            <a:r>
              <a:rPr lang="ar-SA" dirty="0" smtClean="0">
                <a:cs typeface="+mj-cs"/>
              </a:rPr>
              <a:t>الروابط </a:t>
            </a:r>
            <a:r>
              <a:rPr lang="ar-SA" smtClean="0">
                <a:cs typeface="+mj-cs"/>
              </a:rPr>
              <a:t>من رقم </a:t>
            </a:r>
            <a:r>
              <a:rPr lang="ar-SA" dirty="0" smtClean="0">
                <a:cs typeface="+mj-cs"/>
              </a:rPr>
              <a:t>3 – 5 هي روابط ضعيفة بحيث تتكسر مع التسخين.</a:t>
            </a:r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</a:t>
            </a:r>
            <a:r>
              <a:rPr lang="ar-SA" dirty="0" err="1" smtClean="0"/>
              <a:t>ثباتية</a:t>
            </a:r>
            <a:r>
              <a:rPr lang="ar-SA" dirty="0" smtClean="0"/>
              <a:t> جزيء البروتين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الشكل ثلاثي الأبعاد لجزيئات البروتين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يوجد أربعة أنواع للتركيب البنائي للبروتين:</a:t>
            </a:r>
          </a:p>
          <a:p>
            <a:pPr lvl="1" algn="r" rtl="1"/>
            <a:r>
              <a:rPr lang="ar-SA" sz="2800" dirty="0" smtClean="0">
                <a:cs typeface="+mj-cs"/>
              </a:rPr>
              <a:t>البناء الأولي </a:t>
            </a:r>
            <a:r>
              <a:rPr lang="en-US" sz="2800" dirty="0" smtClean="0">
                <a:cs typeface="+mj-cs"/>
              </a:rPr>
              <a:t>primary structure</a:t>
            </a:r>
            <a:endParaRPr lang="ar-SA" sz="2800" dirty="0" smtClean="0">
              <a:cs typeface="+mj-cs"/>
            </a:endParaRPr>
          </a:p>
          <a:p>
            <a:pPr lvl="1" algn="r" rtl="1"/>
            <a:r>
              <a:rPr lang="ar-SA" sz="2800" dirty="0" smtClean="0">
                <a:cs typeface="+mj-cs"/>
              </a:rPr>
              <a:t>البناء الثانوي </a:t>
            </a:r>
            <a:r>
              <a:rPr lang="en-US" sz="2800" dirty="0" smtClean="0">
                <a:cs typeface="+mj-cs"/>
              </a:rPr>
              <a:t>secondary structure</a:t>
            </a:r>
            <a:endParaRPr lang="ar-SA" sz="2800" dirty="0" smtClean="0">
              <a:cs typeface="+mj-cs"/>
            </a:endParaRPr>
          </a:p>
          <a:p>
            <a:pPr lvl="1" algn="r" rtl="1"/>
            <a:r>
              <a:rPr lang="ar-SA" sz="2800" dirty="0" smtClean="0">
                <a:cs typeface="+mj-cs"/>
              </a:rPr>
              <a:t>البناء </a:t>
            </a:r>
            <a:r>
              <a:rPr lang="ar-SA" sz="2800" dirty="0" err="1" smtClean="0">
                <a:cs typeface="+mj-cs"/>
              </a:rPr>
              <a:t>الثالثي</a:t>
            </a:r>
            <a:r>
              <a:rPr lang="ar-SA" sz="2800" dirty="0" smtClean="0">
                <a:cs typeface="+mj-cs"/>
              </a:rPr>
              <a:t> </a:t>
            </a:r>
            <a:r>
              <a:rPr lang="en-US" sz="2800" dirty="0" smtClean="0">
                <a:cs typeface="+mj-cs"/>
              </a:rPr>
              <a:t>tertiary structure</a:t>
            </a:r>
            <a:endParaRPr lang="ar-SA" sz="2800" dirty="0" smtClean="0">
              <a:cs typeface="+mj-cs"/>
            </a:endParaRPr>
          </a:p>
          <a:p>
            <a:pPr lvl="1" algn="r" rtl="1"/>
            <a:r>
              <a:rPr lang="ar-SA" sz="2800" dirty="0" smtClean="0">
                <a:cs typeface="+mj-cs"/>
              </a:rPr>
              <a:t>البناء </a:t>
            </a:r>
            <a:r>
              <a:rPr lang="ar-SA" sz="2800" dirty="0" err="1" smtClean="0">
                <a:cs typeface="+mj-cs"/>
              </a:rPr>
              <a:t>الرابعي</a:t>
            </a:r>
            <a:r>
              <a:rPr lang="ar-SA" sz="2800" dirty="0" smtClean="0">
                <a:cs typeface="+mj-cs"/>
              </a:rPr>
              <a:t> </a:t>
            </a:r>
            <a:r>
              <a:rPr lang="en-US" sz="2800" dirty="0" smtClean="0">
                <a:cs typeface="+mj-cs"/>
              </a:rPr>
              <a:t>quaternary structure</a:t>
            </a:r>
            <a:endParaRPr lang="ar-SA" sz="2800" dirty="0" smtClean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البناء الأولي </a:t>
            </a:r>
            <a:r>
              <a:rPr lang="en-US" dirty="0" smtClean="0"/>
              <a:t>Primary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هو تسلسل الأحماض </a:t>
            </a:r>
            <a:r>
              <a:rPr lang="ar-SA" sz="2800" dirty="0" err="1" smtClean="0">
                <a:cs typeface="+mj-cs"/>
              </a:rPr>
              <a:t>الأمينية</a:t>
            </a:r>
            <a:r>
              <a:rPr lang="ar-SA" sz="2800" dirty="0" smtClean="0">
                <a:cs typeface="+mj-cs"/>
              </a:rPr>
              <a:t> في العمود الفقري </a:t>
            </a:r>
            <a:r>
              <a:rPr lang="ar-SA" sz="2800" dirty="0" err="1" smtClean="0">
                <a:cs typeface="+mj-cs"/>
              </a:rPr>
              <a:t>التساهمي</a:t>
            </a:r>
            <a:r>
              <a:rPr lang="ar-SA" sz="2800" dirty="0" smtClean="0">
                <a:cs typeface="+mj-cs"/>
              </a:rPr>
              <a:t> لسلسلة متعدد </a:t>
            </a:r>
            <a:r>
              <a:rPr lang="ar-SA" sz="2800" dirty="0" err="1" smtClean="0">
                <a:cs typeface="+mj-cs"/>
              </a:rPr>
              <a:t>الببتيد</a:t>
            </a:r>
            <a:r>
              <a:rPr lang="ar-SA" sz="2800" dirty="0" smtClean="0">
                <a:cs typeface="+mj-cs"/>
              </a:rPr>
              <a:t>.</a:t>
            </a:r>
          </a:p>
          <a:p>
            <a:pPr algn="r" rtl="1"/>
            <a:r>
              <a:rPr lang="ar-SA" sz="2800" dirty="0" smtClean="0">
                <a:cs typeface="+mj-cs"/>
              </a:rPr>
              <a:t>وهذا التسلسل يميز كل بروتين عن الآخر ويحدد صفاته الفيزيائية والكيميائية.</a:t>
            </a:r>
            <a:endParaRPr lang="en-US" sz="2800" dirty="0">
              <a:cs typeface="+mj-cs"/>
            </a:endParaRPr>
          </a:p>
        </p:txBody>
      </p:sp>
      <p:pic>
        <p:nvPicPr>
          <p:cNvPr id="4" name="Picture 3" descr="amino acid sequenc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3733800"/>
            <a:ext cx="8001000" cy="3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19600" y="4191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البناء الأولي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648200"/>
            <a:ext cx="67532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البناء الثانوي </a:t>
            </a:r>
            <a:r>
              <a:rPr lang="en-US" dirty="0" smtClean="0"/>
              <a:t>Secondary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هو الترتيب الهندسي النوعي لسلسلة متعدد </a:t>
            </a:r>
            <a:r>
              <a:rPr lang="ar-SA" sz="2800" dirty="0" err="1" smtClean="0">
                <a:cs typeface="+mj-cs"/>
              </a:rPr>
              <a:t>الببتيد</a:t>
            </a:r>
            <a:r>
              <a:rPr lang="ar-SA" sz="2800" dirty="0" smtClean="0">
                <a:cs typeface="+mj-cs"/>
              </a:rPr>
              <a:t> على امتداد محور واحد.</a:t>
            </a:r>
          </a:p>
          <a:p>
            <a:pPr algn="r" rtl="1"/>
            <a:r>
              <a:rPr lang="ar-SA" sz="2800" dirty="0" smtClean="0">
                <a:cs typeface="+mj-cs"/>
              </a:rPr>
              <a:t>أنواع التراكيب الثانوية:</a:t>
            </a:r>
          </a:p>
          <a:p>
            <a:pPr lvl="1" algn="r" rtl="1"/>
            <a:r>
              <a:rPr lang="ar-SA" sz="2800" dirty="0" smtClean="0">
                <a:cs typeface="+mj-cs"/>
              </a:rPr>
              <a:t>المنحنى الحلزوني ألفا</a:t>
            </a:r>
          </a:p>
          <a:p>
            <a:pPr lvl="1" algn="r" rtl="1"/>
            <a:r>
              <a:rPr lang="ar-SA" sz="2800" dirty="0" smtClean="0">
                <a:cs typeface="+mj-cs"/>
              </a:rPr>
              <a:t>أشكال </a:t>
            </a:r>
            <a:r>
              <a:rPr lang="ar-SA" sz="2800" dirty="0" smtClean="0">
                <a:cs typeface="+mj-cs"/>
              </a:rPr>
              <a:t>بيتا</a:t>
            </a:r>
            <a:endParaRPr lang="en-US" sz="2800" dirty="0" smtClean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 algn="r" rtl="1">
              <a:buClr>
                <a:schemeClr val="accent3"/>
              </a:buClr>
              <a:buSzPct val="95000"/>
            </a:pPr>
            <a:r>
              <a:rPr lang="ar-SA" b="1" dirty="0" smtClean="0">
                <a:cs typeface="+mj-cs"/>
              </a:rPr>
              <a:t>أ- المنحنى الحلزوني ألفا</a:t>
            </a:r>
            <a:r>
              <a:rPr lang="ar-SA" dirty="0" smtClean="0">
                <a:cs typeface="+mj-cs"/>
              </a:rPr>
              <a:t>:</a:t>
            </a:r>
          </a:p>
          <a:p>
            <a:pPr marL="548640" lvl="2" indent="-274320" algn="r" rtl="1">
              <a:buClr>
                <a:schemeClr val="accent1"/>
              </a:buClr>
              <a:buSzPct val="95000"/>
            </a:pPr>
            <a:r>
              <a:rPr lang="ar-SA" sz="2400" dirty="0" smtClean="0">
                <a:cs typeface="+mj-cs"/>
              </a:rPr>
              <a:t>أبسط أنواع الأنظمة لسلاسل متعدد </a:t>
            </a:r>
            <a:r>
              <a:rPr lang="ar-SA" sz="2400" dirty="0" err="1" smtClean="0">
                <a:cs typeface="+mj-cs"/>
              </a:rPr>
              <a:t>الببتيد</a:t>
            </a:r>
            <a:r>
              <a:rPr lang="ar-SA" sz="2400" dirty="0" smtClean="0">
                <a:cs typeface="+mj-cs"/>
              </a:rPr>
              <a:t> داخل جزيء البروتين.</a:t>
            </a:r>
          </a:p>
          <a:p>
            <a:pPr marL="548640" lvl="2" indent="-274320" algn="r" rtl="1">
              <a:buClr>
                <a:schemeClr val="accent1"/>
              </a:buClr>
              <a:buSzPct val="95000"/>
            </a:pPr>
            <a:r>
              <a:rPr lang="ar-SA" sz="2400" dirty="0" smtClean="0">
                <a:cs typeface="+mj-cs"/>
              </a:rPr>
              <a:t>تلتف سلسلة متعدد </a:t>
            </a:r>
            <a:r>
              <a:rPr lang="ar-SA" sz="2400" dirty="0" err="1" smtClean="0">
                <a:cs typeface="+mj-cs"/>
              </a:rPr>
              <a:t>الببتيد</a:t>
            </a:r>
            <a:r>
              <a:rPr lang="ar-SA" sz="2400" dirty="0" smtClean="0">
                <a:cs typeface="+mj-cs"/>
              </a:rPr>
              <a:t> حول محور واحد في شكل حلزوني بسيط.</a:t>
            </a:r>
          </a:p>
          <a:p>
            <a:pPr marL="548640" lvl="2" indent="-274320" algn="r" rtl="1">
              <a:buClr>
                <a:schemeClr val="accent1"/>
              </a:buClr>
              <a:buSzPct val="95000"/>
            </a:pPr>
            <a:r>
              <a:rPr lang="ar-SA" sz="2400" dirty="0" smtClean="0">
                <a:cs typeface="+mj-cs"/>
              </a:rPr>
              <a:t>تتكون روابط هيدروجينية بين دورات الحلزون مما تؤدي إلى استقرار البروتين.</a:t>
            </a:r>
          </a:p>
          <a:p>
            <a:pPr marL="274320" lvl="1" indent="-274320" algn="r" rtl="1">
              <a:buClr>
                <a:schemeClr val="accent3"/>
              </a:buClr>
              <a:buSzPct val="95000"/>
            </a:pPr>
            <a:endParaRPr lang="ar-SA" dirty="0" smtClean="0">
              <a:cs typeface="+mj-cs"/>
            </a:endParaRPr>
          </a:p>
          <a:p>
            <a:pPr marL="274320" lvl="1" indent="-274320" algn="r" rtl="1">
              <a:buClr>
                <a:schemeClr val="accent3"/>
              </a:buClr>
              <a:buSzPct val="95000"/>
            </a:pPr>
            <a:endParaRPr lang="ar-SA" dirty="0" smtClean="0">
              <a:cs typeface="+mj-cs"/>
            </a:endParaRPr>
          </a:p>
          <a:p>
            <a:pPr algn="r" rtl="1"/>
            <a:endParaRPr lang="en-US" sz="24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تابع البناء الثانوي</a:t>
            </a:r>
            <a:endParaRPr lang="en-US" dirty="0"/>
          </a:p>
        </p:txBody>
      </p:sp>
      <p:pic>
        <p:nvPicPr>
          <p:cNvPr id="5" name="Picture 4" descr="ahelix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3581400"/>
            <a:ext cx="3238500" cy="23526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14800" y="6010275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 smtClean="0"/>
              <a:t>ألفا</a:t>
            </a:r>
          </a:p>
          <a:p>
            <a:pPr algn="ctr"/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-</a:t>
            </a:r>
            <a:r>
              <a:rPr lang="en-US" dirty="0" smtClean="0"/>
              <a:t>helix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000" dirty="0" smtClean="0">
                <a:cs typeface="+mj-cs"/>
              </a:rPr>
              <a:t>يكون ارتباط ذرة الهيدروجين التابعة لمجموعة الأمين في احد الاحماض الامينية وذرة الاوكسجين التابعة لمجموعة الكربوكسيل التابعة لحامض اميني اخر بواسطة الرابطة الهيدروجينية. يبعد عن الاول بثلاث وحدات امينية.</a:t>
            </a:r>
          </a:p>
          <a:p>
            <a:pPr algn="r" rtl="1"/>
            <a:r>
              <a:rPr lang="ar-SA" sz="3000" dirty="0" smtClean="0">
                <a:cs typeface="+mj-cs"/>
              </a:rPr>
              <a:t>تكرار الروابط الهيدروجينية بهذا الطريقة يعطي للجزيء شكلا حلزونيا.ً</a:t>
            </a:r>
            <a:endParaRPr lang="en-US" sz="3000" dirty="0">
              <a:cs typeface="+mj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114800"/>
            <a:ext cx="785812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تابع البناء الثانوي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يتخذ الشكل الحلزوني المظهر الليفي مثل بروتين الكولاجين المكون للألياف البيضاء.</a:t>
            </a:r>
          </a:p>
          <a:p>
            <a:pPr algn="r" rtl="1"/>
            <a:r>
              <a:rPr lang="ar-SA" dirty="0" smtClean="0">
                <a:cs typeface="+mj-cs"/>
              </a:rPr>
              <a:t>هذا النوع من البروتينات غير قابلة للذوبان في الماء مثل الشعر والاظافر.</a:t>
            </a:r>
          </a:p>
          <a:p>
            <a:pPr algn="r" rtl="1"/>
            <a:r>
              <a:rPr lang="ar-SA" dirty="0" smtClean="0">
                <a:cs typeface="+mj-cs"/>
              </a:rPr>
              <a:t>يؤدي الشكل الحلزوني إلى اعطاء شكلا ذو ابعاد ثلاثة: طول ، عرض ، وارتفاع.</a:t>
            </a:r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تابع البناء الثانوي</a:t>
            </a:r>
            <a:endParaRPr lang="en-US" dirty="0"/>
          </a:p>
        </p:txBody>
      </p:sp>
      <p:pic>
        <p:nvPicPr>
          <p:cNvPr id="5" name="Content Placeholder 3" descr="Protein_-_Secondary_Structure.jpg"/>
          <p:cNvPicPr>
            <a:picLocks noChangeAspect="1"/>
          </p:cNvPicPr>
          <p:nvPr/>
        </p:nvPicPr>
        <p:blipFill>
          <a:blip r:embed="rId2" cstate="print"/>
          <a:srcRect t="1049" r="11353"/>
          <a:stretch>
            <a:fillRect/>
          </a:stretch>
        </p:blipFill>
        <p:spPr>
          <a:xfrm>
            <a:off x="914400" y="3352800"/>
            <a:ext cx="6019800" cy="2971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58312" y="3581400"/>
            <a:ext cx="36576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09800" y="3657600"/>
            <a:ext cx="1447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3581400"/>
            <a:ext cx="1219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cs typeface="+mj-cs"/>
              </a:rPr>
              <a:t>ب- أشكال بيتا:</a:t>
            </a:r>
          </a:p>
          <a:p>
            <a:pPr lvl="1" algn="r" rtl="1"/>
            <a:r>
              <a:rPr lang="ar-SA" sz="2800" dirty="0" smtClean="0">
                <a:cs typeface="+mj-cs"/>
              </a:rPr>
              <a:t>تترتب هذه السلاسل على امتداد بعضها البعض لتشكل مركبات تسمى </a:t>
            </a:r>
            <a:r>
              <a:rPr lang="ar-SA" sz="2800" dirty="0" smtClean="0">
                <a:cs typeface="+mj-cs"/>
              </a:rPr>
              <a:t>الصحيفة </a:t>
            </a:r>
            <a:r>
              <a:rPr lang="ar-SA" sz="2800" dirty="0" smtClean="0">
                <a:cs typeface="+mj-cs"/>
              </a:rPr>
              <a:t>المطوية أو المثنية.</a:t>
            </a:r>
          </a:p>
          <a:p>
            <a:pPr lvl="1" algn="r" rtl="1"/>
            <a:r>
              <a:rPr lang="ar-SA" sz="2800" dirty="0" smtClean="0">
                <a:cs typeface="+mj-cs"/>
              </a:rPr>
              <a:t>أكثر شيوعا في البروتينات غير </a:t>
            </a:r>
            <a:r>
              <a:rPr lang="ar-SA" sz="2800" dirty="0" err="1" smtClean="0">
                <a:cs typeface="+mj-cs"/>
              </a:rPr>
              <a:t>الذوابة</a:t>
            </a:r>
            <a:r>
              <a:rPr lang="ar-SA" sz="2800" dirty="0" smtClean="0">
                <a:cs typeface="+mj-cs"/>
              </a:rPr>
              <a:t> ، ولكن يوجد أجزاء منه في البروتينات </a:t>
            </a:r>
            <a:r>
              <a:rPr lang="ar-SA" sz="2800" dirty="0" err="1" smtClean="0">
                <a:cs typeface="+mj-cs"/>
              </a:rPr>
              <a:t>الذوابة</a:t>
            </a:r>
            <a:r>
              <a:rPr lang="ar-SA" sz="2800" dirty="0" smtClean="0">
                <a:cs typeface="+mj-cs"/>
              </a:rPr>
              <a:t>.</a:t>
            </a:r>
          </a:p>
          <a:p>
            <a:pPr lvl="1" algn="r" rtl="1"/>
            <a:r>
              <a:rPr lang="ar-SA" sz="2800" dirty="0" smtClean="0">
                <a:cs typeface="+mj-cs"/>
              </a:rPr>
              <a:t>تتكون فيها سلاسل متعدد الببتيد المجاوره باتجاهات متعاكسة وترتبط بروابط هيدروجينية </a:t>
            </a:r>
            <a:r>
              <a:rPr lang="ar-SA" sz="2800" dirty="0" smtClean="0">
                <a:cs typeface="+mj-cs"/>
              </a:rPr>
              <a:t>بين مقاطع السلسة متعددة الببتيد الواقعة بمحاذاة بعضها البعض.</a:t>
            </a:r>
            <a:endParaRPr lang="en-US" sz="28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تابع البناء الثانوي</a:t>
            </a:r>
            <a:endParaRPr lang="en-US" dirty="0"/>
          </a:p>
        </p:txBody>
      </p:sp>
      <p:pic>
        <p:nvPicPr>
          <p:cNvPr id="5" name="Picture 4" descr="bsheet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5181600"/>
            <a:ext cx="4162425" cy="1323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5486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 smtClean="0"/>
              <a:t>شكل بيتا</a:t>
            </a:r>
            <a:endParaRPr lang="en-US" dirty="0" smtClean="0"/>
          </a:p>
          <a:p>
            <a:pPr algn="ctr"/>
            <a:r>
              <a:rPr lang="en-US" dirty="0" smtClean="0">
                <a:latin typeface="Times New Roman"/>
                <a:cs typeface="Times New Roman"/>
              </a:rPr>
              <a:t>β-sheet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اشكال بيتا</a:t>
            </a:r>
            <a:endParaRPr lang="en-US" dirty="0"/>
          </a:p>
        </p:txBody>
      </p:sp>
      <p:pic>
        <p:nvPicPr>
          <p:cNvPr id="4" name="Content Placeholder 3" descr="Protein_-_Secondary_Structur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b="44262"/>
          <a:stretch>
            <a:fillRect/>
          </a:stretch>
        </p:blipFill>
        <p:spPr>
          <a:xfrm>
            <a:off x="457200" y="1828800"/>
            <a:ext cx="4572000" cy="39624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000" dirty="0" smtClean="0">
                <a:cs typeface="+mj-cs"/>
              </a:rPr>
              <a:t>تكون مجاميع </a:t>
            </a:r>
            <a:r>
              <a:rPr lang="en-US" sz="3000" dirty="0" smtClean="0">
                <a:cs typeface="+mj-cs"/>
              </a:rPr>
              <a:t>R</a:t>
            </a:r>
            <a:r>
              <a:rPr lang="ar-SA" sz="3000" dirty="0" smtClean="0">
                <a:cs typeface="+mj-cs"/>
              </a:rPr>
              <a:t> واقعة في اعلى واسفلها.</a:t>
            </a:r>
            <a:endParaRPr lang="en-US" sz="3000" dirty="0"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760</TotalTime>
  <Words>708</Words>
  <Application>Microsoft Office PowerPoint</Application>
  <PresentationFormat>On-screen Show (4:3)</PresentationFormat>
  <Paragraphs>89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شكل البروتينات الثلاثي الأبعاد</vt:lpstr>
      <vt:lpstr>الشكل ثلاثي الأبعاد لجزيئات البروتين</vt:lpstr>
      <vt:lpstr>البناء الأولي Primary structure</vt:lpstr>
      <vt:lpstr>البناء الثانوي Secondary structure</vt:lpstr>
      <vt:lpstr>تابع البناء الثانوي</vt:lpstr>
      <vt:lpstr>تابع البناء الثانوي</vt:lpstr>
      <vt:lpstr>تابع البناء الثانوي</vt:lpstr>
      <vt:lpstr>تابع البناء الثانوي</vt:lpstr>
      <vt:lpstr>اشكال بيتا</vt:lpstr>
      <vt:lpstr>البناء الثلاثي tertiary structure</vt:lpstr>
      <vt:lpstr>البناء الرابع Quaternary structure</vt:lpstr>
      <vt:lpstr>Slide 12</vt:lpstr>
      <vt:lpstr>ثباتية جزيء البروتين</vt:lpstr>
      <vt:lpstr>ثباتية جزيء البروتين</vt:lpstr>
      <vt:lpstr>تابع ثباتية جزيء البروتين</vt:lpstr>
      <vt:lpstr>تابع ثباتية جزيء البروتين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شكل البروتينات الثلاثي الأبعاد</dc:title>
  <dc:creator>Mohammed</dc:creator>
  <cp:lastModifiedBy>nojood</cp:lastModifiedBy>
  <cp:revision>52</cp:revision>
  <dcterms:created xsi:type="dcterms:W3CDTF">2008-10-31T13:03:07Z</dcterms:created>
  <dcterms:modified xsi:type="dcterms:W3CDTF">2010-10-20T08:03:13Z</dcterms:modified>
</cp:coreProperties>
</file>