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theme/theme1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7.xml" ContentType="application/vnd.openxmlformats-officedocument.theme+xml"/>
  <Override PartName="/ppt/slideLayouts/slideLayout110.xml" ContentType="application/vnd.openxmlformats-officedocument.presentationml.slideLayout+xml"/>
  <Override PartName="/ppt/theme/theme1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9.xml" ContentType="application/vnd.openxmlformats-officedocument.theme+xml"/>
  <Override PartName="/ppt/slideLayouts/slideLayout122.xml" ContentType="application/vnd.openxmlformats-officedocument.presentationml.slideLayout+xml"/>
  <Override PartName="/ppt/theme/theme2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92" r:id="rId1"/>
    <p:sldMasterId id="2147484405" r:id="rId2"/>
    <p:sldMasterId id="2147484407" r:id="rId3"/>
    <p:sldMasterId id="2147484420" r:id="rId4"/>
    <p:sldMasterId id="2147484820" r:id="rId5"/>
    <p:sldMasterId id="2147484833" r:id="rId6"/>
    <p:sldMasterId id="2147484948" r:id="rId7"/>
    <p:sldMasterId id="2147484961" r:id="rId8"/>
    <p:sldMasterId id="2147484963" r:id="rId9"/>
    <p:sldMasterId id="2147484976" r:id="rId10"/>
    <p:sldMasterId id="2147485453" r:id="rId11"/>
    <p:sldMasterId id="2147485466" r:id="rId12"/>
    <p:sldMasterId id="2147485468" r:id="rId13"/>
    <p:sldMasterId id="2147485481" r:id="rId14"/>
    <p:sldMasterId id="2147485483" r:id="rId15"/>
    <p:sldMasterId id="2147485496" r:id="rId16"/>
    <p:sldMasterId id="2147485498" r:id="rId17"/>
    <p:sldMasterId id="2147485511" r:id="rId18"/>
    <p:sldMasterId id="2147485513" r:id="rId19"/>
    <p:sldMasterId id="2147485526" r:id="rId20"/>
    <p:sldMasterId id="2147485528" r:id="rId21"/>
  </p:sldMasterIdLst>
  <p:notesMasterIdLst>
    <p:notesMasterId r:id="rId40"/>
  </p:notesMasterIdLst>
  <p:handoutMasterIdLst>
    <p:handoutMasterId r:id="rId41"/>
  </p:handoutMasterIdLst>
  <p:sldIdLst>
    <p:sldId id="378" r:id="rId22"/>
    <p:sldId id="379" r:id="rId23"/>
    <p:sldId id="443" r:id="rId24"/>
    <p:sldId id="391" r:id="rId25"/>
    <p:sldId id="393" r:id="rId26"/>
    <p:sldId id="389" r:id="rId27"/>
    <p:sldId id="394" r:id="rId28"/>
    <p:sldId id="395" r:id="rId29"/>
    <p:sldId id="398" r:id="rId30"/>
    <p:sldId id="400" r:id="rId31"/>
    <p:sldId id="401" r:id="rId32"/>
    <p:sldId id="402" r:id="rId33"/>
    <p:sldId id="403" r:id="rId34"/>
    <p:sldId id="404" r:id="rId35"/>
    <p:sldId id="408" r:id="rId36"/>
    <p:sldId id="416" r:id="rId37"/>
    <p:sldId id="417" r:id="rId38"/>
    <p:sldId id="444" r:id="rId39"/>
  </p:sldIdLst>
  <p:sldSz cx="9144000" cy="6858000" type="screen4x3"/>
  <p:notesSz cx="6616700" cy="981075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0">
          <p15:clr>
            <a:srgbClr val="A4A3A4"/>
          </p15:clr>
        </p15:guide>
        <p15:guide id="2" pos="20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1"/>
    <p:restoredTop sz="94583"/>
  </p:normalViewPr>
  <p:slideViewPr>
    <p:cSldViewPr>
      <p:cViewPr varScale="1">
        <p:scale>
          <a:sx n="64" d="100"/>
          <a:sy n="64" d="100"/>
        </p:scale>
        <p:origin x="1440" y="72"/>
      </p:cViewPr>
      <p:guideLst>
        <p:guide orient="horz" pos="2160"/>
        <p:guide pos="2880"/>
      </p:guideLst>
    </p:cSldViewPr>
  </p:slideViewPr>
  <p:outlineViewPr>
    <p:cViewPr>
      <p:scale>
        <a:sx n="33" d="100"/>
        <a:sy n="33" d="100"/>
      </p:scale>
      <p:origin x="0" y="418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72" y="-102"/>
      </p:cViewPr>
      <p:guideLst>
        <p:guide orient="horz" pos="3090"/>
        <p:guide pos="20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5602"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8169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765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7146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2969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5774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32770"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24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34818"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71988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3686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4976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44034" name="Rectangle 1027"/>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59651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47106"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189641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857250" y="736600"/>
            <a:ext cx="4902200" cy="367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49154" name="Rectangle 3"/>
          <p:cNvSpPr>
            <a:spLocks noGrp="1" noChangeArrowheads="1"/>
          </p:cNvSpPr>
          <p:nvPr>
            <p:ph type="body" idx="1"/>
          </p:nvPr>
        </p:nvSpPr>
        <p:spPr bwMode="auto">
          <a:xfrm>
            <a:off x="661988" y="4660900"/>
            <a:ext cx="5292725" cy="4413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252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034557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69892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46934809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29753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614079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3480570"/>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65143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596037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9746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06660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671009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9276129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6317045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357049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8792665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117142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026075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99730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556028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72428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3209441"/>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95386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4296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6512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0224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0122846"/>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2844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2CFA7B9-C13B-A54B-AB48-D4AADED4B63B}" type="datetime4">
              <a:rPr lang="en-US"/>
              <a:pPr>
                <a:defRPr/>
              </a:pPr>
              <a:t>November 10, 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C14AFA7E-91A9-9D43-9209-04D966F7981E}" type="slidenum">
              <a:rPr lang="en-US" altLang="en-US"/>
              <a:pPr>
                <a:defRPr/>
              </a:pPr>
              <a:t>‹#›</a:t>
            </a:fld>
            <a:endParaRPr lang="en-US" altLang="en-US"/>
          </a:p>
        </p:txBody>
      </p:sp>
    </p:spTree>
    <p:extLst>
      <p:ext uri="{BB962C8B-B14F-4D97-AF65-F5344CB8AC3E}">
        <p14:creationId xmlns:p14="http://schemas.microsoft.com/office/powerpoint/2010/main" val="990892921"/>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6BE9EE-9EC3-8D4C-8347-93EC2D60E888}" type="datetime4">
              <a:rPr lang="en-US"/>
              <a:pPr>
                <a:defRPr/>
              </a:pPr>
              <a:t>November 10,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FFEDC-9C52-6040-BD20-DE52ECF97519}" type="slidenum">
              <a:rPr lang="en-US" altLang="en-US"/>
              <a:pPr>
                <a:defRPr/>
              </a:pPr>
              <a:t>‹#›</a:t>
            </a:fld>
            <a:endParaRPr lang="en-US" altLang="en-US"/>
          </a:p>
        </p:txBody>
      </p:sp>
    </p:spTree>
    <p:extLst>
      <p:ext uri="{BB962C8B-B14F-4D97-AF65-F5344CB8AC3E}">
        <p14:creationId xmlns:p14="http://schemas.microsoft.com/office/powerpoint/2010/main" val="194734661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0E116E-4435-EE49-942B-9352FF678313}" type="datetime4">
              <a:rPr lang="en-US"/>
              <a:pPr>
                <a:defRPr/>
              </a:pPr>
              <a:t>November 10,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50F0B-A585-6C4B-99F7-42FA6137CA5E}" type="slidenum">
              <a:rPr lang="en-US" altLang="en-US"/>
              <a:pPr>
                <a:defRPr/>
              </a:pPr>
              <a:t>‹#›</a:t>
            </a:fld>
            <a:endParaRPr lang="en-US" altLang="en-US"/>
          </a:p>
        </p:txBody>
      </p:sp>
    </p:spTree>
    <p:extLst>
      <p:ext uri="{BB962C8B-B14F-4D97-AF65-F5344CB8AC3E}">
        <p14:creationId xmlns:p14="http://schemas.microsoft.com/office/powerpoint/2010/main" val="221558440"/>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DA3D47-A967-FD41-A61F-A9E92BF80BB6}" type="datetime4">
              <a:rPr lang="en-US"/>
              <a:pPr>
                <a:defRPr/>
              </a:pPr>
              <a:t>November 10,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1C5FF-0C90-B341-8E0B-821385327945}" type="slidenum">
              <a:rPr lang="en-US" altLang="en-US"/>
              <a:pPr>
                <a:defRPr/>
              </a:pPr>
              <a:t>‹#›</a:t>
            </a:fld>
            <a:endParaRPr lang="en-US" altLang="en-US"/>
          </a:p>
        </p:txBody>
      </p:sp>
    </p:spTree>
    <p:extLst>
      <p:ext uri="{BB962C8B-B14F-4D97-AF65-F5344CB8AC3E}">
        <p14:creationId xmlns:p14="http://schemas.microsoft.com/office/powerpoint/2010/main" val="27074472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1561748-EAE9-4B45-B24E-AAC0E47EF746}" type="datetime4">
              <a:rPr lang="en-US"/>
              <a:pPr>
                <a:defRPr/>
              </a:pPr>
              <a:t>November 10, 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025297-A1D4-3A41-9888-7FCC0D0AC0E6}" type="slidenum">
              <a:rPr lang="en-US" altLang="en-US"/>
              <a:pPr>
                <a:defRPr/>
              </a:pPr>
              <a:t>‹#›</a:t>
            </a:fld>
            <a:endParaRPr lang="en-US" altLang="en-US"/>
          </a:p>
        </p:txBody>
      </p:sp>
    </p:spTree>
    <p:extLst>
      <p:ext uri="{BB962C8B-B14F-4D97-AF65-F5344CB8AC3E}">
        <p14:creationId xmlns:p14="http://schemas.microsoft.com/office/powerpoint/2010/main" val="106395803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5956956-6A71-F140-B4A1-F9997AE4D8E3}" type="datetime4">
              <a:rPr lang="en-US"/>
              <a:pPr>
                <a:defRPr/>
              </a:pPr>
              <a:t>November 10,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49E170-5855-644D-8409-4F7F70654EA0}" type="slidenum">
              <a:rPr lang="en-US" altLang="en-US"/>
              <a:pPr>
                <a:defRPr/>
              </a:pPr>
              <a:t>‹#›</a:t>
            </a:fld>
            <a:endParaRPr lang="en-US" altLang="en-US"/>
          </a:p>
        </p:txBody>
      </p:sp>
    </p:spTree>
    <p:extLst>
      <p:ext uri="{BB962C8B-B14F-4D97-AF65-F5344CB8AC3E}">
        <p14:creationId xmlns:p14="http://schemas.microsoft.com/office/powerpoint/2010/main" val="163310811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8A71D-B757-3946-BDFD-298506BD0E72}" type="datetime4">
              <a:rPr lang="en-US"/>
              <a:pPr>
                <a:defRPr/>
              </a:pPr>
              <a:t>November 10, 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7779DD-6A4C-534E-BBBA-C1B297750EAC}" type="slidenum">
              <a:rPr lang="en-US" altLang="en-US"/>
              <a:pPr>
                <a:defRPr/>
              </a:pPr>
              <a:t>‹#›</a:t>
            </a:fld>
            <a:endParaRPr lang="en-US" altLang="en-US"/>
          </a:p>
        </p:txBody>
      </p:sp>
    </p:spTree>
    <p:extLst>
      <p:ext uri="{BB962C8B-B14F-4D97-AF65-F5344CB8AC3E}">
        <p14:creationId xmlns:p14="http://schemas.microsoft.com/office/powerpoint/2010/main" val="21147380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4517406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3255B2F0-6B42-D043-9BD7-56675EE20EF5}" type="datetime4">
              <a:rPr lang="en-US"/>
              <a:pPr>
                <a:defRPr/>
              </a:pPr>
              <a:t>November 10,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8536C0-9F63-364C-870D-60AE8CF70879}" type="slidenum">
              <a:rPr lang="en-US" altLang="en-US"/>
              <a:pPr>
                <a:defRPr/>
              </a:pPr>
              <a:t>‹#›</a:t>
            </a:fld>
            <a:endParaRPr lang="en-US" altLang="en-US"/>
          </a:p>
        </p:txBody>
      </p:sp>
    </p:spTree>
    <p:extLst>
      <p:ext uri="{BB962C8B-B14F-4D97-AF65-F5344CB8AC3E}">
        <p14:creationId xmlns:p14="http://schemas.microsoft.com/office/powerpoint/2010/main" val="2007905771"/>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2DFE3114-0A0F-B34B-A5C5-600CCBD59FC6}" type="datetime4">
              <a:rPr lang="en-US"/>
              <a:pPr>
                <a:defRPr/>
              </a:pPr>
              <a:t>November 10, 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BEA144EC-1F47-1148-975D-9AA045478F66}" type="slidenum">
              <a:rPr lang="en-US" altLang="en-US"/>
              <a:pPr>
                <a:defRPr/>
              </a:pPr>
              <a:t>‹#›</a:t>
            </a:fld>
            <a:endParaRPr lang="en-US" altLang="en-US"/>
          </a:p>
        </p:txBody>
      </p:sp>
    </p:spTree>
    <p:extLst>
      <p:ext uri="{BB962C8B-B14F-4D97-AF65-F5344CB8AC3E}">
        <p14:creationId xmlns:p14="http://schemas.microsoft.com/office/powerpoint/2010/main" val="1760243555"/>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384DD-BF95-B445-8B98-206C68FACA50}" type="datetime4">
              <a:rPr lang="en-US"/>
              <a:pPr>
                <a:defRPr/>
              </a:pPr>
              <a:t>November 10,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920D10-614A-9D49-AD4E-3D84CF3E7E00}" type="slidenum">
              <a:rPr lang="en-US" altLang="en-US"/>
              <a:pPr>
                <a:defRPr/>
              </a:pPr>
              <a:t>‹#›</a:t>
            </a:fld>
            <a:endParaRPr lang="en-US" altLang="en-US"/>
          </a:p>
        </p:txBody>
      </p:sp>
    </p:spTree>
    <p:extLst>
      <p:ext uri="{BB962C8B-B14F-4D97-AF65-F5344CB8AC3E}">
        <p14:creationId xmlns:p14="http://schemas.microsoft.com/office/powerpoint/2010/main" val="1469834481"/>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DC5C-F552-2143-BCE0-6C2821FDED62}" type="datetime4">
              <a:rPr lang="en-US"/>
              <a:pPr>
                <a:defRPr/>
              </a:pPr>
              <a:t>November 10,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58865B-F5B4-EB40-986F-08B0C6605FAD}" type="slidenum">
              <a:rPr lang="en-US" altLang="en-US"/>
              <a:pPr>
                <a:defRPr/>
              </a:pPr>
              <a:t>‹#›</a:t>
            </a:fld>
            <a:endParaRPr lang="en-US" altLang="en-US"/>
          </a:p>
        </p:txBody>
      </p:sp>
    </p:spTree>
    <p:extLst>
      <p:ext uri="{BB962C8B-B14F-4D97-AF65-F5344CB8AC3E}">
        <p14:creationId xmlns:p14="http://schemas.microsoft.com/office/powerpoint/2010/main" val="822890675"/>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1923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4687031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15139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19798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6340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57230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1330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61012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8981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9613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517949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52487235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81750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64780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1311762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37737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94844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45449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0521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4137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68985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5751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59432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2545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572276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866437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95664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480352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7760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159536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426898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75995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924187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80686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9917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90699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49728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51170230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47708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2987675"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defRPr/>
            </a:pPr>
            <a:r>
              <a:rPr lang="en-GB" altLang="en-US" sz="1200"/>
              <a:t>Pearson Education © 2014</a:t>
            </a:r>
          </a:p>
        </p:txBody>
      </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4553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7025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703964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0621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0286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3363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66033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12650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5084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6217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5152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0403328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695642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12805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06613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2987675"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defRPr/>
            </a:pPr>
            <a:r>
              <a:rPr lang="en-GB" altLang="en-US" sz="1200"/>
              <a:t>Pearson Education © 2014</a:t>
            </a:r>
          </a:p>
        </p:txBody>
      </p:sp>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004882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8409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553001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943600" y="6583363"/>
            <a:ext cx="3200400" cy="274637"/>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spcBef>
                <a:spcPct val="50000"/>
              </a:spcBef>
              <a:defRPr/>
            </a:pPr>
            <a:r>
              <a:rPr lang="en-GB" altLang="en-US" sz="1200"/>
              <a:t>Pearson Education © 2014</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25827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392585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61612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5389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819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46578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0054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336336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40995970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55850"/>
            <a:ext cx="7623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77486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89881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4"/>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1" y="434499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482333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92"/>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61051543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9903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434404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03137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2153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3"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717108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42680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11727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94717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322634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79"/>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63151814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939358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170540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91850265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23927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22862"/>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61239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399993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409506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154967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993368"/>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94773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4779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8970072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563622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496985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61.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11.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4.png"/><Relationship Id="rId2" Type="http://schemas.openxmlformats.org/officeDocument/2006/relationships/slideLayout" Target="../slideLayouts/slideLayout63.xml"/><Relationship Id="rId16"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74.xml"/><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3.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3.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9.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4.xml"/><Relationship Id="rId1" Type="http://schemas.openxmlformats.org/officeDocument/2006/relationships/slideLayout" Target="../slideLayouts/slideLayout86.xml"/><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0.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5.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image" Target="../media/image11.png"/><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6.xml"/><Relationship Id="rId1" Type="http://schemas.openxmlformats.org/officeDocument/2006/relationships/slideLayout" Target="../slideLayouts/slideLayout98.xml"/><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4.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9.pn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8.xml"/><Relationship Id="rId1" Type="http://schemas.openxmlformats.org/officeDocument/2006/relationships/slideLayout" Target="../slideLayouts/slideLayout110.xml"/><Relationship Id="rId4" Type="http://schemas.openxmlformats.org/officeDocument/2006/relationships/image" Target="../media/image6.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9.xml"/><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20.xml"/><Relationship Id="rId1" Type="http://schemas.openxmlformats.org/officeDocument/2006/relationships/slideLayout" Target="../slideLayouts/slideLayout122.xml"/><Relationship Id="rId4" Type="http://schemas.openxmlformats.org/officeDocument/2006/relationships/image" Target="../media/image6.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2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0.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3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8.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48.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3" descr="bottom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74" r:id="rId1"/>
    <p:sldLayoutId id="2147485683" r:id="rId2"/>
    <p:sldLayoutId id="2147485575" r:id="rId3"/>
    <p:sldLayoutId id="2147485576" r:id="rId4"/>
    <p:sldLayoutId id="2147485577" r:id="rId5"/>
    <p:sldLayoutId id="2147485578" r:id="rId6"/>
    <p:sldLayoutId id="2147485579" r:id="rId7"/>
    <p:sldLayoutId id="2147485580" r:id="rId8"/>
    <p:sldLayoutId id="2147485581" r:id="rId9"/>
    <p:sldLayoutId id="2147485684" r:id="rId10"/>
    <p:sldLayoutId id="2147485685" r:id="rId1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741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741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23"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625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96260"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98" r:id="rId1"/>
    <p:sldLayoutId id="2147485699" r:id="rId2"/>
    <p:sldLayoutId id="2147485700" r:id="rId3"/>
    <p:sldLayoutId id="2147485701" r:id="rId4"/>
    <p:sldLayoutId id="2147485624" r:id="rId5"/>
    <p:sldLayoutId id="2147485625" r:id="rId6"/>
    <p:sldLayoutId id="2147485626" r:id="rId7"/>
    <p:sldLayoutId id="2147485627" r:id="rId8"/>
    <p:sldLayoutId id="2147485628" r:id="rId9"/>
    <p:sldLayoutId id="2147485702" r:id="rId10"/>
    <p:sldLayoutId id="2147485703" r:id="rId11"/>
    <p:sldLayoutId id="2147485704" r:id="rId12"/>
  </p:sldLayoutIdLst>
  <p:transition>
    <p:fade/>
  </p:transition>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6"/>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7"/>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7"/>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728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728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29" r:id="rId1"/>
  </p:sldLayoutIdLst>
  <p:transition>
    <p:fade/>
  </p:transition>
  <p:hf hdr="0" dt="0"/>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830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630" r:id="rId1"/>
    <p:sldLayoutId id="2147485631" r:id="rId2"/>
    <p:sldLayoutId id="2147485632" r:id="rId3"/>
    <p:sldLayoutId id="2147485633" r:id="rId4"/>
    <p:sldLayoutId id="2147485634" r:id="rId5"/>
    <p:sldLayoutId id="2147485635" r:id="rId6"/>
    <p:sldLayoutId id="2147485636" r:id="rId7"/>
    <p:sldLayoutId id="2147485637" r:id="rId8"/>
    <p:sldLayoutId id="2147485638" r:id="rId9"/>
    <p:sldLayoutId id="2147485705" r:id="rId10"/>
    <p:sldLayoutId id="2147485706" r:id="rId11"/>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fontAlgn="base">
        <a:lnSpc>
          <a:spcPct val="90000"/>
        </a:lnSpc>
        <a:spcBef>
          <a:spcPct val="20000"/>
        </a:spcBef>
        <a:spcAft>
          <a:spcPct val="0"/>
        </a:spcAft>
        <a:buBlip>
          <a:blip r:embed="rId14"/>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5"/>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933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933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40"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0355"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707" r:id="rId10"/>
    <p:sldLayoutId id="2147485708" r:id="rId11"/>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4"/>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5"/>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137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138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51"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40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 id="2147485655" r:id="rId4"/>
    <p:sldLayoutId id="2147485656" r:id="rId5"/>
    <p:sldLayoutId id="2147485657" r:id="rId6"/>
    <p:sldLayoutId id="2147485658" r:id="rId7"/>
    <p:sldLayoutId id="2147485659" r:id="rId8"/>
    <p:sldLayoutId id="2147485660" r:id="rId9"/>
    <p:sldLayoutId id="2147485661" r:id="rId10"/>
    <p:sldLayoutId id="2147485662" r:id="rId11"/>
  </p:sldLayoutIdLst>
  <p:transition>
    <p:fade/>
  </p:transition>
  <p:hf hd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4"/>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5"/>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5"/>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3426"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3428"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64" r:id="rId1"/>
  </p:sldLayoutIdLst>
  <p:transition>
    <p:fade/>
  </p:transition>
  <p:hf hd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S PGothic" pitchFamily="34" charset="-128"/>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445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452" name="Picture 3" descr="bottom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5" r:id="rId1"/>
    <p:sldLayoutId id="2147485709" r:id="rId2"/>
    <p:sldLayoutId id="2147485666" r:id="rId3"/>
    <p:sldLayoutId id="2147485667" r:id="rId4"/>
    <p:sldLayoutId id="2147485668" r:id="rId5"/>
    <p:sldLayoutId id="2147485669" r:id="rId6"/>
    <p:sldLayoutId id="2147485670" r:id="rId7"/>
    <p:sldLayoutId id="2147485671" r:id="rId8"/>
    <p:sldLayoutId id="2147485672" r:id="rId9"/>
    <p:sldLayoutId id="2147485710" r:id="rId10"/>
    <p:sldLayoutId id="2147485711" r:id="rId11"/>
  </p:sldLayoutIdLst>
  <p:transition>
    <p:fade/>
  </p:transition>
  <p:hf hdr="0" dt="0"/>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S PGothic" pitchFamily="34" charset="-128"/>
          <a:cs typeface="ＭＳ Ｐゴシック" charset="0"/>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S PGothic" pitchFamily="34" charset="-128"/>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S PGothic"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098"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4100"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82" r:id="rId1"/>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547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547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73" r:id="rId1"/>
  </p:sldLayoutIdLst>
  <p:transition>
    <p:fade/>
  </p:transition>
  <p:hf hdr="0" dt="0"/>
  <p:txStyles>
    <p:titleStyle>
      <a:lvl1pPr algn="l" defTabSz="912813" rtl="0" fontAlgn="base">
        <a:lnSpc>
          <a:spcPct val="90000"/>
        </a:lnSpc>
        <a:spcBef>
          <a:spcPct val="0"/>
        </a:spcBef>
        <a:spcAft>
          <a:spcPct val="0"/>
        </a:spcAft>
        <a:defRPr lang="en-US" sz="4800" spc="-150" dirty="0">
          <a:ln w="3175">
            <a:noFill/>
          </a:ln>
          <a:solidFill>
            <a:srgbClr val="005825"/>
          </a:solidFill>
          <a:latin typeface="+mj-lt"/>
          <a:ea typeface="MS PGothic" pitchFamily="34" charset="-128"/>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2pPr>
      <a:lvl3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3pPr>
      <a:lvl4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4pPr>
      <a:lvl5pPr algn="l" defTabSz="912813" rtl="0" fontAlgn="base">
        <a:lnSpc>
          <a:spcPct val="90000"/>
        </a:lnSpc>
        <a:spcBef>
          <a:spcPct val="0"/>
        </a:spcBef>
        <a:spcAft>
          <a:spcPct val="0"/>
        </a:spcAft>
        <a:defRPr sz="4800">
          <a:solidFill>
            <a:srgbClr val="005825"/>
          </a:solidFill>
          <a:latin typeface="Calibri" pitchFamily="34" charset="0"/>
          <a:ea typeface="MS PGothic" pitchFamily="34" charset="-128"/>
          <a:cs typeface="Arial" pitchFamily="34"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pitchFamily="34" charset="0"/>
        </a:defRPr>
      </a:lvl9pPr>
    </p:titleStyle>
    <p:bodyStyle>
      <a:lvl1pPr marL="342900" indent="-342900"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S PGothic" pitchFamily="34" charset="-128"/>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6499"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latin typeface="Times New Roman" pitchFamily="18" charset="0"/>
                <a:ea typeface="MS PGothic" pitchFamily="34" charset="-128"/>
              </a:defRPr>
            </a:lvl1pPr>
          </a:lstStyle>
          <a:p>
            <a:pPr>
              <a:defRPr/>
            </a:pPr>
            <a:fld id="{0AB7D1D3-BD68-3A4B-A723-95394B98FC94}" type="datetime4">
              <a:rPr lang="en-US"/>
              <a:pPr>
                <a:defRPr/>
              </a:pPr>
              <a:t>November 10, 2018</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latin typeface="Times New Roman" pitchFamily="18" charset="0"/>
                <a:ea typeface="MS PGothic" pitchFamily="34" charset="-128"/>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tx2"/>
                </a:solidFill>
              </a:defRPr>
            </a:lvl1pPr>
          </a:lstStyle>
          <a:p>
            <a:pPr>
              <a:defRPr/>
            </a:pPr>
            <a:fld id="{B479F0B6-5E7C-ED48-B8BA-84AD48AF7125}" type="slidenum">
              <a:rPr lang="en-US" altLang="en-US"/>
              <a:pPr>
                <a:defRPr/>
              </a:pPr>
              <a:t>‹#›</a:t>
            </a:fld>
            <a:endParaRPr lang="en-US"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5713" r:id="rId1"/>
    <p:sldLayoutId id="2147485674" r:id="rId2"/>
    <p:sldLayoutId id="2147485675" r:id="rId3"/>
    <p:sldLayoutId id="2147485676" r:id="rId4"/>
    <p:sldLayoutId id="2147485677" r:id="rId5"/>
    <p:sldLayoutId id="2147485678" r:id="rId6"/>
    <p:sldLayoutId id="2147485679" r:id="rId7"/>
    <p:sldLayoutId id="2147485680" r:id="rId8"/>
    <p:sldLayoutId id="2147485714" r:id="rId9"/>
    <p:sldLayoutId id="2147485681" r:id="rId10"/>
    <p:sldLayoutId id="2147485682" r:id="rId11"/>
    <p:sldLayoutId id="2147485715" r:id="rId12"/>
  </p:sldLayoutIdLst>
  <p:transition>
    <p:fade/>
  </p:transition>
  <p:hf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charset="0"/>
        </a:defRPr>
      </a:lvl2pPr>
      <a:lvl3pPr algn="l" rtl="0" fontAlgn="base">
        <a:spcBef>
          <a:spcPct val="0"/>
        </a:spcBef>
        <a:spcAft>
          <a:spcPct val="0"/>
        </a:spcAft>
        <a:defRPr sz="3600">
          <a:solidFill>
            <a:schemeClr val="tx2"/>
          </a:solidFill>
          <a:latin typeface="Arial Black" charset="0"/>
        </a:defRPr>
      </a:lvl3pPr>
      <a:lvl4pPr algn="l" rtl="0" fontAlgn="base">
        <a:spcBef>
          <a:spcPct val="0"/>
        </a:spcBef>
        <a:spcAft>
          <a:spcPct val="0"/>
        </a:spcAft>
        <a:defRPr sz="3600">
          <a:solidFill>
            <a:schemeClr val="tx2"/>
          </a:solidFill>
          <a:latin typeface="Arial Black" charset="0"/>
        </a:defRPr>
      </a:lvl4pPr>
      <a:lvl5pPr algn="l" rtl="0" fontAlgn="base">
        <a:spcBef>
          <a:spcPct val="0"/>
        </a:spcBef>
        <a:spcAft>
          <a:spcPct val="0"/>
        </a:spcAft>
        <a:defRPr sz="3600">
          <a:solidFill>
            <a:schemeClr val="tx2"/>
          </a:solidFill>
          <a:latin typeface="Arial Black" charset="0"/>
        </a:defRPr>
      </a:lvl5pPr>
      <a:lvl6pPr marL="457200" algn="l" rtl="0" eaLnBrk="1" fontAlgn="base" hangingPunct="1">
        <a:spcBef>
          <a:spcPct val="0"/>
        </a:spcBef>
        <a:spcAft>
          <a:spcPct val="0"/>
        </a:spcAft>
        <a:defRPr sz="3600">
          <a:solidFill>
            <a:schemeClr val="tx2"/>
          </a:solidFill>
          <a:latin typeface="Arial Black" charset="0"/>
        </a:defRPr>
      </a:lvl6pPr>
      <a:lvl7pPr marL="914400" algn="l" rtl="0" eaLnBrk="1" fontAlgn="base" hangingPunct="1">
        <a:spcBef>
          <a:spcPct val="0"/>
        </a:spcBef>
        <a:spcAft>
          <a:spcPct val="0"/>
        </a:spcAft>
        <a:defRPr sz="3600">
          <a:solidFill>
            <a:schemeClr val="tx2"/>
          </a:solidFill>
          <a:latin typeface="Arial Black" charset="0"/>
        </a:defRPr>
      </a:lvl7pPr>
      <a:lvl8pPr marL="1371600" algn="l" rtl="0" eaLnBrk="1" fontAlgn="base" hangingPunct="1">
        <a:spcBef>
          <a:spcPct val="0"/>
        </a:spcBef>
        <a:spcAft>
          <a:spcPct val="0"/>
        </a:spcAft>
        <a:defRPr sz="3600">
          <a:solidFill>
            <a:schemeClr val="tx2"/>
          </a:solidFill>
          <a:latin typeface="Arial Black" charset="0"/>
        </a:defRPr>
      </a:lvl8pPr>
      <a:lvl9pPr marL="1828800" algn="l" rtl="0" eaLnBrk="1" fontAlgn="base" hangingPunct="1">
        <a:spcBef>
          <a:spcPct val="0"/>
        </a:spcBef>
        <a:spcAft>
          <a:spcPct val="0"/>
        </a:spcAft>
        <a:defRPr sz="3600">
          <a:solidFill>
            <a:schemeClr val="tx2"/>
          </a:solidFill>
          <a:latin typeface="Arial Black" charset="0"/>
        </a:defRPr>
      </a:lvl9pPr>
    </p:titleStyle>
    <p:bodyStyle>
      <a:lvl1pPr algn="l" rtl="0" fontAlgn="base">
        <a:spcBef>
          <a:spcPct val="20000"/>
        </a:spcBef>
        <a:spcAft>
          <a:spcPts val="600"/>
        </a:spcAft>
        <a:buFont typeface="Arial"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687" r:id="rId10"/>
    <p:sldLayoutId id="2147485688"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4"/>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5"/>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93"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7171"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5594" r:id="rId1"/>
    <p:sldLayoutId id="2147485595" r:id="rId2"/>
    <p:sldLayoutId id="2147485596" r:id="rId3"/>
    <p:sldLayoutId id="2147485597" r:id="rId4"/>
    <p:sldLayoutId id="2147485598" r:id="rId5"/>
    <p:sldLayoutId id="2147485599" r:id="rId6"/>
    <p:sldLayoutId id="2147485600" r:id="rId7"/>
    <p:sldLayoutId id="2147485601" r:id="rId8"/>
    <p:sldLayoutId id="2147485602" r:id="rId9"/>
    <p:sldLayoutId id="2147485689" r:id="rId10"/>
    <p:sldLayoutId id="2147485690"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4"/>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5"/>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5"/>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8196"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04"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9219"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3"/>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4"/>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4"/>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4"/>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4"/>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0242"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61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ＭＳ Ｐゴシック"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Courier New"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Courier New"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126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3" descr="bottombar.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299200"/>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18" r:id="rId5"/>
    <p:sldLayoutId id="2147485619" r:id="rId6"/>
    <p:sldLayoutId id="2147485620" r:id="rId7"/>
    <p:sldLayoutId id="2147485621" r:id="rId8"/>
    <p:sldLayoutId id="2147485622" r:id="rId9"/>
    <p:sldLayoutId id="2147485695" r:id="rId10"/>
    <p:sldLayoutId id="2147485696" r:id="rId11"/>
    <p:sldLayoutId id="2147485697" r:id="rId12"/>
  </p:sldLayoutIdLst>
  <p:transition>
    <p:fade/>
  </p:transition>
  <p:txStyles>
    <p:titleStyle>
      <a:lvl1pPr algn="l" defTabSz="912813" rtl="0" eaLnBrk="0" fontAlgn="base" hangingPunct="0">
        <a:lnSpc>
          <a:spcPct val="90000"/>
        </a:lnSpc>
        <a:spcBef>
          <a:spcPct val="0"/>
        </a:spcBef>
        <a:spcAft>
          <a:spcPct val="0"/>
        </a:spcAft>
        <a:defRPr lang="en-US" sz="4800" spc="-150" dirty="0">
          <a:ln w="3175">
            <a:noFill/>
          </a:ln>
          <a:solidFill>
            <a:srgbClr val="005825"/>
          </a:solidFill>
          <a:latin typeface="+mj-lt"/>
          <a:ea typeface="ＭＳ Ｐゴシック" charset="0"/>
          <a:cs typeface="Arial" pitchFamily="34" charset="0"/>
        </a:defRPr>
      </a:lvl1pPr>
      <a:lvl2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2pPr>
      <a:lvl3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3pPr>
      <a:lvl4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4pPr>
      <a:lvl5pPr algn="l" defTabSz="912813" rtl="0" eaLnBrk="0" fontAlgn="base" hangingPunct="0">
        <a:lnSpc>
          <a:spcPct val="90000"/>
        </a:lnSpc>
        <a:spcBef>
          <a:spcPct val="0"/>
        </a:spcBef>
        <a:spcAft>
          <a:spcPct val="0"/>
        </a:spcAft>
        <a:defRPr sz="4800">
          <a:solidFill>
            <a:srgbClr val="005825"/>
          </a:solidFill>
          <a:latin typeface="Calibri" pitchFamily="34" charset="0"/>
          <a:ea typeface="ＭＳ Ｐゴシック"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ＭＳ Ｐゴシック" charset="0"/>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ＭＳ Ｐゴシック" charset="0"/>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ＭＳ Ｐゴシック" charset="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Line 2"/>
          <p:cNvSpPr>
            <a:spLocks noChangeShapeType="1"/>
          </p:cNvSpPr>
          <p:nvPr/>
        </p:nvSpPr>
        <p:spPr bwMode="auto">
          <a:xfrm>
            <a:off x="26988" y="3429000"/>
            <a:ext cx="7974012"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 name="Rectangle 3"/>
          <p:cNvSpPr>
            <a:spLocks noGrp="1" noChangeArrowheads="1"/>
          </p:cNvSpPr>
          <p:nvPr>
            <p:ph type="ctrTitle"/>
          </p:nvPr>
        </p:nvSpPr>
        <p:spPr>
          <a:xfrm>
            <a:off x="457200" y="228600"/>
            <a:ext cx="8291513" cy="4572000"/>
          </a:xfrm>
          <a:extLst>
            <a:ext uri="{91240B29-F687-4f45-9708-019B960494DF}"/>
          </a:extLst>
        </p:spPr>
        <p:txBody>
          <a:bodyPr lIns="90488" tIns="44450" rIns="90488" bIns="44450"/>
          <a:lstStyle/>
          <a:p>
            <a:pPr>
              <a:defRPr/>
            </a:pPr>
            <a:r>
              <a:rPr lang="en-GB" b="1" dirty="0">
                <a:ea typeface="+mn-ea"/>
              </a:rPr>
              <a:t>Chapter 14</a:t>
            </a:r>
          </a:p>
        </p:txBody>
      </p:sp>
      <p:sp>
        <p:nvSpPr>
          <p:cNvPr id="4100" name="Rectangle 4"/>
          <p:cNvSpPr>
            <a:spLocks noGrp="1" noChangeArrowheads="1"/>
          </p:cNvSpPr>
          <p:nvPr>
            <p:ph type="subTitle"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defRPr/>
            </a:pPr>
            <a:r>
              <a:rPr lang="en-GB" altLang="en-US" b="1">
                <a:ea typeface="ＭＳ Ｐゴシック" charset="-128"/>
              </a:rPr>
              <a:t>Normalization</a:t>
            </a:r>
          </a:p>
          <a:p>
            <a:pPr>
              <a:spcBef>
                <a:spcPct val="0"/>
              </a:spcBef>
              <a:defRPr/>
            </a:pPr>
            <a:endParaRPr lang="en-GB" altLang="en-US" b="1">
              <a:ea typeface="ＭＳ Ｐゴシック" charset="-128"/>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b="8884"/>
          <a:stretch>
            <a:fillRect/>
          </a:stretch>
        </p:blipFill>
        <p:spPr bwMode="auto">
          <a:xfrm>
            <a:off x="5580063" y="3716338"/>
            <a:ext cx="294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152400"/>
            <a:ext cx="7354888" cy="1371600"/>
          </a:xfrm>
        </p:spPr>
        <p:txBody>
          <a:bodyPr/>
          <a:lstStyle/>
          <a:p>
            <a:pPr>
              <a:defRPr/>
            </a:pPr>
            <a:r>
              <a:rPr lang="en-GB" b="1" dirty="0">
                <a:ea typeface="+mn-ea"/>
              </a:rPr>
              <a:t>Example Full Functional Dependency</a:t>
            </a:r>
          </a:p>
        </p:txBody>
      </p:sp>
      <p:sp>
        <p:nvSpPr>
          <p:cNvPr id="63492" name="Rectangle 3"/>
          <p:cNvSpPr>
            <a:spLocks noGrp="1" noChangeArrowheads="1"/>
          </p:cNvSpPr>
          <p:nvPr>
            <p:ph idx="1"/>
          </p:nvPr>
        </p:nvSpPr>
        <p:spPr>
          <a:xfrm>
            <a:off x="381000" y="1843088"/>
            <a:ext cx="8583613" cy="5473700"/>
          </a:xfrm>
        </p:spPr>
        <p:txBody>
          <a:bodyPr/>
          <a:lstStyle/>
          <a:p>
            <a:pPr marL="342900" indent="-342900">
              <a:buClr>
                <a:schemeClr val="tx2"/>
              </a:buClr>
              <a:buFont typeface="Arial" charset="0"/>
              <a:buChar char="•"/>
            </a:pPr>
            <a:r>
              <a:rPr lang="en-US" altLang="en-US"/>
              <a:t>Exists in the Staff relation.</a:t>
            </a:r>
          </a:p>
          <a:p>
            <a:pPr marL="342900" indent="-342900">
              <a:buClr>
                <a:schemeClr val="tx2"/>
              </a:buClr>
            </a:pPr>
            <a:r>
              <a:rPr lang="en-US" altLang="en-US"/>
              <a:t>	staffNo, sName </a:t>
            </a:r>
            <a:r>
              <a:rPr lang="en-US" altLang="en-US">
                <a:ea typeface="Times New Roman" charset="0"/>
                <a:cs typeface="Times New Roman" charset="0"/>
              </a:rPr>
              <a:t>→</a:t>
            </a:r>
            <a:r>
              <a:rPr lang="en-US" altLang="en-US"/>
              <a:t> branchNo</a:t>
            </a:r>
          </a:p>
          <a:p>
            <a:pPr marL="342900" indent="-342900">
              <a:buClr>
                <a:schemeClr val="tx2"/>
              </a:buClr>
              <a:buFontTx/>
              <a:buChar char="•"/>
            </a:pPr>
            <a:endParaRPr lang="en-US" altLang="en-US"/>
          </a:p>
          <a:p>
            <a:pPr marL="342900" indent="-342900">
              <a:buClr>
                <a:schemeClr val="tx2"/>
              </a:buClr>
              <a:buFont typeface="Arial" charset="0"/>
              <a:buChar char="•"/>
            </a:pPr>
            <a:r>
              <a:rPr lang="en-US" altLang="en-US"/>
              <a:t>True - </a:t>
            </a:r>
            <a:r>
              <a:rPr lang="en-US" altLang="en-US" b="0"/>
              <a:t>each value of (staffNo, sName) is associated with a </a:t>
            </a:r>
            <a:r>
              <a:rPr lang="en-US" altLang="en-US" i="1"/>
              <a:t>single</a:t>
            </a:r>
            <a:r>
              <a:rPr lang="en-US" altLang="en-US" b="0"/>
              <a:t> value of branchNo. </a:t>
            </a:r>
          </a:p>
          <a:p>
            <a:pPr marL="342900" indent="-342900">
              <a:buClr>
                <a:schemeClr val="tx2"/>
              </a:buClr>
              <a:buFontTx/>
              <a:buChar char="•"/>
            </a:pPr>
            <a:endParaRPr lang="en-US" altLang="en-US"/>
          </a:p>
          <a:p>
            <a:pPr marL="342900" indent="-342900">
              <a:buClr>
                <a:schemeClr val="tx2"/>
              </a:buClr>
              <a:buFont typeface="Arial" charset="0"/>
              <a:buChar char="•"/>
            </a:pPr>
            <a:r>
              <a:rPr lang="en-US" altLang="en-US"/>
              <a:t>However</a:t>
            </a:r>
            <a:r>
              <a:rPr lang="en-US" altLang="en-US" b="0"/>
              <a:t>, branchNo is also functionally dependent on a subset of (staffNo, sName), namely staffNo. Example above is </a:t>
            </a:r>
            <a:r>
              <a:rPr lang="en-US" altLang="en-US"/>
              <a:t>a </a:t>
            </a:r>
            <a:r>
              <a:rPr lang="en-US" altLang="en-US" i="1"/>
              <a:t>partial dependency. </a:t>
            </a:r>
          </a:p>
        </p:txBody>
      </p:sp>
      <p:sp>
        <p:nvSpPr>
          <p:cNvPr id="3891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3A90FF5-3C43-A847-8502-A5E073802F30}" type="slidenum">
              <a:rPr lang="en-GB" altLang="en-US" sz="2400">
                <a:latin typeface="Times New Roman" charset="0"/>
              </a:rPr>
              <a:pPr>
                <a:spcBef>
                  <a:spcPct val="0"/>
                </a:spcBef>
                <a:spcAft>
                  <a:spcPct val="0"/>
                </a:spcAft>
                <a:buFontTx/>
                <a:buNone/>
              </a:pPr>
              <a:t>10</a:t>
            </a:fld>
            <a:endParaRPr lang="en-GB" altLang="en-US" sz="2400">
              <a:latin typeface="Times New Roman" charset="0"/>
            </a:endParaRPr>
          </a:p>
        </p:txBody>
      </p:sp>
      <p:sp>
        <p:nvSpPr>
          <p:cNvPr id="38916"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7283450" cy="1371600"/>
          </a:xfrm>
        </p:spPr>
        <p:txBody>
          <a:bodyPr>
            <a:normAutofit fontScale="90000"/>
          </a:bodyPr>
          <a:lstStyle/>
          <a:p>
            <a:pPr>
              <a:defRPr/>
            </a:pPr>
            <a:r>
              <a:rPr lang="en-GB" b="1">
                <a:ea typeface="+mn-ea"/>
              </a:rPr>
              <a:t>Characteristics of Functional Dependencies</a:t>
            </a:r>
          </a:p>
        </p:txBody>
      </p:sp>
      <p:sp>
        <p:nvSpPr>
          <p:cNvPr id="44035" name="Rectangle 3"/>
          <p:cNvSpPr>
            <a:spLocks noGrp="1" noChangeArrowheads="1"/>
          </p:cNvSpPr>
          <p:nvPr>
            <p:ph idx="1"/>
          </p:nvPr>
        </p:nvSpPr>
        <p:spPr>
          <a:xfrm>
            <a:off x="395288" y="1628775"/>
            <a:ext cx="8382000" cy="4246563"/>
          </a:xfrm>
        </p:spPr>
        <p:txBody>
          <a:bodyPr/>
          <a:lstStyle/>
          <a:p>
            <a:pPr>
              <a:defRPr/>
            </a:pPr>
            <a:r>
              <a:rPr lang="en-US" altLang="en-US" dirty="0">
                <a:ea typeface="ＭＳ Ｐゴシック" charset="-128"/>
              </a:rPr>
              <a:t>Main characteristics of functional dependencies used in normalization:</a:t>
            </a:r>
          </a:p>
          <a:p>
            <a:pPr lvl="1">
              <a:defRPr/>
            </a:pPr>
            <a:r>
              <a:rPr lang="en-US" altLang="en-US" dirty="0">
                <a:ea typeface="ＭＳ Ｐゴシック" charset="-128"/>
              </a:rPr>
              <a:t>There is a </a:t>
            </a:r>
            <a:r>
              <a:rPr lang="en-US" altLang="en-US" i="1" dirty="0">
                <a:ea typeface="ＭＳ Ｐゴシック" charset="-128"/>
              </a:rPr>
              <a:t>one-to-one</a:t>
            </a:r>
            <a:r>
              <a:rPr lang="en-US" altLang="en-US" dirty="0">
                <a:ea typeface="ＭＳ Ｐゴシック" charset="-128"/>
              </a:rPr>
              <a:t> relationship between the attribute(s) on the left-hand side (determinant) and those on the right-hand side of a functional dependency. </a:t>
            </a:r>
          </a:p>
          <a:p>
            <a:pPr marL="274637" lvl="1" indent="0">
              <a:buFont typeface="Arial" charset="0"/>
              <a:buNone/>
              <a:defRPr/>
            </a:pPr>
            <a:endParaRPr lang="en-US" altLang="en-US" sz="1200" dirty="0">
              <a:ea typeface="ＭＳ Ｐゴシック" charset="-128"/>
            </a:endParaRPr>
          </a:p>
          <a:p>
            <a:pPr lvl="1">
              <a:defRPr/>
            </a:pPr>
            <a:r>
              <a:rPr lang="en-US" altLang="en-US" dirty="0">
                <a:ea typeface="ＭＳ Ｐゴシック" charset="-128"/>
              </a:rPr>
              <a:t>Holds for </a:t>
            </a:r>
            <a:r>
              <a:rPr lang="en-US" altLang="en-US" i="1" dirty="0">
                <a:ea typeface="ＭＳ Ｐゴシック" charset="-128"/>
              </a:rPr>
              <a:t>all</a:t>
            </a:r>
            <a:r>
              <a:rPr lang="en-US" altLang="en-US" dirty="0">
                <a:ea typeface="ＭＳ Ｐゴシック" charset="-128"/>
              </a:rPr>
              <a:t> time.</a:t>
            </a:r>
          </a:p>
          <a:p>
            <a:pPr marL="274637" lvl="1" indent="0">
              <a:buFont typeface="Arial" charset="0"/>
              <a:buNone/>
              <a:defRPr/>
            </a:pPr>
            <a:endParaRPr lang="en-US" altLang="en-US" sz="1200" dirty="0">
              <a:ea typeface="ＭＳ Ｐゴシック" charset="-128"/>
            </a:endParaRPr>
          </a:p>
          <a:p>
            <a:pPr lvl="1">
              <a:defRPr/>
            </a:pPr>
            <a:r>
              <a:rPr lang="en-US" altLang="en-US" dirty="0">
                <a:ea typeface="ＭＳ Ｐゴシック" charset="-128"/>
              </a:rPr>
              <a:t>The determinant has the </a:t>
            </a:r>
            <a:r>
              <a:rPr lang="en-US" altLang="en-US" i="1" dirty="0">
                <a:ea typeface="ＭＳ Ｐゴシック" charset="-128"/>
              </a:rPr>
              <a:t>minimal</a:t>
            </a:r>
            <a:r>
              <a:rPr lang="en-US" altLang="en-US" dirty="0">
                <a:ea typeface="ＭＳ Ｐゴシック" charset="-128"/>
              </a:rPr>
              <a:t> number of attributes necessary to maintain the dependency with the attribute(s) on the right hand-side. </a:t>
            </a:r>
          </a:p>
          <a:p>
            <a:pPr lvl="1">
              <a:defRPr/>
            </a:pPr>
            <a:endParaRPr lang="en-US" altLang="en-US" dirty="0">
              <a:ea typeface="ＭＳ Ｐゴシック" charset="-128"/>
            </a:endParaRPr>
          </a:p>
          <a:p>
            <a:pPr lvl="1">
              <a:defRPr/>
            </a:pPr>
            <a:r>
              <a:rPr lang="en-US" altLang="en-US" dirty="0">
                <a:ea typeface="ＭＳ Ｐゴシック" charset="-128"/>
              </a:rPr>
              <a:t>All attributes that are not part of the primary key should be functionally dependent on the key.</a:t>
            </a:r>
            <a:endParaRPr lang="en-GB" altLang="en-US" dirty="0">
              <a:ea typeface="ＭＳ Ｐゴシック" charset="-128"/>
            </a:endParaRPr>
          </a:p>
        </p:txBody>
      </p:sp>
      <p:sp>
        <p:nvSpPr>
          <p:cNvPr id="39939"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0C497BA-74D0-C947-83F1-6FEF7D890928}" type="slidenum">
              <a:rPr lang="en-GB" altLang="en-US" sz="2400">
                <a:latin typeface="Times New Roman" charset="0"/>
              </a:rPr>
              <a:pPr>
                <a:spcBef>
                  <a:spcPct val="0"/>
                </a:spcBef>
                <a:spcAft>
                  <a:spcPct val="0"/>
                </a:spcAft>
                <a:buFontTx/>
                <a:buNone/>
              </a:pPr>
              <a:t>11</a:t>
            </a:fld>
            <a:endParaRPr lang="en-GB" altLang="en-US" sz="2400">
              <a:latin typeface="Times New Roman" charset="0"/>
            </a:endParaRPr>
          </a:p>
        </p:txBody>
      </p:sp>
      <p:sp>
        <p:nvSpPr>
          <p:cNvPr id="39940"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42888"/>
            <a:ext cx="7931150" cy="1371601"/>
          </a:xfrm>
        </p:spPr>
        <p:txBody>
          <a:bodyPr/>
          <a:lstStyle/>
          <a:p>
            <a:pPr>
              <a:defRPr/>
            </a:pPr>
            <a:r>
              <a:rPr lang="en-GB" b="1">
                <a:ea typeface="+mn-ea"/>
              </a:rPr>
              <a:t>Transitive Dependencies</a:t>
            </a:r>
          </a:p>
        </p:txBody>
      </p:sp>
      <p:sp>
        <p:nvSpPr>
          <p:cNvPr id="40962" name="Rectangle 3"/>
          <p:cNvSpPr>
            <a:spLocks noGrp="1" noChangeArrowheads="1"/>
          </p:cNvSpPr>
          <p:nvPr>
            <p:ph idx="1"/>
          </p:nvPr>
        </p:nvSpPr>
        <p:spPr/>
        <p:txBody>
          <a:bodyPr/>
          <a:lstStyle/>
          <a:p>
            <a:r>
              <a:rPr lang="en-US" altLang="en-US">
                <a:ea typeface="ＭＳ Ｐゴシック" charset="-128"/>
              </a:rPr>
              <a:t>Important to recognize a transitive dependency because its existence in a relation can potentially cause update anomalies.</a:t>
            </a:r>
          </a:p>
          <a:p>
            <a:endParaRPr lang="en-US" altLang="en-US">
              <a:ea typeface="ＭＳ Ｐゴシック" charset="-128"/>
            </a:endParaRPr>
          </a:p>
          <a:p>
            <a:r>
              <a:rPr lang="en-US" altLang="en-US">
                <a:ea typeface="ＭＳ Ｐゴシック" charset="-128"/>
              </a:rPr>
              <a:t>Transitive dependency </a:t>
            </a:r>
            <a:r>
              <a:rPr lang="en-US" altLang="en-US" b="0">
                <a:ea typeface="ＭＳ Ｐゴシック" charset="-128"/>
              </a:rPr>
              <a:t>describes a condition where A, B, and C are attributes of a relation such that </a:t>
            </a:r>
            <a:r>
              <a:rPr lang="en-US" altLang="en-US" i="1">
                <a:ea typeface="ＭＳ Ｐゴシック" charset="-128"/>
              </a:rPr>
              <a:t>if A → B and B → C, then C is transitively dependent on A via B </a:t>
            </a:r>
            <a:r>
              <a:rPr lang="en-US" altLang="en-US" b="0">
                <a:ea typeface="ＭＳ Ｐゴシック" charset="-128"/>
              </a:rPr>
              <a:t>(provided that A is not functionally dependent on B or C). </a:t>
            </a:r>
          </a:p>
          <a:p>
            <a:pPr>
              <a:buFont typeface="Monotype Sorts" charset="2"/>
              <a:buNone/>
            </a:pPr>
            <a:endParaRPr lang="en-US" altLang="en-US">
              <a:ea typeface="ＭＳ Ｐゴシック" charset="-128"/>
            </a:endParaRPr>
          </a:p>
        </p:txBody>
      </p:sp>
      <p:sp>
        <p:nvSpPr>
          <p:cNvPr id="4096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16BF9B78-2DE1-6049-9F44-B642FAA2546F}" type="slidenum">
              <a:rPr lang="en-GB" altLang="en-US" sz="2400">
                <a:latin typeface="Times New Roman" charset="0"/>
              </a:rPr>
              <a:pPr>
                <a:spcBef>
                  <a:spcPct val="0"/>
                </a:spcBef>
                <a:spcAft>
                  <a:spcPct val="0"/>
                </a:spcAft>
                <a:buFontTx/>
                <a:buNone/>
              </a:pPr>
              <a:t>12</a:t>
            </a:fld>
            <a:endParaRPr lang="en-GB" altLang="en-US" sz="2400">
              <a:latin typeface="Times New Roman" charset="0"/>
            </a:endParaRPr>
          </a:p>
        </p:txBody>
      </p:sp>
      <p:sp>
        <p:nvSpPr>
          <p:cNvPr id="4096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GB" b="1">
                <a:ea typeface="+mn-ea"/>
              </a:rPr>
              <a:t>Example Transitive Dependency</a:t>
            </a:r>
          </a:p>
        </p:txBody>
      </p:sp>
      <p:sp>
        <p:nvSpPr>
          <p:cNvPr id="41986" name="Rectangle 3"/>
          <p:cNvSpPr>
            <a:spLocks noGrp="1" noChangeArrowheads="1"/>
          </p:cNvSpPr>
          <p:nvPr>
            <p:ph idx="1"/>
          </p:nvPr>
        </p:nvSpPr>
        <p:spPr/>
        <p:txBody>
          <a:bodyPr/>
          <a:lstStyle/>
          <a:p>
            <a:r>
              <a:rPr lang="en-US" altLang="en-US">
                <a:ea typeface="ＭＳ Ｐゴシック" charset="-128"/>
              </a:rPr>
              <a:t>Consider functional dependencies in the StaffBranch relation (see Slide 5).</a:t>
            </a:r>
          </a:p>
          <a:p>
            <a:endParaRPr lang="en-US" altLang="en-US">
              <a:ea typeface="ＭＳ Ｐゴシック" charset="-128"/>
            </a:endParaRPr>
          </a:p>
          <a:p>
            <a:pPr>
              <a:buFont typeface="Monotype Sorts" charset="2"/>
              <a:buNone/>
            </a:pPr>
            <a:r>
              <a:rPr lang="en-US" altLang="en-US">
                <a:ea typeface="ＭＳ Ｐゴシック" charset="-128"/>
              </a:rPr>
              <a:t>	 </a:t>
            </a:r>
            <a:r>
              <a:rPr lang="en-US" altLang="en-US" b="0">
                <a:ea typeface="ＭＳ Ｐゴシック" charset="-128"/>
              </a:rPr>
              <a:t>staffNo </a:t>
            </a:r>
            <a:r>
              <a:rPr lang="en-US" altLang="en-US">
                <a:ea typeface="ＭＳ Ｐゴシック" charset="-128"/>
              </a:rPr>
              <a:t>→ </a:t>
            </a:r>
            <a:r>
              <a:rPr lang="en-US" altLang="en-US" b="0">
                <a:ea typeface="ＭＳ Ｐゴシック" charset="-128"/>
              </a:rPr>
              <a:t>sName, position, salary, branchNo, bAddress</a:t>
            </a:r>
          </a:p>
          <a:p>
            <a:pPr>
              <a:buFont typeface="Monotype Sorts" charset="2"/>
              <a:buNone/>
            </a:pPr>
            <a:r>
              <a:rPr lang="en-US" altLang="en-US">
                <a:ea typeface="ＭＳ Ｐゴシック" charset="-128"/>
              </a:rPr>
              <a:t>	 </a:t>
            </a:r>
            <a:r>
              <a:rPr lang="en-US" altLang="en-US" b="0">
                <a:ea typeface="ＭＳ Ｐゴシック" charset="-128"/>
              </a:rPr>
              <a:t>branchNo</a:t>
            </a:r>
            <a:r>
              <a:rPr lang="en-US" altLang="en-US">
                <a:ea typeface="ＭＳ Ｐゴシック" charset="-128"/>
              </a:rPr>
              <a:t> → </a:t>
            </a:r>
            <a:r>
              <a:rPr lang="en-US" altLang="en-US" b="0">
                <a:ea typeface="ＭＳ Ｐゴシック" charset="-128"/>
              </a:rPr>
              <a:t>bAddress</a:t>
            </a:r>
          </a:p>
          <a:p>
            <a:pPr>
              <a:buFont typeface="Monotype Sorts" charset="2"/>
              <a:buNone/>
            </a:pPr>
            <a:endParaRPr lang="en-US" altLang="en-US">
              <a:ea typeface="ＭＳ Ｐゴシック" charset="-128"/>
            </a:endParaRPr>
          </a:p>
          <a:p>
            <a:r>
              <a:rPr lang="en-US" altLang="en-US">
                <a:ea typeface="ＭＳ Ｐゴシック" charset="-128"/>
              </a:rPr>
              <a:t>Transitive dependency</a:t>
            </a:r>
            <a:r>
              <a:rPr lang="en-US" altLang="en-US" b="0">
                <a:ea typeface="ＭＳ Ｐゴシック" charset="-128"/>
              </a:rPr>
              <a:t>, branchNo → bAddress exists on staffNo via branchNo. </a:t>
            </a:r>
          </a:p>
          <a:p>
            <a:endParaRPr lang="en-US" altLang="en-US">
              <a:ea typeface="ＭＳ Ｐゴシック" charset="-128"/>
            </a:endParaRPr>
          </a:p>
        </p:txBody>
      </p:sp>
      <p:sp>
        <p:nvSpPr>
          <p:cNvPr id="4198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B12C8C7-31C2-B748-BE7F-C1D97F9D8F37}" type="slidenum">
              <a:rPr lang="en-GB" altLang="en-US" sz="2400">
                <a:latin typeface="Times New Roman" charset="0"/>
              </a:rPr>
              <a:pPr>
                <a:spcBef>
                  <a:spcPct val="0"/>
                </a:spcBef>
                <a:spcAft>
                  <a:spcPct val="0"/>
                </a:spcAft>
                <a:buFontTx/>
                <a:buNone/>
              </a:pPr>
              <a:t>13</a:t>
            </a:fld>
            <a:endParaRPr lang="en-GB" altLang="en-US" sz="2400">
              <a:latin typeface="Times New Roman" charset="0"/>
            </a:endParaRPr>
          </a:p>
        </p:txBody>
      </p:sp>
      <p:sp>
        <p:nvSpPr>
          <p:cNvPr id="41988"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18488" cy="1371600"/>
          </a:xfrm>
          <a:extLst>
            <a:ext uri="{91240B29-F687-4f45-9708-019B960494DF}"/>
          </a:extLst>
        </p:spPr>
        <p:txBody>
          <a:bodyPr lIns="90488" tIns="44450" rIns="90488" bIns="44450"/>
          <a:lstStyle/>
          <a:p>
            <a:pPr>
              <a:defRPr/>
            </a:pPr>
            <a:r>
              <a:rPr lang="en-GB" b="1">
                <a:ea typeface="+mn-ea"/>
              </a:rPr>
              <a:t>The Process of Normalization</a:t>
            </a:r>
          </a:p>
        </p:txBody>
      </p:sp>
      <p:sp>
        <p:nvSpPr>
          <p:cNvPr id="43010" name="Rectangle 3"/>
          <p:cNvSpPr>
            <a:spLocks noGrp="1" noChangeArrowheads="1"/>
          </p:cNvSpPr>
          <p:nvPr>
            <p:ph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dirty="0">
                <a:ea typeface="ＭＳ Ｐゴシック" charset="-128"/>
              </a:rPr>
              <a:t>Formal technique for analysing a relation based on its primary key and the functional dependencies between the attributes of that relation.</a:t>
            </a:r>
          </a:p>
          <a:p>
            <a:r>
              <a:rPr lang="en-US" dirty="0">
                <a:ea typeface="ＭＳ Ｐゴシック" charset="-128"/>
              </a:rPr>
              <a:t>The technique involves a series of rules that can be used to test individual relations so that a database can be normalized</a:t>
            </a:r>
          </a:p>
          <a:p>
            <a:r>
              <a:rPr lang="en-US" dirty="0">
                <a:ea typeface="ＭＳ Ｐゴシック" charset="-128"/>
              </a:rPr>
              <a:t>to any degree. </a:t>
            </a:r>
          </a:p>
          <a:p>
            <a:r>
              <a:rPr lang="en-US" dirty="0">
                <a:ea typeface="ＭＳ Ｐゴシック" charset="-128"/>
              </a:rPr>
              <a:t>When a requirement is not met, the relation violating the requirement must be decomposed into relations that individually meet the requirements of normalization.</a:t>
            </a:r>
            <a:endParaRPr lang="en-GB" altLang="en-US" dirty="0">
              <a:ea typeface="ＭＳ Ｐゴシック" charset="-128"/>
            </a:endParaRPr>
          </a:p>
          <a:p>
            <a:r>
              <a:rPr lang="en-GB" altLang="en-US" dirty="0">
                <a:ea typeface="ＭＳ Ｐゴシック" charset="-128"/>
              </a:rPr>
              <a:t>Often executed as a series of steps.  Each step corresponds to a specific normal form..</a:t>
            </a:r>
          </a:p>
        </p:txBody>
      </p:sp>
      <p:sp>
        <p:nvSpPr>
          <p:cNvPr id="43011"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B6B4CE27-FD72-3246-8B38-559D3480AD39}" type="slidenum">
              <a:rPr lang="en-GB" altLang="en-US" sz="2400">
                <a:latin typeface="Times New Roman" charset="0"/>
              </a:rPr>
              <a:pPr>
                <a:spcBef>
                  <a:spcPct val="0"/>
                </a:spcBef>
                <a:spcAft>
                  <a:spcPct val="0"/>
                </a:spcAft>
                <a:buFontTx/>
                <a:buNone/>
              </a:pPr>
              <a:t>14</a:t>
            </a:fld>
            <a:endParaRPr lang="en-GB" altLang="en-US" sz="2400">
              <a:latin typeface="Times New Roman" charset="0"/>
            </a:endParaRPr>
          </a:p>
        </p:txBody>
      </p:sp>
      <p:sp>
        <p:nvSpPr>
          <p:cNvPr id="43012"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401638"/>
            <a:ext cx="8218488" cy="795337"/>
          </a:xfrm>
        </p:spPr>
        <p:txBody>
          <a:bodyPr/>
          <a:lstStyle/>
          <a:p>
            <a:pPr>
              <a:defRPr/>
            </a:pPr>
            <a:r>
              <a:rPr b="1">
                <a:ea typeface="+mn-ea"/>
              </a:rPr>
              <a:t>Example </a:t>
            </a:r>
            <a:endParaRPr b="1" dirty="0">
              <a:ea typeface="+mn-ea"/>
            </a:endParaRPr>
          </a:p>
        </p:txBody>
      </p:sp>
      <p:sp>
        <p:nvSpPr>
          <p:cNvPr id="45058" name="Rectangle 3"/>
          <p:cNvSpPr>
            <a:spLocks noGrp="1" noChangeArrowheads="1"/>
          </p:cNvSpPr>
          <p:nvPr>
            <p:ph idx="1"/>
          </p:nvPr>
        </p:nvSpPr>
        <p:spPr>
          <a:xfrm>
            <a:off x="395288" y="1557338"/>
            <a:ext cx="8382000" cy="4298950"/>
          </a:xfrm>
        </p:spPr>
        <p:txBody>
          <a:bodyPr/>
          <a:lstStyle/>
          <a:p>
            <a:r>
              <a:rPr lang="en-US" altLang="en-US">
                <a:ea typeface="ＭＳ Ｐゴシック" charset="-128"/>
              </a:rPr>
              <a:t>Examine semantics of attributes in StaffBranch relation. Assume that position held and branch determine a member of staff’s salary. With sufficient information available, identify the functional dependencies for the StaffBranch relation as:</a:t>
            </a:r>
          </a:p>
          <a:p>
            <a:endParaRPr lang="en-US" altLang="en-US">
              <a:ea typeface="ＭＳ Ｐゴシック" charset="-128"/>
            </a:endParaRPr>
          </a:p>
          <a:p>
            <a:pPr>
              <a:buFont typeface="Monotype Sorts" charset="2"/>
              <a:buNone/>
            </a:pPr>
            <a:r>
              <a:rPr lang="en-US" altLang="en-US">
                <a:ea typeface="ＭＳ Ｐゴシック" charset="-128"/>
              </a:rPr>
              <a:t>	</a:t>
            </a:r>
            <a:r>
              <a:rPr lang="en-US" altLang="en-US" b="0">
                <a:ea typeface="ＭＳ Ｐゴシック" charset="-128"/>
              </a:rPr>
              <a:t>staffNo → sName, position, salary, branchNo, bAddress</a:t>
            </a:r>
          </a:p>
          <a:p>
            <a:pPr>
              <a:buFont typeface="Monotype Sorts" charset="2"/>
              <a:buNone/>
            </a:pPr>
            <a:r>
              <a:rPr lang="en-US" altLang="en-US" b="0">
                <a:ea typeface="ＭＳ Ｐゴシック" charset="-128"/>
              </a:rPr>
              <a:t>	branchNo → bAddress</a:t>
            </a:r>
          </a:p>
          <a:p>
            <a:pPr>
              <a:buFont typeface="Monotype Sorts" charset="2"/>
              <a:buNone/>
            </a:pPr>
            <a:r>
              <a:rPr lang="en-US" altLang="en-US" b="0">
                <a:ea typeface="ＭＳ Ｐゴシック" charset="-128"/>
              </a:rPr>
              <a:t>	bAddress → branchNo</a:t>
            </a:r>
          </a:p>
          <a:p>
            <a:pPr>
              <a:buFont typeface="Monotype Sorts" charset="2"/>
              <a:buNone/>
            </a:pPr>
            <a:r>
              <a:rPr lang="en-US" altLang="en-US" b="0">
                <a:ea typeface="ＭＳ Ｐゴシック" charset="-128"/>
              </a:rPr>
              <a:t>	branchNo, position → salary</a:t>
            </a:r>
          </a:p>
          <a:p>
            <a:pPr>
              <a:buFont typeface="Monotype Sorts" charset="2"/>
              <a:buNone/>
            </a:pPr>
            <a:r>
              <a:rPr lang="en-US" altLang="en-US" b="0">
                <a:ea typeface="ＭＳ Ｐゴシック" charset="-128"/>
              </a:rPr>
              <a:t>	bAddress, position → salary</a:t>
            </a:r>
          </a:p>
        </p:txBody>
      </p:sp>
      <p:sp>
        <p:nvSpPr>
          <p:cNvPr id="45059"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38FEA1D-5D32-824C-8620-EDAD250F34BE}" type="slidenum">
              <a:rPr lang="en-GB" altLang="en-US" sz="2400">
                <a:latin typeface="Times New Roman" charset="0"/>
              </a:rPr>
              <a:pPr>
                <a:spcBef>
                  <a:spcPct val="0"/>
                </a:spcBef>
                <a:spcAft>
                  <a:spcPct val="0"/>
                </a:spcAft>
                <a:buFontTx/>
                <a:buNone/>
              </a:pPr>
              <a:t>15</a:t>
            </a:fld>
            <a:endParaRPr lang="en-GB" altLang="en-US" sz="2400">
              <a:latin typeface="Times New Roman" charset="0"/>
            </a:endParaRPr>
          </a:p>
        </p:txBody>
      </p:sp>
      <p:sp>
        <p:nvSpPr>
          <p:cNvPr id="45060"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7138988" cy="1371600"/>
          </a:xfrm>
          <a:extLst>
            <a:ext uri="{91240B29-F687-4f45-9708-019B960494DF}"/>
          </a:extLst>
        </p:spPr>
        <p:txBody>
          <a:bodyPr lIns="90488" tIns="44450" rIns="90488" bIns="44450"/>
          <a:lstStyle/>
          <a:p>
            <a:pPr>
              <a:defRPr/>
            </a:pPr>
            <a:r>
              <a:rPr lang="en-GB" b="1">
                <a:ea typeface="+mn-ea"/>
              </a:rPr>
              <a:t>The Process of Normalization</a:t>
            </a:r>
          </a:p>
        </p:txBody>
      </p:sp>
      <p:sp>
        <p:nvSpPr>
          <p:cNvPr id="55299" name="Rectangle 3"/>
          <p:cNvSpPr>
            <a:spLocks noGrp="1" noChangeArrowheads="1"/>
          </p:cNvSpPr>
          <p:nvPr>
            <p:ph idx="1"/>
          </p:nvPr>
        </p:nvSpPr>
        <p:spPr>
          <a:xfrm>
            <a:off x="381000" y="1539875"/>
            <a:ext cx="8382000" cy="541813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lnSpc>
                <a:spcPct val="130000"/>
              </a:lnSpc>
              <a:buClr>
                <a:schemeClr val="tx2"/>
              </a:buClr>
              <a:buFont typeface="Arial" charset="0"/>
              <a:buChar char="•"/>
              <a:defRPr/>
            </a:pPr>
            <a:r>
              <a:rPr lang="en-US" altLang="en-US" dirty="0">
                <a:ea typeface="ＭＳ Ｐゴシック" charset="-128"/>
              </a:rPr>
              <a:t>Normalization </a:t>
            </a:r>
            <a:r>
              <a:rPr lang="en-US" altLang="en-US" b="0" dirty="0">
                <a:ea typeface="ＭＳ Ｐゴシック" charset="-128"/>
              </a:rPr>
              <a:t>is a bottom-up approach to database design that begins by examining the relationships between attributes. It is performed as a serious of tests on a relation to determine whether it satisfies or violates the requirements of a given normal form.</a:t>
            </a:r>
          </a:p>
          <a:p>
            <a:pPr marL="171450" indent="-171450" algn="just">
              <a:lnSpc>
                <a:spcPct val="130000"/>
              </a:lnSpc>
              <a:buClr>
                <a:schemeClr val="tx2"/>
              </a:buClr>
              <a:buFont typeface="Arial" charset="0"/>
              <a:buChar char="•"/>
              <a:defRPr/>
            </a:pPr>
            <a:endParaRPr lang="en-US" altLang="en-US" sz="1200" dirty="0">
              <a:ea typeface="ＭＳ Ｐゴシック" charset="-128"/>
            </a:endParaRPr>
          </a:p>
          <a:p>
            <a:pPr marL="342900" indent="-342900">
              <a:lnSpc>
                <a:spcPct val="130000"/>
              </a:lnSpc>
              <a:buClr>
                <a:schemeClr val="tx2"/>
              </a:buClr>
              <a:buFont typeface="Arial" charset="0"/>
              <a:buChar char="•"/>
              <a:defRPr/>
            </a:pPr>
            <a:r>
              <a:rPr lang="en-US" altLang="en-US" dirty="0">
                <a:ea typeface="ＭＳ Ｐゴシック" charset="-128"/>
              </a:rPr>
              <a:t>Purpose: </a:t>
            </a:r>
            <a:r>
              <a:rPr lang="en-US" altLang="en-US" b="0" dirty="0">
                <a:ea typeface="ＭＳ Ｐゴシック" charset="-128"/>
              </a:rPr>
              <a:t>Guarantees no redundancy due to FDs</a:t>
            </a:r>
          </a:p>
          <a:p>
            <a:pPr marL="342900" indent="-342900" algn="just">
              <a:lnSpc>
                <a:spcPct val="130000"/>
              </a:lnSpc>
              <a:buClr>
                <a:schemeClr val="tx2"/>
              </a:buClr>
              <a:buFont typeface="Arial" charset="0"/>
              <a:buChar char="•"/>
              <a:defRPr/>
            </a:pPr>
            <a:r>
              <a:rPr lang="en-US" altLang="en-US" dirty="0">
                <a:ea typeface="ＭＳ Ｐゴシック" charset="-128"/>
              </a:rPr>
              <a:t>Normal Forms:</a:t>
            </a:r>
          </a:p>
          <a:p>
            <a:pPr lvl="1" algn="just">
              <a:lnSpc>
                <a:spcPct val="130000"/>
              </a:lnSpc>
              <a:defRPr/>
            </a:pPr>
            <a:r>
              <a:rPr lang="en-US" altLang="en-US" sz="1800" dirty="0">
                <a:ea typeface="ＭＳ Ｐゴシック" charset="-128"/>
              </a:rPr>
              <a:t>First Normal Form (1NF)</a:t>
            </a:r>
          </a:p>
          <a:p>
            <a:pPr lvl="1" algn="just">
              <a:lnSpc>
                <a:spcPct val="130000"/>
              </a:lnSpc>
              <a:defRPr/>
            </a:pPr>
            <a:r>
              <a:rPr lang="en-US" altLang="en-US" sz="1600" dirty="0">
                <a:ea typeface="ＭＳ Ｐゴシック" charset="-128"/>
              </a:rPr>
              <a:t>Second Normal Form (2NF)</a:t>
            </a:r>
          </a:p>
          <a:p>
            <a:pPr lvl="1" algn="just">
              <a:lnSpc>
                <a:spcPct val="130000"/>
              </a:lnSpc>
              <a:defRPr/>
            </a:pPr>
            <a:r>
              <a:rPr lang="en-US" altLang="en-US" sz="1600" dirty="0">
                <a:ea typeface="ＭＳ Ｐゴシック" charset="-128"/>
              </a:rPr>
              <a:t>Third Normal Form (3NF)</a:t>
            </a:r>
            <a:endParaRPr lang="en-GB" altLang="en-US" sz="1600" b="1" dirty="0">
              <a:ea typeface="ＭＳ Ｐゴシック" charset="-128"/>
            </a:endParaRPr>
          </a:p>
          <a:p>
            <a:pPr>
              <a:defRPr/>
            </a:pPr>
            <a:endParaRPr lang="en-GB" altLang="en-US" dirty="0">
              <a:ea typeface="ＭＳ Ｐゴシック" charset="-128"/>
            </a:endParaRPr>
          </a:p>
        </p:txBody>
      </p:sp>
      <p:sp>
        <p:nvSpPr>
          <p:cNvPr id="4608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C084F41-33FA-614C-A663-A9E1B90C3A39}" type="slidenum">
              <a:rPr lang="en-GB" altLang="en-US" sz="2400">
                <a:latin typeface="Times New Roman" charset="0"/>
              </a:rPr>
              <a:pPr>
                <a:spcBef>
                  <a:spcPct val="0"/>
                </a:spcBef>
                <a:spcAft>
                  <a:spcPct val="0"/>
                </a:spcAft>
                <a:buFontTx/>
                <a:buNone/>
              </a:pPr>
              <a:t>16</a:t>
            </a:fld>
            <a:endParaRPr lang="en-GB" altLang="en-US" sz="2400">
              <a:latin typeface="Times New Roman" charset="0"/>
            </a:endParaRPr>
          </a:p>
        </p:txBody>
      </p:sp>
      <p:sp>
        <p:nvSpPr>
          <p:cNvPr id="4608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extLst>
            <a:ext uri="{91240B29-F687-4f45-9708-019B960494DF}"/>
          </a:extLst>
        </p:spPr>
        <p:txBody>
          <a:bodyPr lIns="90488" tIns="44450" rIns="90488" bIns="44450"/>
          <a:lstStyle/>
          <a:p>
            <a:pPr>
              <a:defRPr/>
            </a:pPr>
            <a:r>
              <a:rPr lang="en-GB" b="1">
                <a:ea typeface="+mn-ea"/>
              </a:rPr>
              <a:t>The Process of Normalization</a:t>
            </a:r>
          </a:p>
        </p:txBody>
      </p:sp>
      <p:pic>
        <p:nvPicPr>
          <p:cNvPr id="48130" name="Picture 8" descr="C13NF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657475"/>
            <a:ext cx="7620000" cy="2563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DD7E5FA1-9BF7-3348-B1E6-CC7BC4F7F0C2}" type="slidenum">
              <a:rPr lang="en-GB" altLang="en-US" sz="2400">
                <a:latin typeface="Times New Roman" charset="0"/>
              </a:rPr>
              <a:pPr>
                <a:spcBef>
                  <a:spcPct val="0"/>
                </a:spcBef>
                <a:spcAft>
                  <a:spcPct val="0"/>
                </a:spcAft>
                <a:buFontTx/>
                <a:buNone/>
              </a:pPr>
              <a:t>17</a:t>
            </a:fld>
            <a:endParaRPr lang="en-GB" altLang="en-US" sz="2400">
              <a:latin typeface="Times New Roman" charset="0"/>
            </a:endParaRPr>
          </a:p>
        </p:txBody>
      </p:sp>
      <p:sp>
        <p:nvSpPr>
          <p:cNvPr id="48132"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C7C33B-4E69-4963-826B-45B961D9E426}"/>
              </a:ext>
            </a:extLst>
          </p:cNvPr>
          <p:cNvSpPr>
            <a:spLocks noGrp="1"/>
          </p:cNvSpPr>
          <p:nvPr>
            <p:ph type="title"/>
          </p:nvPr>
        </p:nvSpPr>
        <p:spPr/>
        <p:txBody>
          <a:bodyPr/>
          <a:lstStyle/>
          <a:p>
            <a:r>
              <a:rPr lang="en-US" dirty="0"/>
              <a:t>Process of normalization</a:t>
            </a:r>
            <a:endParaRPr lang="ar-SA" dirty="0"/>
          </a:p>
        </p:txBody>
      </p:sp>
      <p:sp>
        <p:nvSpPr>
          <p:cNvPr id="3" name="عنصر نائب للمحتوى 2">
            <a:extLst>
              <a:ext uri="{FF2B5EF4-FFF2-40B4-BE49-F238E27FC236}">
                <a16:creationId xmlns:a16="http://schemas.microsoft.com/office/drawing/2014/main" id="{A28334B4-1136-4185-BC4C-1EACCA6811EA}"/>
              </a:ext>
            </a:extLst>
          </p:cNvPr>
          <p:cNvSpPr>
            <a:spLocks noGrp="1"/>
          </p:cNvSpPr>
          <p:nvPr>
            <p:ph idx="1"/>
          </p:nvPr>
        </p:nvSpPr>
        <p:spPr>
          <a:xfrm>
            <a:off x="480392" y="1791741"/>
            <a:ext cx="7620000" cy="4373563"/>
          </a:xfrm>
        </p:spPr>
        <p:txBody>
          <a:bodyPr/>
          <a:lstStyle/>
          <a:p>
            <a:r>
              <a:rPr lang="en-US" sz="2800" dirty="0">
                <a:latin typeface="Times New Roman" panose="02020603050405020304" pitchFamily="18" charset="0"/>
                <a:cs typeface="Times New Roman" panose="02020603050405020304" pitchFamily="18" charset="0"/>
              </a:rPr>
              <a:t>In the following sections describe the process of normalization in detail. Figure 13.8 page 402  provides an overview of the process and highlights the main actions taken in each step of the process. </a:t>
            </a:r>
          </a:p>
          <a:p>
            <a:r>
              <a:rPr lang="en-US" sz="2800" dirty="0">
                <a:latin typeface="Times New Roman" panose="02020603050405020304" pitchFamily="18" charset="0"/>
                <a:cs typeface="Times New Roman" panose="02020603050405020304" pitchFamily="18" charset="0"/>
              </a:rPr>
              <a:t>The number of the section that covers each step of the process is also shown in that figure.</a:t>
            </a:r>
            <a:endParaRPr lang="ar-SA" sz="2800" dirty="0">
              <a:latin typeface="Times New Roman" panose="02020603050405020304" pitchFamily="18" charset="0"/>
              <a:cs typeface="Times New Roman" panose="02020603050405020304" pitchFamily="18" charset="0"/>
            </a:endParaRPr>
          </a:p>
        </p:txBody>
      </p:sp>
      <p:sp>
        <p:nvSpPr>
          <p:cNvPr id="4" name="عنصر نائب للتذييل 3">
            <a:extLst>
              <a:ext uri="{FF2B5EF4-FFF2-40B4-BE49-F238E27FC236}">
                <a16:creationId xmlns:a16="http://schemas.microsoft.com/office/drawing/2014/main" id="{B29E25F3-5C59-475E-AAB1-4FC974155A53}"/>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0F9E41C9-1A6E-49D0-85FB-5C89A1946299}"/>
              </a:ext>
            </a:extLst>
          </p:cNvPr>
          <p:cNvSpPr>
            <a:spLocks noGrp="1"/>
          </p:cNvSpPr>
          <p:nvPr>
            <p:ph type="sldNum" sz="quarter" idx="12"/>
          </p:nvPr>
        </p:nvSpPr>
        <p:spPr/>
        <p:txBody>
          <a:bodyPr/>
          <a:lstStyle/>
          <a:p>
            <a:pPr>
              <a:defRPr/>
            </a:pPr>
            <a:fld id="{DEAFFEDC-9C52-6040-BD20-DE52ECF97519}" type="slidenum">
              <a:rPr lang="en-US" altLang="en-US" smtClean="0"/>
              <a:pPr>
                <a:defRPr/>
              </a:pPr>
              <a:t>18</a:t>
            </a:fld>
            <a:endParaRPr lang="en-US" altLang="en-US"/>
          </a:p>
        </p:txBody>
      </p:sp>
    </p:spTree>
    <p:extLst>
      <p:ext uri="{BB962C8B-B14F-4D97-AF65-F5344CB8AC3E}">
        <p14:creationId xmlns:p14="http://schemas.microsoft.com/office/powerpoint/2010/main" val="1370984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71450"/>
            <a:ext cx="7210425" cy="1371600"/>
          </a:xfrm>
          <a:extLst>
            <a:ext uri="{91240B29-F687-4f45-9708-019B960494DF}"/>
          </a:extLst>
        </p:spPr>
        <p:txBody>
          <a:bodyPr lIns="90488" tIns="44450" rIns="90488" bIns="44450"/>
          <a:lstStyle/>
          <a:p>
            <a:pPr>
              <a:defRPr/>
            </a:pPr>
            <a:r>
              <a:rPr lang="en-GB" b="1">
                <a:ea typeface="+mn-ea"/>
              </a:rPr>
              <a:t>Chapter 14 - Objectives</a:t>
            </a:r>
          </a:p>
        </p:txBody>
      </p:sp>
      <p:sp>
        <p:nvSpPr>
          <p:cNvPr id="22531" name="Rectangle 3"/>
          <p:cNvSpPr>
            <a:spLocks noGrp="1" noChangeArrowheads="1"/>
          </p:cNvSpPr>
          <p:nvPr>
            <p:ph idx="1"/>
          </p:nvPr>
        </p:nvSpPr>
        <p:spPr>
          <a:xfrm>
            <a:off x="381000" y="1412875"/>
            <a:ext cx="8382000" cy="536733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342900" indent="-342900">
              <a:buClr>
                <a:schemeClr val="tx2"/>
              </a:buClr>
              <a:buFont typeface="Arial" charset="0"/>
              <a:buChar char="•"/>
              <a:defRPr/>
            </a:pPr>
            <a:r>
              <a:rPr lang="en-US" altLang="en-US" dirty="0">
                <a:ea typeface="ＭＳ Ｐゴシック" charset="-128"/>
              </a:rPr>
              <a:t>The potential problems associated with redundant data in base relations.</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The concept of functional dependency, which describes the relationship between attributes.</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How to undertake the process of normalization.</a:t>
            </a:r>
          </a:p>
          <a:p>
            <a:pPr>
              <a:buClr>
                <a:schemeClr val="tx2"/>
              </a:buClr>
              <a:defRPr/>
            </a:pPr>
            <a:endParaRPr lang="en-US" altLang="en-US" sz="1200" dirty="0">
              <a:ea typeface="ＭＳ Ｐゴシック" charset="-128"/>
            </a:endParaRPr>
          </a:p>
          <a:p>
            <a:pPr marL="342900" indent="-342900">
              <a:buClr>
                <a:schemeClr val="tx2"/>
              </a:buClr>
              <a:buFont typeface="Arial" charset="0"/>
              <a:buChar char="•"/>
              <a:defRPr/>
            </a:pPr>
            <a:r>
              <a:rPr lang="en-US" altLang="en-US" dirty="0">
                <a:ea typeface="ＭＳ Ｐゴシック" charset="-128"/>
              </a:rPr>
              <a:t>How to identify the most commonly used normal forms, namely First Normal Form (1NF), Second Normal Form (2NF), and Third Normal Form (3NF).</a:t>
            </a:r>
          </a:p>
          <a:p>
            <a:pPr>
              <a:defRPr/>
            </a:pPr>
            <a:endParaRPr lang="en-US" altLang="en-US" dirty="0">
              <a:ea typeface="ＭＳ Ｐゴシック" charset="-128"/>
            </a:endParaRPr>
          </a:p>
        </p:txBody>
      </p:sp>
      <p:sp>
        <p:nvSpPr>
          <p:cNvPr id="26627"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B2A7835-6E51-6047-A9A4-1765B84418D3}" type="slidenum">
              <a:rPr lang="en-GB" altLang="en-US" sz="2400">
                <a:latin typeface="Times New Roman" charset="0"/>
              </a:rPr>
              <a:pPr>
                <a:spcBef>
                  <a:spcPct val="0"/>
                </a:spcBef>
                <a:spcAft>
                  <a:spcPct val="0"/>
                </a:spcAft>
                <a:buFontTx/>
                <a:buNone/>
              </a:pPr>
              <a:t>2</a:t>
            </a:fld>
            <a:endParaRPr lang="en-GB" altLang="en-US" sz="2400">
              <a:latin typeface="Times New Roman" charset="0"/>
            </a:endParaRPr>
          </a:p>
        </p:txBody>
      </p:sp>
      <p:sp>
        <p:nvSpPr>
          <p:cNvPr id="26628"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96D6039-C169-4A13-833C-147B4863EF09}"/>
              </a:ext>
            </a:extLst>
          </p:cNvPr>
          <p:cNvSpPr>
            <a:spLocks noGrp="1"/>
          </p:cNvSpPr>
          <p:nvPr>
            <p:ph type="title"/>
          </p:nvPr>
        </p:nvSpPr>
        <p:spPr/>
        <p:txBody>
          <a:bodyPr/>
          <a:lstStyle/>
          <a:p>
            <a:r>
              <a:rPr lang="en-US" dirty="0"/>
              <a:t>normalization</a:t>
            </a:r>
            <a:endParaRPr lang="ar-SA" dirty="0"/>
          </a:p>
        </p:txBody>
      </p:sp>
      <p:sp>
        <p:nvSpPr>
          <p:cNvPr id="3" name="عنصر نائب للمحتوى 2">
            <a:extLst>
              <a:ext uri="{FF2B5EF4-FFF2-40B4-BE49-F238E27FC236}">
                <a16:creationId xmlns:a16="http://schemas.microsoft.com/office/drawing/2014/main" id="{40A0290B-59EA-4BEA-9746-AA23FD39F612}"/>
              </a:ext>
            </a:extLst>
          </p:cNvPr>
          <p:cNvSpPr>
            <a:spLocks noGrp="1"/>
          </p:cNvSpPr>
          <p:nvPr>
            <p:ph idx="1"/>
          </p:nvPr>
        </p:nvSpPr>
        <p:spPr/>
        <p:txBody>
          <a:bodyPr/>
          <a:lstStyle/>
          <a:p>
            <a:r>
              <a:rPr lang="en-US" dirty="0"/>
              <a:t>Normalization is a bottom up approach to database design that begins by examining the relationships between attributes.</a:t>
            </a:r>
          </a:p>
          <a:p>
            <a:r>
              <a:rPr lang="en-US" dirty="0"/>
              <a:t>Normalization is often performed as a series  of test on a relation to determine whether it satisfy or violates the requirements of a given normal form .</a:t>
            </a:r>
          </a:p>
          <a:p>
            <a:r>
              <a:rPr lang="en-US" dirty="0"/>
              <a:t>The process of normalization is a formal method that identifies relations base on their primary  or candidate keys and the functional dependencies among their attributes.</a:t>
            </a:r>
          </a:p>
          <a:p>
            <a:endParaRPr lang="ar-SA" dirty="0"/>
          </a:p>
        </p:txBody>
      </p:sp>
      <p:sp>
        <p:nvSpPr>
          <p:cNvPr id="4" name="عنصر نائب للتذييل 3">
            <a:extLst>
              <a:ext uri="{FF2B5EF4-FFF2-40B4-BE49-F238E27FC236}">
                <a16:creationId xmlns:a16="http://schemas.microsoft.com/office/drawing/2014/main" id="{82FFA582-EA02-4290-A383-1D60FE24CA3C}"/>
              </a:ext>
            </a:extLst>
          </p:cNvPr>
          <p:cNvSpPr>
            <a:spLocks noGrp="1"/>
          </p:cNvSpPr>
          <p:nvPr>
            <p:ph type="ftr" sz="quarter" idx="11"/>
          </p:nvPr>
        </p:nvSpPr>
        <p:spPr/>
        <p:txBody>
          <a:bodyPr/>
          <a:lstStyle/>
          <a:p>
            <a:pPr>
              <a:defRPr/>
            </a:pPr>
            <a:endParaRPr lang="en-US"/>
          </a:p>
        </p:txBody>
      </p:sp>
      <p:sp>
        <p:nvSpPr>
          <p:cNvPr id="5" name="عنصر نائب لرقم الشريحة 4">
            <a:extLst>
              <a:ext uri="{FF2B5EF4-FFF2-40B4-BE49-F238E27FC236}">
                <a16:creationId xmlns:a16="http://schemas.microsoft.com/office/drawing/2014/main" id="{9B2FCED7-0860-42A1-87FE-DE03DE413388}"/>
              </a:ext>
            </a:extLst>
          </p:cNvPr>
          <p:cNvSpPr>
            <a:spLocks noGrp="1"/>
          </p:cNvSpPr>
          <p:nvPr>
            <p:ph type="sldNum" sz="quarter" idx="12"/>
          </p:nvPr>
        </p:nvSpPr>
        <p:spPr/>
        <p:txBody>
          <a:bodyPr/>
          <a:lstStyle/>
          <a:p>
            <a:pPr>
              <a:defRPr/>
            </a:pPr>
            <a:fld id="{DEAFFEDC-9C52-6040-BD20-DE52ECF97519}" type="slidenum">
              <a:rPr lang="en-US" altLang="en-US" smtClean="0"/>
              <a:pPr>
                <a:defRPr/>
              </a:pPr>
              <a:t>3</a:t>
            </a:fld>
            <a:endParaRPr lang="en-US" altLang="en-US"/>
          </a:p>
        </p:txBody>
      </p:sp>
    </p:spTree>
    <p:extLst>
      <p:ext uri="{BB962C8B-B14F-4D97-AF65-F5344CB8AC3E}">
        <p14:creationId xmlns:p14="http://schemas.microsoft.com/office/powerpoint/2010/main" val="24069777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xtLst>
            <a:ext uri="{91240B29-F687-4f45-9708-019B960494DF}"/>
          </a:extLst>
        </p:spPr>
        <p:txBody>
          <a:bodyPr lIns="90488" tIns="44450" rIns="90488" bIns="44450">
            <a:normAutofit fontScale="90000"/>
          </a:bodyPr>
          <a:lstStyle/>
          <a:p>
            <a:pPr>
              <a:defRPr/>
            </a:pPr>
            <a:r>
              <a:rPr lang="en-GB" b="1">
                <a:ea typeface="+mn-ea"/>
              </a:rPr>
              <a:t>Data Redundancy and Update Anomalies</a:t>
            </a:r>
          </a:p>
        </p:txBody>
      </p:sp>
      <p:sp>
        <p:nvSpPr>
          <p:cNvPr id="28674" name="Rectangle 3"/>
          <p:cNvSpPr>
            <a:spLocks noGrp="1" noChangeArrowheads="1"/>
          </p:cNvSpPr>
          <p:nvPr>
            <p:ph idx="1"/>
          </p:nvPr>
        </p:nvSpPr>
        <p:spPr>
          <a:xfrm>
            <a:off x="395288" y="1628775"/>
            <a:ext cx="8382000" cy="22113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altLang="en-US" dirty="0">
                <a:ea typeface="ＭＳ Ｐゴシック" charset="-128"/>
              </a:rPr>
              <a:t>Major aim of relational database design is to group attributes into relations to </a:t>
            </a:r>
            <a:r>
              <a:rPr lang="en-GB" altLang="en-US" i="1" dirty="0">
                <a:ea typeface="ＭＳ Ｐゴシック" charset="-128"/>
              </a:rPr>
              <a:t>minimize</a:t>
            </a:r>
            <a:r>
              <a:rPr lang="en-GB" altLang="en-US" dirty="0">
                <a:ea typeface="ＭＳ Ｐゴシック" charset="-128"/>
              </a:rPr>
              <a:t> data redundancy. </a:t>
            </a:r>
          </a:p>
          <a:p>
            <a:endParaRPr lang="en-GB" altLang="en-US" dirty="0">
              <a:ea typeface="ＭＳ Ｐゴシック" charset="-128"/>
            </a:endParaRPr>
          </a:p>
          <a:p>
            <a:r>
              <a:rPr lang="en-GB" altLang="en-US" dirty="0">
                <a:ea typeface="ＭＳ Ｐゴシック" charset="-128"/>
              </a:rPr>
              <a:t>Relations that contain redundant information may potentially suffer from update anomalies.  </a:t>
            </a:r>
          </a:p>
          <a:p>
            <a:endParaRPr lang="en-GB" altLang="en-US" dirty="0">
              <a:ea typeface="ＭＳ Ｐゴシック" charset="-128"/>
            </a:endParaRPr>
          </a:p>
          <a:p>
            <a:r>
              <a:rPr lang="en-GB" altLang="en-US" dirty="0">
                <a:ea typeface="ＭＳ Ｐゴシック" charset="-128"/>
              </a:rPr>
              <a:t>Types of update anomalies include:</a:t>
            </a:r>
          </a:p>
          <a:p>
            <a:pPr lvl="1"/>
            <a:r>
              <a:rPr lang="en-GB" altLang="en-US" dirty="0">
                <a:ea typeface="ＭＳ Ｐゴシック" charset="-128"/>
              </a:rPr>
              <a:t>Insertion</a:t>
            </a:r>
          </a:p>
          <a:p>
            <a:pPr lvl="1"/>
            <a:r>
              <a:rPr lang="en-GB" altLang="en-US" dirty="0">
                <a:ea typeface="ＭＳ Ｐゴシック" charset="-128"/>
              </a:rPr>
              <a:t>Deletion</a:t>
            </a:r>
          </a:p>
          <a:p>
            <a:pPr lvl="1"/>
            <a:r>
              <a:rPr lang="en-GB" altLang="en-US" dirty="0">
                <a:ea typeface="ＭＳ Ｐゴシック" charset="-128"/>
              </a:rPr>
              <a:t>Modification</a:t>
            </a:r>
          </a:p>
        </p:txBody>
      </p:sp>
      <p:sp>
        <p:nvSpPr>
          <p:cNvPr id="2867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C337F79-A284-BF42-A8B8-EF4B0355F391}" type="slidenum">
              <a:rPr lang="en-GB" altLang="en-US" sz="2400">
                <a:latin typeface="Times New Roman" charset="0"/>
              </a:rPr>
              <a:pPr>
                <a:spcBef>
                  <a:spcPct val="0"/>
                </a:spcBef>
                <a:spcAft>
                  <a:spcPct val="0"/>
                </a:spcAft>
                <a:buFontTx/>
                <a:buNone/>
              </a:pPr>
              <a:t>4</a:t>
            </a:fld>
            <a:endParaRPr lang="en-GB" altLang="en-US" sz="2400">
              <a:latin typeface="Times New Roman" charset="0"/>
            </a:endParaRPr>
          </a:p>
        </p:txBody>
      </p:sp>
      <p:sp>
        <p:nvSpPr>
          <p:cNvPr id="28676"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42888"/>
            <a:ext cx="7859713" cy="1371601"/>
          </a:xfrm>
        </p:spPr>
        <p:txBody>
          <a:bodyPr/>
          <a:lstStyle/>
          <a:p>
            <a:pPr algn="just">
              <a:defRPr/>
            </a:pPr>
            <a:r>
              <a:rPr lang="en-GB" b="1">
                <a:ea typeface="+mn-ea"/>
              </a:rPr>
              <a:t>Functional Dependencies</a:t>
            </a:r>
          </a:p>
        </p:txBody>
      </p:sp>
      <p:sp>
        <p:nvSpPr>
          <p:cNvPr id="30722" name="Rectangle 3"/>
          <p:cNvSpPr>
            <a:spLocks noGrp="1" noChangeArrowheads="1"/>
          </p:cNvSpPr>
          <p:nvPr>
            <p:ph idx="1"/>
          </p:nvPr>
        </p:nvSpPr>
        <p:spPr>
          <a:xfrm>
            <a:off x="457200" y="1412875"/>
            <a:ext cx="7620000" cy="4373563"/>
          </a:xfrm>
        </p:spPr>
        <p:txBody>
          <a:bodyPr/>
          <a:lstStyle/>
          <a:p>
            <a:pPr marL="342900" indent="-342900">
              <a:buClr>
                <a:schemeClr val="tx2"/>
              </a:buClr>
              <a:buFont typeface="Arial" charset="0"/>
              <a:buChar char="•"/>
            </a:pPr>
            <a:r>
              <a:rPr lang="en-GB" altLang="en-US" dirty="0">
                <a:ea typeface="ＭＳ Ｐゴシック" charset="-128"/>
              </a:rPr>
              <a:t>Important concept associated with normalization.</a:t>
            </a:r>
          </a:p>
          <a:p>
            <a:pPr marL="342900" indent="-342900">
              <a:buClr>
                <a:schemeClr val="tx2"/>
              </a:buClr>
              <a:buFont typeface="Arial" charset="0"/>
              <a:buChar char="•"/>
            </a:pPr>
            <a:endParaRPr lang="en-GB" altLang="en-US" dirty="0">
              <a:ea typeface="ＭＳ Ｐゴシック" charset="-128"/>
            </a:endParaRPr>
          </a:p>
          <a:p>
            <a:pPr marL="342900" indent="-342900">
              <a:buClr>
                <a:schemeClr val="tx2"/>
              </a:buClr>
              <a:buFont typeface="Arial" charset="0"/>
              <a:buChar char="•"/>
            </a:pPr>
            <a:r>
              <a:rPr lang="en-GB" altLang="en-US" dirty="0">
                <a:ea typeface="ＭＳ Ｐゴシック" charset="-128"/>
              </a:rPr>
              <a:t>Functional dependency describes relationship between attributes.</a:t>
            </a:r>
          </a:p>
          <a:p>
            <a:pPr marL="342900" indent="-342900">
              <a:buClr>
                <a:schemeClr val="tx2"/>
              </a:buClr>
              <a:buFont typeface="Arial" charset="0"/>
              <a:buChar char="•"/>
            </a:pPr>
            <a:r>
              <a:rPr lang="en-GB" altLang="en-US">
                <a:ea typeface="ＭＳ Ｐゴシック" charset="-128"/>
              </a:rPr>
              <a:t>For example</a:t>
            </a:r>
            <a:r>
              <a:rPr lang="en-GB" altLang="en-US" b="0">
                <a:ea typeface="ＭＳ Ｐゴシック" charset="-128"/>
              </a:rPr>
              <a:t>:</a:t>
            </a:r>
          </a:p>
          <a:p>
            <a:pPr marL="273050" lvl="1" indent="0">
              <a:buFont typeface="Arial" charset="0"/>
              <a:buNone/>
            </a:pPr>
            <a:r>
              <a:rPr lang="en-GB" altLang="en-US">
                <a:ea typeface="ＭＳ Ｐゴシック" charset="-128"/>
              </a:rPr>
              <a:t>If </a:t>
            </a:r>
            <a:r>
              <a:rPr lang="en-GB" altLang="en-US" dirty="0">
                <a:ea typeface="ＭＳ Ｐゴシック" charset="-128"/>
              </a:rPr>
              <a:t>A and B are attributes of relation R, B is functionally dependent on A (denoted A </a:t>
            </a:r>
            <a:r>
              <a:rPr lang="en-GB" altLang="en-US" dirty="0">
                <a:ea typeface="ＭＳ Ｐゴシック" charset="-128"/>
                <a:sym typeface="Symbol" charset="2"/>
              </a:rPr>
              <a:t></a:t>
            </a:r>
            <a:r>
              <a:rPr lang="en-GB" altLang="en-US" dirty="0">
                <a:ea typeface="ＭＳ Ｐゴシック" charset="-128"/>
              </a:rPr>
              <a:t> B), if each value of A in R is associated with exactly one value of B in R ( A and B may each consist of one or more attributes)</a:t>
            </a:r>
          </a:p>
        </p:txBody>
      </p:sp>
      <p:sp>
        <p:nvSpPr>
          <p:cNvPr id="30723"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E709B298-D3D7-F944-AD24-75171E601D9C}" type="slidenum">
              <a:rPr lang="en-GB" altLang="en-US" sz="2400">
                <a:latin typeface="Times New Roman" charset="0"/>
              </a:rPr>
              <a:pPr>
                <a:spcBef>
                  <a:spcPct val="0"/>
                </a:spcBef>
                <a:spcAft>
                  <a:spcPct val="0"/>
                </a:spcAft>
                <a:buFontTx/>
                <a:buNone/>
              </a:pPr>
              <a:t>5</a:t>
            </a:fld>
            <a:endParaRPr lang="en-GB" altLang="en-US" sz="2400">
              <a:latin typeface="Times New Roman" charset="0"/>
            </a:endParaRPr>
          </a:p>
        </p:txBody>
      </p:sp>
      <p:sp>
        <p:nvSpPr>
          <p:cNvPr id="3072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a:xfrm>
            <a:off x="457200" y="-242888"/>
            <a:ext cx="5791200" cy="1371601"/>
          </a:xfrm>
          <a:extLst>
            <a:ext uri="{91240B29-F687-4f45-9708-019B960494DF}"/>
          </a:extLst>
        </p:spPr>
        <p:txBody>
          <a:bodyPr lIns="90488" tIns="44450" rIns="90488" bIns="44450"/>
          <a:lstStyle/>
          <a:p>
            <a:pPr>
              <a:defRPr/>
            </a:pPr>
            <a:r>
              <a:rPr lang="en-GB" b="1" dirty="0">
                <a:ea typeface="+mn-ea"/>
              </a:rPr>
              <a:t>SAMPLE DATA</a:t>
            </a:r>
          </a:p>
        </p:txBody>
      </p:sp>
      <p:sp>
        <p:nvSpPr>
          <p:cNvPr id="31746"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42532818-6338-0640-A729-F2C8E32491F7}" type="slidenum">
              <a:rPr lang="en-GB" altLang="en-US" sz="2400">
                <a:latin typeface="Times New Roman" charset="0"/>
              </a:rPr>
              <a:pPr>
                <a:spcBef>
                  <a:spcPct val="0"/>
                </a:spcBef>
                <a:spcAft>
                  <a:spcPct val="0"/>
                </a:spcAft>
                <a:buFontTx/>
                <a:buNone/>
              </a:pPr>
              <a:t>6</a:t>
            </a:fld>
            <a:endParaRPr lang="en-GB" altLang="en-US" sz="2400">
              <a:latin typeface="Times New Roman" charset="0"/>
            </a:endParaRPr>
          </a:p>
        </p:txBody>
      </p:sp>
      <p:pic>
        <p:nvPicPr>
          <p:cNvPr id="31747" name="Picture 1031" descr="DS3-Figure 13-01"/>
          <p:cNvPicPr>
            <a:picLocks noChangeAspect="1" noChangeArrowheads="1"/>
          </p:cNvPicPr>
          <p:nvPr/>
        </p:nvPicPr>
        <p:blipFill>
          <a:blip r:embed="rId3" cstate="print">
            <a:extLst>
              <a:ext uri="{28A0092B-C50C-407E-A947-70E740481C1C}">
                <a14:useLocalDpi xmlns:a14="http://schemas.microsoft.com/office/drawing/2010/main" val="0"/>
              </a:ext>
            </a:extLst>
          </a:blip>
          <a:srcRect b="42194"/>
          <a:stretch>
            <a:fillRect/>
          </a:stretch>
        </p:blipFill>
        <p:spPr bwMode="auto">
          <a:xfrm>
            <a:off x="609600" y="1524000"/>
            <a:ext cx="388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032" descr="DS3-Figure 13-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114800"/>
            <a:ext cx="5562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33" descr="DS3-Figure 13-01"/>
          <p:cNvPicPr>
            <a:picLocks noChangeAspect="1" noChangeArrowheads="1"/>
          </p:cNvPicPr>
          <p:nvPr/>
        </p:nvPicPr>
        <p:blipFill>
          <a:blip r:embed="rId3" cstate="print">
            <a:extLst>
              <a:ext uri="{28A0092B-C50C-407E-A947-70E740481C1C}">
                <a14:useLocalDpi xmlns:a14="http://schemas.microsoft.com/office/drawing/2010/main" val="0"/>
              </a:ext>
            </a:extLst>
          </a:blip>
          <a:srcRect t="57831" r="35294"/>
          <a:stretch>
            <a:fillRect/>
          </a:stretch>
        </p:blipFill>
        <p:spPr bwMode="auto">
          <a:xfrm>
            <a:off x="5029200" y="1447800"/>
            <a:ext cx="2514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42888"/>
            <a:ext cx="7718425" cy="1371601"/>
          </a:xfrm>
          <a:extLst>
            <a:ext uri="{91240B29-F687-4f45-9708-019B960494DF}"/>
          </a:extLst>
        </p:spPr>
        <p:txBody>
          <a:bodyPr lIns="90488" tIns="44450" rIns="90488" bIns="44450"/>
          <a:lstStyle/>
          <a:p>
            <a:pPr>
              <a:defRPr/>
            </a:pPr>
            <a:r>
              <a:rPr lang="en-GB" b="1">
                <a:ea typeface="+mn-ea"/>
              </a:rPr>
              <a:t>Functional </a:t>
            </a:r>
            <a:r>
              <a:rPr lang="en-GB" b="1" dirty="0">
                <a:ea typeface="+mn-ea"/>
              </a:rPr>
              <a:t>Dependencies</a:t>
            </a:r>
          </a:p>
        </p:txBody>
      </p:sp>
      <p:sp>
        <p:nvSpPr>
          <p:cNvPr id="33794" name="Rectangle 3"/>
          <p:cNvSpPr>
            <a:spLocks noGrp="1" noChangeArrowheads="1"/>
          </p:cNvSpPr>
          <p:nvPr>
            <p:ph idx="1"/>
          </p:nvPr>
        </p:nvSpPr>
        <p:spPr>
          <a:xfrm>
            <a:off x="685800" y="1524000"/>
            <a:ext cx="8134350" cy="4678363"/>
          </a:xfrm>
        </p:spPr>
        <p:txBody>
          <a:bodyPr lIns="90488" tIns="44450" rIns="90488" bIns="44450"/>
          <a:lstStyle/>
          <a:p>
            <a:pPr>
              <a:buFontTx/>
              <a:buNone/>
            </a:pPr>
            <a:endParaRPr lang="en-GB" altLang="en-US"/>
          </a:p>
          <a:p>
            <a:r>
              <a:rPr lang="en-GB" altLang="en-US"/>
              <a:t>Diagrammatic representation.</a:t>
            </a:r>
          </a:p>
          <a:p>
            <a:endParaRPr lang="en-GB" altLang="en-US"/>
          </a:p>
          <a:p>
            <a:endParaRPr lang="en-GB" altLang="en-US"/>
          </a:p>
          <a:p>
            <a:endParaRPr lang="en-GB" altLang="en-US"/>
          </a:p>
          <a:p>
            <a:endParaRPr lang="en-GB" altLang="en-US"/>
          </a:p>
          <a:p>
            <a:r>
              <a:rPr lang="en-GB" altLang="en-US"/>
              <a:t>The </a:t>
            </a:r>
            <a:r>
              <a:rPr lang="en-GB" altLang="en-US" i="1"/>
              <a:t>determinant</a:t>
            </a:r>
            <a:r>
              <a:rPr lang="en-GB" altLang="en-US"/>
              <a:t> of a functional dependency refers to the attribute or group of attributes on the left-hand side of the arrow.</a:t>
            </a:r>
          </a:p>
          <a:p>
            <a:endParaRPr lang="en-GB" altLang="en-US"/>
          </a:p>
        </p:txBody>
      </p:sp>
      <p:sp>
        <p:nvSpPr>
          <p:cNvPr id="33795"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5F2DA96E-6083-5B4A-A603-44EC2207D4A2}" type="slidenum">
              <a:rPr lang="en-GB" altLang="en-US" sz="2400">
                <a:latin typeface="Times New Roman" charset="0"/>
              </a:rPr>
              <a:pPr>
                <a:spcBef>
                  <a:spcPct val="0"/>
                </a:spcBef>
                <a:spcAft>
                  <a:spcPct val="0"/>
                </a:spcAft>
                <a:buFontTx/>
                <a:buNone/>
              </a:pPr>
              <a:t>7</a:t>
            </a:fld>
            <a:endParaRPr lang="en-GB" altLang="en-US" sz="2400">
              <a:latin typeface="Times New Roman" charset="0"/>
            </a:endParaRPr>
          </a:p>
        </p:txBody>
      </p:sp>
      <p:pic>
        <p:nvPicPr>
          <p:cNvPr id="33796" name="Picture 6" descr="DS3-Figure 1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2636838"/>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075613" cy="1371600"/>
          </a:xfrm>
          <a:extLst>
            <a:ext uri="{91240B29-F687-4f45-9708-019B960494DF}"/>
          </a:extLst>
        </p:spPr>
        <p:txBody>
          <a:bodyPr lIns="90488" tIns="44450" rIns="90488" bIns="44450"/>
          <a:lstStyle/>
          <a:p>
            <a:pPr>
              <a:defRPr/>
            </a:pPr>
            <a:r>
              <a:rPr lang="en-GB" b="1">
                <a:ea typeface="+mn-ea"/>
              </a:rPr>
              <a:t>An Example Functional Dependency</a:t>
            </a:r>
          </a:p>
        </p:txBody>
      </p:sp>
      <p:pic>
        <p:nvPicPr>
          <p:cNvPr id="35842" name="Picture 10" descr="C13NF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0500" y="1844675"/>
            <a:ext cx="7910513" cy="4032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Slide Number Placeholder 4"/>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2B900980-DB02-654C-8AFB-FCBCA0A36651}" type="slidenum">
              <a:rPr lang="en-GB" altLang="en-US" sz="2400">
                <a:latin typeface="Times New Roman" charset="0"/>
              </a:rPr>
              <a:pPr>
                <a:spcBef>
                  <a:spcPct val="0"/>
                </a:spcBef>
                <a:spcAft>
                  <a:spcPct val="0"/>
                </a:spcAft>
                <a:buFontTx/>
                <a:buNone/>
              </a:pPr>
              <a:t>8</a:t>
            </a:fld>
            <a:endParaRPr lang="en-GB" altLang="en-US" sz="2400">
              <a:latin typeface="Times New Roman" charset="0"/>
            </a:endParaRPr>
          </a:p>
        </p:txBody>
      </p:sp>
      <p:sp>
        <p:nvSpPr>
          <p:cNvPr id="35844"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152400"/>
            <a:ext cx="7427913" cy="1371600"/>
          </a:xfrm>
        </p:spPr>
        <p:txBody>
          <a:bodyPr>
            <a:normAutofit fontScale="90000"/>
          </a:bodyPr>
          <a:lstStyle/>
          <a:p>
            <a:pPr>
              <a:defRPr/>
            </a:pPr>
            <a:r>
              <a:rPr lang="en-GB" b="1">
                <a:ea typeface="+mn-ea"/>
              </a:rPr>
              <a:t>Characteristics of Functional Dependencies</a:t>
            </a:r>
          </a:p>
        </p:txBody>
      </p:sp>
      <p:sp>
        <p:nvSpPr>
          <p:cNvPr id="37890" name="Rectangle 3"/>
          <p:cNvSpPr>
            <a:spLocks noGrp="1" noChangeArrowheads="1"/>
          </p:cNvSpPr>
          <p:nvPr>
            <p:ph idx="1"/>
          </p:nvPr>
        </p:nvSpPr>
        <p:spPr>
          <a:xfrm>
            <a:off x="395288" y="1628775"/>
            <a:ext cx="8382000" cy="2211388"/>
          </a:xfrm>
        </p:spPr>
        <p:txBody>
          <a:bodyPr/>
          <a:lstStyle/>
          <a:p>
            <a:r>
              <a:rPr lang="en-US" altLang="en-US">
                <a:ea typeface="ＭＳ Ｐゴシック" charset="-128"/>
              </a:rPr>
              <a:t>Determinants should have the minimal number of attributes necessary to maintain the functional dependency with the attribute(s) on the right hand-side. </a:t>
            </a:r>
          </a:p>
          <a:p>
            <a:endParaRPr lang="en-US" altLang="en-US">
              <a:ea typeface="ＭＳ Ｐゴシック" charset="-128"/>
            </a:endParaRPr>
          </a:p>
          <a:p>
            <a:r>
              <a:rPr lang="en-US" altLang="en-US">
                <a:ea typeface="ＭＳ Ｐゴシック" charset="-128"/>
              </a:rPr>
              <a:t>This requirement is called </a:t>
            </a:r>
            <a:r>
              <a:rPr lang="en-US" altLang="en-US" i="1">
                <a:ea typeface="ＭＳ Ｐゴシック" charset="-128"/>
              </a:rPr>
              <a:t>full functional dependency.</a:t>
            </a:r>
          </a:p>
          <a:p>
            <a:endParaRPr lang="en-US" altLang="en-US" i="1">
              <a:ea typeface="ＭＳ Ｐゴシック" charset="-128"/>
            </a:endParaRPr>
          </a:p>
          <a:p>
            <a:r>
              <a:rPr lang="en-US" altLang="en-US">
                <a:ea typeface="ＭＳ Ｐゴシック" charset="-128"/>
              </a:rPr>
              <a:t>Full functional dependency</a:t>
            </a:r>
            <a:r>
              <a:rPr lang="en-US" altLang="en-US" i="1">
                <a:ea typeface="ＭＳ Ｐゴシック" charset="-128"/>
              </a:rPr>
              <a:t> </a:t>
            </a:r>
            <a:r>
              <a:rPr lang="en-US" altLang="en-US" b="0">
                <a:ea typeface="ＭＳ Ｐゴシック" charset="-128"/>
              </a:rPr>
              <a:t>indicates that if A and B are attributes of a relation, B is fully functionally dependent on A, if B is functionally dependent on A, but </a:t>
            </a:r>
            <a:r>
              <a:rPr lang="en-US" altLang="en-US" b="0" i="1">
                <a:ea typeface="ＭＳ Ｐゴシック" charset="-128"/>
              </a:rPr>
              <a:t>not on any proper subset </a:t>
            </a:r>
            <a:r>
              <a:rPr lang="en-US" altLang="en-US" b="0">
                <a:ea typeface="ＭＳ Ｐゴシック" charset="-128"/>
              </a:rPr>
              <a:t>of A.</a:t>
            </a:r>
          </a:p>
          <a:p>
            <a:endParaRPr lang="en-US" altLang="en-US" i="1">
              <a:ea typeface="ＭＳ Ｐゴシック" charset="-128"/>
            </a:endParaRPr>
          </a:p>
          <a:p>
            <a:endParaRPr lang="en-US" altLang="en-US" i="1">
              <a:ea typeface="ＭＳ Ｐゴシック" charset="-128"/>
            </a:endParaRPr>
          </a:p>
        </p:txBody>
      </p:sp>
      <p:sp>
        <p:nvSpPr>
          <p:cNvPr id="37891" name="Slide Number Placeholder 3"/>
          <p:cNvSpPr>
            <a:spLocks noGrp="1"/>
          </p:cNvSpPr>
          <p:nvPr>
            <p:ph type="sldNum" sz="quarter" idx="12"/>
          </p:nvPr>
        </p:nvSpPr>
        <p:spPr bwMode="auto">
          <a:xfrm>
            <a:off x="7239000" y="61722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charset="0"/>
              <a:defRPr sz="2000" b="1">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a:solidFill>
                  <a:schemeClr val="tx1"/>
                </a:solidFill>
                <a:latin typeface="Arial" charset="0"/>
              </a:defRPr>
            </a:lvl4pPr>
            <a:lvl5pPr marL="2057400" indent="-228600">
              <a:spcBef>
                <a:spcPct val="20000"/>
              </a:spcBef>
              <a:buClr>
                <a:schemeClr val="tx2"/>
              </a:buClr>
              <a:buFont typeface="Arial" charset="0"/>
              <a:buChar char="•"/>
              <a:defRPr>
                <a:solidFill>
                  <a:schemeClr val="tx1"/>
                </a:solidFill>
                <a:latin typeface="Arial" charset="0"/>
              </a:defRPr>
            </a:lvl5pPr>
            <a:lvl6pPr marL="2514600" indent="-228600" fontAlgn="base">
              <a:spcBef>
                <a:spcPct val="20000"/>
              </a:spcBef>
              <a:spcAft>
                <a:spcPct val="0"/>
              </a:spcAft>
              <a:buClr>
                <a:schemeClr val="tx2"/>
              </a:buClr>
              <a:buFont typeface="Arial" charset="0"/>
              <a:buChar char="•"/>
              <a:defRPr>
                <a:solidFill>
                  <a:schemeClr val="tx1"/>
                </a:solidFill>
                <a:latin typeface="Arial" charset="0"/>
              </a:defRPr>
            </a:lvl6pPr>
            <a:lvl7pPr marL="2971800" indent="-228600" fontAlgn="base">
              <a:spcBef>
                <a:spcPct val="20000"/>
              </a:spcBef>
              <a:spcAft>
                <a:spcPct val="0"/>
              </a:spcAft>
              <a:buClr>
                <a:schemeClr val="tx2"/>
              </a:buClr>
              <a:buFont typeface="Arial" charset="0"/>
              <a:buChar char="•"/>
              <a:defRPr>
                <a:solidFill>
                  <a:schemeClr val="tx1"/>
                </a:solidFill>
                <a:latin typeface="Arial" charset="0"/>
              </a:defRPr>
            </a:lvl7pPr>
            <a:lvl8pPr marL="3429000" indent="-228600" fontAlgn="base">
              <a:spcBef>
                <a:spcPct val="20000"/>
              </a:spcBef>
              <a:spcAft>
                <a:spcPct val="0"/>
              </a:spcAft>
              <a:buClr>
                <a:schemeClr val="tx2"/>
              </a:buClr>
              <a:buFont typeface="Arial" charset="0"/>
              <a:buChar char="•"/>
              <a:defRPr>
                <a:solidFill>
                  <a:schemeClr val="tx1"/>
                </a:solidFill>
                <a:latin typeface="Arial" charset="0"/>
              </a:defRPr>
            </a:lvl8pPr>
            <a:lvl9pPr marL="3886200" indent="-228600" fontAlgn="base">
              <a:spcBef>
                <a:spcPct val="20000"/>
              </a:spcBef>
              <a:spcAft>
                <a:spcPct val="0"/>
              </a:spcAft>
              <a:buClr>
                <a:schemeClr val="tx2"/>
              </a:buClr>
              <a:buFont typeface="Arial" charset="0"/>
              <a:buChar char="•"/>
              <a:defRPr>
                <a:solidFill>
                  <a:schemeClr val="tx1"/>
                </a:solidFill>
                <a:latin typeface="Arial" charset="0"/>
              </a:defRPr>
            </a:lvl9pPr>
          </a:lstStyle>
          <a:p>
            <a:pPr>
              <a:spcBef>
                <a:spcPct val="0"/>
              </a:spcBef>
              <a:spcAft>
                <a:spcPct val="0"/>
              </a:spcAft>
              <a:buFontTx/>
              <a:buNone/>
            </a:pPr>
            <a:fld id="{F2392D5A-A65A-9E46-8433-BB5ED12E4F6B}" type="slidenum">
              <a:rPr lang="en-GB" altLang="en-US" sz="2400">
                <a:latin typeface="Times New Roman" charset="0"/>
              </a:rPr>
              <a:pPr>
                <a:spcBef>
                  <a:spcPct val="0"/>
                </a:spcBef>
                <a:spcAft>
                  <a:spcPct val="0"/>
                </a:spcAft>
                <a:buFontTx/>
                <a:buNone/>
              </a:pPr>
              <a:t>9</a:t>
            </a:fld>
            <a:endParaRPr lang="en-GB" altLang="en-US" sz="2400">
              <a:latin typeface="Times New Roman" charset="0"/>
            </a:endParaRPr>
          </a:p>
        </p:txBody>
      </p:sp>
      <p:sp>
        <p:nvSpPr>
          <p:cNvPr id="37892" name="TextBox 4"/>
          <p:cNvSpPr txBox="1">
            <a:spLocks noChangeArrowheads="1"/>
          </p:cNvSpPr>
          <p:nvPr/>
        </p:nvSpPr>
        <p:spPr bwMode="auto">
          <a:xfrm>
            <a:off x="3276600" y="6434138"/>
            <a:ext cx="244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t>Pearson Education © 2014</a:t>
            </a:r>
          </a:p>
        </p:txBody>
      </p:sp>
    </p:spTree>
  </p:cSld>
  <p:clrMapOvr>
    <a:masterClrMapping/>
  </p:clrMapOvr>
  <p:transition>
    <p:fade/>
  </p:transition>
</p:sld>
</file>

<file path=ppt/theme/_rels/theme21.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4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Theme1">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Theme1" id="{FC4AB532-163C-1348-A329-3CE48AB1877C}" vid="{7C86A42C-3071-E94E-B5EA-A4FAFA92E5A8}"/>
    </a:ext>
  </a:extLst>
</a:theme>
</file>

<file path=ppt/theme/theme12.xml><?xml version="1.0" encoding="utf-8"?>
<a:theme xmlns:a="http://schemas.openxmlformats.org/drawingml/2006/main" name="5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3.xml><?xml version="1.0" encoding="utf-8"?>
<a:theme xmlns:a="http://schemas.openxmlformats.org/drawingml/2006/main" name="2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4.xml><?xml version="1.0" encoding="utf-8"?>
<a:theme xmlns:a="http://schemas.openxmlformats.org/drawingml/2006/main" name="6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5.xml><?xml version="1.0" encoding="utf-8"?>
<a:theme xmlns:a="http://schemas.openxmlformats.org/drawingml/2006/main" name="1_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6.xml><?xml version="1.0" encoding="utf-8"?>
<a:theme xmlns:a="http://schemas.openxmlformats.org/drawingml/2006/main" name="7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7.xml><?xml version="1.0" encoding="utf-8"?>
<a:theme xmlns:a="http://schemas.openxmlformats.org/drawingml/2006/main" name="3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8.xml><?xml version="1.0" encoding="utf-8"?>
<a:theme xmlns:a="http://schemas.openxmlformats.org/drawingml/2006/main" name="8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9.xml><?xml version="1.0" encoding="utf-8"?>
<a:theme xmlns:a="http://schemas.openxmlformats.org/drawingml/2006/main" name="3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9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1_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3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2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TS010286746</Template>
  <TotalTime>325</TotalTime>
  <Words>893</Words>
  <Application>Microsoft Office PowerPoint</Application>
  <PresentationFormat>عرض على الشاشة (4:3)</PresentationFormat>
  <Paragraphs>130</Paragraphs>
  <Slides>18</Slides>
  <Notes>9</Notes>
  <HiddenSlides>0</HiddenSlides>
  <MMClips>0</MMClips>
  <ScaleCrop>false</ScaleCrop>
  <HeadingPairs>
    <vt:vector size="6" baseType="variant">
      <vt:variant>
        <vt:lpstr>الخطوط المستخدمة</vt:lpstr>
      </vt:variant>
      <vt:variant>
        <vt:i4>11</vt:i4>
      </vt:variant>
      <vt:variant>
        <vt:lpstr>نسق</vt:lpstr>
      </vt:variant>
      <vt:variant>
        <vt:i4>21</vt:i4>
      </vt:variant>
      <vt:variant>
        <vt:lpstr>عناوين الشرائح</vt:lpstr>
      </vt:variant>
      <vt:variant>
        <vt:i4>18</vt:i4>
      </vt:variant>
    </vt:vector>
  </HeadingPairs>
  <TitlesOfParts>
    <vt:vector size="50" baseType="lpstr">
      <vt:lpstr>ＭＳ Ｐゴシック</vt:lpstr>
      <vt:lpstr>ＭＳ Ｐゴシック</vt:lpstr>
      <vt:lpstr>Arial</vt:lpstr>
      <vt:lpstr>Arial Black</vt:lpstr>
      <vt:lpstr>Calibri</vt:lpstr>
      <vt:lpstr>Courier New</vt:lpstr>
      <vt:lpstr>Monotype Sorts</vt:lpstr>
      <vt:lpstr>Symbol</vt:lpstr>
      <vt:lpstr>Tahoma</vt:lpstr>
      <vt:lpstr>Times New Roman</vt:lpstr>
      <vt:lpstr>Wingdings</vt:lpstr>
      <vt:lpstr>1_Green with White Fence Segoe_TP10286746</vt:lpstr>
      <vt:lpstr>White with Courier font for code slides</vt:lpstr>
      <vt:lpstr>Gray Segoe 4-3 template-template_April-17-2007</vt:lpstr>
      <vt:lpstr>1_White with Courier font for code slides</vt:lpstr>
      <vt:lpstr>Green Segoe 4-3 template-template_April-17-2007</vt:lpstr>
      <vt:lpstr>2_White with Courier font for code slides</vt:lpstr>
      <vt:lpstr>1_Gray Segoe 4-3 template-template_April-17-2007</vt:lpstr>
      <vt:lpstr>3_White with Courier font for code slides</vt:lpstr>
      <vt:lpstr>2_Green with White Fence Segoe_TP10286746</vt:lpstr>
      <vt:lpstr>4_White with Courier font for code slides</vt:lpstr>
      <vt:lpstr>Theme1</vt:lpstr>
      <vt:lpstr>5_White with Courier font for code slides</vt:lpstr>
      <vt:lpstr>2_Gray Segoe 4-3 template-template_April-17-2007</vt:lpstr>
      <vt:lpstr>6_White with Courier font for code slides</vt:lpstr>
      <vt:lpstr>1_Green Segoe 4-3 template-template_April-17-2007</vt:lpstr>
      <vt:lpstr>7_White with Courier font for code slides</vt:lpstr>
      <vt:lpstr>3_Gray Segoe 4-3 template-template_April-17-2007</vt:lpstr>
      <vt:lpstr>8_White with Courier font for code slides</vt:lpstr>
      <vt:lpstr>3_Green with White Fence Segoe_TP10286746</vt:lpstr>
      <vt:lpstr>9_White with Courier font for code slides</vt:lpstr>
      <vt:lpstr>Essential</vt:lpstr>
      <vt:lpstr>Chapter 14</vt:lpstr>
      <vt:lpstr>Chapter 14 - Objectives</vt:lpstr>
      <vt:lpstr>normalization</vt:lpstr>
      <vt:lpstr>Data Redundancy and Update Anomalies</vt:lpstr>
      <vt:lpstr>Functional Dependencies</vt:lpstr>
      <vt:lpstr>SAMPLE DATA</vt:lpstr>
      <vt:lpstr>Functional Dependencies</vt:lpstr>
      <vt:lpstr>An Example Functional Dependency</vt:lpstr>
      <vt:lpstr>Characteristics of Functional Dependencies</vt:lpstr>
      <vt:lpstr>Example Full Functional Dependency</vt:lpstr>
      <vt:lpstr>Characteristics of Functional Dependencies</vt:lpstr>
      <vt:lpstr>Transitive Dependencies</vt:lpstr>
      <vt:lpstr>Example Transitive Dependency</vt:lpstr>
      <vt:lpstr>The Process of Normalization</vt:lpstr>
      <vt:lpstr>Example </vt:lpstr>
      <vt:lpstr>The Process of Normalization</vt:lpstr>
      <vt:lpstr>The Process of Normalization</vt:lpstr>
      <vt:lpstr>Process of normalization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subject>Database Systems</dc:subject>
  <dc:creator>Ghadah Abdullah Alrabeeah</dc:creator>
  <dc:description>Transparencies for Chapter 1 of textbook_x000d_
Database Systems: A Practical Approach to Design, Implementation, and Management</dc:description>
  <cp:lastModifiedBy>Layla hajr</cp:lastModifiedBy>
  <cp:revision>10</cp:revision>
  <cp:lastPrinted>1997-01-27T16:12:02Z</cp:lastPrinted>
  <dcterms:created xsi:type="dcterms:W3CDTF">2016-05-26T12:38:58Z</dcterms:created>
  <dcterms:modified xsi:type="dcterms:W3CDTF">2018-11-10T16:44:01Z</dcterms:modified>
</cp:coreProperties>
</file>