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6" r:id="rId11"/>
    <p:sldId id="267" r:id="rId12"/>
    <p:sldId id="268" r:id="rId13"/>
    <p:sldId id="271" r:id="rId14"/>
    <p:sldId id="269" r:id="rId15"/>
    <p:sldId id="270"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5" d="100"/>
          <a:sy n="65" d="100"/>
        </p:scale>
        <p:origin x="72"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4048" y="354508"/>
            <a:ext cx="7766936" cy="692627"/>
          </a:xfrm>
        </p:spPr>
        <p:txBody>
          <a:bodyPr/>
          <a:lstStyle/>
          <a:p>
            <a:pPr algn="ctr"/>
            <a:r>
              <a:rPr lang="en-US" sz="2200" b="1" dirty="0">
                <a:solidFill>
                  <a:srgbClr val="C00000"/>
                </a:solidFill>
              </a:rPr>
              <a:t>Ecological factors </a:t>
            </a:r>
            <a:r>
              <a:rPr lang="ar-SA" sz="2200" b="1" dirty="0">
                <a:solidFill>
                  <a:srgbClr val="C00000"/>
                </a:solidFill>
              </a:rPr>
              <a:t>العوامل البيئية </a:t>
            </a:r>
            <a:endParaRPr lang="en-US" sz="2200" b="1" dirty="0">
              <a:solidFill>
                <a:srgbClr val="C00000"/>
              </a:solidFill>
            </a:endParaRPr>
          </a:p>
        </p:txBody>
      </p:sp>
      <p:sp>
        <p:nvSpPr>
          <p:cNvPr id="5" name="Subtitle 4">
            <a:extLst>
              <a:ext uri="{FF2B5EF4-FFF2-40B4-BE49-F238E27FC236}">
                <a16:creationId xmlns:a16="http://schemas.microsoft.com/office/drawing/2014/main" id="{5E4EB1DC-9DBC-41A6-92E9-85BA6BBB44F7}"/>
              </a:ext>
            </a:extLst>
          </p:cNvPr>
          <p:cNvSpPr>
            <a:spLocks noGrp="1"/>
          </p:cNvSpPr>
          <p:nvPr>
            <p:ph type="subTitle" idx="1"/>
          </p:nvPr>
        </p:nvSpPr>
        <p:spPr>
          <a:xfrm>
            <a:off x="329609" y="1233377"/>
            <a:ext cx="9507566" cy="4897259"/>
          </a:xfrm>
        </p:spPr>
        <p:txBody>
          <a:bodyPr>
            <a:normAutofit lnSpcReduction="10000"/>
          </a:bodyPr>
          <a:lstStyle/>
          <a:p>
            <a:r>
              <a:rPr lang="ar-SA" sz="2000" b="1" dirty="0">
                <a:solidFill>
                  <a:schemeClr val="accent3">
                    <a:lumMod val="75000"/>
                  </a:schemeClr>
                </a:solidFill>
              </a:rPr>
              <a:t>ثانيا : الضوء</a:t>
            </a:r>
            <a:endParaRPr lang="en-US" sz="2000" b="1" dirty="0">
              <a:solidFill>
                <a:schemeClr val="accent3">
                  <a:lumMod val="75000"/>
                </a:schemeClr>
              </a:solidFill>
            </a:endParaRPr>
          </a:p>
          <a:p>
            <a:pPr>
              <a:lnSpc>
                <a:spcPct val="150000"/>
              </a:lnSpc>
            </a:pPr>
            <a:r>
              <a:rPr lang="ar-SA" sz="2400" dirty="0">
                <a:solidFill>
                  <a:schemeClr val="tx1">
                    <a:lumMod val="95000"/>
                    <a:lumOff val="5000"/>
                  </a:schemeClr>
                </a:solidFill>
              </a:rPr>
              <a:t>ليس هناك بين العوامل الطبيعية ما هو أكثر إثارة لعلماء البيئة واهتماماتهم من الضوء </a:t>
            </a:r>
            <a:r>
              <a:rPr lang="ar-SA" sz="2400" dirty="0" smtClean="0">
                <a:solidFill>
                  <a:schemeClr val="tx1">
                    <a:lumMod val="95000"/>
                    <a:lumOff val="5000"/>
                  </a:schemeClr>
                </a:solidFill>
              </a:rPr>
              <a:t>وذلك لأن </a:t>
            </a:r>
            <a:r>
              <a:rPr lang="ar-SA" sz="2400" dirty="0">
                <a:solidFill>
                  <a:schemeClr val="tx1">
                    <a:lumMod val="95000"/>
                    <a:lumOff val="5000"/>
                  </a:schemeClr>
                </a:solidFill>
              </a:rPr>
              <a:t>الضوء هو المصدر الأول لجميع المناشط الحيوية ولولا وجود الضوء لأنعدمت الحياة </a:t>
            </a:r>
            <a:r>
              <a:rPr lang="ar-SA" sz="2400" dirty="0" smtClean="0">
                <a:solidFill>
                  <a:schemeClr val="tx1">
                    <a:lumMod val="95000"/>
                    <a:lumOff val="5000"/>
                  </a:schemeClr>
                </a:solidFill>
              </a:rPr>
              <a:t>على الأرض، فالمعروف </a:t>
            </a:r>
            <a:r>
              <a:rPr lang="ar-SA" sz="2400" dirty="0">
                <a:solidFill>
                  <a:schemeClr val="tx1">
                    <a:lumMod val="95000"/>
                    <a:lumOff val="5000"/>
                  </a:schemeClr>
                </a:solidFill>
              </a:rPr>
              <a:t>أن الأساس في عملية التمثيل الضوئي التي تؤديها النباتات الخضراء هو </a:t>
            </a:r>
            <a:r>
              <a:rPr lang="ar-SA" sz="2400" dirty="0" smtClean="0">
                <a:solidFill>
                  <a:schemeClr val="tx1">
                    <a:lumMod val="95000"/>
                    <a:lumOff val="5000"/>
                  </a:schemeClr>
                </a:solidFill>
              </a:rPr>
              <a:t>وجود الضوء </a:t>
            </a:r>
            <a:r>
              <a:rPr lang="ar-SA" sz="2400" dirty="0">
                <a:solidFill>
                  <a:schemeClr val="tx1">
                    <a:lumMod val="95000"/>
                    <a:lumOff val="5000"/>
                  </a:schemeClr>
                </a:solidFill>
              </a:rPr>
              <a:t>وعن طريق هذه العملية تقوم النباتات الخضراء بصنع غذائها وذلك </a:t>
            </a:r>
            <a:r>
              <a:rPr lang="ar-SA" sz="2400" dirty="0" smtClean="0">
                <a:solidFill>
                  <a:schemeClr val="tx1">
                    <a:lumMod val="95000"/>
                    <a:lumOff val="5000"/>
                  </a:schemeClr>
                </a:solidFill>
              </a:rPr>
              <a:t>لاعتماد </a:t>
            </a:r>
            <a:r>
              <a:rPr lang="ar-SA" sz="2400" dirty="0">
                <a:solidFill>
                  <a:schemeClr val="tx1">
                    <a:lumMod val="95000"/>
                    <a:lumOff val="5000"/>
                  </a:schemeClr>
                </a:solidFill>
              </a:rPr>
              <a:t>الحياة </a:t>
            </a:r>
            <a:r>
              <a:rPr lang="ar-SA" sz="2400" dirty="0" smtClean="0">
                <a:solidFill>
                  <a:schemeClr val="tx1">
                    <a:lumMod val="95000"/>
                    <a:lumOff val="5000"/>
                  </a:schemeClr>
                </a:solidFill>
              </a:rPr>
              <a:t>النباتية اعتماداً </a:t>
            </a:r>
            <a:r>
              <a:rPr lang="ar-SA" sz="2400" dirty="0">
                <a:solidFill>
                  <a:schemeClr val="tx1">
                    <a:lumMod val="95000"/>
                    <a:lumOff val="5000"/>
                  </a:schemeClr>
                </a:solidFill>
              </a:rPr>
              <a:t>مباشراً على وجود الضوء ولما كانت الحياة الحيوانية تعتمد أساسا في وجودها على </a:t>
            </a:r>
            <a:r>
              <a:rPr lang="ar-SA" sz="2400" dirty="0" smtClean="0">
                <a:solidFill>
                  <a:schemeClr val="tx1">
                    <a:lumMod val="95000"/>
                    <a:lumOff val="5000"/>
                  </a:schemeClr>
                </a:solidFill>
              </a:rPr>
              <a:t>الحياة النباتية </a:t>
            </a:r>
            <a:r>
              <a:rPr lang="ar-SA" sz="2400" dirty="0">
                <a:solidFill>
                  <a:schemeClr val="tx1">
                    <a:lumMod val="95000"/>
                    <a:lumOff val="5000"/>
                  </a:schemeClr>
                </a:solidFill>
              </a:rPr>
              <a:t>فأننا نستطيع أن ندرك بسهولة أن الحياة الحيوانية نفسها تعتمد أيضاً على الضوء بطريقة </a:t>
            </a:r>
            <a:r>
              <a:rPr lang="ar-SA" sz="2400" dirty="0" smtClean="0">
                <a:solidFill>
                  <a:schemeClr val="tx1">
                    <a:lumMod val="95000"/>
                    <a:lumOff val="5000"/>
                  </a:schemeClr>
                </a:solidFill>
              </a:rPr>
              <a:t>غير مباشرة.</a:t>
            </a:r>
            <a:endParaRPr lang="en-US" sz="2400" dirty="0">
              <a:solidFill>
                <a:schemeClr val="tx1">
                  <a:lumMod val="95000"/>
                  <a:lumOff val="5000"/>
                </a:schemeClr>
              </a:solidFill>
            </a:endParaRPr>
          </a:p>
        </p:txBody>
      </p:sp>
    </p:spTree>
    <p:extLst>
      <p:ext uri="{BB962C8B-B14F-4D97-AF65-F5344CB8AC3E}">
        <p14:creationId xmlns:p14="http://schemas.microsoft.com/office/powerpoint/2010/main" val="2209661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646AC-7757-496F-BF36-3F890EFBD8F4}"/>
              </a:ext>
            </a:extLst>
          </p:cNvPr>
          <p:cNvSpPr>
            <a:spLocks noGrp="1"/>
          </p:cNvSpPr>
          <p:nvPr>
            <p:ph type="title"/>
          </p:nvPr>
        </p:nvSpPr>
        <p:spPr>
          <a:xfrm>
            <a:off x="698599" y="311889"/>
            <a:ext cx="8596668" cy="450273"/>
          </a:xfrm>
        </p:spPr>
        <p:txBody>
          <a:bodyPr>
            <a:normAutofit/>
          </a:bodyPr>
          <a:lstStyle/>
          <a:p>
            <a:pPr algn="r"/>
            <a:r>
              <a:rPr lang="ar-SA" sz="2200" b="1" dirty="0"/>
              <a:t>الضوء وعملية الأبصار :</a:t>
            </a:r>
            <a:endParaRPr lang="en-US" sz="2200" dirty="0"/>
          </a:p>
        </p:txBody>
      </p:sp>
      <p:sp>
        <p:nvSpPr>
          <p:cNvPr id="4" name="Rectangle 3">
            <a:extLst>
              <a:ext uri="{FF2B5EF4-FFF2-40B4-BE49-F238E27FC236}">
                <a16:creationId xmlns:a16="http://schemas.microsoft.com/office/drawing/2014/main" id="{1F3745CC-727D-4470-B543-E8613295E6D6}"/>
              </a:ext>
            </a:extLst>
          </p:cNvPr>
          <p:cNvSpPr/>
          <p:nvPr/>
        </p:nvSpPr>
        <p:spPr>
          <a:xfrm>
            <a:off x="187035" y="795803"/>
            <a:ext cx="9351819" cy="4154984"/>
          </a:xfrm>
          <a:prstGeom prst="rect">
            <a:avLst/>
          </a:prstGeom>
        </p:spPr>
        <p:txBody>
          <a:bodyPr wrap="square">
            <a:spAutoFit/>
          </a:bodyPr>
          <a:lstStyle/>
          <a:p>
            <a:pPr algn="r"/>
            <a:r>
              <a:rPr lang="ar-SA" sz="2200" dirty="0">
                <a:latin typeface="Times New Roman" panose="02020603050405020304" pitchFamily="18" charset="0"/>
              </a:rPr>
              <a:t>الواقع أن هناك أهمية كبيرة للأشعة الضوئية فيما يتعلق بعملية الأبصار فعن طريق هذا الضوء نجد أن </a:t>
            </a:r>
            <a:r>
              <a:rPr lang="ar-SA" sz="2200" dirty="0"/>
              <a:t>الحيوانات ترى أو </a:t>
            </a:r>
            <a:r>
              <a:rPr lang="ar-SA" sz="2200" dirty="0" smtClean="0">
                <a:latin typeface="Times New Roman" panose="02020603050405020304" pitchFamily="18" charset="0"/>
              </a:rPr>
              <a:t>تُرى </a:t>
            </a:r>
            <a:r>
              <a:rPr lang="ar-SA" sz="2200" dirty="0">
                <a:latin typeface="Times New Roman" panose="02020603050405020304" pitchFamily="18" charset="0"/>
              </a:rPr>
              <a:t>ولذلك تستطيع هذه الحيوانات أن تحصل على غذائها </a:t>
            </a:r>
            <a:r>
              <a:rPr lang="ar-SA" sz="2200" dirty="0">
                <a:solidFill>
                  <a:schemeClr val="accent1">
                    <a:lumMod val="50000"/>
                  </a:schemeClr>
                </a:solidFill>
                <a:latin typeface="Times New Roman" panose="02020603050405020304" pitchFamily="18" charset="0"/>
              </a:rPr>
              <a:t>كما أنها أيضاً تستطيع أن تهرب من أعدائها </a:t>
            </a:r>
            <a:r>
              <a:rPr lang="ar-SA" sz="2200" dirty="0">
                <a:latin typeface="Times New Roman" panose="02020603050405020304" pitchFamily="18" charset="0"/>
              </a:rPr>
              <a:t>ولكل من هذين العمليتين أهميتهما القصوى في حياة الحيوان وقد وجد أن الفقاريات قد بلغت الذروة في هذا المضمار حيث تكونت عندها أعين غاية في التعقيد </a:t>
            </a:r>
            <a:r>
              <a:rPr lang="ar-SA" sz="2200" dirty="0">
                <a:solidFill>
                  <a:schemeClr val="accent1">
                    <a:lumMod val="50000"/>
                  </a:schemeClr>
                </a:solidFill>
                <a:latin typeface="Times New Roman" panose="02020603050405020304" pitchFamily="18" charset="0"/>
              </a:rPr>
              <a:t>وتستطيع الأبصار الدقيق</a:t>
            </a:r>
            <a:r>
              <a:rPr lang="ar-SA" sz="2200" dirty="0">
                <a:latin typeface="Times New Roman" panose="02020603050405020304" pitchFamily="18" charset="0"/>
              </a:rPr>
              <a:t>. على الناحية الأخرى نجد أن بعض الأوليات لها بقع عينية صغيرة لا تستطيع سوى التمييز بين الضوء والظلام وبين هذين الطرفين نجد أن هناك أنواع عديدة من الأعضاء الأبصارية التي تستخدمها الحيوانات في عملية الأبصار أو الرؤيا والتي تختلف بساطة وتعقيدا طبقاً لنوع الحيوان وربما لا توجد أعضاء ابصارية على الإطلاق كما هي الحال في كثير من </a:t>
            </a:r>
            <a:r>
              <a:rPr lang="ar-SA" sz="2200" u="sng" dirty="0">
                <a:latin typeface="Times New Roman" panose="02020603050405020304" pitchFamily="18" charset="0"/>
              </a:rPr>
              <a:t>الحيوانات الدنيا كالاميبا والهيدرا ودودة </a:t>
            </a:r>
            <a:r>
              <a:rPr lang="ar-SA" sz="2200" u="sng" dirty="0" smtClean="0">
                <a:latin typeface="Times New Roman" panose="02020603050405020304" pitchFamily="18" charset="0"/>
              </a:rPr>
              <a:t>الأرض </a:t>
            </a:r>
            <a:r>
              <a:rPr lang="ar-SA" sz="2200" dirty="0">
                <a:latin typeface="Times New Roman" panose="02020603050405020304" pitchFamily="18" charset="0"/>
              </a:rPr>
              <a:t>وغيرها ومع ذلك فأن البروتوبلازم في هذه الحيوانات له حساسية واضحة نحو الضوء.</a:t>
            </a:r>
            <a:endParaRPr lang="en-US" sz="2200" dirty="0"/>
          </a:p>
        </p:txBody>
      </p:sp>
    </p:spTree>
    <p:extLst>
      <p:ext uri="{BB962C8B-B14F-4D97-AF65-F5344CB8AC3E}">
        <p14:creationId xmlns:p14="http://schemas.microsoft.com/office/powerpoint/2010/main" val="2580002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A9076-57A3-432D-808D-B35C6CE97897}"/>
              </a:ext>
            </a:extLst>
          </p:cNvPr>
          <p:cNvSpPr>
            <a:spLocks noGrp="1"/>
          </p:cNvSpPr>
          <p:nvPr>
            <p:ph type="title"/>
          </p:nvPr>
        </p:nvSpPr>
        <p:spPr>
          <a:xfrm>
            <a:off x="677334" y="609600"/>
            <a:ext cx="8596668" cy="533400"/>
          </a:xfrm>
        </p:spPr>
        <p:txBody>
          <a:bodyPr>
            <a:normAutofit/>
          </a:bodyPr>
          <a:lstStyle/>
          <a:p>
            <a:pPr algn="r"/>
            <a:r>
              <a:rPr lang="ar-SA" sz="2200" b="1" dirty="0"/>
              <a:t>ثالثا: الرطوبة</a:t>
            </a:r>
            <a:endParaRPr lang="en-US" sz="2200" dirty="0"/>
          </a:p>
        </p:txBody>
      </p:sp>
      <p:sp>
        <p:nvSpPr>
          <p:cNvPr id="4" name="Rectangle 3">
            <a:extLst>
              <a:ext uri="{FF2B5EF4-FFF2-40B4-BE49-F238E27FC236}">
                <a16:creationId xmlns:a16="http://schemas.microsoft.com/office/drawing/2014/main" id="{65D00AED-9BE3-44A9-B454-D1EF6748DD10}"/>
              </a:ext>
            </a:extLst>
          </p:cNvPr>
          <p:cNvSpPr/>
          <p:nvPr/>
        </p:nvSpPr>
        <p:spPr>
          <a:xfrm>
            <a:off x="206477" y="1143000"/>
            <a:ext cx="9352193" cy="2462213"/>
          </a:xfrm>
          <a:prstGeom prst="rect">
            <a:avLst/>
          </a:prstGeom>
        </p:spPr>
        <p:txBody>
          <a:bodyPr wrap="square">
            <a:spAutoFit/>
          </a:bodyPr>
          <a:lstStyle/>
          <a:p>
            <a:pPr algn="r"/>
            <a:r>
              <a:rPr lang="ar-SA" sz="2200" dirty="0" smtClean="0"/>
              <a:t>لا تقل أهمية الرطوبة بالنسبة للكائنات الحية عن أهمية العوامل الطبيعية الآخرى فالمعروف أن وجود الماء ضروري لجميع أنواع الكائنات النباتية والحيوانية على السواء وهو يدخل في تركيب البروتوبلازم المكون لأجساد هذه الكائنات وهو في الحقيقة لا يدخل في تركيب هذه المادة فحسب بل أنه يكون جزء أساسي في ماء البروتوبلازم الذي يتكون من محلول لزج لعدد من المركبات العضوية المعقدة وخصوصاً البروتينات مع عدة أملاح معدنية ذائبة في الماء اذا </a:t>
            </a:r>
            <a:r>
              <a:rPr lang="ar-SA" sz="2200" dirty="0" smtClean="0"/>
              <a:t>عرفنا </a:t>
            </a:r>
            <a:r>
              <a:rPr lang="ar-SA" sz="2200" dirty="0" smtClean="0"/>
              <a:t>أن كمية الماء </a:t>
            </a:r>
            <a:r>
              <a:rPr lang="ar-SA" sz="2200" dirty="0" smtClean="0"/>
              <a:t>الموجودة </a:t>
            </a:r>
            <a:r>
              <a:rPr lang="ar-SA" sz="2200" dirty="0" smtClean="0"/>
              <a:t>في جسم الإنسان البالغ هي حوالي 70% من وزن الجسم.</a:t>
            </a:r>
            <a:endParaRPr lang="en-US" sz="2200" dirty="0"/>
          </a:p>
        </p:txBody>
      </p:sp>
    </p:spTree>
    <p:extLst>
      <p:ext uri="{BB962C8B-B14F-4D97-AF65-F5344CB8AC3E}">
        <p14:creationId xmlns:p14="http://schemas.microsoft.com/office/powerpoint/2010/main" val="425133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D06F-5CA5-4620-9927-598DA3573440}"/>
              </a:ext>
            </a:extLst>
          </p:cNvPr>
          <p:cNvSpPr>
            <a:spLocks noGrp="1"/>
          </p:cNvSpPr>
          <p:nvPr>
            <p:ph type="title"/>
          </p:nvPr>
        </p:nvSpPr>
        <p:spPr>
          <a:xfrm>
            <a:off x="677334" y="609600"/>
            <a:ext cx="8596668" cy="450273"/>
          </a:xfrm>
        </p:spPr>
        <p:txBody>
          <a:bodyPr>
            <a:normAutofit/>
          </a:bodyPr>
          <a:lstStyle/>
          <a:p>
            <a:pPr algn="r"/>
            <a:r>
              <a:rPr lang="ar-SA" sz="2200" b="1" dirty="0"/>
              <a:t>حالة التوازن المائي :</a:t>
            </a:r>
            <a:endParaRPr lang="en-US" sz="2200" dirty="0"/>
          </a:p>
        </p:txBody>
      </p:sp>
      <p:sp>
        <p:nvSpPr>
          <p:cNvPr id="7" name="Rectangle 6">
            <a:extLst>
              <a:ext uri="{FF2B5EF4-FFF2-40B4-BE49-F238E27FC236}">
                <a16:creationId xmlns:a16="http://schemas.microsoft.com/office/drawing/2014/main" id="{F91868E0-7A77-46EF-B293-F7DC4F53D514}"/>
              </a:ext>
            </a:extLst>
          </p:cNvPr>
          <p:cNvSpPr/>
          <p:nvPr/>
        </p:nvSpPr>
        <p:spPr>
          <a:xfrm>
            <a:off x="187037" y="1443841"/>
            <a:ext cx="9497290" cy="3754874"/>
          </a:xfrm>
          <a:prstGeom prst="rect">
            <a:avLst/>
          </a:prstGeom>
        </p:spPr>
        <p:txBody>
          <a:bodyPr wrap="square">
            <a:spAutoFit/>
          </a:bodyPr>
          <a:lstStyle/>
          <a:p>
            <a:pPr algn="r"/>
            <a:r>
              <a:rPr lang="ar-SA" sz="2200" dirty="0">
                <a:latin typeface="Times New Roman" panose="02020603050405020304" pitchFamily="18" charset="0"/>
              </a:rPr>
              <a:t>لكي يحتفظ الإنسان بحالته الصحية جيداً فلا بد من أن تتوافر له الحالة التي تسمى </a:t>
            </a:r>
            <a:r>
              <a:rPr lang="ar-SA" sz="2200" dirty="0">
                <a:solidFill>
                  <a:schemeClr val="accent1">
                    <a:lumMod val="50000"/>
                  </a:schemeClr>
                </a:solidFill>
                <a:latin typeface="Times New Roman" panose="02020603050405020304" pitchFamily="18" charset="0"/>
              </a:rPr>
              <a:t>بحالة التوازن المائي </a:t>
            </a:r>
            <a:r>
              <a:rPr lang="ar-SA" sz="2200" dirty="0">
                <a:latin typeface="Times New Roman" panose="02020603050405020304" pitchFamily="18" charset="0"/>
              </a:rPr>
              <a:t>ومعناها:</a:t>
            </a:r>
            <a:r>
              <a:rPr lang="ar-SA" sz="2200" b="1" dirty="0">
                <a:latin typeface="PT Bold Heading"/>
              </a:rPr>
              <a:t>-</a:t>
            </a:r>
            <a:endParaRPr lang="en-US" sz="2200" b="1" dirty="0">
              <a:latin typeface="PT Bold Heading"/>
            </a:endParaRPr>
          </a:p>
          <a:p>
            <a:pPr algn="r"/>
            <a:r>
              <a:rPr lang="ar-SA" sz="2200" u="sng" dirty="0"/>
              <a:t>أنه لابد له أن يحصل على كمية من الماء تساوي ما يفقده من هذا السائل.</a:t>
            </a:r>
          </a:p>
          <a:p>
            <a:pPr algn="r"/>
            <a:endParaRPr lang="ar-SA" sz="2200" dirty="0"/>
          </a:p>
          <a:p>
            <a:pPr algn="r"/>
            <a:r>
              <a:rPr lang="ar-SA" sz="2200" dirty="0"/>
              <a:t> أجريت بعض التجارب فوجد أن كمية الماء الموجودة في الجسم إذا فقد منها 10 ٪ فأن ذلك يؤثر في الوظائف الفسيولوجية في الجسم فتبدأ هذه الوظائف في الاختلال فإذا زاد فقدان الماء من الجسم وارتفعت هذه النسبة إلى 20 ٪ فإن ذلك يؤدي إلى الوفاة، وهذا هو السبب في أن الإنسان يستطيع أن يمتنع عن تناول الطعام عدة أسابيع (ولكنه في نفس الوقت يحصل على الماء) ولكنه لا يستطيع الامتناع عن شرب الماء إلا أيام قليلة.</a:t>
            </a:r>
            <a:endParaRPr lang="en-US" sz="2200" b="1" dirty="0">
              <a:latin typeface="PT Bold Heading"/>
            </a:endParaRPr>
          </a:p>
          <a:p>
            <a:pPr algn="r"/>
            <a:endParaRPr lang="en-US" b="1" dirty="0">
              <a:latin typeface="PT Bold Heading"/>
              <a:cs typeface="Times New Roman" panose="02020603050405020304" pitchFamily="18" charset="0"/>
            </a:endParaRPr>
          </a:p>
        </p:txBody>
      </p:sp>
    </p:spTree>
    <p:extLst>
      <p:ext uri="{BB962C8B-B14F-4D97-AF65-F5344CB8AC3E}">
        <p14:creationId xmlns:p14="http://schemas.microsoft.com/office/powerpoint/2010/main" val="2885053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81781"/>
          </a:xfrm>
        </p:spPr>
        <p:txBody>
          <a:bodyPr>
            <a:normAutofit/>
          </a:bodyPr>
          <a:lstStyle/>
          <a:p>
            <a:pPr algn="r"/>
            <a:r>
              <a:rPr lang="ar-SA" sz="2200" b="1" dirty="0"/>
              <a:t>تأثير الرطوبة على الحيوانات الأرضية:</a:t>
            </a:r>
            <a:endParaRPr lang="en-US" sz="2200" b="1" dirty="0"/>
          </a:p>
        </p:txBody>
      </p:sp>
      <p:sp>
        <p:nvSpPr>
          <p:cNvPr id="3" name="Content Placeholder 2"/>
          <p:cNvSpPr>
            <a:spLocks noGrp="1"/>
          </p:cNvSpPr>
          <p:nvPr>
            <p:ph idx="1"/>
          </p:nvPr>
        </p:nvSpPr>
        <p:spPr>
          <a:xfrm>
            <a:off x="677334" y="988142"/>
            <a:ext cx="8879620" cy="5053221"/>
          </a:xfrm>
        </p:spPr>
        <p:txBody>
          <a:bodyPr>
            <a:normAutofit/>
          </a:bodyPr>
          <a:lstStyle/>
          <a:p>
            <a:pPr marL="0" indent="0" algn="r">
              <a:buNone/>
            </a:pPr>
            <a:r>
              <a:rPr lang="ar-SA" sz="2200" dirty="0">
                <a:solidFill>
                  <a:schemeClr val="tx1">
                    <a:lumMod val="95000"/>
                    <a:lumOff val="5000"/>
                  </a:schemeClr>
                </a:solidFill>
                <a:latin typeface="Tahoma (Body)"/>
              </a:rPr>
              <a:t>الواقع أن للرطوبة أهمية كبيرة بالنسبة للحيوانات الارضية وتكون في كثير من الأحيان مشكلة حقيقية بالنسبة لهذه الحيوانات فمثلاً اذا حدث موسم جفاف في منطقة ما فأنها قد تقضي على حيوانات كثيرة من الحيوانات الموجودة في مثل هذه البيئة التي تتابعت عليها مواسم الجفاف.</a:t>
            </a:r>
          </a:p>
          <a:p>
            <a:pPr marL="0" indent="0" algn="r">
              <a:buNone/>
            </a:pPr>
            <a:r>
              <a:rPr lang="ar-SA" sz="2200" dirty="0">
                <a:solidFill>
                  <a:schemeClr val="tx1">
                    <a:lumMod val="95000"/>
                    <a:lumOff val="5000"/>
                  </a:schemeClr>
                </a:solidFill>
                <a:latin typeface="Tahoma (Body)"/>
              </a:rPr>
              <a:t>وتحصل الحيوانات الأرضية على احتياجاتها المائية بثلاث طرق مختلفة:</a:t>
            </a:r>
          </a:p>
          <a:p>
            <a:pPr marL="0" indent="0" algn="r">
              <a:buNone/>
            </a:pPr>
            <a:r>
              <a:rPr lang="ar-SA" sz="2200" dirty="0">
                <a:solidFill>
                  <a:schemeClr val="tx1">
                    <a:lumMod val="95000"/>
                    <a:lumOff val="5000"/>
                  </a:schemeClr>
                </a:solidFill>
                <a:latin typeface="Tahoma (Body)"/>
              </a:rPr>
              <a:t>1. الماء الذي تحصل عليه من الشرب.</a:t>
            </a:r>
          </a:p>
          <a:p>
            <a:pPr marL="0" indent="0" algn="r">
              <a:buNone/>
            </a:pPr>
            <a:r>
              <a:rPr lang="ar-SA" sz="2200" dirty="0">
                <a:solidFill>
                  <a:schemeClr val="tx1">
                    <a:lumMod val="95000"/>
                    <a:lumOff val="5000"/>
                  </a:schemeClr>
                </a:solidFill>
                <a:latin typeface="Tahoma (Body)"/>
              </a:rPr>
              <a:t>2. تحصل على الماء الموجودة في الاغذية التي تتناولها أي أنها تستغل المحتوى المائي لهذه الأغذية.</a:t>
            </a:r>
          </a:p>
          <a:p>
            <a:pPr marL="0" indent="0" algn="r">
              <a:buNone/>
            </a:pPr>
            <a:r>
              <a:rPr lang="ar-SA" sz="2200" dirty="0">
                <a:solidFill>
                  <a:schemeClr val="tx1">
                    <a:lumMod val="95000"/>
                    <a:lumOff val="5000"/>
                  </a:schemeClr>
                </a:solidFill>
                <a:latin typeface="Tahoma (Body)"/>
              </a:rPr>
              <a:t>3. تحصل ايضا </a:t>
            </a:r>
            <a:r>
              <a:rPr lang="ar-SA" sz="2200" dirty="0"/>
              <a:t>على كمية من </a:t>
            </a:r>
            <a:r>
              <a:rPr lang="ar-SA" sz="2200" dirty="0">
                <a:solidFill>
                  <a:schemeClr val="tx1">
                    <a:lumMod val="95000"/>
                    <a:lumOff val="5000"/>
                  </a:schemeClr>
                </a:solidFill>
                <a:latin typeface="Tahoma (Body)"/>
              </a:rPr>
              <a:t>الماء الناتج عن العمليات الايضية الغذائية.</a:t>
            </a:r>
          </a:p>
          <a:p>
            <a:pPr marL="0" indent="0" algn="r">
              <a:buNone/>
            </a:pPr>
            <a:endParaRPr lang="en-US" sz="2200" dirty="0">
              <a:solidFill>
                <a:schemeClr val="tx1">
                  <a:lumMod val="95000"/>
                  <a:lumOff val="5000"/>
                </a:schemeClr>
              </a:solidFill>
              <a:latin typeface="Tahoma (Body)"/>
            </a:endParaRPr>
          </a:p>
        </p:txBody>
      </p:sp>
    </p:spTree>
    <p:extLst>
      <p:ext uri="{BB962C8B-B14F-4D97-AF65-F5344CB8AC3E}">
        <p14:creationId xmlns:p14="http://schemas.microsoft.com/office/powerpoint/2010/main" val="4003364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8ED0-97F0-4CB0-B381-05DBA2B01C60}"/>
              </a:ext>
            </a:extLst>
          </p:cNvPr>
          <p:cNvSpPr>
            <a:spLocks noGrp="1"/>
          </p:cNvSpPr>
          <p:nvPr>
            <p:ph type="title"/>
          </p:nvPr>
        </p:nvSpPr>
        <p:spPr>
          <a:xfrm>
            <a:off x="677334" y="609600"/>
            <a:ext cx="8596668" cy="533400"/>
          </a:xfrm>
        </p:spPr>
        <p:txBody>
          <a:bodyPr>
            <a:normAutofit/>
          </a:bodyPr>
          <a:lstStyle/>
          <a:p>
            <a:pPr algn="r"/>
            <a:r>
              <a:rPr lang="ar-SA" sz="2200" b="1" dirty="0"/>
              <a:t>تؤثر الرطوبة على الكائنات الحية فيما يلي :</a:t>
            </a:r>
            <a:endParaRPr lang="en-US" sz="2200" dirty="0"/>
          </a:p>
        </p:txBody>
      </p:sp>
      <p:sp>
        <p:nvSpPr>
          <p:cNvPr id="4" name="Rectangle 3">
            <a:extLst>
              <a:ext uri="{FF2B5EF4-FFF2-40B4-BE49-F238E27FC236}">
                <a16:creationId xmlns:a16="http://schemas.microsoft.com/office/drawing/2014/main" id="{F35D2A4B-DBFA-4DE3-BFE4-D9537E50734A}"/>
              </a:ext>
            </a:extLst>
          </p:cNvPr>
          <p:cNvSpPr/>
          <p:nvPr/>
        </p:nvSpPr>
        <p:spPr>
          <a:xfrm>
            <a:off x="116959" y="1143000"/>
            <a:ext cx="9608932" cy="2123658"/>
          </a:xfrm>
          <a:prstGeom prst="rect">
            <a:avLst/>
          </a:prstGeom>
        </p:spPr>
        <p:txBody>
          <a:bodyPr wrap="square">
            <a:spAutoFit/>
          </a:bodyPr>
          <a:lstStyle/>
          <a:p>
            <a:pPr algn="r"/>
            <a:r>
              <a:rPr lang="ar-SA" sz="2200" dirty="0">
                <a:latin typeface="Times New Roman" panose="02020603050405020304" pitchFamily="18" charset="0"/>
              </a:rPr>
              <a:t>1. معدل حدوث عملية النتح في النباتات، اذ يقل حدوث هذه العملية بزيادة رطوبة الهواء. </a:t>
            </a:r>
            <a:endParaRPr lang="ar-SA" sz="2200" b="1" dirty="0">
              <a:latin typeface="PT Bold Heading"/>
            </a:endParaRPr>
          </a:p>
          <a:p>
            <a:pPr algn="r"/>
            <a:r>
              <a:rPr lang="ar-SA" sz="2200" dirty="0">
                <a:latin typeface="Times New Roman" panose="02020603050405020304" pitchFamily="18" charset="0"/>
              </a:rPr>
              <a:t>2.  توزيع الكائنات الحية حسب البيئات المختلفة، فالسرخسيات تتواجد في مناطق ذات رطوبة عالية</a:t>
            </a:r>
            <a:r>
              <a:rPr lang="ar-SA" sz="2200" b="1" dirty="0">
                <a:latin typeface="PT Bold Heading"/>
              </a:rPr>
              <a:t> </a:t>
            </a:r>
            <a:r>
              <a:rPr lang="ar-SA" sz="2200" dirty="0">
                <a:latin typeface="Times New Roman" panose="02020603050405020304" pitchFamily="18" charset="0"/>
              </a:rPr>
              <a:t>والزواحف تكثر في الصحراء.</a:t>
            </a:r>
          </a:p>
          <a:p>
            <a:pPr algn="r"/>
            <a:r>
              <a:rPr lang="ar-SA" sz="2200" dirty="0">
                <a:latin typeface="Times New Roman" panose="02020603050405020304" pitchFamily="18" charset="0"/>
              </a:rPr>
              <a:t>3.  زيادة نمو بعض الكائنات الحية التي تستطيع إمتصاص الرطوبة كما في الفطريات والاشنات والحزازيات .</a:t>
            </a:r>
            <a:endParaRPr lang="en-US" sz="2200" dirty="0"/>
          </a:p>
        </p:txBody>
      </p:sp>
    </p:spTree>
    <p:extLst>
      <p:ext uri="{BB962C8B-B14F-4D97-AF65-F5344CB8AC3E}">
        <p14:creationId xmlns:p14="http://schemas.microsoft.com/office/powerpoint/2010/main" val="2811585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DCCFE3-E79C-412F-9F0C-0F3E0639D2C8}"/>
              </a:ext>
            </a:extLst>
          </p:cNvPr>
          <p:cNvSpPr/>
          <p:nvPr/>
        </p:nvSpPr>
        <p:spPr>
          <a:xfrm>
            <a:off x="353291" y="660830"/>
            <a:ext cx="9164782" cy="3139321"/>
          </a:xfrm>
          <a:prstGeom prst="rect">
            <a:avLst/>
          </a:prstGeom>
        </p:spPr>
        <p:txBody>
          <a:bodyPr wrap="square">
            <a:spAutoFit/>
          </a:bodyPr>
          <a:lstStyle/>
          <a:p>
            <a:pPr algn="r"/>
            <a:r>
              <a:rPr lang="ar-SA" sz="2200" b="1" dirty="0">
                <a:solidFill>
                  <a:schemeClr val="accent1"/>
                </a:solidFill>
                <a:latin typeface="Times New Roman,Bold"/>
              </a:rPr>
              <a:t>تكيفات حيوانات الصحاري للرطوبة :</a:t>
            </a:r>
          </a:p>
          <a:p>
            <a:pPr algn="r"/>
            <a:r>
              <a:rPr lang="ar-SA" sz="2200" dirty="0">
                <a:latin typeface="Times New Roman" panose="02020603050405020304" pitchFamily="18" charset="0"/>
              </a:rPr>
              <a:t>1. تعتمد في غذائها على النباتات والحيوانات التي تخزن في انسجتها كمية كبيرة من الماء. </a:t>
            </a:r>
            <a:endParaRPr lang="ar-SA" sz="2200" b="1" dirty="0">
              <a:latin typeface="PT Bold Heading"/>
            </a:endParaRPr>
          </a:p>
          <a:p>
            <a:pPr algn="r"/>
            <a:r>
              <a:rPr lang="ar-SA" sz="2200" dirty="0">
                <a:latin typeface="Times New Roman" panose="02020603050405020304" pitchFamily="18" charset="0"/>
              </a:rPr>
              <a:t>2. تنتج حيوانات الصحراء بولاً مركزاً وذلك لتوفير الماء في اجسامها. </a:t>
            </a:r>
          </a:p>
          <a:p>
            <a:pPr algn="r"/>
            <a:r>
              <a:rPr lang="ar-SA" sz="2200" dirty="0">
                <a:latin typeface="Times New Roman" panose="02020603050405020304" pitchFamily="18" charset="0"/>
              </a:rPr>
              <a:t>3.  تمتلك بعض حيوانات الصحراء غطاءً خارجياً على هيئة حراشف تمتع تبحر الماء . </a:t>
            </a:r>
            <a:endParaRPr lang="ar-SA" sz="2200" b="1" dirty="0">
              <a:latin typeface="PT Bold Heading"/>
            </a:endParaRPr>
          </a:p>
          <a:p>
            <a:pPr algn="r"/>
            <a:r>
              <a:rPr lang="ar-SA" sz="2200" dirty="0">
                <a:latin typeface="Times New Roman" panose="02020603050405020304" pitchFamily="18" charset="0"/>
              </a:rPr>
              <a:t>4. تمتاز بعض حيوانات الصحراء بنشاط ليلي هرباً من الحرارة. </a:t>
            </a:r>
          </a:p>
          <a:p>
            <a:pPr algn="r"/>
            <a:r>
              <a:rPr lang="ar-SA" sz="2200" dirty="0">
                <a:latin typeface="Times New Roman" panose="02020603050405020304" pitchFamily="18" charset="0"/>
              </a:rPr>
              <a:t>5. تقل سرعة الايض في حيوانات الصحراء. </a:t>
            </a:r>
            <a:endParaRPr lang="ar-SA" sz="2200" b="1" dirty="0">
              <a:latin typeface="PT Bold Heading"/>
            </a:endParaRPr>
          </a:p>
          <a:p>
            <a:pPr algn="r"/>
            <a:r>
              <a:rPr lang="ar-SA" sz="2200" dirty="0">
                <a:latin typeface="Times New Roman" panose="02020603050405020304" pitchFamily="18" charset="0"/>
              </a:rPr>
              <a:t>6. تتحوصل بعض الاوليات وذلك بأن تحيط نفسها بحوصلة تحميها من الجفاف.</a:t>
            </a:r>
            <a:endParaRPr lang="en-US" sz="2200" dirty="0"/>
          </a:p>
        </p:txBody>
      </p:sp>
    </p:spTree>
    <p:extLst>
      <p:ext uri="{BB962C8B-B14F-4D97-AF65-F5344CB8AC3E}">
        <p14:creationId xmlns:p14="http://schemas.microsoft.com/office/powerpoint/2010/main" val="189255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0271"/>
          </a:xfrm>
        </p:spPr>
        <p:txBody>
          <a:bodyPr>
            <a:normAutofit/>
          </a:bodyPr>
          <a:lstStyle/>
          <a:p>
            <a:pPr algn="r"/>
            <a:r>
              <a:rPr lang="ar-SA" sz="2200" b="1" dirty="0">
                <a:latin typeface="Tahoma (Body)"/>
              </a:rPr>
              <a:t>تأثير الرطوبة على توزيع الحيوانات:</a:t>
            </a:r>
            <a:endParaRPr lang="en-US" sz="2200" b="1" dirty="0">
              <a:latin typeface="Tahoma (Body)"/>
            </a:endParaRPr>
          </a:p>
        </p:txBody>
      </p:sp>
      <p:sp>
        <p:nvSpPr>
          <p:cNvPr id="3" name="Content Placeholder 2"/>
          <p:cNvSpPr>
            <a:spLocks noGrp="1"/>
          </p:cNvSpPr>
          <p:nvPr>
            <p:ph idx="1"/>
          </p:nvPr>
        </p:nvSpPr>
        <p:spPr>
          <a:xfrm>
            <a:off x="324464" y="1179871"/>
            <a:ext cx="9291483" cy="4861491"/>
          </a:xfrm>
        </p:spPr>
        <p:txBody>
          <a:bodyPr>
            <a:normAutofit/>
          </a:bodyPr>
          <a:lstStyle/>
          <a:p>
            <a:pPr marL="0" indent="0" algn="r">
              <a:buNone/>
            </a:pPr>
            <a:r>
              <a:rPr lang="ar-SA" sz="2200" dirty="0">
                <a:solidFill>
                  <a:schemeClr val="tx1">
                    <a:lumMod val="95000"/>
                    <a:lumOff val="5000"/>
                  </a:schemeClr>
                </a:solidFill>
              </a:rPr>
              <a:t>لقد وجد بالبحوث البيئية المختلفة أن وجود الماء في </a:t>
            </a:r>
            <a:r>
              <a:rPr lang="ar-SA" sz="2200" dirty="0" smtClean="0">
                <a:solidFill>
                  <a:schemeClr val="tx1">
                    <a:lumMod val="95000"/>
                    <a:lumOff val="5000"/>
                  </a:schemeClr>
                </a:solidFill>
              </a:rPr>
              <a:t>الأرض </a:t>
            </a:r>
            <a:r>
              <a:rPr lang="ar-SA" sz="2200" dirty="0">
                <a:solidFill>
                  <a:schemeClr val="tx1">
                    <a:lumMod val="95000"/>
                    <a:lumOff val="5000"/>
                  </a:schemeClr>
                </a:solidFill>
              </a:rPr>
              <a:t>عامل له أهمية كبيرة على توزيع النباتات والحيوانات الأرضية وانتشارها. والحيوانات يعتمد وجودها أساساً على النباتات وهذه يعتمد وجودها في بيئة ما على ماء التربة وماء الجو فمثلاً: </a:t>
            </a:r>
          </a:p>
          <a:p>
            <a:pPr marL="0" indent="0" algn="r">
              <a:buNone/>
            </a:pPr>
            <a:r>
              <a:rPr lang="ar-SA" sz="2200" dirty="0">
                <a:solidFill>
                  <a:schemeClr val="tx1">
                    <a:lumMod val="95000"/>
                    <a:lumOff val="5000"/>
                  </a:schemeClr>
                </a:solidFill>
              </a:rPr>
              <a:t>اذا تصادف انه اذا التقى </a:t>
            </a:r>
            <a:r>
              <a:rPr lang="ar-SA" sz="2200" u="sng" dirty="0">
                <a:solidFill>
                  <a:schemeClr val="tx1">
                    <a:lumMod val="95000"/>
                    <a:lumOff val="5000"/>
                  </a:schemeClr>
                </a:solidFill>
              </a:rPr>
              <a:t>موسم حراري مع موسم جفاف في بيئة </a:t>
            </a:r>
            <a:r>
              <a:rPr lang="ar-SA" sz="2200" dirty="0">
                <a:solidFill>
                  <a:schemeClr val="tx1">
                    <a:lumMod val="95000"/>
                    <a:lumOff val="5000"/>
                  </a:schemeClr>
                </a:solidFill>
              </a:rPr>
              <a:t>ما فأن ذلك يؤدي الى التكوين الصحراوي والعكس من ذلك اذا </a:t>
            </a:r>
            <a:r>
              <a:rPr lang="ar-SA" sz="2200" u="sng" dirty="0">
                <a:solidFill>
                  <a:schemeClr val="tx1">
                    <a:lumMod val="95000"/>
                    <a:lumOff val="5000"/>
                  </a:schemeClr>
                </a:solidFill>
              </a:rPr>
              <a:t>التقى موسم حرارة مع رطوبة </a:t>
            </a:r>
            <a:r>
              <a:rPr lang="ar-SA" sz="2200" dirty="0">
                <a:solidFill>
                  <a:schemeClr val="tx1">
                    <a:lumMod val="95000"/>
                    <a:lumOff val="5000"/>
                  </a:schemeClr>
                </a:solidFill>
              </a:rPr>
              <a:t>فأن ذلك يؤدي الى تكوين الغابات. وقد لوحظ انه على حافة الصحراء الكبرى يكون توزيع الطيور في مناطق متعددة ترتبط ارتباطاً مباشراً بمواسم سقوط الامطار ولوحظ ايضا ان كثيرا من المناشط الموسمية للحيوانات يكون الدافع لها هو الأمطار الموسمية مثل هجرة كثير من الأسماك والبرمائيات وكذلك مواسم التفقيس لهذه الحيوانات. </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4266298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319548"/>
          </a:xfrm>
        </p:spPr>
        <p:txBody>
          <a:bodyPr>
            <a:noAutofit/>
          </a:bodyPr>
          <a:lstStyle/>
          <a:p>
            <a:pPr algn="r"/>
            <a:r>
              <a:rPr lang="ar-SA" sz="2200" b="1" dirty="0"/>
              <a:t>تأثير الجفاف على الحيوانات</a:t>
            </a:r>
            <a:endParaRPr lang="en-US" sz="2200" b="1" dirty="0"/>
          </a:p>
        </p:txBody>
      </p:sp>
      <p:sp>
        <p:nvSpPr>
          <p:cNvPr id="3" name="Content Placeholder 2"/>
          <p:cNvSpPr>
            <a:spLocks noGrp="1"/>
          </p:cNvSpPr>
          <p:nvPr>
            <p:ph idx="1"/>
          </p:nvPr>
        </p:nvSpPr>
        <p:spPr>
          <a:xfrm>
            <a:off x="677334" y="973393"/>
            <a:ext cx="8596668" cy="1460091"/>
          </a:xfrm>
        </p:spPr>
        <p:txBody>
          <a:bodyPr>
            <a:normAutofit/>
          </a:bodyPr>
          <a:lstStyle/>
          <a:p>
            <a:pPr marL="0" indent="0" algn="r">
              <a:buNone/>
            </a:pPr>
            <a:r>
              <a:rPr lang="ar-SA" sz="2200" dirty="0">
                <a:solidFill>
                  <a:schemeClr val="tx1">
                    <a:lumMod val="95000"/>
                    <a:lumOff val="5000"/>
                  </a:schemeClr>
                </a:solidFill>
              </a:rPr>
              <a:t>الواقع انه لا يوجد نوع واحد من الحيوان يستطيع أن يبقى حيا إذا تم تجفيف جسمه من الماء تماماً ولكن الكثير من الحيوانات تستطيع البقاء حية لفترات طويلة من الزمن في الهواء الجاف ولا تقتصر مقاومة الجفاف على الحيوانات الارضية بل تستطيع الحيوانات المائية أيضاً مقاومة هذا الجفاف.</a:t>
            </a:r>
          </a:p>
        </p:txBody>
      </p:sp>
      <p:sp>
        <p:nvSpPr>
          <p:cNvPr id="4" name="Rectangle 3"/>
          <p:cNvSpPr/>
          <p:nvPr/>
        </p:nvSpPr>
        <p:spPr>
          <a:xfrm>
            <a:off x="8248163" y="2324421"/>
            <a:ext cx="726481" cy="369332"/>
          </a:xfrm>
          <a:prstGeom prst="rect">
            <a:avLst/>
          </a:prstGeom>
        </p:spPr>
        <p:txBody>
          <a:bodyPr wrap="none">
            <a:spAutoFit/>
          </a:bodyPr>
          <a:lstStyle/>
          <a:p>
            <a:pPr algn="r"/>
            <a:r>
              <a:rPr lang="ar-SA" b="1" dirty="0">
                <a:solidFill>
                  <a:srgbClr val="FF0000"/>
                </a:solidFill>
              </a:rPr>
              <a:t>أمثلة</a:t>
            </a:r>
            <a:endParaRPr lang="en-US" b="1" dirty="0">
              <a:solidFill>
                <a:srgbClr val="FF0000"/>
              </a:solidFill>
            </a:endParaRPr>
          </a:p>
        </p:txBody>
      </p:sp>
      <p:sp>
        <p:nvSpPr>
          <p:cNvPr id="5" name="Rectangle 4"/>
          <p:cNvSpPr/>
          <p:nvPr/>
        </p:nvSpPr>
        <p:spPr>
          <a:xfrm>
            <a:off x="368708" y="2639650"/>
            <a:ext cx="8775290" cy="1384995"/>
          </a:xfrm>
          <a:prstGeom prst="rect">
            <a:avLst/>
          </a:prstGeom>
        </p:spPr>
        <p:txBody>
          <a:bodyPr wrap="square">
            <a:spAutoFit/>
          </a:bodyPr>
          <a:lstStyle/>
          <a:p>
            <a:pPr algn="r"/>
            <a:r>
              <a:rPr lang="ar-SA" b="1" dirty="0"/>
              <a:t>1. زنابق البحر</a:t>
            </a:r>
          </a:p>
          <a:p>
            <a:pPr algn="r"/>
            <a:r>
              <a:rPr lang="ar-SA" sz="2200" dirty="0"/>
              <a:t>هذه الحيوانات البحرية تركت خارج الماء في المعمل لمدة ثمانية أيام وظهرت لمن يراها بعد ذلك كما لو كانت أجسام متعددة ولكن سرعان ما عاودها النشاط مرة أخرى عندما وضعت ثانية في ماء البحر.</a:t>
            </a:r>
            <a:endParaRPr lang="en-US" sz="2200" dirty="0"/>
          </a:p>
        </p:txBody>
      </p:sp>
      <p:sp>
        <p:nvSpPr>
          <p:cNvPr id="6" name="Rectangle 5"/>
          <p:cNvSpPr/>
          <p:nvPr/>
        </p:nvSpPr>
        <p:spPr>
          <a:xfrm>
            <a:off x="368708" y="4046145"/>
            <a:ext cx="8690232" cy="1046440"/>
          </a:xfrm>
          <a:prstGeom prst="rect">
            <a:avLst/>
          </a:prstGeom>
        </p:spPr>
        <p:txBody>
          <a:bodyPr wrap="square">
            <a:spAutoFit/>
          </a:bodyPr>
          <a:lstStyle/>
          <a:p>
            <a:pPr algn="r"/>
            <a:r>
              <a:rPr lang="ar-SA" b="1" dirty="0"/>
              <a:t>2. بيض الحيوانات البحرية</a:t>
            </a:r>
          </a:p>
          <a:p>
            <a:pPr algn="r"/>
            <a:r>
              <a:rPr lang="ar-SA" sz="2200" dirty="0"/>
              <a:t>البيض في بعض الحيوانات المائية مثل كثير من القشريات والدوارات وغيرها يستطيع أن يتحمل فترات طويلة جداً من الجفاف قد تستمر عدة سنوات.</a:t>
            </a:r>
            <a:endParaRPr lang="en-US" sz="2200" dirty="0"/>
          </a:p>
        </p:txBody>
      </p:sp>
      <p:sp>
        <p:nvSpPr>
          <p:cNvPr id="7" name="Rectangle 6"/>
          <p:cNvSpPr/>
          <p:nvPr/>
        </p:nvSpPr>
        <p:spPr>
          <a:xfrm>
            <a:off x="368708" y="5014035"/>
            <a:ext cx="8775290" cy="1046440"/>
          </a:xfrm>
          <a:prstGeom prst="rect">
            <a:avLst/>
          </a:prstGeom>
        </p:spPr>
        <p:txBody>
          <a:bodyPr wrap="square">
            <a:spAutoFit/>
          </a:bodyPr>
          <a:lstStyle/>
          <a:p>
            <a:pPr algn="r"/>
            <a:r>
              <a:rPr lang="ar-SA" b="1" dirty="0"/>
              <a:t>3. حوريات الرعاش</a:t>
            </a:r>
          </a:p>
          <a:p>
            <a:pPr algn="r"/>
            <a:r>
              <a:rPr lang="ar-SA" sz="2200" dirty="0"/>
              <a:t>تركت في الرمل الجاف لمدة عشرة أسابيع ثم عاودها النشاط مرة آخرى عندما أضيف الماء الى الرمل الذي تعيش فيه.</a:t>
            </a:r>
            <a:endParaRPr lang="en-US" sz="2200" dirty="0"/>
          </a:p>
        </p:txBody>
      </p:sp>
    </p:spTree>
    <p:extLst>
      <p:ext uri="{BB962C8B-B14F-4D97-AF65-F5344CB8AC3E}">
        <p14:creationId xmlns:p14="http://schemas.microsoft.com/office/powerpoint/2010/main" val="3478096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724" y="536029"/>
            <a:ext cx="9114502" cy="1384995"/>
          </a:xfrm>
          <a:prstGeom prst="rect">
            <a:avLst/>
          </a:prstGeom>
        </p:spPr>
        <p:txBody>
          <a:bodyPr wrap="square">
            <a:spAutoFit/>
          </a:bodyPr>
          <a:lstStyle/>
          <a:p>
            <a:pPr algn="r"/>
            <a:r>
              <a:rPr lang="ar-SA" b="1" dirty="0"/>
              <a:t>4. العلاجيم المقرنه</a:t>
            </a:r>
          </a:p>
          <a:p>
            <a:pPr algn="r"/>
            <a:r>
              <a:rPr lang="ar-SA" sz="2200" dirty="0"/>
              <a:t>أجرى العالم (هل) وهو من المشتغلين بالتجارب البيئية على العلاجيم المقرنة فاستطاع إبقاؤها حيه داخل المجفف لمدة اربعة شهور تقريباً. وهناك باحث آخر يدعي بابكوك استطاع إبقاء يرقات رعاش النحل داخل المجفف لمدة (150) يوم.</a:t>
            </a:r>
          </a:p>
        </p:txBody>
      </p:sp>
      <p:sp>
        <p:nvSpPr>
          <p:cNvPr id="5" name="Rectangle 4"/>
          <p:cNvSpPr/>
          <p:nvPr/>
        </p:nvSpPr>
        <p:spPr>
          <a:xfrm>
            <a:off x="589936" y="2261590"/>
            <a:ext cx="8775290" cy="400110"/>
          </a:xfrm>
          <a:prstGeom prst="rect">
            <a:avLst/>
          </a:prstGeom>
        </p:spPr>
        <p:txBody>
          <a:bodyPr wrap="square">
            <a:spAutoFit/>
          </a:bodyPr>
          <a:lstStyle/>
          <a:p>
            <a:pPr algn="r"/>
            <a:r>
              <a:rPr lang="ar-SA" sz="2000" b="1" dirty="0">
                <a:solidFill>
                  <a:schemeClr val="accent1"/>
                </a:solidFill>
              </a:rPr>
              <a:t>العوامل التي تؤثر على تحمل الحيوان الجفاف </a:t>
            </a:r>
          </a:p>
        </p:txBody>
      </p:sp>
      <p:sp>
        <p:nvSpPr>
          <p:cNvPr id="6" name="Rectangle 5"/>
          <p:cNvSpPr/>
          <p:nvPr/>
        </p:nvSpPr>
        <p:spPr>
          <a:xfrm>
            <a:off x="589936" y="2971488"/>
            <a:ext cx="8775290" cy="769441"/>
          </a:xfrm>
          <a:prstGeom prst="rect">
            <a:avLst/>
          </a:prstGeom>
        </p:spPr>
        <p:txBody>
          <a:bodyPr wrap="square">
            <a:spAutoFit/>
          </a:bodyPr>
          <a:lstStyle/>
          <a:p>
            <a:pPr algn="r"/>
            <a:r>
              <a:rPr lang="ar-SA" sz="2200" dirty="0">
                <a:solidFill>
                  <a:srgbClr val="FF0000"/>
                </a:solidFill>
              </a:rPr>
              <a:t>هناك عاملان أساسيان يؤثران تماماً على قدرة الحيوان على تحمل الجفاف لفترات قصيرة أو طويلة حسب نوع الحيوان:-</a:t>
            </a:r>
          </a:p>
        </p:txBody>
      </p:sp>
      <p:sp>
        <p:nvSpPr>
          <p:cNvPr id="7" name="Rectangle 6"/>
          <p:cNvSpPr/>
          <p:nvPr/>
        </p:nvSpPr>
        <p:spPr>
          <a:xfrm>
            <a:off x="368708" y="4046145"/>
            <a:ext cx="8775290" cy="2062103"/>
          </a:xfrm>
          <a:prstGeom prst="rect">
            <a:avLst/>
          </a:prstGeom>
        </p:spPr>
        <p:txBody>
          <a:bodyPr wrap="square">
            <a:spAutoFit/>
          </a:bodyPr>
          <a:lstStyle/>
          <a:p>
            <a:pPr algn="r"/>
            <a:r>
              <a:rPr lang="ar-SA" b="1" dirty="0"/>
              <a:t>1. نوعية الجلد:</a:t>
            </a:r>
          </a:p>
          <a:p>
            <a:pPr algn="r"/>
            <a:r>
              <a:rPr lang="ar-SA" sz="2200" dirty="0"/>
              <a:t>أ. طبيعة الجلد: فاذا كان الجلد رقيقاً ويسمح لتبخر الماء من الجسم بسهولة فإن هذا بطبيعة الحال يجعل الحيوان غير قادر على تحمل الجفاف نظراً لسماح الجلد الرقيق بكثرة تبخر الماء من سطح الجسم وعلى العكس من ذلك فأن الجلد السميك يحافظ جيداً على المحتوى المائي للجسم ويقلل من تبخره إلى الخارج.</a:t>
            </a:r>
            <a:endParaRPr lang="en-US" sz="2200" dirty="0"/>
          </a:p>
        </p:txBody>
      </p:sp>
    </p:spTree>
    <p:extLst>
      <p:ext uri="{BB962C8B-B14F-4D97-AF65-F5344CB8AC3E}">
        <p14:creationId xmlns:p14="http://schemas.microsoft.com/office/powerpoint/2010/main" val="2042595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713" y="786752"/>
            <a:ext cx="9126506" cy="2062103"/>
          </a:xfrm>
          <a:prstGeom prst="rect">
            <a:avLst/>
          </a:prstGeom>
        </p:spPr>
        <p:txBody>
          <a:bodyPr wrap="square">
            <a:spAutoFit/>
          </a:bodyPr>
          <a:lstStyle/>
          <a:p>
            <a:pPr algn="r"/>
            <a:r>
              <a:rPr lang="ar-SA" b="1" dirty="0"/>
              <a:t>ب. وجود أو عدم وجود المشتقات الجلدية:</a:t>
            </a:r>
          </a:p>
          <a:p>
            <a:pPr algn="r"/>
            <a:r>
              <a:rPr lang="ar-SA" sz="2200" dirty="0"/>
              <a:t>مثل القشور أو الريش أو الفراء وغيرها يساعد كثيراً على تحمل الحيوان للجفاف فالحيوانات التي يكون جلدها غير محتوي على مثل هذه المشتقات الجلدية لا تستطيع تحمل الجفاف بالقدرة التي تستطيع الحيوانات الأخرى التي تكون أجسامها مكسوة بمثل هذه المشتقات الجلدية بحيث يكون وجودها سبباً في عدم تبخر الماء من سطح الجسم أو الإقلال من هذا التبخر.</a:t>
            </a:r>
            <a:endParaRPr lang="en-US" sz="2200" dirty="0"/>
          </a:p>
        </p:txBody>
      </p:sp>
      <p:sp>
        <p:nvSpPr>
          <p:cNvPr id="5" name="Rectangle 4"/>
          <p:cNvSpPr/>
          <p:nvPr/>
        </p:nvSpPr>
        <p:spPr>
          <a:xfrm>
            <a:off x="467833" y="3335480"/>
            <a:ext cx="8956385" cy="1384995"/>
          </a:xfrm>
          <a:prstGeom prst="rect">
            <a:avLst/>
          </a:prstGeom>
        </p:spPr>
        <p:txBody>
          <a:bodyPr wrap="square">
            <a:spAutoFit/>
          </a:bodyPr>
          <a:lstStyle/>
          <a:p>
            <a:pPr algn="r"/>
            <a:r>
              <a:rPr lang="ar-SA" b="1" dirty="0"/>
              <a:t>2. نسبة سطح الجسم إلى كتلة الجسم:</a:t>
            </a:r>
          </a:p>
          <a:p>
            <a:pPr algn="r"/>
            <a:r>
              <a:rPr lang="ar-SA" sz="2200" dirty="0"/>
              <a:t>لقد أجريت عدة بحوث في هذا المجال فوجد أنه كلما زادت </a:t>
            </a:r>
            <a:r>
              <a:rPr lang="ar-SA" sz="2200" u="sng" dirty="0"/>
              <a:t>نسبة سطح الجسم الى كتلته كلما قل تحمل الحيوان للجفاف </a:t>
            </a:r>
            <a:r>
              <a:rPr lang="ar-SA" sz="2200" dirty="0"/>
              <a:t>والعكس صحيح انه كلما قلت هذه النسبة كلما زادت قدرة الحيوان على تحمل الجفاف. </a:t>
            </a:r>
          </a:p>
        </p:txBody>
      </p:sp>
    </p:spTree>
    <p:extLst>
      <p:ext uri="{BB962C8B-B14F-4D97-AF65-F5344CB8AC3E}">
        <p14:creationId xmlns:p14="http://schemas.microsoft.com/office/powerpoint/2010/main" val="1554990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C142-97D6-4225-9E5D-C272AC7D5EB0}"/>
              </a:ext>
            </a:extLst>
          </p:cNvPr>
          <p:cNvSpPr>
            <a:spLocks noGrp="1"/>
          </p:cNvSpPr>
          <p:nvPr>
            <p:ph type="title"/>
          </p:nvPr>
        </p:nvSpPr>
        <p:spPr>
          <a:xfrm>
            <a:off x="677334" y="609600"/>
            <a:ext cx="8596668" cy="574964"/>
          </a:xfrm>
        </p:spPr>
        <p:txBody>
          <a:bodyPr>
            <a:normAutofit/>
          </a:bodyPr>
          <a:lstStyle/>
          <a:p>
            <a:pPr algn="r"/>
            <a:r>
              <a:rPr lang="ar-SA" sz="2000" b="1" dirty="0"/>
              <a:t>العوامل التي تؤثر على توزيع الضوء في البيئة:</a:t>
            </a:r>
            <a:endParaRPr lang="en-US" sz="2000" dirty="0"/>
          </a:p>
        </p:txBody>
      </p:sp>
      <p:sp>
        <p:nvSpPr>
          <p:cNvPr id="3" name="Content Placeholder 2">
            <a:extLst>
              <a:ext uri="{FF2B5EF4-FFF2-40B4-BE49-F238E27FC236}">
                <a16:creationId xmlns:a16="http://schemas.microsoft.com/office/drawing/2014/main" id="{1B9B6DD8-33B6-4889-9924-100B470FD24F}"/>
              </a:ext>
            </a:extLst>
          </p:cNvPr>
          <p:cNvSpPr>
            <a:spLocks noGrp="1"/>
          </p:cNvSpPr>
          <p:nvPr>
            <p:ph idx="1"/>
          </p:nvPr>
        </p:nvSpPr>
        <p:spPr>
          <a:xfrm>
            <a:off x="249382" y="1018309"/>
            <a:ext cx="9414162" cy="5023053"/>
          </a:xfrm>
        </p:spPr>
        <p:txBody>
          <a:bodyPr>
            <a:noAutofit/>
          </a:bodyPr>
          <a:lstStyle/>
          <a:p>
            <a:pPr marL="0" indent="0" algn="r">
              <a:buNone/>
            </a:pPr>
            <a:r>
              <a:rPr lang="ar-SA" sz="2100" dirty="0">
                <a:solidFill>
                  <a:schemeClr val="tx1">
                    <a:lumMod val="95000"/>
                    <a:lumOff val="5000"/>
                  </a:schemeClr>
                </a:solidFill>
              </a:rPr>
              <a:t>هناك عدة عوامل أساسية تعمل على توزيع الضوء في بيئة ما وقد يكون وجود البعض منها سبباً </a:t>
            </a:r>
            <a:r>
              <a:rPr lang="ar-SA" sz="2100" dirty="0">
                <a:solidFill>
                  <a:schemeClr val="accent1">
                    <a:lumMod val="50000"/>
                  </a:schemeClr>
                </a:solidFill>
              </a:rPr>
              <a:t>في حجب أو منع كمية كبيرة من الضوء </a:t>
            </a:r>
            <a:r>
              <a:rPr lang="ar-SA" sz="2100" dirty="0">
                <a:solidFill>
                  <a:schemeClr val="tx1">
                    <a:lumMod val="95000"/>
                    <a:lumOff val="5000"/>
                  </a:schemeClr>
                </a:solidFill>
              </a:rPr>
              <a:t>من الوصول إلى البيئة وأهم هذه العوامل هي:</a:t>
            </a:r>
            <a:r>
              <a:rPr lang="ar-SA" sz="2100" b="1" dirty="0">
                <a:solidFill>
                  <a:schemeClr val="tx1">
                    <a:lumMod val="95000"/>
                    <a:lumOff val="5000"/>
                  </a:schemeClr>
                </a:solidFill>
              </a:rPr>
              <a:t>-</a:t>
            </a:r>
          </a:p>
          <a:p>
            <a:pPr marL="0" indent="0" algn="r">
              <a:buNone/>
            </a:pPr>
            <a:r>
              <a:rPr lang="en-US" sz="2100" b="1" dirty="0">
                <a:solidFill>
                  <a:schemeClr val="accent3">
                    <a:lumMod val="75000"/>
                  </a:schemeClr>
                </a:solidFill>
              </a:rPr>
              <a:t>Latitude </a:t>
            </a:r>
            <a:r>
              <a:rPr lang="ar-SA" sz="2100" b="1" dirty="0">
                <a:solidFill>
                  <a:schemeClr val="accent3">
                    <a:lumMod val="75000"/>
                  </a:schemeClr>
                </a:solidFill>
              </a:rPr>
              <a:t>1. خط العرض</a:t>
            </a:r>
          </a:p>
          <a:p>
            <a:pPr marL="0" indent="0" algn="r">
              <a:buNone/>
            </a:pPr>
            <a:r>
              <a:rPr lang="ar-SA" sz="2100" dirty="0">
                <a:solidFill>
                  <a:schemeClr val="tx1">
                    <a:lumMod val="95000"/>
                    <a:lumOff val="5000"/>
                  </a:schemeClr>
                </a:solidFill>
              </a:rPr>
              <a:t>الأشعة الضوئية تكون كميتها أكثر ما تكون عند خط الاستواء وأقل ما تكون عند القطبين</a:t>
            </a:r>
          </a:p>
          <a:p>
            <a:pPr marL="0" indent="0" algn="r">
              <a:buNone/>
            </a:pPr>
            <a:r>
              <a:rPr lang="ar-SA" sz="2100" dirty="0">
                <a:solidFill>
                  <a:schemeClr val="tx1">
                    <a:lumMod val="95000"/>
                    <a:lumOff val="5000"/>
                  </a:schemeClr>
                </a:solidFill>
              </a:rPr>
              <a:t>الشمالي أو الجنوبي وهناك تدرج واضح في التوزيع الضوئي بين خط الاستواء وكل من</a:t>
            </a:r>
          </a:p>
          <a:p>
            <a:pPr marL="0" indent="0" algn="r">
              <a:buNone/>
            </a:pPr>
            <a:r>
              <a:rPr lang="ar-SA" sz="2100" dirty="0">
                <a:solidFill>
                  <a:schemeClr val="tx1">
                    <a:lumMod val="95000"/>
                    <a:lumOff val="5000"/>
                  </a:schemeClr>
                </a:solidFill>
              </a:rPr>
              <a:t>القطبين.</a:t>
            </a:r>
          </a:p>
          <a:p>
            <a:pPr marL="0" indent="0" algn="r">
              <a:buNone/>
            </a:pPr>
            <a:r>
              <a:rPr lang="en-US" sz="2100" b="1" dirty="0">
                <a:solidFill>
                  <a:schemeClr val="accent3">
                    <a:lumMod val="75000"/>
                  </a:schemeClr>
                </a:solidFill>
              </a:rPr>
              <a:t>Altitude</a:t>
            </a:r>
            <a:r>
              <a:rPr lang="ar-SA" sz="2100" b="1" dirty="0">
                <a:solidFill>
                  <a:schemeClr val="accent3">
                    <a:lumMod val="75000"/>
                  </a:schemeClr>
                </a:solidFill>
              </a:rPr>
              <a:t>2. الارتفاع عن سطح البحر </a:t>
            </a:r>
          </a:p>
          <a:p>
            <a:pPr marL="0" indent="0" algn="r">
              <a:buNone/>
            </a:pPr>
            <a:r>
              <a:rPr lang="ar-SA" sz="2100" dirty="0">
                <a:solidFill>
                  <a:schemeClr val="tx1">
                    <a:lumMod val="95000"/>
                    <a:lumOff val="5000"/>
                  </a:schemeClr>
                </a:solidFill>
              </a:rPr>
              <a:t>كلما ارتفع المكان إلى أعلى كلما زادت كمية الأشعة الضوئية التي تغمر البيئة فمثلاً كمية الضوء في أعالي الجبال أكثر منها على الأراضي المنبسطة</a:t>
            </a:r>
            <a:endParaRPr lang="en-US" sz="2100" dirty="0">
              <a:solidFill>
                <a:schemeClr val="tx1">
                  <a:lumMod val="95000"/>
                  <a:lumOff val="5000"/>
                </a:schemeClr>
              </a:solidFill>
            </a:endParaRPr>
          </a:p>
        </p:txBody>
      </p:sp>
    </p:spTree>
    <p:extLst>
      <p:ext uri="{BB962C8B-B14F-4D97-AF65-F5344CB8AC3E}">
        <p14:creationId xmlns:p14="http://schemas.microsoft.com/office/powerpoint/2010/main" val="730281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22787"/>
          </a:xfrm>
        </p:spPr>
        <p:txBody>
          <a:bodyPr>
            <a:noAutofit/>
          </a:bodyPr>
          <a:lstStyle/>
          <a:p>
            <a:pPr algn="r"/>
            <a:r>
              <a:rPr lang="ar-SA" sz="2200" b="1" dirty="0"/>
              <a:t>إستجابة الحيوانات للجفاف الجوي</a:t>
            </a:r>
            <a:endParaRPr lang="en-US" sz="2200" b="1" dirty="0"/>
          </a:p>
        </p:txBody>
      </p:sp>
      <p:sp>
        <p:nvSpPr>
          <p:cNvPr id="3" name="Content Placeholder 2"/>
          <p:cNvSpPr>
            <a:spLocks noGrp="1"/>
          </p:cNvSpPr>
          <p:nvPr>
            <p:ph idx="1"/>
          </p:nvPr>
        </p:nvSpPr>
        <p:spPr>
          <a:xfrm>
            <a:off x="677334" y="1032387"/>
            <a:ext cx="8938614" cy="5008975"/>
          </a:xfrm>
        </p:spPr>
        <p:txBody>
          <a:bodyPr>
            <a:normAutofit/>
          </a:bodyPr>
          <a:lstStyle/>
          <a:p>
            <a:pPr marL="0" indent="0" algn="r">
              <a:buNone/>
            </a:pPr>
            <a:r>
              <a:rPr lang="ar-SA" sz="2200" dirty="0">
                <a:solidFill>
                  <a:schemeClr val="tx1">
                    <a:lumMod val="95000"/>
                    <a:lumOff val="5000"/>
                  </a:schemeClr>
                </a:solidFill>
              </a:rPr>
              <a:t>تستجيب الحيوانات لتأثير الجفاف الجوي بعدة طرق مختلفة:</a:t>
            </a:r>
          </a:p>
          <a:p>
            <a:pPr marL="0" indent="0" algn="r">
              <a:buNone/>
            </a:pPr>
            <a:r>
              <a:rPr lang="ar-SA" sz="2200" dirty="0">
                <a:solidFill>
                  <a:schemeClr val="tx1">
                    <a:lumMod val="95000"/>
                    <a:lumOff val="5000"/>
                  </a:schemeClr>
                </a:solidFill>
              </a:rPr>
              <a:t>1. يؤثر الجفاف على خفض سرعة الأيض الغذائي.</a:t>
            </a:r>
          </a:p>
          <a:p>
            <a:pPr marL="0" indent="0" algn="r">
              <a:buNone/>
            </a:pPr>
            <a:r>
              <a:rPr lang="ar-SA" sz="2200" dirty="0">
                <a:solidFill>
                  <a:schemeClr val="tx1">
                    <a:lumMod val="95000"/>
                    <a:lumOff val="5000"/>
                  </a:schemeClr>
                </a:solidFill>
              </a:rPr>
              <a:t>2. في أنواع كثيرة من الحيوانات البسيطة كالأوليات نجد أن الجفاف ادى الى إنتاج إفرازات خاصة تساعد في عملية التحوصل.</a:t>
            </a:r>
          </a:p>
          <a:p>
            <a:pPr marL="0" indent="0" algn="r">
              <a:buNone/>
            </a:pPr>
            <a:r>
              <a:rPr lang="ar-SA" sz="2200" dirty="0">
                <a:solidFill>
                  <a:schemeClr val="tx1">
                    <a:lumMod val="95000"/>
                    <a:lumOff val="5000"/>
                  </a:schemeClr>
                </a:solidFill>
              </a:rPr>
              <a:t>3. أحياناً يدفع الجفاف بعض الحيوانات الآخرى الى البيات الصيفي أو الى أي نوع آخر من الكمون.</a:t>
            </a:r>
          </a:p>
          <a:p>
            <a:pPr marL="0" indent="0" algn="r">
              <a:buNone/>
            </a:pPr>
            <a:r>
              <a:rPr lang="ar-SA" sz="2200" dirty="0">
                <a:solidFill>
                  <a:schemeClr val="tx1">
                    <a:lumMod val="95000"/>
                    <a:lumOff val="5000"/>
                  </a:schemeClr>
                </a:solidFill>
              </a:rPr>
              <a:t>أما في الاجسام البشرية فيوجد تعاون وثيق بين الجلد والرئتين والكليتين تجعل كمية الماء التي يفقدها الجسم ومسار هذا الماء المفقود مما يناسب الجسم على أحسن وجه في أي وقت محدود ويكون فقد الماء عن طريق الجلد أحسن السبل لخفض درجة حرارة الجسم ويستخدم هذا السبل عادة في الأجواء الحارة عنه في الأجواء الباردة.</a:t>
            </a:r>
          </a:p>
        </p:txBody>
      </p:sp>
    </p:spTree>
    <p:extLst>
      <p:ext uri="{BB962C8B-B14F-4D97-AF65-F5344CB8AC3E}">
        <p14:creationId xmlns:p14="http://schemas.microsoft.com/office/powerpoint/2010/main" val="637155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9768"/>
          </a:xfrm>
        </p:spPr>
        <p:txBody>
          <a:bodyPr>
            <a:normAutofit/>
          </a:bodyPr>
          <a:lstStyle/>
          <a:p>
            <a:pPr algn="r"/>
            <a:r>
              <a:rPr lang="ar-SA" sz="2200" b="1" dirty="0"/>
              <a:t>الرطوبة الجوية</a:t>
            </a:r>
            <a:endParaRPr lang="en-US" sz="2200" b="1" dirty="0"/>
          </a:p>
        </p:txBody>
      </p:sp>
      <p:sp>
        <p:nvSpPr>
          <p:cNvPr id="3" name="Content Placeholder 2"/>
          <p:cNvSpPr>
            <a:spLocks noGrp="1"/>
          </p:cNvSpPr>
          <p:nvPr>
            <p:ph idx="1"/>
          </p:nvPr>
        </p:nvSpPr>
        <p:spPr>
          <a:xfrm>
            <a:off x="263558" y="1071144"/>
            <a:ext cx="9424219" cy="4433788"/>
          </a:xfrm>
        </p:spPr>
        <p:txBody>
          <a:bodyPr>
            <a:noAutofit/>
          </a:bodyPr>
          <a:lstStyle/>
          <a:p>
            <a:pPr marL="0" indent="0" algn="r">
              <a:buNone/>
            </a:pPr>
            <a:r>
              <a:rPr lang="ar-SA" sz="2200" dirty="0">
                <a:solidFill>
                  <a:schemeClr val="tx1">
                    <a:lumMod val="95000"/>
                    <a:lumOff val="5000"/>
                  </a:schemeClr>
                </a:solidFill>
              </a:rPr>
              <a:t>والواقع أن كمية الماء التي تتوافر في بيئة ما تقاس ليس بمقدار المطر المتساقط عليها فحسب بل ايضاً تقاس بمقدار الرطوبة الجوية.</a:t>
            </a:r>
          </a:p>
          <a:p>
            <a:pPr marL="0" indent="0" algn="r">
              <a:buNone/>
            </a:pPr>
            <a:r>
              <a:rPr lang="ar-SA" sz="2200" dirty="0">
                <a:solidFill>
                  <a:schemeClr val="tx1">
                    <a:lumMod val="95000"/>
                    <a:lumOff val="5000"/>
                  </a:schemeClr>
                </a:solidFill>
              </a:rPr>
              <a:t>تعرف الرطوبة الجوية بأنها كمية بخار الماء الموجود في الهواء وتستطيع قياسها بإحدى طريقتين:</a:t>
            </a:r>
          </a:p>
          <a:p>
            <a:pPr marL="0" indent="0" algn="r">
              <a:buNone/>
            </a:pPr>
            <a:r>
              <a:rPr lang="ar-SA" sz="2200" dirty="0">
                <a:solidFill>
                  <a:schemeClr val="tx1">
                    <a:lumMod val="95000"/>
                    <a:lumOff val="5000"/>
                  </a:schemeClr>
                </a:solidFill>
              </a:rPr>
              <a:t>أ. الرطوبة المطلقة:</a:t>
            </a:r>
          </a:p>
          <a:p>
            <a:pPr marL="0" indent="0" algn="r">
              <a:buNone/>
            </a:pPr>
            <a:r>
              <a:rPr lang="ar-SA" sz="2200" dirty="0">
                <a:solidFill>
                  <a:schemeClr val="tx1">
                    <a:lumMod val="95000"/>
                    <a:lumOff val="5000"/>
                  </a:schemeClr>
                </a:solidFill>
              </a:rPr>
              <a:t>عبارة عن كمية بخار الماء الحقيقية الموجودة في الهواء وهي تقاس بالكيلو جرام في المتر المكعب من الهواء كجم/متر3. </a:t>
            </a:r>
          </a:p>
          <a:p>
            <a:pPr marL="0" indent="0" algn="r">
              <a:buNone/>
            </a:pPr>
            <a:r>
              <a:rPr lang="ar-SA" sz="2200" dirty="0">
                <a:solidFill>
                  <a:schemeClr val="tx1">
                    <a:lumMod val="95000"/>
                    <a:lumOff val="5000"/>
                  </a:schemeClr>
                </a:solidFill>
              </a:rPr>
              <a:t>ب. الرطوبة النسبية:</a:t>
            </a:r>
          </a:p>
          <a:p>
            <a:pPr marL="0" indent="0" algn="r">
              <a:buNone/>
            </a:pPr>
            <a:r>
              <a:rPr lang="ar-SA" sz="2200" dirty="0">
                <a:solidFill>
                  <a:schemeClr val="tx1">
                    <a:lumMod val="95000"/>
                    <a:lumOff val="5000"/>
                  </a:schemeClr>
                </a:solidFill>
              </a:rPr>
              <a:t>وهي عبارة عن النسبة المئوية لبخار الماء الموجود في حيز معين من الهواء بمقارنته بالكمية التي يستطيع هذا الحيز المعين استيعابها وذلك تحت نفس الظروف الحرارية والضغط. ت</a:t>
            </a:r>
            <a:endParaRPr lang="en-US" sz="2200" dirty="0">
              <a:solidFill>
                <a:schemeClr val="tx1">
                  <a:lumMod val="95000"/>
                  <a:lumOff val="5000"/>
                </a:schemeClr>
              </a:solidFill>
            </a:endParaRPr>
          </a:p>
          <a:p>
            <a:pPr marL="0" indent="0" algn="r">
              <a:buNone/>
            </a:pPr>
            <a:r>
              <a:rPr lang="en-US" sz="2200" dirty="0">
                <a:solidFill>
                  <a:schemeClr val="tx1">
                    <a:lumMod val="95000"/>
                    <a:lumOff val="5000"/>
                  </a:schemeClr>
                </a:solidFill>
              </a:rPr>
              <a:t>Hydrograph </a:t>
            </a:r>
            <a:r>
              <a:rPr lang="ar-SA" sz="2200" dirty="0">
                <a:solidFill>
                  <a:schemeClr val="tx1">
                    <a:lumMod val="95000"/>
                    <a:lumOff val="5000"/>
                  </a:schemeClr>
                </a:solidFill>
              </a:rPr>
              <a:t>تقاس الرطوبة بعدة أنواع من الاجهزة الخاصة منها</a:t>
            </a:r>
            <a:r>
              <a:rPr lang="en-US" sz="2200" dirty="0">
                <a:solidFill>
                  <a:schemeClr val="tx1">
                    <a:lumMod val="95000"/>
                    <a:lumOff val="5000"/>
                  </a:schemeClr>
                </a:solidFill>
              </a:rPr>
              <a:t> </a:t>
            </a:r>
            <a:r>
              <a:rPr lang="ar-SA" sz="2200" dirty="0">
                <a:solidFill>
                  <a:schemeClr val="tx1">
                    <a:lumMod val="95000"/>
                    <a:lumOff val="5000"/>
                  </a:schemeClr>
                </a:solidFill>
              </a:rPr>
              <a:t> </a:t>
            </a:r>
            <a:endParaRPr lang="en-US" sz="2200" dirty="0">
              <a:solidFill>
                <a:schemeClr val="tx1">
                  <a:lumMod val="95000"/>
                  <a:lumOff val="5000"/>
                </a:schemeClr>
              </a:solidFill>
            </a:endParaRPr>
          </a:p>
          <a:p>
            <a:pPr marL="0" indent="0" algn="r">
              <a:buNone/>
            </a:pPr>
            <a:endParaRPr lang="en-US" sz="2200" dirty="0">
              <a:solidFill>
                <a:schemeClr val="tx1">
                  <a:lumMod val="95000"/>
                  <a:lumOff val="5000"/>
                </a:schemeClr>
              </a:solidFill>
            </a:endParaRPr>
          </a:p>
        </p:txBody>
      </p:sp>
    </p:spTree>
    <p:extLst>
      <p:ext uri="{BB962C8B-B14F-4D97-AF65-F5344CB8AC3E}">
        <p14:creationId xmlns:p14="http://schemas.microsoft.com/office/powerpoint/2010/main" val="5630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40" y="137652"/>
            <a:ext cx="8596668" cy="526026"/>
          </a:xfrm>
        </p:spPr>
        <p:txBody>
          <a:bodyPr>
            <a:normAutofit/>
          </a:bodyPr>
          <a:lstStyle/>
          <a:p>
            <a:pPr algn="r"/>
            <a:r>
              <a:rPr lang="ar-SA" sz="2200" b="1" dirty="0"/>
              <a:t>تأثير الرطوبة على درجة حرارة الجسم</a:t>
            </a:r>
            <a:endParaRPr lang="en-US" sz="2200" b="1" dirty="0"/>
          </a:p>
        </p:txBody>
      </p:sp>
      <p:sp>
        <p:nvSpPr>
          <p:cNvPr id="3" name="Content Placeholder 2"/>
          <p:cNvSpPr>
            <a:spLocks noGrp="1"/>
          </p:cNvSpPr>
          <p:nvPr>
            <p:ph idx="1"/>
          </p:nvPr>
        </p:nvSpPr>
        <p:spPr>
          <a:xfrm>
            <a:off x="0" y="663679"/>
            <a:ext cx="9615947" cy="5377684"/>
          </a:xfrm>
        </p:spPr>
        <p:txBody>
          <a:bodyPr>
            <a:noAutofit/>
          </a:bodyPr>
          <a:lstStyle/>
          <a:p>
            <a:pPr marL="0" indent="0" algn="r">
              <a:buNone/>
            </a:pPr>
            <a:r>
              <a:rPr lang="ar-SA" sz="2200" dirty="0">
                <a:solidFill>
                  <a:schemeClr val="tx1">
                    <a:lumMod val="95000"/>
                    <a:lumOff val="5000"/>
                  </a:schemeClr>
                </a:solidFill>
              </a:rPr>
              <a:t>ترتبط الرطوبة الجوية ارتباطاً دقيقاً بعملية تنظيم حرارة الجسم وعلى وجه الخصوص في حالة الحيوانات متغيرة درجة الحرارة.</a:t>
            </a:r>
          </a:p>
          <a:p>
            <a:pPr marL="0" indent="0" algn="r">
              <a:buNone/>
            </a:pPr>
            <a:r>
              <a:rPr lang="ar-SA" sz="2200" dirty="0">
                <a:solidFill>
                  <a:schemeClr val="tx1">
                    <a:lumMod val="95000"/>
                    <a:lumOff val="5000"/>
                  </a:schemeClr>
                </a:solidFill>
              </a:rPr>
              <a:t>1. في الاجواء الباردة الجافة نجد أن الحيوانات تفقد جزءً من حرارة أجسامها الى الهواء المحيط بها.</a:t>
            </a:r>
          </a:p>
          <a:p>
            <a:pPr marL="0" indent="0" algn="r">
              <a:buNone/>
            </a:pPr>
            <a:r>
              <a:rPr lang="ar-SA" sz="2200" dirty="0">
                <a:solidFill>
                  <a:schemeClr val="tx1">
                    <a:lumMod val="95000"/>
                    <a:lumOff val="5000"/>
                  </a:schemeClr>
                </a:solidFill>
              </a:rPr>
              <a:t>2. اما في الاجواء الباردة الرطبة فإن التوصل الحراري يزداد بسبب وجود بخار الماء في الهواء ولذلك نجد أن هذه الحيوانات نفسها تفقد من حرارة أجسامها أكثر مما تفقده في الأجواء الباردة الجافة ويكون تشعع الحرارة لاجسامها سريعاً بدرجة لا تستطيع معها تعويض هذه الحرارة المفقودة بواسطة عملياتها الأيضية.</a:t>
            </a:r>
          </a:p>
          <a:p>
            <a:pPr marL="0" indent="0" algn="r">
              <a:buNone/>
            </a:pPr>
            <a:r>
              <a:rPr lang="ar-SA" sz="2200" dirty="0">
                <a:solidFill>
                  <a:schemeClr val="tx1">
                    <a:lumMod val="95000"/>
                    <a:lumOff val="5000"/>
                  </a:schemeClr>
                </a:solidFill>
              </a:rPr>
              <a:t>3. في الاجواء الحارة الجافة نجد أن تبخر الماء من سطح الجسم يكون كثيراً ويؤدي هذا التبخر الى خفض درجة الحرارة.</a:t>
            </a:r>
          </a:p>
          <a:p>
            <a:pPr marL="0" indent="0" algn="r">
              <a:buNone/>
            </a:pPr>
            <a:r>
              <a:rPr lang="ar-SA" sz="2200" dirty="0">
                <a:solidFill>
                  <a:schemeClr val="tx1">
                    <a:lumMod val="95000"/>
                    <a:lumOff val="5000"/>
                  </a:schemeClr>
                </a:solidFill>
              </a:rPr>
              <a:t>4. اما في الاجواء الحارة الرطبة فنجد أن كمية الماء التي يستطيع الجسم التخلص منها عن طريق التبخر هذه الكمية تكون أقل من الكمية في الحالة السابقة نظراً لتشبع الهواء ببخار الماء.</a:t>
            </a:r>
          </a:p>
          <a:p>
            <a:pPr marL="0" indent="0" algn="r">
              <a:buNone/>
            </a:pPr>
            <a:r>
              <a:rPr lang="ar-SA" sz="2200" dirty="0">
                <a:solidFill>
                  <a:schemeClr val="tx1">
                    <a:lumMod val="95000"/>
                    <a:lumOff val="5000"/>
                  </a:schemeClr>
                </a:solidFill>
              </a:rPr>
              <a:t>هذه التأثيرات واضحة تماماً في الحيوانات ذوات الحرارة المتغيرة ولكن الحيوانات ثابتة درجة الحرارة فأن في أجشامها ميكانيكية خاصة تجعلها لا تتأثر بمثل هذه العوامل الجوية.</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1210536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1425DB-8608-4CB9-BCB4-725E8D3361C6}"/>
              </a:ext>
            </a:extLst>
          </p:cNvPr>
          <p:cNvSpPr>
            <a:spLocks noGrp="1"/>
          </p:cNvSpPr>
          <p:nvPr>
            <p:ph idx="1"/>
          </p:nvPr>
        </p:nvSpPr>
        <p:spPr>
          <a:xfrm>
            <a:off x="400888" y="74428"/>
            <a:ext cx="8965430" cy="5679855"/>
          </a:xfrm>
        </p:spPr>
        <p:txBody>
          <a:bodyPr>
            <a:noAutofit/>
          </a:bodyPr>
          <a:lstStyle/>
          <a:p>
            <a:pPr marL="0" indent="0" algn="r">
              <a:buNone/>
            </a:pPr>
            <a:r>
              <a:rPr lang="ar-SA" sz="2000" b="1" dirty="0">
                <a:solidFill>
                  <a:schemeClr val="accent3">
                    <a:lumMod val="75000"/>
                  </a:schemeClr>
                </a:solidFill>
                <a:latin typeface="Tahoma (Body)"/>
              </a:rPr>
              <a:t>3. فصول السنة</a:t>
            </a:r>
          </a:p>
          <a:p>
            <a:pPr marL="0" indent="0" algn="r">
              <a:buNone/>
            </a:pPr>
            <a:r>
              <a:rPr lang="ar-SA" sz="2000" dirty="0">
                <a:solidFill>
                  <a:schemeClr val="tx1">
                    <a:lumMod val="95000"/>
                    <a:lumOff val="5000"/>
                  </a:schemeClr>
                </a:solidFill>
                <a:latin typeface="Tahoma (Body)"/>
              </a:rPr>
              <a:t>في فصل الصيف مثلاً نجد أن الأشعة الضوئية التي تغمر بيئة ما أكثر من تلك التي تغمرها في فصل الشتاء.</a:t>
            </a:r>
          </a:p>
          <a:p>
            <a:pPr marL="0" indent="0" algn="r">
              <a:buNone/>
            </a:pPr>
            <a:r>
              <a:rPr lang="ar-SA" sz="2000" b="1" dirty="0">
                <a:solidFill>
                  <a:schemeClr val="accent3">
                    <a:lumMod val="75000"/>
                  </a:schemeClr>
                </a:solidFill>
                <a:latin typeface="Tahoma (Body)"/>
              </a:rPr>
              <a:t>4. الوقت من النهار</a:t>
            </a:r>
          </a:p>
          <a:p>
            <a:pPr marL="0" indent="0" algn="r">
              <a:buNone/>
            </a:pPr>
            <a:r>
              <a:rPr lang="ar-SA" sz="2000" dirty="0">
                <a:solidFill>
                  <a:schemeClr val="tx1">
                    <a:lumMod val="95000"/>
                    <a:lumOff val="5000"/>
                  </a:schemeClr>
                </a:solidFill>
                <a:latin typeface="Tahoma (Body)"/>
              </a:rPr>
              <a:t>الأشعة الضوئية في الصباح مثلاً أقل منها عند الظهيرة وفي وقت الظهيرة تكون الأشعة الضوئية أكثر منها عند الغروب.</a:t>
            </a:r>
          </a:p>
          <a:p>
            <a:pPr marL="0" indent="0" algn="r">
              <a:buNone/>
            </a:pPr>
            <a:r>
              <a:rPr lang="ar-SA" sz="2000" b="1" dirty="0">
                <a:solidFill>
                  <a:schemeClr val="accent3">
                    <a:lumMod val="75000"/>
                  </a:schemeClr>
                </a:solidFill>
                <a:latin typeface="Tahoma (Body)"/>
              </a:rPr>
              <a:t>5. مقدار الرطوبة الجوية </a:t>
            </a:r>
          </a:p>
          <a:p>
            <a:pPr marL="0" indent="0" algn="r">
              <a:buNone/>
            </a:pPr>
            <a:r>
              <a:rPr lang="ar-SA" sz="2000" dirty="0">
                <a:solidFill>
                  <a:schemeClr val="tx1">
                    <a:lumMod val="95000"/>
                    <a:lumOff val="5000"/>
                  </a:schemeClr>
                </a:solidFill>
                <a:latin typeface="Tahoma (Body)"/>
              </a:rPr>
              <a:t>كلما ازدادت الرطوبة في الجو كلما قلت الأشعة الضوئية التي تصل إلى بيئة ما.</a:t>
            </a:r>
          </a:p>
          <a:p>
            <a:pPr marL="0" indent="0" algn="r">
              <a:buNone/>
            </a:pPr>
            <a:r>
              <a:rPr lang="ar-SA" sz="2000" b="1" dirty="0">
                <a:solidFill>
                  <a:schemeClr val="accent3">
                    <a:lumMod val="75000"/>
                  </a:schemeClr>
                </a:solidFill>
                <a:latin typeface="Tahoma (Body)"/>
              </a:rPr>
              <a:t>نقاء الوسط (الماء أو الهواء)</a:t>
            </a:r>
          </a:p>
          <a:p>
            <a:pPr marL="0" indent="0" algn="r">
              <a:buNone/>
            </a:pPr>
            <a:r>
              <a:rPr lang="ar-SA" sz="2000" dirty="0">
                <a:solidFill>
                  <a:schemeClr val="tx1">
                    <a:lumMod val="95000"/>
                    <a:lumOff val="5000"/>
                  </a:schemeClr>
                </a:solidFill>
                <a:latin typeface="Tahoma (Body)"/>
              </a:rPr>
              <a:t>نقاء الوسط المائي أو الهوائي الذي يمر خلاله الضوء عامل أساسي في تنظيم كمية الضوء التي تصل إلى مكان ما، أما إذا كان الجو صافياً فأن كمية الضوء التي تصل إلى سطح الأرض تكون أعلى بكثير مما لو كان الهواء مملوءا بالغبار وقد تصل ذرات الغبار في الهواء الى 400.00 ذره في السنتمتر المكعب وهذه الذرات من الغبار هي التي تعمل كأنوية </a:t>
            </a:r>
            <a:r>
              <a:rPr lang="ar-SA" sz="2000" dirty="0" smtClean="0">
                <a:solidFill>
                  <a:schemeClr val="tx1">
                    <a:lumMod val="95000"/>
                    <a:lumOff val="5000"/>
                  </a:schemeClr>
                </a:solidFill>
                <a:latin typeface="Tahoma (Body)"/>
              </a:rPr>
              <a:t>لتكوين الضباب </a:t>
            </a:r>
            <a:r>
              <a:rPr lang="ar-SA" sz="2000" dirty="0">
                <a:solidFill>
                  <a:schemeClr val="tx1">
                    <a:lumMod val="95000"/>
                    <a:lumOff val="5000"/>
                  </a:schemeClr>
                </a:solidFill>
                <a:latin typeface="Tahoma (Body)"/>
              </a:rPr>
              <a:t>والثلج والبرد والأمطار.</a:t>
            </a:r>
            <a:endParaRPr lang="en-US" sz="2000" dirty="0">
              <a:solidFill>
                <a:schemeClr val="tx1">
                  <a:lumMod val="95000"/>
                  <a:lumOff val="5000"/>
                </a:schemeClr>
              </a:solidFill>
              <a:latin typeface="Tahoma (Body)"/>
            </a:endParaRPr>
          </a:p>
        </p:txBody>
      </p:sp>
    </p:spTree>
    <p:extLst>
      <p:ext uri="{BB962C8B-B14F-4D97-AF65-F5344CB8AC3E}">
        <p14:creationId xmlns:p14="http://schemas.microsoft.com/office/powerpoint/2010/main" val="107302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A8B75-6407-453C-8B02-64BBD5CDBCB7}"/>
              </a:ext>
            </a:extLst>
          </p:cNvPr>
          <p:cNvSpPr>
            <a:spLocks noGrp="1"/>
          </p:cNvSpPr>
          <p:nvPr>
            <p:ph type="title"/>
          </p:nvPr>
        </p:nvSpPr>
        <p:spPr>
          <a:xfrm>
            <a:off x="677334" y="609600"/>
            <a:ext cx="8596668" cy="791497"/>
          </a:xfrm>
        </p:spPr>
        <p:txBody>
          <a:bodyPr>
            <a:normAutofit/>
          </a:bodyPr>
          <a:lstStyle/>
          <a:p>
            <a:pPr algn="r"/>
            <a:r>
              <a:rPr lang="ar-SA" sz="2200" b="1" dirty="0"/>
              <a:t>أختلاف توزيع الضوء على الأسطح المختلفة في نفس المنطقة:</a:t>
            </a:r>
            <a:endParaRPr lang="en-US" sz="2200" b="1" dirty="0"/>
          </a:p>
        </p:txBody>
      </p:sp>
      <p:sp>
        <p:nvSpPr>
          <p:cNvPr id="3" name="Content Placeholder 2">
            <a:extLst>
              <a:ext uri="{FF2B5EF4-FFF2-40B4-BE49-F238E27FC236}">
                <a16:creationId xmlns:a16="http://schemas.microsoft.com/office/drawing/2014/main" id="{E82539DF-87A0-461D-AC80-6B364255E5E8}"/>
              </a:ext>
            </a:extLst>
          </p:cNvPr>
          <p:cNvSpPr>
            <a:spLocks noGrp="1"/>
          </p:cNvSpPr>
          <p:nvPr>
            <p:ph idx="1"/>
          </p:nvPr>
        </p:nvSpPr>
        <p:spPr>
          <a:xfrm>
            <a:off x="191386" y="1401097"/>
            <a:ext cx="9424562" cy="4640265"/>
          </a:xfrm>
        </p:spPr>
        <p:txBody>
          <a:bodyPr>
            <a:normAutofit/>
          </a:bodyPr>
          <a:lstStyle/>
          <a:p>
            <a:pPr marL="0" indent="0" algn="r">
              <a:lnSpc>
                <a:spcPct val="150000"/>
              </a:lnSpc>
              <a:buNone/>
            </a:pPr>
            <a:r>
              <a:rPr lang="ar-SA" sz="2200" dirty="0">
                <a:solidFill>
                  <a:schemeClr val="tx1">
                    <a:lumMod val="95000"/>
                    <a:lumOff val="5000"/>
                  </a:schemeClr>
                </a:solidFill>
                <a:latin typeface="Tahoma (Body)"/>
              </a:rPr>
              <a:t>قد يكون التوزيع المحلي لنمط من الأنماط المختلفة من النباتات أو الحيوانات قد يكون هذا التوزيع معتمداً الى </a:t>
            </a:r>
            <a:r>
              <a:rPr lang="ar-SA" sz="2200" dirty="0">
                <a:solidFill>
                  <a:schemeClr val="accent1">
                    <a:lumMod val="50000"/>
                  </a:schemeClr>
                </a:solidFill>
                <a:latin typeface="Tahoma (Body)"/>
              </a:rPr>
              <a:t>درجة كبيرة على اختلاف توزيع الضوء </a:t>
            </a:r>
            <a:r>
              <a:rPr lang="ar-SA" sz="2200" dirty="0">
                <a:solidFill>
                  <a:schemeClr val="tx1">
                    <a:lumMod val="95000"/>
                    <a:lumOff val="5000"/>
                  </a:schemeClr>
                </a:solidFill>
                <a:latin typeface="Tahoma (Body)"/>
              </a:rPr>
              <a:t>على الاسطح فمثلاً كثيرا ما لوحظ أن الاشجار الموجودة </a:t>
            </a:r>
            <a:r>
              <a:rPr lang="ar-SA" sz="2200" dirty="0">
                <a:solidFill>
                  <a:schemeClr val="accent1">
                    <a:lumMod val="50000"/>
                  </a:schemeClr>
                </a:solidFill>
                <a:latin typeface="Tahoma (Body)"/>
              </a:rPr>
              <a:t>على المنحدر الشمالي لاحد الجبال تختلف كل الاختلاف عن الاشجار الموجودة عن المنحدر الجنوبي </a:t>
            </a:r>
            <a:r>
              <a:rPr lang="ar-SA" sz="2200" dirty="0">
                <a:solidFill>
                  <a:schemeClr val="tx1">
                    <a:lumMod val="95000"/>
                    <a:lumOff val="5000"/>
                  </a:schemeClr>
                </a:solidFill>
                <a:latin typeface="Tahoma (Body)"/>
              </a:rPr>
              <a:t>لنفس الجبل وأيضاً وجد في </a:t>
            </a:r>
            <a:r>
              <a:rPr lang="ar-SA" sz="2200" dirty="0">
                <a:solidFill>
                  <a:schemeClr val="accent1">
                    <a:lumMod val="50000"/>
                  </a:schemeClr>
                </a:solidFill>
                <a:latin typeface="Tahoma (Body)"/>
              </a:rPr>
              <a:t>الشواطئ الصخرية</a:t>
            </a:r>
            <a:r>
              <a:rPr lang="ar-SA" sz="2200" dirty="0">
                <a:solidFill>
                  <a:schemeClr val="tx1">
                    <a:lumMod val="95000"/>
                    <a:lumOff val="5000"/>
                  </a:schemeClr>
                </a:solidFill>
                <a:latin typeface="Tahoma (Body)"/>
              </a:rPr>
              <a:t> أن بعض انواع الكائنات الحية مثل الطحالب </a:t>
            </a:r>
            <a:r>
              <a:rPr lang="ar-SA" sz="2200" dirty="0" smtClean="0">
                <a:solidFill>
                  <a:schemeClr val="tx1">
                    <a:lumMod val="95000"/>
                    <a:lumOff val="5000"/>
                  </a:schemeClr>
                </a:solidFill>
                <a:latin typeface="Tahoma (Body)"/>
              </a:rPr>
              <a:t>تختلف </a:t>
            </a:r>
            <a:r>
              <a:rPr lang="ar-SA" sz="2200" dirty="0">
                <a:solidFill>
                  <a:schemeClr val="tx1">
                    <a:lumMod val="95000"/>
                    <a:lumOff val="5000"/>
                  </a:schemeClr>
                </a:solidFill>
                <a:latin typeface="Tahoma (Body)"/>
              </a:rPr>
              <a:t>اختلافاً كبيراً في الاسطح المضاءة على ما يوجد منها في الاسطح الموجودة في الظل.</a:t>
            </a:r>
            <a:endParaRPr lang="en-US" sz="2200" dirty="0">
              <a:solidFill>
                <a:schemeClr val="tx1">
                  <a:lumMod val="95000"/>
                  <a:lumOff val="5000"/>
                </a:schemeClr>
              </a:solidFill>
              <a:latin typeface="Tahoma (Body)"/>
            </a:endParaRPr>
          </a:p>
        </p:txBody>
      </p:sp>
    </p:spTree>
    <p:extLst>
      <p:ext uri="{BB962C8B-B14F-4D97-AF65-F5344CB8AC3E}">
        <p14:creationId xmlns:p14="http://schemas.microsoft.com/office/powerpoint/2010/main" val="2903091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EDECF-A574-4814-A71E-C9A5841B2B66}"/>
              </a:ext>
            </a:extLst>
          </p:cNvPr>
          <p:cNvSpPr>
            <a:spLocks noGrp="1"/>
          </p:cNvSpPr>
          <p:nvPr>
            <p:ph type="title"/>
          </p:nvPr>
        </p:nvSpPr>
        <p:spPr>
          <a:xfrm>
            <a:off x="677334" y="609600"/>
            <a:ext cx="8596668" cy="616527"/>
          </a:xfrm>
        </p:spPr>
        <p:txBody>
          <a:bodyPr>
            <a:normAutofit/>
          </a:bodyPr>
          <a:lstStyle/>
          <a:p>
            <a:pPr algn="r"/>
            <a:r>
              <a:rPr lang="ar-SA" sz="2200" b="1" dirty="0"/>
              <a:t>تأثير الضوء على سلوك الحيوان :</a:t>
            </a:r>
            <a:endParaRPr lang="en-US" sz="2200" dirty="0"/>
          </a:p>
        </p:txBody>
      </p:sp>
      <p:sp>
        <p:nvSpPr>
          <p:cNvPr id="3" name="Content Placeholder 2">
            <a:extLst>
              <a:ext uri="{FF2B5EF4-FFF2-40B4-BE49-F238E27FC236}">
                <a16:creationId xmlns:a16="http://schemas.microsoft.com/office/drawing/2014/main" id="{6F527E3B-9D32-4652-97C5-E7B11B983BF9}"/>
              </a:ext>
            </a:extLst>
          </p:cNvPr>
          <p:cNvSpPr>
            <a:spLocks noGrp="1"/>
          </p:cNvSpPr>
          <p:nvPr>
            <p:ph idx="1"/>
          </p:nvPr>
        </p:nvSpPr>
        <p:spPr>
          <a:xfrm>
            <a:off x="677334" y="1226127"/>
            <a:ext cx="8596668" cy="4815235"/>
          </a:xfrm>
        </p:spPr>
        <p:txBody>
          <a:bodyPr>
            <a:normAutofit/>
          </a:bodyPr>
          <a:lstStyle/>
          <a:p>
            <a:pPr marL="0" indent="0" algn="r">
              <a:buNone/>
            </a:pPr>
            <a:r>
              <a:rPr lang="ar-SA" sz="2200" dirty="0">
                <a:solidFill>
                  <a:schemeClr val="tx1">
                    <a:lumMod val="95000"/>
                    <a:lumOff val="5000"/>
                  </a:schemeClr>
                </a:solidFill>
              </a:rPr>
              <a:t>يعتبر الضوء منظماً على جانب كبير من الأهمية بالنسبة للمناشط اليومية والموسمية لعدد كبير من الكائنات الحية سواء كانت من النباتات أو من الحيوانات وهناك ثلاثة موضوعات مختلفة يهتم بها علماء البيئة فيما يتعلق بالضوء وهي:</a:t>
            </a:r>
          </a:p>
          <a:p>
            <a:pPr marL="0" indent="0" algn="r">
              <a:buNone/>
            </a:pPr>
            <a:r>
              <a:rPr lang="ar-SA" sz="2100" dirty="0">
                <a:solidFill>
                  <a:schemeClr val="accent1">
                    <a:lumMod val="50000"/>
                  </a:schemeClr>
                </a:solidFill>
              </a:rPr>
              <a:t>كثافة الضوء، طول الموجات الضوئية، والفترة اليومية لبقاء الضوء في مختلف الفصول. </a:t>
            </a:r>
          </a:p>
          <a:p>
            <a:pPr marL="0" indent="0" algn="r">
              <a:buNone/>
            </a:pPr>
            <a:r>
              <a:rPr lang="ar-SA" sz="2200" dirty="0">
                <a:solidFill>
                  <a:schemeClr val="tx1">
                    <a:lumMod val="95000"/>
                    <a:lumOff val="5000"/>
                  </a:schemeClr>
                </a:solidFill>
              </a:rPr>
              <a:t>وقد أتاحت هذه الدراسات التعرف على كثير من المشكلات أو الحقائق التي تتعلق بسلوك الحيوان.</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97903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11501-F4B5-49AC-8AB1-22740528A448}"/>
              </a:ext>
            </a:extLst>
          </p:cNvPr>
          <p:cNvSpPr>
            <a:spLocks noGrp="1"/>
          </p:cNvSpPr>
          <p:nvPr>
            <p:ph type="title"/>
          </p:nvPr>
        </p:nvSpPr>
        <p:spPr>
          <a:xfrm>
            <a:off x="575002" y="0"/>
            <a:ext cx="8596668" cy="658091"/>
          </a:xfrm>
        </p:spPr>
        <p:txBody>
          <a:bodyPr>
            <a:normAutofit/>
          </a:bodyPr>
          <a:lstStyle/>
          <a:p>
            <a:pPr algn="r"/>
            <a:r>
              <a:rPr lang="ar-SA" sz="2200" b="1" dirty="0"/>
              <a:t>أمثلة</a:t>
            </a:r>
            <a:endParaRPr lang="en-US" sz="2200" b="1" dirty="0"/>
          </a:p>
        </p:txBody>
      </p:sp>
      <p:sp>
        <p:nvSpPr>
          <p:cNvPr id="3" name="Content Placeholder 2">
            <a:extLst>
              <a:ext uri="{FF2B5EF4-FFF2-40B4-BE49-F238E27FC236}">
                <a16:creationId xmlns:a16="http://schemas.microsoft.com/office/drawing/2014/main" id="{426F1833-BA92-4AA2-9B9E-66785B7ABB87}"/>
              </a:ext>
            </a:extLst>
          </p:cNvPr>
          <p:cNvSpPr>
            <a:spLocks noGrp="1"/>
          </p:cNvSpPr>
          <p:nvPr>
            <p:ph idx="1"/>
          </p:nvPr>
        </p:nvSpPr>
        <p:spPr>
          <a:xfrm>
            <a:off x="187035" y="457200"/>
            <a:ext cx="9434947" cy="6192982"/>
          </a:xfrm>
        </p:spPr>
        <p:txBody>
          <a:bodyPr>
            <a:noAutofit/>
          </a:bodyPr>
          <a:lstStyle/>
          <a:p>
            <a:pPr marL="0" indent="0" algn="r">
              <a:buNone/>
            </a:pPr>
            <a:r>
              <a:rPr lang="ar-SA" sz="2200" dirty="0">
                <a:solidFill>
                  <a:schemeClr val="tx1">
                    <a:lumMod val="95000"/>
                    <a:lumOff val="5000"/>
                  </a:schemeClr>
                </a:solidFill>
              </a:rPr>
              <a:t>هناك عدد من الحيوانات يطلق عليها اسم </a:t>
            </a:r>
            <a:r>
              <a:rPr lang="ar-SA" sz="2000" b="1" dirty="0">
                <a:solidFill>
                  <a:schemeClr val="tx1">
                    <a:lumMod val="95000"/>
                    <a:lumOff val="5000"/>
                  </a:schemeClr>
                </a:solidFill>
              </a:rPr>
              <a:t>الحيوانات النهارية </a:t>
            </a:r>
            <a:r>
              <a:rPr lang="ar-SA" sz="2200" dirty="0">
                <a:solidFill>
                  <a:schemeClr val="tx1">
                    <a:lumMod val="95000"/>
                    <a:lumOff val="5000"/>
                  </a:schemeClr>
                </a:solidFill>
              </a:rPr>
              <a:t>وهذه الحيوانات تخرج نهاراً للسعي وراء الغذاء مثل معظم الطيور وبعض الثدييات وقد لوحظ أن كثير من هذه الحيوانات النهارية تتخذ </a:t>
            </a:r>
            <a:r>
              <a:rPr lang="ar-SA" sz="2200" u="sng" dirty="0">
                <a:solidFill>
                  <a:schemeClr val="tx1">
                    <a:lumMod val="95000"/>
                    <a:lumOff val="5000"/>
                  </a:schemeClr>
                </a:solidFill>
              </a:rPr>
              <a:t>أوضاع النوم عند كسوف الشمس بدلاً </a:t>
            </a:r>
            <a:r>
              <a:rPr lang="ar-SA" sz="2200" dirty="0">
                <a:solidFill>
                  <a:schemeClr val="tx1">
                    <a:lumMod val="95000"/>
                    <a:lumOff val="5000"/>
                  </a:schemeClr>
                </a:solidFill>
              </a:rPr>
              <a:t>من بقاءها نشطه طول اليوم كالمعتاد أثناء النهار كما لوحظ أيضا أن </a:t>
            </a:r>
            <a:r>
              <a:rPr lang="ar-SA" sz="2200" u="sng" dirty="0">
                <a:solidFill>
                  <a:schemeClr val="tx1">
                    <a:lumMod val="95000"/>
                    <a:lumOff val="5000"/>
                  </a:schemeClr>
                </a:solidFill>
              </a:rPr>
              <a:t>اسراب الجراد المهاجر ينقطع عن الطيران مباشرة وتهبط إلى الأرض </a:t>
            </a:r>
            <a:r>
              <a:rPr lang="ar-SA" sz="2200" dirty="0">
                <a:solidFill>
                  <a:schemeClr val="tx1">
                    <a:lumMod val="95000"/>
                    <a:lumOff val="5000"/>
                  </a:schemeClr>
                </a:solidFill>
              </a:rPr>
              <a:t>إذا ما حدث أن اختفت الشمس وراء السحب الكثيفة واظلم الجو ولكنها سرعان ما تواصل الطيران مرة أخرى عندما تظهر الشمس من وراء السحب الكثيفة.</a:t>
            </a:r>
          </a:p>
          <a:p>
            <a:pPr marL="0" indent="0" algn="r">
              <a:buNone/>
            </a:pPr>
            <a:r>
              <a:rPr lang="ar-SA" sz="2200" dirty="0">
                <a:solidFill>
                  <a:schemeClr val="tx1">
                    <a:lumMod val="95000"/>
                    <a:lumOff val="5000"/>
                  </a:schemeClr>
                </a:solidFill>
              </a:rPr>
              <a:t>وهناك أيضاً عديد من الحيوانات التي يطلق عليها </a:t>
            </a:r>
            <a:r>
              <a:rPr lang="ar-SA" sz="2000" b="1" dirty="0">
                <a:solidFill>
                  <a:schemeClr val="tx1">
                    <a:lumMod val="95000"/>
                    <a:lumOff val="5000"/>
                  </a:schemeClr>
                </a:solidFill>
              </a:rPr>
              <a:t>الحيوانات الليلية </a:t>
            </a:r>
            <a:r>
              <a:rPr lang="ar-SA" sz="2200" dirty="0">
                <a:solidFill>
                  <a:schemeClr val="tx1">
                    <a:lumMod val="95000"/>
                    <a:lumOff val="5000"/>
                  </a:schemeClr>
                </a:solidFill>
              </a:rPr>
              <a:t>وهي تختبىء في </a:t>
            </a:r>
            <a:r>
              <a:rPr lang="ar-SA" sz="2200" u="sng" dirty="0">
                <a:solidFill>
                  <a:schemeClr val="tx1">
                    <a:lumMod val="95000"/>
                    <a:lumOff val="5000"/>
                  </a:schemeClr>
                </a:solidFill>
              </a:rPr>
              <a:t>مخابئها في ضوء النهار </a:t>
            </a:r>
            <a:r>
              <a:rPr lang="ar-SA" sz="2200" dirty="0">
                <a:solidFill>
                  <a:schemeClr val="tx1">
                    <a:lumMod val="95000"/>
                    <a:lumOff val="5000"/>
                  </a:schemeClr>
                </a:solidFill>
              </a:rPr>
              <a:t>فإذا اظلم الجو وأقبل الليل فإنها تخرج من هذه المخابىء سعياً وراء غذائها ومن هذه الحيوانات الليلية عدداً كبيراً </a:t>
            </a:r>
            <a:r>
              <a:rPr lang="ar-SA" sz="2200" u="sng" dirty="0">
                <a:solidFill>
                  <a:schemeClr val="tx1">
                    <a:lumMod val="95000"/>
                    <a:lumOff val="5000"/>
                  </a:schemeClr>
                </a:solidFill>
              </a:rPr>
              <a:t>من الثدييات والخفافيش وبعض الطيور مثل البوم</a:t>
            </a:r>
            <a:r>
              <a:rPr lang="ar-SA" sz="2200" dirty="0">
                <a:solidFill>
                  <a:schemeClr val="tx1">
                    <a:lumMod val="95000"/>
                    <a:lumOff val="5000"/>
                  </a:schemeClr>
                </a:solidFill>
              </a:rPr>
              <a:t>. وأيضاً وجد أن بعض الحيوانات مثل العلق الطبي (الأعلاق) تسعى إلى الظل كما أن هناك حيوانات مثل السرطان الناسك تتحاشى الظل كما اثبت الباحثون أن </a:t>
            </a:r>
            <a:r>
              <a:rPr lang="ar-SA" sz="2200" u="sng" dirty="0">
                <a:solidFill>
                  <a:schemeClr val="tx1">
                    <a:lumMod val="95000"/>
                    <a:lumOff val="5000"/>
                  </a:schemeClr>
                </a:solidFill>
              </a:rPr>
              <a:t>نحل العسل عندما درس سلوكه وعلاقته بالضوء</a:t>
            </a:r>
            <a:r>
              <a:rPr lang="ar-SA" sz="2200" dirty="0">
                <a:solidFill>
                  <a:schemeClr val="tx1">
                    <a:lumMod val="95000"/>
                    <a:lumOff val="5000"/>
                  </a:schemeClr>
                </a:solidFill>
              </a:rPr>
              <a:t> وجد أن ضوء الشمس هو العامل الأساسي في خروج النحل من خلاياه حتى يتسنى له جمع الرحيق من الأزهار وتستمر هذه العملية طوال اليوم فإذا اقبل الليل دخل النحل إلى خلاياه واستكان بها إلى أن تشرق الشمس في اليوم التالي وهكذا.. </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253388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5C109-3295-4687-9FCE-BB1CCECB50F0}"/>
              </a:ext>
            </a:extLst>
          </p:cNvPr>
          <p:cNvSpPr>
            <a:spLocks noGrp="1"/>
          </p:cNvSpPr>
          <p:nvPr>
            <p:ph type="title"/>
          </p:nvPr>
        </p:nvSpPr>
        <p:spPr>
          <a:xfrm>
            <a:off x="637348" y="141768"/>
            <a:ext cx="8596668" cy="533400"/>
          </a:xfrm>
        </p:spPr>
        <p:txBody>
          <a:bodyPr>
            <a:normAutofit/>
          </a:bodyPr>
          <a:lstStyle/>
          <a:p>
            <a:pPr algn="r"/>
            <a:r>
              <a:rPr lang="ar-SA" sz="2200" b="1" dirty="0"/>
              <a:t>تأثير الضوء على فسيولوجيا الحيوان :</a:t>
            </a:r>
            <a:endParaRPr lang="en-US" sz="2200" dirty="0"/>
          </a:p>
        </p:txBody>
      </p:sp>
      <p:sp>
        <p:nvSpPr>
          <p:cNvPr id="4" name="Rectangle 3">
            <a:extLst>
              <a:ext uri="{FF2B5EF4-FFF2-40B4-BE49-F238E27FC236}">
                <a16:creationId xmlns:a16="http://schemas.microsoft.com/office/drawing/2014/main" id="{19FEB868-9419-4389-BD7F-96F3C72EDF63}"/>
              </a:ext>
            </a:extLst>
          </p:cNvPr>
          <p:cNvSpPr/>
          <p:nvPr/>
        </p:nvSpPr>
        <p:spPr>
          <a:xfrm>
            <a:off x="195733" y="538342"/>
            <a:ext cx="9331036" cy="4832092"/>
          </a:xfrm>
          <a:prstGeom prst="rect">
            <a:avLst/>
          </a:prstGeom>
        </p:spPr>
        <p:txBody>
          <a:bodyPr wrap="square">
            <a:spAutoFit/>
          </a:bodyPr>
          <a:lstStyle/>
          <a:p>
            <a:pPr algn="r"/>
            <a:r>
              <a:rPr lang="ar-SA" sz="2200" dirty="0">
                <a:solidFill>
                  <a:schemeClr val="tx1">
                    <a:lumMod val="95000"/>
                    <a:lumOff val="5000"/>
                  </a:schemeClr>
                </a:solidFill>
                <a:latin typeface="Times New Roman" panose="02020603050405020304" pitchFamily="18" charset="0"/>
              </a:rPr>
              <a:t>قد يكون للضوء أهمية فسيولوجية كبيرة فيما يتعلق </a:t>
            </a:r>
            <a:r>
              <a:rPr lang="ar-SA" sz="2200" u="sng" dirty="0">
                <a:solidFill>
                  <a:schemeClr val="tx1">
                    <a:lumMod val="95000"/>
                    <a:lumOff val="5000"/>
                  </a:schemeClr>
                </a:solidFill>
                <a:latin typeface="Times New Roman" panose="02020603050405020304" pitchFamily="18" charset="0"/>
              </a:rPr>
              <a:t>ببعض العمليات الحيوية التي تتم داخل الجسم </a:t>
            </a:r>
            <a:r>
              <a:rPr lang="ar-SA" sz="2200" dirty="0">
                <a:solidFill>
                  <a:schemeClr val="tx1">
                    <a:lumMod val="95000"/>
                    <a:lumOff val="5000"/>
                  </a:schemeClr>
                </a:solidFill>
                <a:latin typeface="Times New Roman" panose="02020603050405020304" pitchFamily="18" charset="0"/>
              </a:rPr>
              <a:t>فقد اثبت الباحثون مثلاً </a:t>
            </a:r>
            <a:r>
              <a:rPr lang="ar-SA" sz="2200" dirty="0">
                <a:solidFill>
                  <a:schemeClr val="accent1">
                    <a:lumMod val="50000"/>
                  </a:schemeClr>
                </a:solidFill>
                <a:latin typeface="Times New Roman" panose="02020603050405020304" pitchFamily="18" charset="0"/>
              </a:rPr>
              <a:t>في الطيور والثدييات أن فيتامين (د) </a:t>
            </a:r>
            <a:r>
              <a:rPr lang="ar-SA" sz="2200" dirty="0">
                <a:solidFill>
                  <a:schemeClr val="tx1">
                    <a:lumMod val="95000"/>
                    <a:lumOff val="5000"/>
                  </a:schemeClr>
                </a:solidFill>
                <a:latin typeface="Times New Roman" panose="02020603050405020304" pitchFamily="18" charset="0"/>
              </a:rPr>
              <a:t>ويسمى أيضاً الفيتامين المضاد لمرض الكساح هذا الفيتامين يتكون طبيعياً في الجسم </a:t>
            </a:r>
            <a:r>
              <a:rPr lang="ar-SA" sz="2200" dirty="0">
                <a:solidFill>
                  <a:schemeClr val="accent1">
                    <a:lumMod val="50000"/>
                  </a:schemeClr>
                </a:solidFill>
                <a:latin typeface="Times New Roman" panose="02020603050405020304" pitchFamily="18" charset="0"/>
              </a:rPr>
              <a:t>بواسطة الأشعة الفوق بنفسجية</a:t>
            </a:r>
            <a:r>
              <a:rPr lang="ar-SA" sz="2200" dirty="0">
                <a:solidFill>
                  <a:schemeClr val="tx1">
                    <a:lumMod val="95000"/>
                    <a:lumOff val="5000"/>
                  </a:schemeClr>
                </a:solidFill>
                <a:latin typeface="Times New Roman" panose="02020603050405020304" pitchFamily="18" charset="0"/>
              </a:rPr>
              <a:t> على مادة كيميائية خاصة توجد في الجلد وهي مادة (الأرجسترول)، وهذه المادة منتشرة في الجلد ولهذه العملية أهمية كبيرة </a:t>
            </a:r>
            <a:r>
              <a:rPr lang="ar-SA" sz="2200" u="sng" dirty="0">
                <a:solidFill>
                  <a:schemeClr val="tx1">
                    <a:lumMod val="95000"/>
                    <a:lumOff val="5000"/>
                  </a:schemeClr>
                </a:solidFill>
                <a:latin typeface="Times New Roman" panose="02020603050405020304" pitchFamily="18" charset="0"/>
              </a:rPr>
              <a:t>وخصوصاً الأطفال وصغار الحيوانات </a:t>
            </a:r>
            <a:r>
              <a:rPr lang="ar-SA" sz="2200" dirty="0">
                <a:solidFill>
                  <a:schemeClr val="tx1">
                    <a:lumMod val="95000"/>
                    <a:lumOff val="5000"/>
                  </a:schemeClr>
                </a:solidFill>
                <a:latin typeface="Times New Roman" panose="02020603050405020304" pitchFamily="18" charset="0"/>
              </a:rPr>
              <a:t>إذ أنها تساعدها على تكوين العظام ونموها طبيعياً وتظهر أهمية هذه العملية إذا عرفنا أن الأغذية التي نتناولها لا تحتوي عادة إلا على قدر ضئيل من فيتامين (د). ولذلك يعتقد على أنها تحصل على معظم احتياجاتها من هذا الفيتامين بفعل أشعة الشمس. وقد وجد أن مرض الكساح نادر الوجود في المناطق الحارة والإستوائية التي تغمرها أشعة الشمس بوفرة وبذلك يتعرض الإنسان بقدر كاف من أشعة الشمس الفوق بنفسجية وعلى العكس. من ذلك نجد أن مرض الكساح كثير الإنتشار </a:t>
            </a:r>
            <a:r>
              <a:rPr lang="ar-SA" sz="2200" dirty="0">
                <a:solidFill>
                  <a:schemeClr val="accent1">
                    <a:lumMod val="50000"/>
                  </a:schemeClr>
                </a:solidFill>
                <a:latin typeface="Times New Roman" panose="02020603050405020304" pitchFamily="18" charset="0"/>
              </a:rPr>
              <a:t>في المناطق الشمالية والمناطق الباردة </a:t>
            </a:r>
            <a:r>
              <a:rPr lang="ar-SA" sz="2200" dirty="0">
                <a:solidFill>
                  <a:schemeClr val="tx1">
                    <a:lumMod val="95000"/>
                    <a:lumOff val="5000"/>
                  </a:schemeClr>
                </a:solidFill>
                <a:latin typeface="Times New Roman" panose="02020603050405020304" pitchFamily="18" charset="0"/>
              </a:rPr>
              <a:t>وخصوصاً في الأحياء المزدحمة والفقيرة وذلك لأن الشمس قد لا تظهر كثيراً وخصوصاً في الشتاء.</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2160130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509D-EF3D-42F6-ADE1-CB85900C70E8}"/>
              </a:ext>
            </a:extLst>
          </p:cNvPr>
          <p:cNvSpPr>
            <a:spLocks noGrp="1"/>
          </p:cNvSpPr>
          <p:nvPr>
            <p:ph type="title"/>
          </p:nvPr>
        </p:nvSpPr>
        <p:spPr>
          <a:xfrm>
            <a:off x="677334" y="609600"/>
            <a:ext cx="8596668" cy="511277"/>
          </a:xfrm>
        </p:spPr>
        <p:txBody>
          <a:bodyPr>
            <a:normAutofit/>
          </a:bodyPr>
          <a:lstStyle/>
          <a:p>
            <a:pPr algn="ctr"/>
            <a:r>
              <a:rPr lang="ar-SA" sz="2200" b="1" dirty="0"/>
              <a:t>زيادة فترة الضوء</a:t>
            </a:r>
            <a:endParaRPr lang="en-US" sz="2200" b="1" dirty="0"/>
          </a:p>
        </p:txBody>
      </p:sp>
      <p:sp>
        <p:nvSpPr>
          <p:cNvPr id="3" name="Content Placeholder 2">
            <a:extLst>
              <a:ext uri="{FF2B5EF4-FFF2-40B4-BE49-F238E27FC236}">
                <a16:creationId xmlns:a16="http://schemas.microsoft.com/office/drawing/2014/main" id="{C3AF91D2-6B23-42C0-9552-184AF45CA0E5}"/>
              </a:ext>
            </a:extLst>
          </p:cNvPr>
          <p:cNvSpPr>
            <a:spLocks noGrp="1"/>
          </p:cNvSpPr>
          <p:nvPr>
            <p:ph idx="1"/>
          </p:nvPr>
        </p:nvSpPr>
        <p:spPr>
          <a:xfrm>
            <a:off x="235975" y="988143"/>
            <a:ext cx="9497960" cy="5053220"/>
          </a:xfrm>
        </p:spPr>
        <p:txBody>
          <a:bodyPr>
            <a:noAutofit/>
          </a:bodyPr>
          <a:lstStyle/>
          <a:p>
            <a:pPr marL="0" indent="0" algn="r">
              <a:buNone/>
            </a:pPr>
            <a:r>
              <a:rPr lang="ar-SA" sz="2200" dirty="0">
                <a:solidFill>
                  <a:schemeClr val="tx1">
                    <a:lumMod val="95000"/>
                    <a:lumOff val="5000"/>
                  </a:schemeClr>
                </a:solidFill>
              </a:rPr>
              <a:t>أثبتت التجارب التي اجريت على الطيور مثلاً أنها </a:t>
            </a:r>
            <a:r>
              <a:rPr lang="ar-SA" sz="2200" dirty="0">
                <a:solidFill>
                  <a:schemeClr val="accent1">
                    <a:lumMod val="50000"/>
                  </a:schemeClr>
                </a:solidFill>
              </a:rPr>
              <a:t>تتزاوج في فصل الربيع نظراً لطول فترة النهار وزيادة فترة الضوء </a:t>
            </a:r>
            <a:r>
              <a:rPr lang="ar-SA" sz="2200" dirty="0">
                <a:solidFill>
                  <a:schemeClr val="tx1">
                    <a:lumMod val="95000"/>
                    <a:lumOff val="5000"/>
                  </a:schemeClr>
                </a:solidFill>
              </a:rPr>
              <a:t>وقد اثبت الباحثون ان هذا الضوء الزائد يؤثر على اعينها ويؤدي ذلك الى سلسلة من </a:t>
            </a:r>
            <a:r>
              <a:rPr lang="ar-SA" sz="2200" u="sng" dirty="0">
                <a:solidFill>
                  <a:schemeClr val="tx1">
                    <a:lumMod val="95000"/>
                    <a:lumOff val="5000"/>
                  </a:schemeClr>
                </a:solidFill>
              </a:rPr>
              <a:t>التغيرات الفسيولوجية </a:t>
            </a:r>
            <a:r>
              <a:rPr lang="ar-SA" sz="2200" dirty="0">
                <a:solidFill>
                  <a:schemeClr val="tx1">
                    <a:lumMod val="95000"/>
                    <a:lumOff val="5000"/>
                  </a:schemeClr>
                </a:solidFill>
              </a:rPr>
              <a:t>التي تدفعها الى التغريد والبحث عن الزوج وبناء العش وغير ذلك من المظاهر التي تؤدي في النهاية الى التكاثر وانتاج جيل جديد من الطيور. والأهمية الواضحة في زيادة فترة الضوء لا تقتصر على الحيوانات أو النباتات الأرضية بل انها أيضاً تمتد بصورة واضحة </a:t>
            </a:r>
            <a:r>
              <a:rPr lang="ar-SA" sz="2200" u="sng" dirty="0">
                <a:solidFill>
                  <a:schemeClr val="tx1">
                    <a:lumMod val="95000"/>
                    <a:lumOff val="5000"/>
                  </a:schemeClr>
                </a:solidFill>
              </a:rPr>
              <a:t>بالحياة البحرية </a:t>
            </a:r>
            <a:r>
              <a:rPr lang="ar-SA" sz="2200" dirty="0">
                <a:solidFill>
                  <a:schemeClr val="tx1">
                    <a:lumMod val="95000"/>
                    <a:lumOff val="5000"/>
                  </a:schemeClr>
                </a:solidFill>
              </a:rPr>
              <a:t>فان هذه الزيادة في الضوء تؤثر على التحول الغذائي </a:t>
            </a:r>
            <a:r>
              <a:rPr lang="ar-SA" sz="2200" dirty="0">
                <a:solidFill>
                  <a:schemeClr val="accent1">
                    <a:lumMod val="50000"/>
                  </a:schemeClr>
                </a:solidFill>
              </a:rPr>
              <a:t>في النبات وأهم هذه النباتات هي ملايين الطحالب الدقيقة التي يطلق عليها البلانكتون النباتي </a:t>
            </a:r>
            <a:r>
              <a:rPr lang="ar-SA" sz="2200" dirty="0">
                <a:solidFill>
                  <a:schemeClr val="tx1">
                    <a:lumMod val="95000"/>
                    <a:lumOff val="5000"/>
                  </a:schemeClr>
                </a:solidFill>
              </a:rPr>
              <a:t>وهي تطفو على المياه السطحية في البحار وتعتبر هذه الطحالب </a:t>
            </a:r>
            <a:r>
              <a:rPr lang="ar-SA" sz="2200" u="sng" dirty="0">
                <a:solidFill>
                  <a:schemeClr val="tx1">
                    <a:lumMod val="95000"/>
                    <a:lumOff val="5000"/>
                  </a:schemeClr>
                </a:solidFill>
              </a:rPr>
              <a:t>الغذاء الاساسي للحيوانات البحرية </a:t>
            </a:r>
            <a:r>
              <a:rPr lang="ar-SA" sz="2200" dirty="0">
                <a:solidFill>
                  <a:schemeClr val="tx1">
                    <a:lumMod val="95000"/>
                    <a:lumOff val="5000"/>
                  </a:schemeClr>
                </a:solidFill>
              </a:rPr>
              <a:t>فعند حلول فصل الربيع وزيادة طول النهار تزداد كمية الفيتوبلانكتون زيادة هائلة ويصبح الغذاء وفيراً بالنسبة لصغار الأسماك ورفاث الحيوانات البحرية الآخرى التي تتغذى على هذه الطحالب.</a:t>
            </a:r>
          </a:p>
          <a:p>
            <a:pPr marL="0" indent="0" algn="r">
              <a:buNone/>
            </a:pPr>
            <a:r>
              <a:rPr lang="ar-SA" sz="2200" dirty="0">
                <a:solidFill>
                  <a:schemeClr val="tx1">
                    <a:lumMod val="95000"/>
                    <a:lumOff val="5000"/>
                  </a:schemeClr>
                </a:solidFill>
              </a:rPr>
              <a:t>وبهذه الطريقة تكثر الحيوانات وتزدهر ازدهاراً واضحاً نتيجة لنمو وازدهار الفيتوبلانكتون في فصل الربيع. </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252529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9D01A-C17B-498C-AD20-36B82677160B}"/>
              </a:ext>
            </a:extLst>
          </p:cNvPr>
          <p:cNvSpPr>
            <a:spLocks noGrp="1"/>
          </p:cNvSpPr>
          <p:nvPr>
            <p:ph type="title"/>
          </p:nvPr>
        </p:nvSpPr>
        <p:spPr>
          <a:xfrm>
            <a:off x="698116" y="0"/>
            <a:ext cx="8596668" cy="574964"/>
          </a:xfrm>
        </p:spPr>
        <p:txBody>
          <a:bodyPr>
            <a:normAutofit/>
          </a:bodyPr>
          <a:lstStyle/>
          <a:p>
            <a:pPr algn="r"/>
            <a:r>
              <a:rPr lang="en-US" sz="2200" dirty="0"/>
              <a:t>Pigments &amp; Light </a:t>
            </a:r>
            <a:r>
              <a:rPr lang="ar-SA" sz="2200" b="1" dirty="0" smtClean="0"/>
              <a:t>الضوء </a:t>
            </a:r>
            <a:r>
              <a:rPr lang="ar-SA" sz="2200" b="1" dirty="0"/>
              <a:t>وتكوين </a:t>
            </a:r>
            <a:r>
              <a:rPr lang="ar-SA" sz="2200" b="1" dirty="0" smtClean="0"/>
              <a:t>الأصباغ</a:t>
            </a:r>
            <a:endParaRPr lang="en-US" sz="2200" dirty="0"/>
          </a:p>
        </p:txBody>
      </p:sp>
      <p:sp>
        <p:nvSpPr>
          <p:cNvPr id="4" name="Rectangle 3">
            <a:extLst>
              <a:ext uri="{FF2B5EF4-FFF2-40B4-BE49-F238E27FC236}">
                <a16:creationId xmlns:a16="http://schemas.microsoft.com/office/drawing/2014/main" id="{29CCD848-55DF-4C94-B1CE-4B2238B8EE69}"/>
              </a:ext>
            </a:extLst>
          </p:cNvPr>
          <p:cNvSpPr/>
          <p:nvPr/>
        </p:nvSpPr>
        <p:spPr>
          <a:xfrm>
            <a:off x="166255" y="353292"/>
            <a:ext cx="9725890" cy="5847755"/>
          </a:xfrm>
          <a:prstGeom prst="rect">
            <a:avLst/>
          </a:prstGeom>
        </p:spPr>
        <p:txBody>
          <a:bodyPr wrap="square">
            <a:spAutoFit/>
          </a:bodyPr>
          <a:lstStyle/>
          <a:p>
            <a:pPr algn="r"/>
            <a:r>
              <a:rPr lang="ar-SA" sz="2200" dirty="0">
                <a:solidFill>
                  <a:schemeClr val="tx1">
                    <a:lumMod val="95000"/>
                    <a:lumOff val="5000"/>
                  </a:schemeClr>
                </a:solidFill>
                <a:latin typeface="Times New Roman" panose="02020603050405020304" pitchFamily="18" charset="0"/>
              </a:rPr>
              <a:t>لقد وجد الباحثون أن الضوء هو السبب الأساسي في تكوين </a:t>
            </a:r>
            <a:r>
              <a:rPr lang="ar-SA" sz="2200" dirty="0">
                <a:solidFill>
                  <a:schemeClr val="accent1">
                    <a:lumMod val="50000"/>
                  </a:schemeClr>
                </a:solidFill>
                <a:latin typeface="Times New Roman" panose="02020603050405020304" pitchFamily="18" charset="0"/>
              </a:rPr>
              <a:t>الحبيبات الصبغيه </a:t>
            </a:r>
            <a:r>
              <a:rPr lang="ar-SA" sz="2200" dirty="0">
                <a:solidFill>
                  <a:schemeClr val="tx1">
                    <a:lumMod val="95000"/>
                    <a:lumOff val="5000"/>
                  </a:schemeClr>
                </a:solidFill>
                <a:latin typeface="Times New Roman" panose="02020603050405020304" pitchFamily="18" charset="0"/>
              </a:rPr>
              <a:t>في الجلد فمثلاً أجريت بعض التجارب الضوئية على </a:t>
            </a:r>
            <a:r>
              <a:rPr lang="ar-SA" sz="2200" u="sng" dirty="0">
                <a:solidFill>
                  <a:schemeClr val="tx1">
                    <a:lumMod val="95000"/>
                    <a:lumOff val="5000"/>
                  </a:schemeClr>
                </a:solidFill>
                <a:latin typeface="Times New Roman" panose="02020603050405020304" pitchFamily="18" charset="0"/>
              </a:rPr>
              <a:t>سمك فلوندرز فوجد أن الأصباغ تتكون على السطح الذي يعرض للضوء </a:t>
            </a:r>
            <a:r>
              <a:rPr lang="ar-SA" sz="2200" dirty="0">
                <a:solidFill>
                  <a:schemeClr val="tx1">
                    <a:lumMod val="95000"/>
                    <a:lumOff val="5000"/>
                  </a:schemeClr>
                </a:solidFill>
                <a:latin typeface="Times New Roman" panose="02020603050405020304" pitchFamily="18" charset="0"/>
              </a:rPr>
              <a:t>وفي عدة تجارب أمكن جعلها تكتسب لون على السطح العلوي للجسم أو على السطح السفلي فقط أو على أي من الجانبين الأيمن والأيسر وذلك تبعاً لتوجيه الأشعة الضوئية إلى أحد هذه الجهات على الجسم، أيضا وجد أن </a:t>
            </a:r>
            <a:r>
              <a:rPr lang="ar-SA" sz="2200" dirty="0">
                <a:solidFill>
                  <a:schemeClr val="accent1">
                    <a:lumMod val="50000"/>
                  </a:schemeClr>
                </a:solidFill>
                <a:latin typeface="Times New Roman" panose="02020603050405020304" pitchFamily="18" charset="0"/>
              </a:rPr>
              <a:t>حيوانات الكهوف </a:t>
            </a:r>
            <a:r>
              <a:rPr lang="ar-SA" sz="2200" dirty="0">
                <a:solidFill>
                  <a:schemeClr val="tx1">
                    <a:lumMod val="95000"/>
                    <a:lumOff val="5000"/>
                  </a:schemeClr>
                </a:solidFill>
                <a:latin typeface="Times New Roman" panose="02020603050405020304" pitchFamily="18" charset="0"/>
              </a:rPr>
              <a:t>وهي التي تقضي حياتها داخل الكهوف المظلمة وجد أن هذه الحيوانات تكون أجسامها خالية من الأصباغ وذلك لأنها تعيش بعيدة عن الضوء وأيضاً في الإنسان لوحظ أن كمية الصبغ الموجودة في الجلد </a:t>
            </a:r>
            <a:r>
              <a:rPr lang="ar-SA" sz="2200" u="sng" dirty="0">
                <a:solidFill>
                  <a:schemeClr val="tx1">
                    <a:lumMod val="95000"/>
                    <a:lumOff val="5000"/>
                  </a:schemeClr>
                </a:solidFill>
                <a:latin typeface="Times New Roman" panose="02020603050405020304" pitchFamily="18" charset="0"/>
              </a:rPr>
              <a:t>تختلف اختلافاً تدريجياً واضحاً </a:t>
            </a:r>
            <a:r>
              <a:rPr lang="ar-SA" sz="2200" dirty="0">
                <a:solidFill>
                  <a:schemeClr val="tx1">
                    <a:lumMod val="95000"/>
                    <a:lumOff val="5000"/>
                  </a:schemeClr>
                </a:solidFill>
                <a:latin typeface="Times New Roman" panose="02020603050405020304" pitchFamily="18" charset="0"/>
              </a:rPr>
              <a:t>إذ انتقلنا من الأصقاع الشمالية إلى الأصقاع الاستوائية وبالعكس فعند خط الاستواء نجد أن الإنسان الذي يعيش في هذه المناطق يحتوي جسمه على كمية كبيرة من الصبغ وتقل هذه الكمية بالتدريج كلما تقدمنا نحو الشمال حيث يكاد يكون الجلد في المناطق التي في أقصى الشمال </a:t>
            </a:r>
            <a:r>
              <a:rPr lang="ar-SA" sz="2200" u="sng" dirty="0">
                <a:solidFill>
                  <a:schemeClr val="tx1">
                    <a:lumMod val="95000"/>
                    <a:lumOff val="5000"/>
                  </a:schemeClr>
                </a:solidFill>
                <a:latin typeface="Times New Roman" panose="02020603050405020304" pitchFamily="18" charset="0"/>
              </a:rPr>
              <a:t>خالياً من تلك الأصباغ الجلدية</a:t>
            </a:r>
            <a:r>
              <a:rPr lang="ar-SA" sz="2200" dirty="0">
                <a:solidFill>
                  <a:schemeClr val="tx1">
                    <a:lumMod val="95000"/>
                    <a:lumOff val="5000"/>
                  </a:schemeClr>
                </a:solidFill>
                <a:latin typeface="Times New Roman" panose="02020603050405020304" pitchFamily="18" charset="0"/>
              </a:rPr>
              <a:t>. وأيضاً فأن التلون الوقائي الذي يشاهد في كثير من الحيوانات ويعمل على إخفائها عن الأنظار هذا </a:t>
            </a:r>
            <a:r>
              <a:rPr lang="ar-SA" sz="2200" dirty="0">
                <a:solidFill>
                  <a:schemeClr val="accent1">
                    <a:lumMod val="50000"/>
                  </a:schemeClr>
                </a:solidFill>
                <a:latin typeface="Times New Roman" panose="02020603050405020304" pitchFamily="18" charset="0"/>
              </a:rPr>
              <a:t>التلون الوقائي </a:t>
            </a:r>
            <a:r>
              <a:rPr lang="ar-SA" sz="2200" dirty="0">
                <a:solidFill>
                  <a:schemeClr val="tx1">
                    <a:lumMod val="95000"/>
                    <a:lumOff val="5000"/>
                  </a:schemeClr>
                </a:solidFill>
                <a:latin typeface="Times New Roman" panose="02020603050405020304" pitchFamily="18" charset="0"/>
              </a:rPr>
              <a:t>ينتج من تكوين أصباغ مختلفة في الجلد بفعل الأشعة الضوئية، هذه الأصباغ المختلفة تنتشر على سطح الجلد بطريقة تجعل الحيوان منسجماً في لونه مع لون البيئات الطبيعية التي يعيش فيها ولولا وجود الضوء ما أمكن امتلاك مثل هذا التلون الوقائي الذي يجعل الحيوانات التي تمتلكه بعيدة عن الإخطار إلى درجة ما.</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8748769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727</TotalTime>
  <Words>2830</Words>
  <Application>Microsoft Office PowerPoint</Application>
  <PresentationFormat>Widescreen</PresentationFormat>
  <Paragraphs>104</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PT Bold Heading</vt:lpstr>
      <vt:lpstr>Tahoma</vt:lpstr>
      <vt:lpstr>Tahoma (Body)</vt:lpstr>
      <vt:lpstr>Times New Roman</vt:lpstr>
      <vt:lpstr>Times New Roman,Bold</vt:lpstr>
      <vt:lpstr>Trebuchet MS</vt:lpstr>
      <vt:lpstr>Wingdings 3</vt:lpstr>
      <vt:lpstr>Facet</vt:lpstr>
      <vt:lpstr>Ecological factors العوامل البيئية </vt:lpstr>
      <vt:lpstr>العوامل التي تؤثر على توزيع الضوء في البيئة:</vt:lpstr>
      <vt:lpstr>PowerPoint Presentation</vt:lpstr>
      <vt:lpstr>أختلاف توزيع الضوء على الأسطح المختلفة في نفس المنطقة:</vt:lpstr>
      <vt:lpstr>تأثير الضوء على سلوك الحيوان :</vt:lpstr>
      <vt:lpstr>أمثلة</vt:lpstr>
      <vt:lpstr>تأثير الضوء على فسيولوجيا الحيوان :</vt:lpstr>
      <vt:lpstr>زيادة فترة الضوء</vt:lpstr>
      <vt:lpstr>Pigments &amp; Light الضوء وتكوين الأصباغ</vt:lpstr>
      <vt:lpstr>الضوء وعملية الأبصار :</vt:lpstr>
      <vt:lpstr>ثالثا: الرطوبة</vt:lpstr>
      <vt:lpstr>حالة التوازن المائي :</vt:lpstr>
      <vt:lpstr>تأثير الرطوبة على الحيوانات الأرضية:</vt:lpstr>
      <vt:lpstr>تؤثر الرطوبة على الكائنات الحية فيما يلي :</vt:lpstr>
      <vt:lpstr>PowerPoint Presentation</vt:lpstr>
      <vt:lpstr>تأثير الرطوبة على توزيع الحيوانات:</vt:lpstr>
      <vt:lpstr>تأثير الجفاف على الحيوانات</vt:lpstr>
      <vt:lpstr>PowerPoint Presentation</vt:lpstr>
      <vt:lpstr>PowerPoint Presentation</vt:lpstr>
      <vt:lpstr>إستجابة الحيوانات للجفاف الجوي</vt:lpstr>
      <vt:lpstr>الرطوبة الجوية</vt:lpstr>
      <vt:lpstr>تأثير الرطوبة على درجة حرارة الجسم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Ecological factors العوامل البيئية</dc:title>
  <dc:creator>Abdulwahed F. Alrefaei</dc:creator>
  <cp:lastModifiedBy>Abdulwahed F. Alrefaei</cp:lastModifiedBy>
  <cp:revision>66</cp:revision>
  <dcterms:created xsi:type="dcterms:W3CDTF">2019-02-23T10:53:48Z</dcterms:created>
  <dcterms:modified xsi:type="dcterms:W3CDTF">2019-03-04T09:30:20Z</dcterms:modified>
</cp:coreProperties>
</file>