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F27B8E7-FEFE-4A4A-93F9-8AB08EF00535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EE04E23-F2A8-4A76-8583-7C0553E6C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04E23-F2A8-4A76-8583-7C0553E6CD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F1A874-4848-4D3F-8B52-A2626A6B6D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1B7C32-6557-4997-8BA1-9904C4355C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/>
              <a:t>البروتينات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133601"/>
          <a:ext cx="7467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60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cs typeface="+mj-cs"/>
                        </a:rPr>
                        <a:t>الأمثلة</a:t>
                      </a:r>
                      <a:endParaRPr lang="en-US" sz="2400" b="1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cs typeface="+mj-cs"/>
                        </a:rPr>
                        <a:t>الصنف</a:t>
                      </a:r>
                      <a:endParaRPr lang="en-US" sz="2400" b="1" dirty="0">
                        <a:cs typeface="+mj-cs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تربسن ، رايبونيوكلييز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الأنزيمات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زلال البيض ، كازين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</a:t>
                      </a:r>
                      <a:r>
                        <a:rPr lang="ar-SA" b="1" baseline="0" dirty="0" smtClean="0">
                          <a:cs typeface="+mj-cs"/>
                        </a:rPr>
                        <a:t> الخازنة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هيموجلوبين </a:t>
                      </a:r>
                      <a:r>
                        <a:rPr lang="ar-SA" b="1" dirty="0" smtClean="0">
                          <a:cs typeface="+mj-cs"/>
                        </a:rPr>
                        <a:t>، سيروم-بيتا-ليبوبروتين ، الألبيومين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 الناقلة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أكتين</a:t>
                      </a:r>
                      <a:r>
                        <a:rPr lang="ar-SA" b="1" dirty="0" smtClean="0">
                          <a:cs typeface="+mj-cs"/>
                        </a:rPr>
                        <a:t> ، </a:t>
                      </a:r>
                      <a:r>
                        <a:rPr lang="ar-SA" b="1" dirty="0" err="1" smtClean="0">
                          <a:cs typeface="+mj-cs"/>
                        </a:rPr>
                        <a:t>ميوسين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 المتقلصة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الأجسام المضادة ، اللثرومبي ، الفيبرينوجين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 الوقائية في الدم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سم الثعابين ، سموم الحوم الفاسدة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السموم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أنسولين ، الأدرنالين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الهرمونات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كولاجين ، كيراتين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 التركيبية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أمثلة على حسب الوظيفة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على حسب الوظيفة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كل البروتينات التي لها أهمية حيوية أو التي لا يوجد لها أهمية حيوية تتكون جميعها من 20 حمض أميني ولكن </a:t>
            </a:r>
            <a:r>
              <a:rPr lang="ar-SA" sz="3200" dirty="0" err="1" smtClean="0">
                <a:cs typeface="+mj-cs"/>
              </a:rPr>
              <a:t>الإختلاف</a:t>
            </a:r>
            <a:r>
              <a:rPr lang="ar-SA" sz="3200" dirty="0" smtClean="0">
                <a:cs typeface="+mj-cs"/>
              </a:rPr>
              <a:t> في السلسلة </a:t>
            </a:r>
            <a:r>
              <a:rPr lang="ar-SA" sz="3200" dirty="0" err="1" smtClean="0">
                <a:cs typeface="+mj-cs"/>
              </a:rPr>
              <a:t>الببتيدية</a:t>
            </a:r>
            <a:r>
              <a:rPr lang="ar-SA" sz="3200" dirty="0" smtClean="0">
                <a:cs typeface="+mj-cs"/>
              </a:rPr>
              <a:t> هو الذي يعين وظيفتها.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سلاسل متعدد </a:t>
            </a:r>
            <a:r>
              <a:rPr lang="ar-SA" dirty="0" err="1" smtClean="0"/>
              <a:t>الببتيد</a:t>
            </a:r>
            <a:r>
              <a:rPr lang="ar-SA" dirty="0" smtClean="0"/>
              <a:t> في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ترتبط الأحماض </a:t>
            </a:r>
            <a:r>
              <a:rPr lang="ar-SA" sz="2800" dirty="0" err="1" smtClean="0">
                <a:cs typeface="+mj-cs"/>
              </a:rPr>
              <a:t>الأمينيـة</a:t>
            </a:r>
            <a:r>
              <a:rPr lang="ar-SA" sz="2800" dirty="0" smtClean="0">
                <a:cs typeface="+mj-cs"/>
              </a:rPr>
              <a:t> المتعاقبة في جزئيات البروتين </a:t>
            </a:r>
            <a:r>
              <a:rPr lang="ar-SA" sz="2800" dirty="0" err="1" smtClean="0">
                <a:cs typeface="+mj-cs"/>
              </a:rPr>
              <a:t>تساهمياً</a:t>
            </a:r>
            <a:r>
              <a:rPr lang="ar-SA" sz="2800" dirty="0" smtClean="0">
                <a:cs typeface="+mj-cs"/>
              </a:rPr>
              <a:t> بوساطة </a:t>
            </a:r>
            <a:r>
              <a:rPr lang="ar-SA" sz="2800" dirty="0" smtClean="0">
                <a:cs typeface="+mj-cs"/>
              </a:rPr>
              <a:t>الرابطة </a:t>
            </a:r>
            <a:r>
              <a:rPr lang="ar-SA" sz="2800" dirty="0" err="1" smtClean="0">
                <a:cs typeface="+mj-cs"/>
              </a:rPr>
              <a:t>البيبتيدية</a:t>
            </a:r>
            <a:r>
              <a:rPr lang="ar-SA" sz="2800" dirty="0" smtClean="0">
                <a:cs typeface="+mj-cs"/>
              </a:rPr>
              <a:t> لتشكل سلاسل طويلة غير متفرعة تسمى متعدد </a:t>
            </a:r>
            <a:r>
              <a:rPr lang="ar-SA" sz="2800" dirty="0" err="1" smtClean="0">
                <a:cs typeface="+mj-cs"/>
              </a:rPr>
              <a:t>البيبتيدات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تحتوي هذه السلاسل من مئة إلى عدة مئات من وحدات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أو مشتقاته ومهما كان فإن البروتينات ليست </a:t>
            </a:r>
            <a:r>
              <a:rPr lang="ar-SA" sz="2800" dirty="0" err="1" smtClean="0">
                <a:cs typeface="+mj-cs"/>
              </a:rPr>
              <a:t>بوليمرات</a:t>
            </a:r>
            <a:r>
              <a:rPr lang="ar-SA" sz="2800" dirty="0" smtClean="0">
                <a:cs typeface="+mj-cs"/>
              </a:rPr>
              <a:t> عشوائية بأطوال مختلفة.</a:t>
            </a:r>
          </a:p>
          <a:p>
            <a:pPr algn="r" rtl="1"/>
            <a:r>
              <a:rPr lang="ar-SA" sz="2800" dirty="0" err="1" smtClean="0">
                <a:cs typeface="+mj-cs"/>
              </a:rPr>
              <a:t>تتشابة</a:t>
            </a:r>
            <a:r>
              <a:rPr lang="ar-SA" sz="2800" dirty="0" smtClean="0">
                <a:cs typeface="+mj-cs"/>
              </a:rPr>
              <a:t> جميع الجزيئات لأي نوع من البروتينات بمكوناتها من الأحماض </a:t>
            </a:r>
            <a:r>
              <a:rPr lang="ar-SA" sz="2800" dirty="0" err="1" smtClean="0">
                <a:cs typeface="+mj-cs"/>
              </a:rPr>
              <a:t>الأمينية</a:t>
            </a:r>
            <a:r>
              <a:rPr lang="ar-SA" sz="2800" dirty="0" smtClean="0">
                <a:cs typeface="+mj-cs"/>
              </a:rPr>
              <a:t> وتسلسلها </a:t>
            </a:r>
            <a:r>
              <a:rPr lang="ar-SA" sz="2800" dirty="0" err="1" smtClean="0">
                <a:cs typeface="+mj-cs"/>
              </a:rPr>
              <a:t>و</a:t>
            </a:r>
            <a:r>
              <a:rPr lang="ar-SA" sz="2800" dirty="0" smtClean="0">
                <a:cs typeface="+mj-cs"/>
              </a:rPr>
              <a:t> كذلك طول سلسلة متعدد </a:t>
            </a:r>
            <a:r>
              <a:rPr lang="ar-SA" sz="2800" dirty="0" err="1" smtClean="0">
                <a:cs typeface="+mj-cs"/>
              </a:rPr>
              <a:t>البيبتيد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تحتوي بعض البروتينات على سلسلة واحدة من متعدد </a:t>
            </a:r>
            <a:r>
              <a:rPr lang="ar-SA" sz="2800" dirty="0" err="1" smtClean="0">
                <a:cs typeface="+mj-cs"/>
              </a:rPr>
              <a:t>البيبتيد</a:t>
            </a:r>
            <a:r>
              <a:rPr lang="ar-SA" sz="2800" dirty="0" smtClean="0">
                <a:cs typeface="+mj-cs"/>
              </a:rPr>
              <a:t> أما البروتينات الأخرى المحتوي  على سلسلتين أو أكثر من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فتسمى بالبروتينات متعدد القطع.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تعتبر من أكثر الجزيئات الحيوية انتشاراً وتكون حوالي 50% من وزن الخلية الجافة.</a:t>
            </a:r>
          </a:p>
          <a:p>
            <a:pPr algn="r" rtl="1"/>
            <a:r>
              <a:rPr lang="ar-SA" sz="3200" dirty="0" smtClean="0">
                <a:cs typeface="+mj-cs"/>
              </a:rPr>
              <a:t>تعبر عن المعلومات الوراثية.</a:t>
            </a:r>
          </a:p>
          <a:p>
            <a:pPr algn="r" rtl="1"/>
            <a:r>
              <a:rPr lang="ar-SA" sz="3200" dirty="0" smtClean="0">
                <a:cs typeface="+mj-cs"/>
              </a:rPr>
              <a:t>مكونات خلوية متنوعة منها: الأنزيمات ، تركيبيه ، ووظيفة هرمونية.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مكونات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مكونه من أحماض </a:t>
            </a:r>
            <a:r>
              <a:rPr lang="ar-SA" sz="3200" dirty="0" err="1" smtClean="0">
                <a:cs typeface="+mj-cs"/>
              </a:rPr>
              <a:t>أمينية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r>
              <a:rPr lang="ar-SA" sz="3200" dirty="0" smtClean="0">
                <a:cs typeface="+mj-cs"/>
              </a:rPr>
              <a:t>تحتوي على: الكربون ، الهيدروجين ، النيتروجين ، والأوكسيجين.</a:t>
            </a:r>
          </a:p>
          <a:p>
            <a:pPr algn="r" rtl="1"/>
            <a:r>
              <a:rPr lang="ar-SA" sz="3200" dirty="0" smtClean="0">
                <a:cs typeface="+mj-cs"/>
              </a:rPr>
              <a:t>بعضها يحتوي على: الكبريت ، الفسفور ، الحديد ، الزنك ، النحاس.</a:t>
            </a: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تقسيم البروتينات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تقسم البروتينات بثلاث طرق:</a:t>
            </a:r>
          </a:p>
          <a:p>
            <a:pPr lvl="1" algn="r" rtl="1"/>
            <a:r>
              <a:rPr lang="ar-SA" sz="3000" dirty="0" smtClean="0">
                <a:cs typeface="+mj-cs"/>
              </a:rPr>
              <a:t>1- على حسب تركيبها.</a:t>
            </a:r>
          </a:p>
          <a:p>
            <a:pPr lvl="1" algn="r" rtl="1"/>
            <a:r>
              <a:rPr lang="ar-SA" sz="3000" dirty="0" smtClean="0">
                <a:cs typeface="+mj-cs"/>
              </a:rPr>
              <a:t>2- على حسب الشكل.</a:t>
            </a:r>
          </a:p>
          <a:p>
            <a:pPr lvl="1" algn="r" rtl="1"/>
            <a:r>
              <a:rPr lang="ar-SA" sz="3000" dirty="0" smtClean="0">
                <a:cs typeface="+mj-cs"/>
              </a:rPr>
              <a:t>3- على حسب الوظيفة.</a:t>
            </a:r>
            <a:endParaRPr lang="en-US" sz="3000" dirty="0"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على حسب التركيب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b="1" dirty="0" smtClean="0">
                <a:cs typeface="+mj-cs"/>
              </a:rPr>
              <a:t>أ- البروتينات البسيطة </a:t>
            </a:r>
            <a:r>
              <a:rPr lang="en-US" b="1" dirty="0" smtClean="0">
                <a:cs typeface="+mj-cs"/>
              </a:rPr>
              <a:t>simple proteins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تنتج أحماض </a:t>
            </a:r>
            <a:r>
              <a:rPr lang="ar-SA" dirty="0" err="1" smtClean="0">
                <a:cs typeface="+mj-cs"/>
              </a:rPr>
              <a:t>أمينية</a:t>
            </a:r>
            <a:r>
              <a:rPr lang="ar-SA" dirty="0" smtClean="0">
                <a:cs typeface="+mj-cs"/>
              </a:rPr>
              <a:t> فقط عند تحللها المائي.</a:t>
            </a:r>
          </a:p>
          <a:p>
            <a:pPr algn="r" rtl="1"/>
            <a:r>
              <a:rPr lang="ar-SA" b="1" dirty="0" smtClean="0">
                <a:cs typeface="+mj-cs"/>
              </a:rPr>
              <a:t>ب- البروتينات المقترنة </a:t>
            </a:r>
            <a:r>
              <a:rPr lang="en-US" b="1" dirty="0" smtClean="0">
                <a:cs typeface="+mj-cs"/>
              </a:rPr>
              <a:t>complex proteins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تنتج عند تحللها المائي أحماض </a:t>
            </a:r>
            <a:r>
              <a:rPr lang="ar-SA" dirty="0" err="1" smtClean="0">
                <a:cs typeface="+mj-cs"/>
              </a:rPr>
              <a:t>أمينية</a:t>
            </a:r>
            <a:r>
              <a:rPr lang="ar-SA" dirty="0" smtClean="0">
                <a:cs typeface="+mj-cs"/>
              </a:rPr>
              <a:t> ومركبات عضوية وغير عضوية.</a:t>
            </a:r>
          </a:p>
          <a:p>
            <a:pPr lvl="1" algn="r" rtl="1"/>
            <a:r>
              <a:rPr lang="ar-SA" dirty="0" smtClean="0">
                <a:cs typeface="+mj-cs"/>
              </a:rPr>
              <a:t>الجزء الآخر الذي لا يحتوي على الحمض </a:t>
            </a:r>
            <a:r>
              <a:rPr lang="ar-SA" dirty="0" err="1" smtClean="0">
                <a:cs typeface="+mj-cs"/>
              </a:rPr>
              <a:t>الأميني</a:t>
            </a:r>
            <a:r>
              <a:rPr lang="ar-SA" dirty="0" smtClean="0">
                <a:cs typeface="+mj-cs"/>
              </a:rPr>
              <a:t> يسمى بالمجموعة المرتبطة </a:t>
            </a:r>
            <a:r>
              <a:rPr lang="en-US" dirty="0" smtClean="0">
                <a:cs typeface="+mj-cs"/>
              </a:rPr>
              <a:t>prosthetic group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النووية.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</a:t>
            </a:r>
            <a:r>
              <a:rPr lang="ar-SA" dirty="0" err="1" smtClean="0">
                <a:cs typeface="+mj-cs"/>
              </a:rPr>
              <a:t>الدهنية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السكرية.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</a:t>
            </a:r>
            <a:r>
              <a:rPr lang="ar-SA" dirty="0" err="1" smtClean="0">
                <a:cs typeface="+mj-cs"/>
              </a:rPr>
              <a:t>المفسفرة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</a:t>
            </a:r>
            <a:r>
              <a:rPr lang="ar-SA" dirty="0" err="1" smtClean="0">
                <a:cs typeface="+mj-cs"/>
              </a:rPr>
              <a:t>الهيمية</a:t>
            </a:r>
            <a:r>
              <a:rPr lang="ar-SA" dirty="0" smtClean="0">
                <a:cs typeface="+mj-cs"/>
              </a:rPr>
              <a:t>.</a:t>
            </a:r>
          </a:p>
          <a:p>
            <a:pPr lvl="2" algn="r" rtl="1"/>
            <a:r>
              <a:rPr lang="ar-SA" dirty="0" smtClean="0">
                <a:cs typeface="+mj-cs"/>
              </a:rPr>
              <a:t>البروتينات المعدنية.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59"/>
          <a:ext cx="8229600" cy="436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مثال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المجموعة المرتبطة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الصنف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راشح</a:t>
                      </a:r>
                      <a:r>
                        <a:rPr lang="ar-SA" b="1" dirty="0" smtClean="0">
                          <a:cs typeface="+mj-cs"/>
                        </a:rPr>
                        <a:t> التبغ </a:t>
                      </a:r>
                      <a:r>
                        <a:rPr lang="ar-SA" b="1" dirty="0" err="1" smtClean="0">
                          <a:cs typeface="+mj-cs"/>
                        </a:rPr>
                        <a:t>الفسيفسائي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أحماض نووية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البروتينات النووية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el-GR" b="1" dirty="0" smtClean="0">
                          <a:latin typeface="Times New Roman"/>
                          <a:cs typeface="+mj-cs"/>
                        </a:rPr>
                        <a:t>β</a:t>
                      </a:r>
                      <a:r>
                        <a:rPr lang="ar-SA" b="1" dirty="0" smtClean="0">
                          <a:cs typeface="+mj-cs"/>
                        </a:rPr>
                        <a:t>- البروتين </a:t>
                      </a:r>
                      <a:r>
                        <a:rPr lang="ar-SA" b="1" dirty="0" err="1" smtClean="0">
                          <a:cs typeface="+mj-cs"/>
                        </a:rPr>
                        <a:t>الدهني</a:t>
                      </a:r>
                      <a:r>
                        <a:rPr lang="ar-SA" b="1" dirty="0" smtClean="0">
                          <a:cs typeface="+mj-cs"/>
                        </a:rPr>
                        <a:t> في الدم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دهون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cs typeface="+mj-cs"/>
                        </a:rPr>
                        <a:t>البروتينات </a:t>
                      </a:r>
                      <a:r>
                        <a:rPr lang="ar-SA" b="1" dirty="0" err="1" smtClean="0">
                          <a:cs typeface="+mj-cs"/>
                        </a:rPr>
                        <a:t>الدهنية</a:t>
                      </a:r>
                      <a:endParaRPr lang="ar-SA" b="1" dirty="0" smtClean="0">
                        <a:cs typeface="+mj-cs"/>
                      </a:endParaRPr>
                    </a:p>
                    <a:p>
                      <a:pPr algn="ct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  <a:sym typeface="Symbol"/>
                        </a:rPr>
                        <a:t></a:t>
                      </a:r>
                      <a:r>
                        <a:rPr lang="ar-SA" b="1" dirty="0" smtClean="0">
                          <a:cs typeface="+mj-cs"/>
                        </a:rPr>
                        <a:t>- </a:t>
                      </a:r>
                      <a:r>
                        <a:rPr lang="ar-SA" b="1" dirty="0" err="1" smtClean="0">
                          <a:cs typeface="+mj-cs"/>
                        </a:rPr>
                        <a:t>جلوبيولين</a:t>
                      </a:r>
                      <a:r>
                        <a:rPr lang="ar-SA" b="1" baseline="0" dirty="0" smtClean="0">
                          <a:cs typeface="+mj-cs"/>
                        </a:rPr>
                        <a:t> </a:t>
                      </a:r>
                      <a:r>
                        <a:rPr lang="ar-SA" b="1" baseline="0" dirty="0" smtClean="0">
                          <a:cs typeface="+mj-cs"/>
                        </a:rPr>
                        <a:t>الدم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كاربوهيدرات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cs typeface="+mj-cs"/>
                        </a:rPr>
                        <a:t>البروتينات السكرية</a:t>
                      </a:r>
                    </a:p>
                    <a:p>
                      <a:pPr algn="ct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كازين</a:t>
                      </a:r>
                      <a:r>
                        <a:rPr lang="ar-SA" b="1" dirty="0" smtClean="0">
                          <a:cs typeface="+mj-cs"/>
                        </a:rPr>
                        <a:t> الحليب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مجاميع فوسفات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cs typeface="+mj-cs"/>
                        </a:rPr>
                        <a:t>البروتينات </a:t>
                      </a:r>
                      <a:r>
                        <a:rPr lang="ar-SA" b="1" dirty="0" err="1" smtClean="0">
                          <a:cs typeface="+mj-cs"/>
                        </a:rPr>
                        <a:t>المفسفرة</a:t>
                      </a:r>
                      <a:endParaRPr lang="ar-SA" b="1" dirty="0" smtClean="0">
                        <a:cs typeface="+mj-cs"/>
                      </a:endParaRPr>
                    </a:p>
                    <a:p>
                      <a:pPr algn="ct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هيموجلوبين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هيمن (بورفيرين حديدي)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cs typeface="+mj-cs"/>
                        </a:rPr>
                        <a:t>البروتينات </a:t>
                      </a:r>
                      <a:r>
                        <a:rPr lang="ar-SA" b="1" dirty="0" err="1" smtClean="0">
                          <a:cs typeface="+mj-cs"/>
                        </a:rPr>
                        <a:t>الهيمية</a:t>
                      </a:r>
                      <a:endParaRPr lang="ar-SA" b="1" dirty="0" smtClean="0">
                        <a:cs typeface="+mj-cs"/>
                      </a:endParaRPr>
                    </a:p>
                    <a:p>
                      <a:pPr algn="ct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  <a:tr h="5835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فيراتين</a:t>
                      </a:r>
                      <a:endParaRPr lang="ar-SA" b="1" dirty="0" smtClean="0">
                        <a:cs typeface="+mj-cs"/>
                      </a:endParaRPr>
                    </a:p>
                    <a:p>
                      <a:pPr algn="ctr" rtl="1"/>
                      <a:r>
                        <a:rPr lang="ar-SA" b="1" dirty="0" err="1" smtClean="0">
                          <a:cs typeface="+mj-cs"/>
                        </a:rPr>
                        <a:t>ديهيدروجين</a:t>
                      </a:r>
                      <a:r>
                        <a:rPr lang="ar-SA" b="1" baseline="0" dirty="0" smtClean="0">
                          <a:cs typeface="+mj-cs"/>
                        </a:rPr>
                        <a:t> الكحول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حديد</a:t>
                      </a:r>
                    </a:p>
                    <a:p>
                      <a:pPr algn="ctr" rtl="1"/>
                      <a:r>
                        <a:rPr lang="ar-SA" b="1" dirty="0" smtClean="0">
                          <a:cs typeface="+mj-cs"/>
                        </a:rPr>
                        <a:t>زنك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>
                          <a:cs typeface="+mj-cs"/>
                        </a:rPr>
                        <a:t>البروتينات المعدنية</a:t>
                      </a:r>
                      <a:endParaRPr lang="en-US" b="1" dirty="0" smtClean="0">
                        <a:cs typeface="+mj-cs"/>
                      </a:endParaRPr>
                    </a:p>
                    <a:p>
                      <a:pPr algn="ct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تابع على حسب التركيب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على حسب الشكل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أ- البروتينات الكروية </a:t>
            </a:r>
            <a:r>
              <a:rPr lang="en-US" sz="2800" b="1" dirty="0" smtClean="0">
                <a:cs typeface="+mj-cs"/>
              </a:rPr>
              <a:t>Globular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تذوب في المحاليل المائية.</a:t>
            </a:r>
          </a:p>
          <a:p>
            <a:pPr lvl="1" algn="r" rtl="1"/>
            <a:r>
              <a:rPr lang="ar-SA" sz="2800" dirty="0" smtClean="0">
                <a:cs typeface="+mj-cs"/>
              </a:rPr>
              <a:t>لها قابلية انتشار سريعة.</a:t>
            </a:r>
          </a:p>
          <a:p>
            <a:pPr lvl="1" algn="r" rtl="1"/>
            <a:r>
              <a:rPr lang="ar-SA" sz="2800" dirty="0" smtClean="0">
                <a:cs typeface="+mj-cs"/>
              </a:rPr>
              <a:t>تمتاز بكثرة التفافها مكونة شكل كروي أو دائري متراصة.</a:t>
            </a:r>
          </a:p>
          <a:p>
            <a:pPr lvl="1" algn="r" rtl="1"/>
            <a:r>
              <a:rPr lang="ar-SA" sz="2800" dirty="0" smtClean="0">
                <a:cs typeface="+mj-cs"/>
              </a:rPr>
              <a:t>لديها القدرة على الحركة والانتقال.</a:t>
            </a:r>
          </a:p>
          <a:p>
            <a:pPr lvl="1" algn="r" rtl="1"/>
            <a:r>
              <a:rPr lang="ar-SA" sz="2800" dirty="0" smtClean="0">
                <a:cs typeface="+mj-cs"/>
              </a:rPr>
              <a:t>جميع الأنزيمات تقريباً عبارة عن بروتينات كروية ، وكذلك بروتينات الدم المسؤلة عن النقل.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ب- البروتينات الليفية </a:t>
            </a:r>
            <a:r>
              <a:rPr lang="en-US" sz="2800" b="1" dirty="0" smtClean="0">
                <a:cs typeface="+mj-cs"/>
              </a:rPr>
              <a:t>Fibrous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لا تذوب في الماء.</a:t>
            </a:r>
          </a:p>
          <a:p>
            <a:pPr lvl="1" algn="r" rtl="1"/>
            <a:r>
              <a:rPr lang="ar-SA" sz="2800" dirty="0" smtClean="0">
                <a:cs typeface="+mj-cs"/>
              </a:rPr>
              <a:t>قوامها كثيف.</a:t>
            </a:r>
          </a:p>
          <a:p>
            <a:pPr lvl="1" algn="r" rtl="1"/>
            <a:r>
              <a:rPr lang="ar-SA" sz="2800" dirty="0" smtClean="0">
                <a:cs typeface="+mj-cs"/>
              </a:rPr>
              <a:t>عناصر وقائية أو تركيبية للكائن الحي.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يكون ترتيب سلاسل متعدد </a:t>
            </a:r>
            <a:r>
              <a:rPr lang="ar-SA" sz="2800" dirty="0" err="1" smtClean="0">
                <a:cs typeface="+mj-cs"/>
              </a:rPr>
              <a:t>الببتيد</a:t>
            </a:r>
            <a:r>
              <a:rPr lang="ar-SA" sz="2800" dirty="0" smtClean="0">
                <a:cs typeface="+mj-cs"/>
              </a:rPr>
              <a:t> بصورة ممتدة وموازية لمحور واحد لتكون ما يشبه الوتر الليفي الخشن أو الصحيفة.</a:t>
            </a:r>
          </a:p>
          <a:p>
            <a:pPr lvl="1" algn="r" rtl="1"/>
            <a:r>
              <a:rPr lang="ar-SA" sz="2800" dirty="0" smtClean="0">
                <a:cs typeface="+mj-cs"/>
              </a:rPr>
              <a:t>مثال: ألفا-الكراتين (موجود في الشعر ، الأظافر ، الريش ،الجلد) و الكولاجين (مكون للأوتار).</a:t>
            </a:r>
            <a:endParaRPr lang="en-US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تابع على حسب الشكل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3- على حسب الوظيفة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للبروتينات وظائف حيوية متعددة:</a:t>
            </a:r>
          </a:p>
          <a:p>
            <a:pPr lvl="1" algn="r" rtl="1"/>
            <a:r>
              <a:rPr lang="ar-SA" b="1" dirty="0" smtClean="0">
                <a:cs typeface="+mj-cs"/>
              </a:rPr>
              <a:t>الأنزيمات:</a:t>
            </a:r>
            <a:r>
              <a:rPr lang="ar-SA" dirty="0" smtClean="0">
                <a:cs typeface="+mj-cs"/>
              </a:rPr>
              <a:t> التي لها فعالية العمل المساعد.</a:t>
            </a:r>
          </a:p>
          <a:p>
            <a:pPr lvl="1" algn="r" rtl="1"/>
            <a:r>
              <a:rPr lang="ar-SA" dirty="0" smtClean="0">
                <a:cs typeface="+mj-cs"/>
              </a:rPr>
              <a:t>ا</a:t>
            </a:r>
            <a:r>
              <a:rPr lang="ar-SA" b="1" dirty="0" smtClean="0">
                <a:cs typeface="+mj-cs"/>
              </a:rPr>
              <a:t>لبروتينات الخازنة:</a:t>
            </a:r>
            <a:r>
              <a:rPr lang="ar-SA" dirty="0" smtClean="0">
                <a:cs typeface="+mj-cs"/>
              </a:rPr>
              <a:t> يخرن المواد الغذائية.</a:t>
            </a:r>
          </a:p>
          <a:p>
            <a:pPr lvl="1" algn="r" rtl="1"/>
            <a:r>
              <a:rPr lang="ar-SA" b="1" dirty="0" smtClean="0">
                <a:cs typeface="+mj-cs"/>
              </a:rPr>
              <a:t>البروتينات الناقلة:</a:t>
            </a:r>
            <a:r>
              <a:rPr lang="ar-SA" dirty="0" smtClean="0">
                <a:cs typeface="+mj-cs"/>
              </a:rPr>
              <a:t> تقوم بعملية نقل المواد.</a:t>
            </a:r>
          </a:p>
          <a:p>
            <a:pPr lvl="1" algn="r" rtl="1"/>
            <a:r>
              <a:rPr lang="ar-SA" b="1" dirty="0" smtClean="0">
                <a:cs typeface="+mj-cs"/>
              </a:rPr>
              <a:t>البروتينات المتقلصة:</a:t>
            </a:r>
            <a:r>
              <a:rPr lang="ar-SA" dirty="0" smtClean="0">
                <a:cs typeface="+mj-cs"/>
              </a:rPr>
              <a:t> تقوم بتحريك العضلات.</a:t>
            </a:r>
          </a:p>
          <a:p>
            <a:pPr lvl="1" algn="r" rtl="1"/>
            <a:r>
              <a:rPr lang="ar-SA" b="1" dirty="0" smtClean="0">
                <a:cs typeface="+mj-cs"/>
              </a:rPr>
              <a:t>البروتينات الوقائية:</a:t>
            </a:r>
            <a:r>
              <a:rPr lang="ar-SA" dirty="0" smtClean="0">
                <a:cs typeface="+mj-cs"/>
              </a:rPr>
              <a:t> موجودة بالدم والتي تحمي الجسم.</a:t>
            </a:r>
          </a:p>
          <a:p>
            <a:pPr lvl="1" algn="r" rtl="1"/>
            <a:r>
              <a:rPr lang="ar-SA" b="1" dirty="0" smtClean="0">
                <a:cs typeface="+mj-cs"/>
              </a:rPr>
              <a:t>السموم:</a:t>
            </a:r>
            <a:r>
              <a:rPr lang="ar-SA" dirty="0" smtClean="0">
                <a:cs typeface="+mj-cs"/>
              </a:rPr>
              <a:t> الموجودة في بعض أنواع البكتيريا.</a:t>
            </a:r>
          </a:p>
          <a:p>
            <a:pPr lvl="1" algn="r" rtl="1"/>
            <a:r>
              <a:rPr lang="ar-SA" b="1" dirty="0" err="1" smtClean="0">
                <a:cs typeface="+mj-cs"/>
              </a:rPr>
              <a:t>الهرمونات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التي تنظم العمليات الحيوية بالجسم.</a:t>
            </a:r>
          </a:p>
          <a:p>
            <a:pPr lvl="1" algn="r" rtl="1"/>
            <a:r>
              <a:rPr lang="ar-SA" b="1" dirty="0" smtClean="0">
                <a:cs typeface="+mj-cs"/>
              </a:rPr>
              <a:t>البروتينات التركيبية:</a:t>
            </a:r>
            <a:r>
              <a:rPr lang="ar-SA" dirty="0" smtClean="0">
                <a:cs typeface="+mj-cs"/>
              </a:rPr>
              <a:t> التي تساعد في بناء الدعامة بالجسم.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522</TotalTime>
  <Words>586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البروتينات</vt:lpstr>
      <vt:lpstr>البروتينات</vt:lpstr>
      <vt:lpstr>مكونات البروتينات</vt:lpstr>
      <vt:lpstr>تقسيم البروتينات</vt:lpstr>
      <vt:lpstr>1- على حسب التركيب</vt:lpstr>
      <vt:lpstr>تابع على حسب التركيب</vt:lpstr>
      <vt:lpstr>2- على حسب الشكل</vt:lpstr>
      <vt:lpstr>تابع على حسب الشكل</vt:lpstr>
      <vt:lpstr>3- على حسب الوظيفة</vt:lpstr>
      <vt:lpstr>أمثلة على حسب الوظيفة</vt:lpstr>
      <vt:lpstr>تابع على حسب الوظيفة</vt:lpstr>
      <vt:lpstr>سلاسل متعدد الببتيد في البروتينات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البروتينات</dc:title>
  <dc:creator>Mohammed</dc:creator>
  <cp:lastModifiedBy>Nojood</cp:lastModifiedBy>
  <cp:revision>51</cp:revision>
  <dcterms:created xsi:type="dcterms:W3CDTF">2008-10-30T13:39:03Z</dcterms:created>
  <dcterms:modified xsi:type="dcterms:W3CDTF">2010-03-15T07:46:21Z</dcterms:modified>
</cp:coreProperties>
</file>