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296" r:id="rId3"/>
    <p:sldId id="303" r:id="rId4"/>
    <p:sldId id="291" r:id="rId5"/>
    <p:sldId id="259" r:id="rId6"/>
    <p:sldId id="260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92" r:id="rId15"/>
    <p:sldId id="268" r:id="rId16"/>
    <p:sldId id="269" r:id="rId17"/>
    <p:sldId id="299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30-Dec-19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0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6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59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C94F464-E177-45E5-91AA-EEE90E7A7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024E871-4A06-439D-ABF1-7BA42C24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9740A29-ADAA-405D-AA7A-DD93D5C18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A55E15-D896-471E-AF12-7344DB2980D2}" type="slidenum">
              <a:rPr lang="ar-SA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85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99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9.png"/><Relationship Id="rId4" Type="http://schemas.openxmlformats.org/officeDocument/2006/relationships/hyperlink" Target="http://highered.mcgraw-hill.com/olc/dl/120067/bio01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7.xml"/><Relationship Id="rId7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3.xml"/><Relationship Id="rId7" Type="http://schemas.openxmlformats.org/officeDocument/2006/relationships/image" Target="../media/image1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7.xml"/><Relationship Id="rId7" Type="http://schemas.openxmlformats.org/officeDocument/2006/relationships/image" Target="../media/image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1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3.xml"/><Relationship Id="rId7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8600" y="4763"/>
            <a:ext cx="9244012" cy="6858000"/>
            <a:chOff x="-228600" y="4763"/>
            <a:chExt cx="9244012" cy="6858000"/>
          </a:xfrm>
        </p:grpSpPr>
        <p:grpSp>
          <p:nvGrpSpPr>
            <p:cNvPr id="13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1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35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51337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hlinkClick r:id="rId4"/>
              </a:rPr>
              <a:t>Source: </a:t>
            </a:r>
            <a:r>
              <a:rPr lang="en-US" sz="1400" b="1" dirty="0" smtClean="0">
                <a:solidFill>
                  <a:srgbClr val="0000FF"/>
                </a:solidFill>
                <a:hlinkClick r:id="rId4"/>
              </a:rPr>
              <a:t>http</a:t>
            </a:r>
            <a:r>
              <a:rPr lang="en-US" sz="1400" b="1" dirty="0">
                <a:solidFill>
                  <a:srgbClr val="0000FF"/>
                </a:solidFill>
                <a:hlinkClick r:id="rId4"/>
              </a:rPr>
              <a:t>://</a:t>
            </a:r>
            <a:r>
              <a:rPr lang="en-US" sz="1400" b="1" dirty="0" smtClean="0">
                <a:solidFill>
                  <a:srgbClr val="0000FF"/>
                </a:solidFill>
                <a:hlinkClick r:id="rId4"/>
              </a:rPr>
              <a:t>highered.mcgraw-hill.com/olc/dl/120067/bio01.swf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590296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73" r="57369" b="55691"/>
          <a:stretch/>
        </p:blipFill>
        <p:spPr>
          <a:xfrm>
            <a:off x="1981200" y="86297"/>
            <a:ext cx="5791201" cy="5781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9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7000" y="1219200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71650"/>
            <a:ext cx="6858000" cy="4708981"/>
          </a:xfrm>
        </p:spPr>
        <p:txBody>
          <a:bodyPr wrap="square"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with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varied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functions such as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waste removal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shape.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found in freshwater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protists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eg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 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Paramecium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) to </a:t>
            </a:r>
            <a:r>
              <a:rPr lang="en-US" sz="2000" b="1" dirty="0" smtClean="0">
                <a:ea typeface="Arial" charset="0"/>
              </a:rPr>
              <a:t>maintain </a:t>
            </a:r>
            <a:r>
              <a:rPr lang="en-US" sz="2000" b="1" dirty="0">
                <a:ea typeface="Arial" charset="0"/>
              </a:rPr>
              <a:t>water balance </a:t>
            </a:r>
            <a:r>
              <a:rPr lang="en-US" sz="2000" b="1" dirty="0" smtClean="0">
                <a:ea typeface="Arial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ea typeface="Arial" charset="0"/>
              </a:rPr>
              <a:t>osmoregulation</a:t>
            </a:r>
            <a:r>
              <a:rPr lang="en-US" sz="2000" b="1" dirty="0" smtClean="0">
                <a:ea typeface="Arial" charset="0"/>
              </a:rPr>
              <a:t>) by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  pumping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excess water out of the cell.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ea typeface="Arial" charset="0"/>
              </a:rPr>
              <a:t>(in mature </a:t>
            </a:r>
            <a:r>
              <a:rPr lang="en-US" sz="2000" b="1" dirty="0">
                <a:ea typeface="Arial" charset="0"/>
              </a:rPr>
              <a:t>plants) </a:t>
            </a:r>
            <a:r>
              <a:rPr lang="en-US" sz="2000" b="1" dirty="0" smtClean="0">
                <a:ea typeface="Arial" charset="0"/>
              </a:rPr>
              <a:t>store   wastes, </a:t>
            </a:r>
            <a:r>
              <a:rPr lang="en-US" sz="2000" b="1" dirty="0">
                <a:ea typeface="Arial" charset="0"/>
              </a:rPr>
              <a:t>maintain </a:t>
            </a:r>
            <a:r>
              <a:rPr lang="en-US" sz="2000" b="1" dirty="0" smtClean="0">
                <a:ea typeface="Arial" charset="0"/>
              </a:rPr>
              <a:t>the cell </a:t>
            </a:r>
            <a:r>
              <a:rPr lang="en-US" sz="2000" b="1" dirty="0" err="1" smtClean="0">
                <a:ea typeface="Arial" charset="0"/>
              </a:rPr>
              <a:t>shap</a:t>
            </a:r>
            <a:r>
              <a:rPr lang="en-US" sz="2000" b="1" dirty="0" smtClean="0">
                <a:ea typeface="Arial" charset="0"/>
              </a:rPr>
              <a:t>.</a:t>
            </a:r>
            <a:endParaRPr lang="en-US" sz="2000" b="1" dirty="0">
              <a:ea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09107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diverse functions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maintenance</a:t>
            </a:r>
            <a:endParaRPr lang="en-US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76200" y="187325"/>
            <a:ext cx="8991600" cy="6365875"/>
            <a:chOff x="96" y="106"/>
            <a:chExt cx="5664" cy="4010"/>
          </a:xfrm>
        </p:grpSpPr>
        <p:pic>
          <p:nvPicPr>
            <p:cNvPr id="1126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0"/>
            <a:stretch>
              <a:fillRect/>
            </a:stretch>
          </p:blipFill>
          <p:spPr bwMode="auto">
            <a:xfrm>
              <a:off x="96" y="818"/>
              <a:ext cx="3744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2928" y="106"/>
              <a:ext cx="2832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r="5128" b="4071"/>
          <a:stretch/>
        </p:blipFill>
        <p:spPr bwMode="auto">
          <a:xfrm>
            <a:off x="6248400" y="1981200"/>
            <a:ext cx="28194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130956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endParaRPr lang="en-US" sz="24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similar in appearance to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 two have different origins.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  <a:r>
              <a:rPr 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self-replicate themselves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These reactions produce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toxic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peroxide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99507" cy="533400"/>
          </a:xfr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Other Membranous Organelles</a:t>
            </a:r>
            <a:r>
              <a:rPr lang="en-US" alt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 </a:t>
            </a:r>
            <a:endParaRPr lang="en-US" altLang="en-US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j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95300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Hydrogen peroxide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a poison, but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 has enzymes that converts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Some peroxisomes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fatty acids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to smaller molecules that are transported to mitochondria as fuel (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harmful</a:t>
            </a:r>
            <a:r>
              <a:rPr lang="ar-EG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compounds. Thus, it exists extensively in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Initiate the production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typically used in the formation of membranes.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41300"/>
            <a:ext cx="5407025" cy="5842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Functions of peroxisomes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8575"/>
            <a:ext cx="8686800" cy="4607415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B)- Mitochondria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oxygen and nutrients into ATP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from the catabolism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               fats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and other fuels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all eukaryotic cells have mitochondria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are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mobile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move around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               the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cell along tracks in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cytoskeleton.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907213" y="3581400"/>
            <a:ext cx="22367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763000" cy="157480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have a smooth outer membrane and a highly folded inner membrane forming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.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with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and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3581400" y="24384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8686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The number of mitochondria present in a cell depends upon the metabolic requirements of that cell, and may range from a single large mitochondrion to thousands of the organelles.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6200" y="3270250"/>
            <a:ext cx="3657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/>
              <a:t>The mitochondrion is different from most other organelles because it has its own circular </a:t>
            </a:r>
            <a:r>
              <a:rPr lang="en-US" altLang="en-US" sz="1800" b="1" dirty="0">
                <a:solidFill>
                  <a:srgbClr val="FF0000"/>
                </a:solidFill>
              </a:rPr>
              <a:t>DNA</a:t>
            </a:r>
            <a:r>
              <a:rPr lang="en-US" altLang="en-US" sz="1800" b="1" dirty="0"/>
              <a:t> (similar to the DNA of prokaryotes) and reproduces independently of the cell in which it is found.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67680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419291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66FFFF"/>
                </a:solidFill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2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4E92EBBC-595E-411F-9A16-395AEFE6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76200"/>
            <a:ext cx="3352800" cy="8842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AEF950E4-816D-4664-8862-E434108C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3)- The Endomembrane System 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endoplasmic reticulum (ER) 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Smooth ER.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Rough ER 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Golgi apparatus.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Lysosomes.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Vacuoles.</a:t>
            </a:r>
          </a:p>
          <a:p>
            <a:pPr marL="457200" lvl="1" indent="0">
              <a:buNone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r>
              <a:rPr lang="en-US" alt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4)- Other membranous organelles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Peroxisome.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Mitochondria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683F893E-39A6-4A05-A5AE-6A74947B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AB4B0-95C7-4190-B86E-A25E60214F6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9856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4676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</a:t>
            </a:r>
            <a: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intracellular highway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)</a:t>
            </a:r>
            <a:endParaRPr lang="en-U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66452"/>
            <a:ext cx="6019800" cy="4810548"/>
          </a:xfrm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internal membrane, composed of lipid bilayer</a:t>
            </a: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Serves as a system of channels from the nucleus</a:t>
            </a: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</a:t>
            </a:r>
            <a:endParaRPr lang="en-US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those are different  in structure and function.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Smooth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smooth because it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lacks ( does not have ) 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rough because ribosomes (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 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attached to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outside. </a:t>
            </a:r>
          </a:p>
        </p:txBody>
      </p: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6096000" y="1143000"/>
            <a:ext cx="2895600" cy="5486400"/>
            <a:chOff x="3168" y="720"/>
            <a:chExt cx="2448" cy="3600"/>
          </a:xfrm>
        </p:grpSpPr>
        <p:pic>
          <p:nvPicPr>
            <p:cNvPr id="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9" r="6824" b="33986"/>
            <a:stretch>
              <a:fillRect/>
            </a:stretch>
          </p:blipFill>
          <p:spPr bwMode="auto">
            <a:xfrm>
              <a:off x="3168" y="720"/>
              <a:ext cx="2400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94" y="2398"/>
              <a:ext cx="1396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585" y="3420"/>
              <a:ext cx="83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Smooth</a:t>
              </a:r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3360" y="3420"/>
              <a:ext cx="7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Rough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915400" cy="51644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smooth ER: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the associated ribosomes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metabolic processes.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smtClean="0">
                <a:solidFill>
                  <a:srgbClr val="000000"/>
                </a:solidFill>
              </a:rPr>
              <a:t>oils, phospholipids and steroids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including the sex hormones.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helps in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poisons.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rough ER: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associated </a:t>
            </a:r>
            <a:r>
              <a:rPr lang="en-US" sz="2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synthesis)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especially abundant in those cells that secrete proteins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secretory proteins are packaged in transport vesicles that carry them to their next stage.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56028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The endoplasmic reticulum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43276"/>
            <a:ext cx="6096000" cy="2616101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/>
              <a:t>C</a:t>
            </a:r>
            <a:r>
              <a:rPr lang="en-US" sz="1800" b="1" dirty="0" smtClean="0"/>
              <a:t>ollect, package, and distribute molecules synthesized at one location in the cell and utilized at another location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Many transport vesicles from the ER travel to the Golgi apparatus for </a:t>
            </a:r>
            <a:r>
              <a:rPr lang="en-US" sz="1800" b="1" dirty="0" smtClean="0">
                <a:solidFill>
                  <a:srgbClr val="0000FF"/>
                </a:solidFill>
              </a:rPr>
              <a:t>modification of their contents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The Golgi body’s  function is manufacturing, warehousing, sorting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 smtClean="0"/>
              <a:t>)</a:t>
            </a:r>
            <a:r>
              <a:rPr lang="en-US" sz="1800" b="1" dirty="0" smtClean="0">
                <a:solidFill>
                  <a:srgbClr val="000000"/>
                </a:solidFill>
              </a:rPr>
              <a:t>, and shipping </a:t>
            </a:r>
            <a:r>
              <a:rPr lang="en-US" sz="1800" b="1" dirty="0" smtClean="0"/>
              <a:t>materials to outside the cell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finishes, sorts, packages and ships cell products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157008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</a:t>
            </a:r>
            <a:r>
              <a:rPr lang="en-US" altLang="en-US" sz="1800" b="1" dirty="0">
                <a:solidFill>
                  <a:srgbClr val="0000FF"/>
                </a:solidFill>
              </a:rPr>
              <a:t>manufactures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polysaccharides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</a:t>
            </a:r>
            <a:r>
              <a:rPr lang="en-US" altLang="en-US" sz="1800" b="1" dirty="0">
                <a:solidFill>
                  <a:srgbClr val="0000FF"/>
                </a:solidFill>
              </a:rPr>
              <a:t>send proteins </a:t>
            </a:r>
            <a:r>
              <a:rPr lang="en-US" altLang="en-US" sz="1800" b="1" dirty="0"/>
              <a:t>to their respective </a:t>
            </a:r>
            <a:r>
              <a:rPr lang="en-US" altLang="en-US" sz="1800" b="1" dirty="0" smtClean="0"/>
              <a:t>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</a:t>
            </a:r>
            <a:r>
              <a:rPr lang="en-US" altLang="en-US" sz="1800" b="1" dirty="0" smtClean="0"/>
              <a:t>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/>
              <a:t> </a:t>
            </a:r>
            <a:endParaRPr lang="en-GB" altLang="en-US" sz="1800" b="1" dirty="0"/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5943600" y="1371600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495800" cy="3564053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</a:t>
            </a:r>
            <a:r>
              <a:rPr lang="en-US" sz="2000" b="1" dirty="0" smtClean="0">
                <a:solidFill>
                  <a:srgbClr val="000000"/>
                </a:solidFill>
              </a:rPr>
              <a:t> is a membrane-bounded sac </a:t>
            </a:r>
            <a:r>
              <a:rPr lang="en-GB" sz="2000" b="1" dirty="0" smtClean="0">
                <a:solidFill>
                  <a:srgbClr val="000000"/>
                </a:solidFill>
              </a:rPr>
              <a:t>of </a:t>
            </a:r>
            <a:r>
              <a:rPr lang="en-US" sz="2000" b="1" dirty="0" smtClean="0">
                <a:solidFill>
                  <a:srgbClr val="000000"/>
                </a:solidFill>
              </a:rPr>
              <a:t>enzymes that digests macromolecules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then transferred to the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705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0900"/>
            <a:ext cx="47535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84287"/>
            <a:ext cx="4724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17107"/>
            <a:ext cx="8382000" cy="4555093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proteins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fats, polysaccharides, and nucleic acids.</a:t>
            </a:r>
            <a:endParaRPr lang="en-US" sz="24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autodigestion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 food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(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food item is brought into the cell by </a:t>
            </a:r>
            <a:r>
              <a:rPr lang="en-US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phagocytosis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and digest another organelle or part of the cytosol. This process is called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renews the organelle and/or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 bacteria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2428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Lysosomal enzymes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825500" y="0"/>
            <a:ext cx="74041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ID" val="d7616573-cd70-4653-a2e6-d0fee1d8820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640012-d:\ashraf\d\faculty file\e-larning\1433-1434\المحتوى الرقمي\109-lectures\lms-2\lecture-7 cell-organelles\lecture 7.pptx"/>
  <p:tag name="ARTICULATE_USED_PAGE_ORIENTATION" val="1"/>
  <p:tag name="ARTICULATE_USED_PAGE_SIZE" val="1"/>
  <p:tag name="ARTICULATE_PRESENTER_VERSION" val="7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ad64266a347128fc9c3f4031ba25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cf5f09a294254a677b7bf147b901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2e0ad2a3a04049b1f16dc6a466a9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f52235892248b2b1e20d2ad195bf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d99676a4cd482a9789ee2ad56842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d012bf59bb4cdeabe842f2fa9f27a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f1ac38d2a1457193164a990ad005a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00aa50193045299fe25a56f0335c1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61fe91418343c495b70b65061bf8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33943bcbab48f38d2b45385beb4ab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a08e6340514bfe9dfb8d16ac2fdd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f0aa9d827f4597b952a9b25958924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17.4"/>
  <p:tag name="ANNOTATION_TYPE_1" val="0"/>
  <p:tag name="ANNOTATION_START_1" val="4.0"/>
  <p:tag name="ANNOTATION_END_1" val="5.9"/>
  <p:tag name="ANNOTATION_TOP_1" val="125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9"/>
  <p:tag name="ANNOTATION_END_2" val="10.2"/>
  <p:tag name="ANNOTATION_TOP_2" val="226"/>
  <p:tag name="ANNOTATION_LEFT_2" val="5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9.8"/>
  <p:tag name="ANNOTATION_TOP_3" val="290"/>
  <p:tag name="ANNOTATION_LEFT_3" val="5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8"/>
  <p:tag name="ANNOTATION_END_4" val="20.5"/>
  <p:tag name="ANNOTATION_TOP_4" val="425"/>
  <p:tag name="ANNOTATION_LEFT_4" val="59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5"/>
  <p:tag name="ANNOTATION_END_5" val="22.1"/>
  <p:tag name="ANNOTATION_TOP_5" val="438"/>
  <p:tag name="ANNOTATION_LEFT_5" val="4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38.4"/>
  <p:tag name="ANNOTATION_TOP_6" val="426"/>
  <p:tag name="ANNOTATION_LEFT_6" val="5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2.0"/>
  <p:tag name="ANNOTATION_TOP_7" val="465"/>
  <p:tag name="ANNOTATION_LEFT_7" val="4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0"/>
  <p:tag name="ANNOTATION_END_8" val="43.8"/>
  <p:tag name="ANNOTATION_TOP_8" val="553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8"/>
  <p:tag name="ANNOTATION_END_9" val="46.3"/>
  <p:tag name="ANNOTATION_TOP_9" val="548"/>
  <p:tag name="ANNOTATION_LEFT_9" val="5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3"/>
  <p:tag name="ANNOTATION_END_10" val="49.2"/>
  <p:tag name="ANNOTATION_TOP_10" val="643"/>
  <p:tag name="ANNOTATION_LEFT_10" val="53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2"/>
  <p:tag name="ANNOTATION_END_11" val="50.9"/>
  <p:tag name="ANNOTATION_TOP_11" val="565"/>
  <p:tag name="ANNOTATION_LEFT_11" val="5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0.9"/>
  <p:tag name="ANNOTATION_END_12" val="53.8"/>
  <p:tag name="ANNOTATION_TOP_12" val="414"/>
  <p:tag name="ANNOTATION_LEFT_12" val="1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8"/>
  <p:tag name="ANNOTATION_END_13" val="59.6"/>
  <p:tag name="ANNOTATION_TOP_13" val="451"/>
  <p:tag name="ANNOTATION_LEFT_13" val="2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9"/>
  <p:tag name="ANNOTATION_TOP_14" val="544"/>
  <p:tag name="ANNOTATION_LEFT_14" val="4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9"/>
  <p:tag name="ANNOTATION_END_15" val="70.6"/>
  <p:tag name="ANNOTATION_TOP_15" val="532"/>
  <p:tag name="ANNOTATION_LEFT_15" val="4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6"/>
  <p:tag name="ANNOTATION_END_16" val="71.9"/>
  <p:tag name="ANNOTATION_TOP_16" val="531"/>
  <p:tag name="ANNOTATION_LEFT_16" val="55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9"/>
  <p:tag name="ANNOTATION_END_17" val="83.1"/>
  <p:tag name="ANNOTATION_TOP_17" val="639"/>
  <p:tag name="ANNOTATION_LEFT_17" val="5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3.1"/>
  <p:tag name="ANNOTATION_END_18" val="88.9"/>
  <p:tag name="ANNOTATION_TOP_18" val="421"/>
  <p:tag name="ANNOTATION_LEFT_18" val="58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9"/>
  <p:tag name="ANNOTATION_END_19" val="93.2"/>
  <p:tag name="ANNOTATION_TOP_19" val="510"/>
  <p:tag name="ANNOTATION_LEFT_19" val="6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2"/>
  <p:tag name="ANNOTATION_END_20" val="106.0"/>
  <p:tag name="ANNOTATION_TOP_20" val="616"/>
  <p:tag name="ANNOTATION_LEFT_20" val="71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0"/>
  <p:tag name="ANNOTATION_TOP_21" val="476"/>
  <p:tag name="ANNOTATION_LEFT_21" val="7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ef02c9acb4792ba82e84b5675c0b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408acf769146db9e194fd15cdf275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48.8"/>
  <p:tag name="ANNOTATION_TYPE_1" val="0"/>
  <p:tag name="ANNOTATION_START_1" val="5.2"/>
  <p:tag name="ANNOTATION_END_1" val="15.1"/>
  <p:tag name="ANNOTATION_TOP_1" val="300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9.4"/>
  <p:tag name="ANNOTATION_TOP_2" val="298"/>
  <p:tag name="ANNOTATION_LEFT_2" val="6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0.6"/>
  <p:tag name="ANNOTATION_TOP_3" val="255"/>
  <p:tag name="ANNOTATION_LEFT_3" val="60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6"/>
  <p:tag name="ANNOTATION_END_4" val="29.6"/>
  <p:tag name="ANNOTATION_TOP_4" val="302"/>
  <p:tag name="ANNOTATION_LEFT_4" val="6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6"/>
  <p:tag name="ANNOTATION_END_5" val="30.2"/>
  <p:tag name="ANNOTATION_TOP_5" val="472"/>
  <p:tag name="ANNOTATION_LEFT_5" val="4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0.9"/>
  <p:tag name="ANNOTATION_TOP_6" val="471"/>
  <p:tag name="ANNOTATION_LEFT_6" val="4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9"/>
  <p:tag name="ANNOTATION_END_7" val="31.5"/>
  <p:tag name="ANNOTATION_TOP_7" val="543"/>
  <p:tag name="ANNOTATION_LEFT_7" val="4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5"/>
  <p:tag name="ANNOTATION_TOP_8" val="505"/>
  <p:tag name="ANNOTATION_LEFT_8" val="43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f127c98af44ea6a6d2223debb737f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c239c4bf72428e91b87f33b1db8ba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2adf224fc49f0900ff326eb60529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eb7143361c49ad859e99f37e9006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amahmedkeele\Desktop\Lectures\Lecture-7 Cell-Organelles\s27.wav"/>
  <p:tag name="ELAPSEDTIME" val="0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e3252b888f45e89df72871729846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7965a411ea4cc5b88f68f269a914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3"/>
  <p:tag name="ARTICULATE_AUDIO_RECORDED" val="1"/>
  <p:tag name="ELAPSEDTIME" val="115.3"/>
  <p:tag name="ANNOTATION_TYPE_1" val="0"/>
  <p:tag name="ANNOTATION_START_1" val="5.1"/>
  <p:tag name="ANNOTATION_END_1" val="35.1"/>
  <p:tag name="ANNOTATION_TOP_1" val="175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1"/>
  <p:tag name="ANNOTATION_END_2" val="38.4"/>
  <p:tag name="ANNOTATION_TOP_2" val="243"/>
  <p:tag name="ANNOTATION_LEFT_2" val="10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42.0"/>
  <p:tag name="ANNOTATION_TOP_3" val="357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6.2"/>
  <p:tag name="ANNOTATION_TOP_4" val="414"/>
  <p:tag name="ANNOTATION_LEFT_4" val="1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2"/>
  <p:tag name="ANNOTATION_END_5" val="52.7"/>
  <p:tag name="ANNOTATION_TOP_5" val="453"/>
  <p:tag name="ANNOTATION_LEFT_5" val="10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7"/>
  <p:tag name="ANNOTATION_END_6" val="58.3"/>
  <p:tag name="ANNOTATION_TOP_6" val="277"/>
  <p:tag name="ANNOTATION_LEFT_6" val="18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3"/>
  <p:tag name="ANNOTATION_END_7" val="64.0"/>
  <p:tag name="ANNOTATION_TOP_7" val="308"/>
  <p:tag name="ANNOTATION_LEFT_7" val="1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0"/>
  <p:tag name="ANNOTATION_END_8" val="64.7"/>
  <p:tag name="ANNOTATION_TOP_8" val="240"/>
  <p:tag name="ANNOTATION_LEFT_8" val="11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4.7"/>
  <p:tag name="ANNOTATION_END_9" val="65.3"/>
  <p:tag name="ANNOTATION_TOP_9" val="353"/>
  <p:tag name="ANNOTATION_LEFT_9" val="10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3"/>
  <p:tag name="ANNOTATION_END_10" val="65.9"/>
  <p:tag name="ANNOTATION_TOP_10" val="406"/>
  <p:tag name="ANNOTATION_LEFT_10" val="96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9"/>
  <p:tag name="ANNOTATION_END_11" val="67.8"/>
  <p:tag name="ANNOTATION_TOP_11" val="447"/>
  <p:tag name="ANNOTATION_LEFT_11" val="9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8"/>
  <p:tag name="ANNOTATION_END_12" val="98.3"/>
  <p:tag name="ANNOTATION_TOP_12" val="558"/>
  <p:tag name="ANNOTATION_LEFT_12" val="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8.3"/>
  <p:tag name="ANNOTATION_END_13" val="103.0"/>
  <p:tag name="ANNOTATION_TOP_13" val="595"/>
  <p:tag name="ANNOTATION_LEFT_13" val="12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TOP_14" val="646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cf31a11da473e9bfe97d050e3ea2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861</Words>
  <Application>Microsoft Office PowerPoint</Application>
  <PresentationFormat>On-screen Show (4:3)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MS PGothic</vt:lpstr>
      <vt:lpstr>Arial</vt:lpstr>
      <vt:lpstr>Arial Black</vt:lpstr>
      <vt:lpstr>Calibri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A)- The endoplasmic reticulum (ER)  (intracellular highway)</vt:lpstr>
      <vt:lpstr>PowerPoint Presentation</vt:lpstr>
      <vt:lpstr>B)- Golgi apparatus:         finishes, sorts, packages and ships cell products</vt:lpstr>
      <vt:lpstr>C)- Lysosomes:  are digestive components</vt:lpstr>
      <vt:lpstr>PowerPoint Presentation</vt:lpstr>
      <vt:lpstr>PowerPoint Presentation</vt:lpstr>
      <vt:lpstr>PowerPoint Presentation</vt:lpstr>
      <vt:lpstr>D)- Vacuoles:  have diverse functions in cell maintenance</vt:lpstr>
      <vt:lpstr>PowerPoint Presentation</vt:lpstr>
      <vt:lpstr>Other Membranous Organelles 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204</cp:revision>
  <dcterms:created xsi:type="dcterms:W3CDTF">2000-05-04T05:47:50Z</dcterms:created>
  <dcterms:modified xsi:type="dcterms:W3CDTF">2019-12-30T04:56:46Z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D:\Ashraf\D\Faculty file\e-Larning\1433-1434\المحتوى الرقمي\109-Lectures\LMS-2\Lecture-7 Cell-Organelles\Lecture 7.ppta</vt:lpwstr>
  </property>
</Properties>
</file>