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4148AF8-A727-458B-BCE2-75C80BED48AD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B0820A3-2F25-42A4-9955-31EF4D29941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8AF8-A727-458B-BCE2-75C80BED48AD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20A3-2F25-42A4-9955-31EF4D299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8AF8-A727-458B-BCE2-75C80BED48AD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20A3-2F25-42A4-9955-31EF4D299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8AF8-A727-458B-BCE2-75C80BED48AD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20A3-2F25-42A4-9955-31EF4D299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8AF8-A727-458B-BCE2-75C80BED48AD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20A3-2F25-42A4-9955-31EF4D299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8AF8-A727-458B-BCE2-75C80BED48AD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20A3-2F25-42A4-9955-31EF4D2994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8AF8-A727-458B-BCE2-75C80BED48AD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20A3-2F25-42A4-9955-31EF4D299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8AF8-A727-458B-BCE2-75C80BED48AD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20A3-2F25-42A4-9955-31EF4D299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8AF8-A727-458B-BCE2-75C80BED48AD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20A3-2F25-42A4-9955-31EF4D299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8AF8-A727-458B-BCE2-75C80BED48AD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20A3-2F25-42A4-9955-31EF4D29941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8AF8-A727-458B-BCE2-75C80BED48AD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20A3-2F25-42A4-9955-31EF4D299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4148AF8-A727-458B-BCE2-75C80BED48AD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B0820A3-2F25-42A4-9955-31EF4D2994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Phylum: </a:t>
            </a:r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Apicomlexa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/>
              <a:t>Toxoplasmosis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sz="3100" dirty="0" err="1" smtClean="0"/>
              <a:t>Cryptosporidum</a:t>
            </a:r>
            <a:r>
              <a:rPr lang="en-US" sz="3100" dirty="0"/>
              <a:t> </a:t>
            </a:r>
            <a:r>
              <a:rPr lang="en-US" sz="3100" dirty="0" smtClean="0"/>
              <a:t>and </a:t>
            </a:r>
            <a:r>
              <a:rPr lang="en-US" sz="3100" dirty="0" err="1"/>
              <a:t>Cyclospora</a:t>
            </a:r>
            <a:r>
              <a:rPr lang="en-US" sz="3100" dirty="0"/>
              <a:t> </a:t>
            </a:r>
            <a:r>
              <a:rPr lang="en-US" sz="3100" dirty="0" err="1"/>
              <a:t>cayetanensis</a:t>
            </a:r>
            <a:r>
              <a:rPr lang="en-US" sz="3100" dirty="0"/>
              <a:t> </a:t>
            </a:r>
            <a:r>
              <a:rPr lang="en-US" sz="3100" dirty="0" smtClean="0"/>
              <a:t>.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Phylum: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Microspora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Microsporidia</a:t>
            </a:r>
          </a:p>
        </p:txBody>
      </p:sp>
    </p:spTree>
    <p:extLst>
      <p:ext uri="{BB962C8B-B14F-4D97-AF65-F5344CB8AC3E}">
        <p14:creationId xmlns:p14="http://schemas.microsoft.com/office/powerpoint/2010/main" val="173126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Cyclospora</a:t>
            </a:r>
            <a:r>
              <a:rPr lang="en-US" i="1" dirty="0"/>
              <a:t> </a:t>
            </a:r>
            <a:r>
              <a:rPr lang="en-US" i="1" dirty="0" err="1" smtClean="0"/>
              <a:t>cayetanensis</a:t>
            </a:r>
            <a:r>
              <a:rPr lang="en-US" i="1" dirty="0" smtClean="0"/>
              <a:t>: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b="1" dirty="0"/>
              <a:t>Habitat</a:t>
            </a:r>
            <a:r>
              <a:rPr lang="en-US" dirty="0"/>
              <a:t>: small </a:t>
            </a:r>
            <a:r>
              <a:rPr lang="en-US" dirty="0" smtClean="0"/>
              <a:t>intestine</a:t>
            </a:r>
          </a:p>
          <a:p>
            <a:pPr marL="68580" indent="0">
              <a:buNone/>
            </a:pPr>
            <a:r>
              <a:rPr lang="en-US" dirty="0" smtClean="0"/>
              <a:t>Oocyst is </a:t>
            </a:r>
            <a:r>
              <a:rPr lang="en-US" dirty="0" err="1" smtClean="0"/>
              <a:t>unsporulated</a:t>
            </a:r>
            <a:r>
              <a:rPr lang="en-US" dirty="0" smtClean="0"/>
              <a:t> and 10 µm.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26" y="3581400"/>
            <a:ext cx="2789374" cy="277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4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762000"/>
          </a:xfrm>
        </p:spPr>
        <p:txBody>
          <a:bodyPr/>
          <a:lstStyle/>
          <a:p>
            <a:r>
              <a:rPr lang="en-US" dirty="0" smtClean="0"/>
              <a:t>Life cycle: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05156"/>
            <a:ext cx="5638800" cy="476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22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picture: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Asymptomatic.</a:t>
            </a:r>
          </a:p>
          <a:p>
            <a:pPr marL="68580" indent="0">
              <a:buNone/>
            </a:pPr>
            <a:endParaRPr lang="en-US" dirty="0"/>
          </a:p>
          <a:p>
            <a:pPr marL="68580" indent="0" algn="just">
              <a:buNone/>
            </a:pPr>
            <a:r>
              <a:rPr lang="en-US" dirty="0" smtClean="0"/>
              <a:t>Symptomatic: acute diarrhea of several weeks, which is self limiting in normally immune persons, but </a:t>
            </a:r>
            <a:r>
              <a:rPr lang="en-US" dirty="0"/>
              <a:t>it is severe and may be fatal in </a:t>
            </a:r>
            <a:r>
              <a:rPr lang="en-US" dirty="0" err="1"/>
              <a:t>immunodeficient</a:t>
            </a:r>
            <a:r>
              <a:rPr lang="en-US" dirty="0"/>
              <a:t> </a:t>
            </a:r>
            <a:r>
              <a:rPr lang="en-US" dirty="0" smtClean="0"/>
              <a:t>individuals.</a:t>
            </a: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and treatment: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tool </a:t>
            </a:r>
            <a:r>
              <a:rPr lang="en-US" dirty="0"/>
              <a:t>examination and concentration; modified </a:t>
            </a:r>
            <a:r>
              <a:rPr lang="en-US" dirty="0" err="1"/>
              <a:t>Ziehl-Neelsen</a:t>
            </a:r>
            <a:r>
              <a:rPr lang="en-US" dirty="0"/>
              <a:t> stains</a:t>
            </a:r>
          </a:p>
          <a:p>
            <a:r>
              <a:rPr lang="en-US" dirty="0" smtClean="0"/>
              <a:t>Small </a:t>
            </a:r>
            <a:r>
              <a:rPr lang="en-US" dirty="0"/>
              <a:t>intestinal </a:t>
            </a:r>
            <a:r>
              <a:rPr lang="en-US" dirty="0" smtClean="0"/>
              <a:t>biopsy.</a:t>
            </a:r>
          </a:p>
          <a:p>
            <a:endParaRPr lang="en-US" dirty="0"/>
          </a:p>
          <a:p>
            <a:r>
              <a:rPr lang="en-US" dirty="0" smtClean="0"/>
              <a:t>Treatment: </a:t>
            </a:r>
            <a:r>
              <a:rPr lang="en-US" dirty="0" err="1"/>
              <a:t>Septra</a:t>
            </a:r>
            <a:r>
              <a:rPr lang="en-US" dirty="0"/>
              <a:t> (</a:t>
            </a:r>
            <a:r>
              <a:rPr lang="en-US" dirty="0" err="1"/>
              <a:t>trimethoprin</a:t>
            </a:r>
            <a:r>
              <a:rPr lang="en-US" dirty="0"/>
              <a:t> - sulfa).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0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Phylum </a:t>
            </a:r>
            <a:r>
              <a:rPr lang="en-US" dirty="0" err="1"/>
              <a:t>Microspora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Microsporidia 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080029"/>
          </a:xfrm>
        </p:spPr>
        <p:txBody>
          <a:bodyPr/>
          <a:lstStyle/>
          <a:p>
            <a:pPr marL="68580" indent="0">
              <a:buNone/>
            </a:pPr>
            <a:r>
              <a:rPr lang="en-US" dirty="0"/>
              <a:t>They are spore-forming obligate intracellular parasites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endParaRPr lang="en-US" dirty="0"/>
          </a:p>
          <a:p>
            <a:pPr marL="68580" indent="0" algn="just">
              <a:buNone/>
            </a:pPr>
            <a:r>
              <a:rPr lang="en-US" dirty="0"/>
              <a:t>C</a:t>
            </a:r>
            <a:r>
              <a:rPr lang="en-US" dirty="0" smtClean="0"/>
              <a:t>ausing </a:t>
            </a:r>
            <a:r>
              <a:rPr lang="en-US" dirty="0"/>
              <a:t>intestinal and </a:t>
            </a:r>
            <a:r>
              <a:rPr lang="en-US" dirty="0" err="1"/>
              <a:t>extraintestinal</a:t>
            </a:r>
            <a:r>
              <a:rPr lang="en-US" dirty="0"/>
              <a:t> diseases in both immunocompetent and immunosuppressed individuals</a:t>
            </a:r>
            <a:r>
              <a:rPr lang="en-US" dirty="0" smtClean="0"/>
              <a:t>.</a:t>
            </a:r>
          </a:p>
          <a:p>
            <a:pPr marL="68580" indent="0" algn="just">
              <a:buNone/>
            </a:pPr>
            <a:endParaRPr lang="en-US" dirty="0"/>
          </a:p>
          <a:p>
            <a:pPr marL="68580" indent="0" algn="just">
              <a:buNone/>
            </a:pPr>
            <a:r>
              <a:rPr lang="en-US" dirty="0"/>
              <a:t>Seven genera have been recognized in </a:t>
            </a:r>
            <a:r>
              <a:rPr lang="en-US" dirty="0" smtClean="0"/>
              <a:t>humans </a:t>
            </a:r>
            <a:r>
              <a:rPr lang="en-US" dirty="0"/>
              <a:t>which affect the small intestine.</a:t>
            </a:r>
          </a:p>
          <a:p>
            <a:pPr marL="68580" indent="0" algn="just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043490" y="914400"/>
            <a:ext cx="7024744" cy="1132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95400"/>
            <a:ext cx="6777317" cy="4537229"/>
          </a:xfrm>
        </p:spPr>
        <p:txBody>
          <a:bodyPr/>
          <a:lstStyle/>
          <a:p>
            <a:r>
              <a:rPr lang="en-US" u="sng" dirty="0"/>
              <a:t>Habitat:</a:t>
            </a:r>
            <a:r>
              <a:rPr lang="en-US" dirty="0"/>
              <a:t> Multiple organ systems according to the species.</a:t>
            </a:r>
          </a:p>
          <a:p>
            <a:r>
              <a:rPr lang="en-US" u="sng" dirty="0"/>
              <a:t>Morphology:</a:t>
            </a:r>
            <a:endParaRPr lang="en-US" dirty="0"/>
          </a:p>
          <a:p>
            <a:r>
              <a:rPr lang="en-US" dirty="0"/>
              <a:t>The spores are very resistant, having thick wall, 1x1.5 microns, oval in </a:t>
            </a:r>
            <a:r>
              <a:rPr lang="en-US" dirty="0" smtClean="0"/>
              <a:t>shape.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3177356" cy="274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3505199"/>
            <a:ext cx="3307773" cy="274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13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914400"/>
          </a:xfrm>
        </p:spPr>
        <p:txBody>
          <a:bodyPr/>
          <a:lstStyle/>
          <a:p>
            <a:r>
              <a:rPr lang="en-US" dirty="0" smtClean="0"/>
              <a:t>Life cycle: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172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7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picture: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en-US" dirty="0"/>
              <a:t>According to the species. It can produce diarrhea, malabsorption, </a:t>
            </a:r>
            <a:r>
              <a:rPr lang="en-US" dirty="0" err="1"/>
              <a:t>keratoconjunctivitis</a:t>
            </a:r>
            <a:r>
              <a:rPr lang="en-US" dirty="0"/>
              <a:t>, peritonitis, hepatitis, myositis, sinusitis, infection of the kidney and gall bladder</a:t>
            </a:r>
            <a:r>
              <a:rPr lang="en-US" dirty="0" smtClean="0"/>
              <a:t>.</a:t>
            </a:r>
          </a:p>
          <a:p>
            <a:pPr marL="68580" indent="0" algn="just">
              <a:buNone/>
            </a:pPr>
            <a:endParaRPr lang="en-US" dirty="0"/>
          </a:p>
          <a:p>
            <a:pPr marL="68580" indent="0" algn="just">
              <a:buNone/>
            </a:pPr>
            <a:r>
              <a:rPr lang="en-US" dirty="0"/>
              <a:t>It is a severe disease in </a:t>
            </a:r>
            <a:r>
              <a:rPr lang="en-US" dirty="0" err="1"/>
              <a:t>immunocompromized</a:t>
            </a:r>
            <a:r>
              <a:rPr lang="en-US" dirty="0"/>
              <a:t> patients and must be considered as a significant cause of death.</a:t>
            </a:r>
          </a:p>
          <a:p>
            <a:pPr marL="68580" indent="0" algn="just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8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and treatment: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Microscopic identification of the spores in </a:t>
            </a:r>
            <a:r>
              <a:rPr lang="en-US" dirty="0" err="1"/>
              <a:t>faeces</a:t>
            </a:r>
            <a:r>
              <a:rPr lang="en-US" dirty="0"/>
              <a:t>, urine and other body secretions by Modified Trichrome stain.</a:t>
            </a:r>
          </a:p>
          <a:p>
            <a:pPr lvl="0"/>
            <a:r>
              <a:rPr lang="en-US" dirty="0"/>
              <a:t>Serology as IFAT, ELISA.</a:t>
            </a:r>
          </a:p>
          <a:p>
            <a:pPr lvl="0"/>
            <a:r>
              <a:rPr lang="en-US" dirty="0"/>
              <a:t>Molecular techniques (Diagnosis, species differentiation</a:t>
            </a:r>
            <a:r>
              <a:rPr lang="en-US" dirty="0" smtClean="0"/>
              <a:t>).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Treatment: </a:t>
            </a:r>
            <a:r>
              <a:rPr lang="en-US" dirty="0" err="1"/>
              <a:t>Albendazole</a:t>
            </a:r>
            <a:r>
              <a:rPr lang="en-US" dirty="0"/>
              <a:t> is effective in some </a:t>
            </a:r>
            <a:r>
              <a:rPr lang="en-US" dirty="0" smtClean="0"/>
              <a:t>species.</a:t>
            </a: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1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Toxoplasma </a:t>
            </a:r>
            <a:r>
              <a:rPr lang="en-US" i="1" dirty="0" err="1" smtClean="0"/>
              <a:t>gondii</a:t>
            </a:r>
            <a:r>
              <a:rPr lang="en-US" i="1" dirty="0" smtClean="0"/>
              <a:t>: </a:t>
            </a:r>
            <a:r>
              <a:rPr lang="en-US" dirty="0" smtClean="0"/>
              <a:t>Morphology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>Three forms of parasite involve man</a:t>
            </a:r>
            <a:r>
              <a:rPr lang="en-US" dirty="0" smtClean="0"/>
              <a:t>:</a:t>
            </a:r>
          </a:p>
          <a:p>
            <a:pPr marL="68580" indent="0">
              <a:buNone/>
            </a:pPr>
            <a:r>
              <a:rPr lang="en-US" b="1" u="sng" dirty="0" err="1"/>
              <a:t>Trophozoite</a:t>
            </a:r>
            <a:r>
              <a:rPr lang="en-US" b="1" u="sng" dirty="0"/>
              <a:t> (</a:t>
            </a:r>
            <a:r>
              <a:rPr lang="en-US" b="1" u="sng" dirty="0" err="1"/>
              <a:t>tachyzoite</a:t>
            </a:r>
            <a:r>
              <a:rPr lang="en-US" b="1" u="sng" dirty="0" smtClean="0"/>
              <a:t>):</a:t>
            </a:r>
          </a:p>
          <a:p>
            <a:pPr marL="68580" indent="0">
              <a:buNone/>
            </a:pPr>
            <a:endParaRPr lang="en-US" b="1" u="sng" dirty="0"/>
          </a:p>
          <a:p>
            <a:pPr marL="68580" indent="0">
              <a:buNone/>
            </a:pPr>
            <a:r>
              <a:rPr lang="en-US" b="1" u="sng" dirty="0" err="1"/>
              <a:t>Bradyzoite</a:t>
            </a:r>
            <a:r>
              <a:rPr lang="en-US" b="1" u="sng" dirty="0"/>
              <a:t> (true cyst</a:t>
            </a:r>
            <a:r>
              <a:rPr lang="en-US" b="1" u="sng" dirty="0" smtClean="0"/>
              <a:t>)</a:t>
            </a:r>
            <a:r>
              <a:rPr lang="en-US" dirty="0" smtClean="0"/>
              <a:t>: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b="1" u="sng" dirty="0"/>
              <a:t>oocysts</a:t>
            </a:r>
            <a:r>
              <a:rPr lang="en-US" b="1" dirty="0"/>
              <a:t>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32" y="2828925"/>
            <a:ext cx="19431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807" y="4029075"/>
            <a:ext cx="15335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2479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03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 cycle and Epidemiology: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573703" cy="487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2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picture: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dirty="0" smtClean="0"/>
              <a:t>1- </a:t>
            </a:r>
            <a:r>
              <a:rPr lang="en-US" dirty="0"/>
              <a:t>majority are </a:t>
            </a:r>
            <a:r>
              <a:rPr lang="en-US" b="1" dirty="0" smtClean="0"/>
              <a:t>asymptomatic.</a:t>
            </a:r>
          </a:p>
          <a:p>
            <a:pPr marL="68580" indent="0">
              <a:buNone/>
            </a:pPr>
            <a:endParaRPr lang="en-US" b="1" dirty="0" smtClean="0"/>
          </a:p>
          <a:p>
            <a:pPr marL="68580" indent="0" algn="just">
              <a:buNone/>
            </a:pPr>
            <a:r>
              <a:rPr lang="en-US" dirty="0" smtClean="0"/>
              <a:t>2- </a:t>
            </a:r>
            <a:r>
              <a:rPr lang="en-US" b="1" dirty="0"/>
              <a:t>acute toxoplasmosis</a:t>
            </a:r>
            <a:r>
              <a:rPr lang="en-US" dirty="0"/>
              <a:t>:</a:t>
            </a:r>
            <a:r>
              <a:rPr lang="en-US" sz="1800" dirty="0"/>
              <a:t> </a:t>
            </a:r>
            <a:r>
              <a:rPr lang="en-US" sz="1800" dirty="0" smtClean="0"/>
              <a:t>fever, lymphadenopathy </a:t>
            </a:r>
            <a:r>
              <a:rPr lang="en-US" sz="1800" dirty="0"/>
              <a:t>; can </a:t>
            </a:r>
            <a:r>
              <a:rPr lang="en-US" sz="1800" u="sng" dirty="0"/>
              <a:t>rarely</a:t>
            </a:r>
            <a:r>
              <a:rPr lang="en-US" sz="1800" dirty="0"/>
              <a:t> cause specific organ inflammation, e.g. encephalitis, </a:t>
            </a:r>
            <a:r>
              <a:rPr lang="en-US" sz="1800" dirty="0" smtClean="0"/>
              <a:t>myocarditis.</a:t>
            </a:r>
          </a:p>
          <a:p>
            <a:pPr marL="68580" indent="0" algn="just">
              <a:buNone/>
            </a:pPr>
            <a:endParaRPr lang="en-US" sz="1800" dirty="0" smtClean="0"/>
          </a:p>
          <a:p>
            <a:pPr marL="68580" indent="0">
              <a:buNone/>
            </a:pPr>
            <a:r>
              <a:rPr lang="en-US" dirty="0" smtClean="0"/>
              <a:t>3- </a:t>
            </a:r>
            <a:r>
              <a:rPr lang="en-US" b="1" dirty="0"/>
              <a:t>reactivation </a:t>
            </a:r>
            <a:r>
              <a:rPr lang="en-US" b="1" dirty="0" smtClean="0"/>
              <a:t>toxoplasmosis.</a:t>
            </a:r>
          </a:p>
          <a:p>
            <a:pPr marL="68580" indent="0">
              <a:buNone/>
            </a:pPr>
            <a:endParaRPr lang="en-US" b="1" dirty="0" smtClean="0"/>
          </a:p>
          <a:p>
            <a:pPr marL="68580" indent="0">
              <a:buNone/>
            </a:pPr>
            <a:r>
              <a:rPr lang="en-US" dirty="0" smtClean="0"/>
              <a:t>4- </a:t>
            </a:r>
            <a:r>
              <a:rPr lang="en-US" b="1" dirty="0" err="1" smtClean="0"/>
              <a:t>choreoretinitis</a:t>
            </a:r>
            <a:r>
              <a:rPr lang="en-US" b="1" dirty="0" smtClean="0"/>
              <a:t>.</a:t>
            </a:r>
          </a:p>
          <a:p>
            <a:pPr marL="68580" indent="0">
              <a:buNone/>
            </a:pPr>
            <a:endParaRPr lang="en-US" b="1" dirty="0" smtClean="0"/>
          </a:p>
          <a:p>
            <a:pPr marL="68580" indent="0">
              <a:buNone/>
            </a:pPr>
            <a:r>
              <a:rPr lang="en-US" dirty="0" smtClean="0"/>
              <a:t>5- </a:t>
            </a:r>
            <a:r>
              <a:rPr lang="en-US" b="1" dirty="0"/>
              <a:t>congenital </a:t>
            </a:r>
            <a:r>
              <a:rPr lang="en-US" b="1" dirty="0" smtClean="0"/>
              <a:t>toxoplasmosis.</a:t>
            </a:r>
          </a:p>
          <a:p>
            <a:pPr marL="68580" indent="0">
              <a:buNone/>
            </a:pPr>
            <a:endParaRPr lang="en-US" b="1" dirty="0"/>
          </a:p>
          <a:p>
            <a:pPr marL="68580" indent="0">
              <a:buNone/>
            </a:pPr>
            <a:r>
              <a:rPr lang="en-US" dirty="0" smtClean="0"/>
              <a:t>6- </a:t>
            </a:r>
            <a:r>
              <a:rPr lang="en-US" b="1" dirty="0"/>
              <a:t>Children </a:t>
            </a:r>
            <a:r>
              <a:rPr lang="en-US" b="1" dirty="0" smtClean="0"/>
              <a:t>toxoplasmosis.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0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Diagnosis and treatment: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dirty="0"/>
              <a:t>Serology (IgG &amp; IgM) or PCR is the usual means of diagnosis.</a:t>
            </a:r>
          </a:p>
          <a:p>
            <a:pPr marL="68580" indent="0">
              <a:buNone/>
            </a:pPr>
            <a:r>
              <a:rPr lang="en-US" dirty="0"/>
              <a:t>biopsy of organ, e.g. brain reveal the </a:t>
            </a:r>
            <a:r>
              <a:rPr lang="en-US" dirty="0" err="1"/>
              <a:t>trophozoites</a:t>
            </a:r>
            <a:r>
              <a:rPr lang="en-US" dirty="0"/>
              <a:t> (</a:t>
            </a:r>
            <a:r>
              <a:rPr lang="en-US" dirty="0" err="1"/>
              <a:t>tachyzoites</a:t>
            </a:r>
            <a:r>
              <a:rPr lang="en-US" dirty="0" smtClean="0"/>
              <a:t>).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biopsy </a:t>
            </a:r>
            <a:r>
              <a:rPr lang="en-US" dirty="0"/>
              <a:t>of lymph nodes reveals suggestive pathology but rarely </a:t>
            </a:r>
            <a:r>
              <a:rPr lang="en-US" dirty="0" err="1" smtClean="0"/>
              <a:t>trophozoites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immunofluorescent </a:t>
            </a:r>
            <a:r>
              <a:rPr lang="en-US" dirty="0"/>
              <a:t>staining of biopsy </a:t>
            </a:r>
            <a:r>
              <a:rPr lang="en-US" dirty="0" smtClean="0"/>
              <a:t>sections.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Treatment: </a:t>
            </a:r>
            <a:r>
              <a:rPr lang="en-US" dirty="0" err="1" smtClean="0"/>
              <a:t>antifolates</a:t>
            </a:r>
            <a:r>
              <a:rPr lang="en-US" dirty="0" smtClean="0"/>
              <a:t> or </a:t>
            </a:r>
            <a:r>
              <a:rPr lang="en-US" dirty="0" err="1" smtClean="0"/>
              <a:t>spiramycin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2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Cryptosporidum</a:t>
            </a:r>
            <a:r>
              <a:rPr lang="en-US" i="1" dirty="0" smtClean="0"/>
              <a:t> </a:t>
            </a:r>
            <a:r>
              <a:rPr lang="en-US" i="1" dirty="0" err="1" smtClean="0"/>
              <a:t>parvum</a:t>
            </a:r>
            <a:r>
              <a:rPr lang="en-US" i="1" dirty="0" smtClean="0"/>
              <a:t>: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>Habitat: small </a:t>
            </a:r>
            <a:r>
              <a:rPr lang="en-US" dirty="0" smtClean="0"/>
              <a:t>intestine.</a:t>
            </a:r>
          </a:p>
          <a:p>
            <a:pPr marL="68580" indent="0">
              <a:buNone/>
            </a:pPr>
            <a:r>
              <a:rPr lang="en-US" dirty="0"/>
              <a:t>oocyst (4-6 µm), rounded with 4 </a:t>
            </a:r>
            <a:r>
              <a:rPr lang="en-US" dirty="0" err="1" smtClean="0"/>
              <a:t>sporozoites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08" y="3329668"/>
            <a:ext cx="1795992" cy="230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29668"/>
            <a:ext cx="2295525" cy="230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13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914400"/>
          </a:xfrm>
        </p:spPr>
        <p:txBody>
          <a:bodyPr/>
          <a:lstStyle/>
          <a:p>
            <a:r>
              <a:rPr lang="en-US" dirty="0" smtClean="0"/>
              <a:t>Life cycle: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46489"/>
            <a:ext cx="5791200" cy="44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77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picture: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US" dirty="0"/>
              <a:t>asymptomatic - maybe the </a:t>
            </a:r>
            <a:r>
              <a:rPr lang="en-US" dirty="0" smtClean="0"/>
              <a:t>majority.</a:t>
            </a:r>
          </a:p>
          <a:p>
            <a:pPr marL="68580" indent="0" algn="just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symptomatic </a:t>
            </a:r>
            <a:r>
              <a:rPr lang="en-US" dirty="0"/>
              <a:t>- acute diarrhea of 1-2 weeks, which is self limiting in normally immune persons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endParaRPr lang="en-US" dirty="0"/>
          </a:p>
          <a:p>
            <a:pPr marL="68580" indent="0" algn="just">
              <a:buNone/>
            </a:pPr>
            <a:r>
              <a:rPr lang="en-US" dirty="0" smtClean="0"/>
              <a:t>chronic </a:t>
            </a:r>
            <a:r>
              <a:rPr lang="en-US" dirty="0"/>
              <a:t>diarrhea ,  malabsorption  and electrolyte disturbance most commonly in </a:t>
            </a:r>
            <a:r>
              <a:rPr lang="en-US" dirty="0" err="1"/>
              <a:t>immunocompromized</a:t>
            </a:r>
            <a:r>
              <a:rPr lang="en-US" dirty="0"/>
              <a:t> which may be fatal.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 and treatment: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/>
              <a:t>S</a:t>
            </a:r>
            <a:r>
              <a:rPr lang="en-US" dirty="0" smtClean="0"/>
              <a:t>tool </a:t>
            </a:r>
            <a:r>
              <a:rPr lang="en-US" dirty="0"/>
              <a:t>examination - special stains (modified </a:t>
            </a:r>
            <a:r>
              <a:rPr lang="en-US" dirty="0" err="1"/>
              <a:t>Ziehl-Neelsen</a:t>
            </a:r>
            <a:r>
              <a:rPr lang="en-US" dirty="0"/>
              <a:t>, fluorescent</a:t>
            </a:r>
            <a:r>
              <a:rPr lang="en-US" dirty="0" smtClean="0"/>
              <a:t>).</a:t>
            </a:r>
          </a:p>
          <a:p>
            <a:pPr marL="6858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S</a:t>
            </a:r>
            <a:r>
              <a:rPr lang="en-US" dirty="0" smtClean="0"/>
              <a:t>mall </a:t>
            </a:r>
            <a:r>
              <a:rPr lang="en-US" dirty="0"/>
              <a:t>intestinal </a:t>
            </a:r>
            <a:r>
              <a:rPr lang="en-US" dirty="0" smtClean="0"/>
              <a:t>biopsy.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D</a:t>
            </a:r>
            <a:r>
              <a:rPr lang="en-US" dirty="0" smtClean="0"/>
              <a:t>uodenal aspiration.</a:t>
            </a:r>
          </a:p>
          <a:p>
            <a:pPr marL="6858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Cryptosporidium</a:t>
            </a:r>
            <a:r>
              <a:rPr lang="en-US" dirty="0" smtClean="0"/>
              <a:t> </a:t>
            </a:r>
            <a:r>
              <a:rPr lang="en-US" dirty="0"/>
              <a:t>antigen detection in </a:t>
            </a:r>
            <a:r>
              <a:rPr lang="en-US" dirty="0" smtClean="0"/>
              <a:t>stool.</a:t>
            </a:r>
          </a:p>
          <a:p>
            <a:pPr marL="68580" indent="0">
              <a:buNone/>
            </a:pPr>
            <a:endParaRPr lang="en-US" dirty="0"/>
          </a:p>
          <a:p>
            <a:pPr marL="68580" indent="0" algn="just">
              <a:buNone/>
            </a:pPr>
            <a:r>
              <a:rPr lang="en-US" dirty="0" smtClean="0"/>
              <a:t>Treatment: </a:t>
            </a:r>
            <a:r>
              <a:rPr lang="en-US" dirty="0"/>
              <a:t>no effective treatment, </a:t>
            </a:r>
            <a:r>
              <a:rPr lang="en-US" dirty="0" err="1"/>
              <a:t>Spiramycin</a:t>
            </a:r>
            <a:r>
              <a:rPr lang="en-US" dirty="0"/>
              <a:t> is experimentally tested and start to give positive results.</a:t>
            </a:r>
          </a:p>
          <a:p>
            <a:pPr marL="6858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69</TotalTime>
  <Words>394</Words>
  <Application>Microsoft Office PowerPoint</Application>
  <PresentationFormat>On-screen Show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Phylum: Apicomlexa Toxoplasmosis, Cryptosporidum and Cyclospora cayetanensis .</vt:lpstr>
      <vt:lpstr>Toxoplasma gondii: Morphology</vt:lpstr>
      <vt:lpstr>Life cycle and Epidemiology:</vt:lpstr>
      <vt:lpstr>Clinical picture:</vt:lpstr>
      <vt:lpstr>Diagnosis and treatment: </vt:lpstr>
      <vt:lpstr>Cryptosporidum parvum:</vt:lpstr>
      <vt:lpstr>Life cycle:</vt:lpstr>
      <vt:lpstr>Clinical picture:</vt:lpstr>
      <vt:lpstr>Diagnosis and treatment:</vt:lpstr>
      <vt:lpstr>Cyclospora cayetanensis:</vt:lpstr>
      <vt:lpstr>Life cycle:</vt:lpstr>
      <vt:lpstr>Clinical picture:</vt:lpstr>
      <vt:lpstr>Diagnosis and treatment:</vt:lpstr>
      <vt:lpstr>Phylum Microspora Microsporidia : </vt:lpstr>
      <vt:lpstr>PowerPoint Presentation</vt:lpstr>
      <vt:lpstr>Life cycle:</vt:lpstr>
      <vt:lpstr>Clinical picture:</vt:lpstr>
      <vt:lpstr>Diagnosis and treatment: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Phylum: Apicomlexa Toxoplasmosis, Cryptosporidum and Cyclospora cayetanensis .</dc:title>
  <dc:creator>user</dc:creator>
  <cp:lastModifiedBy>Danah Alturbak</cp:lastModifiedBy>
  <cp:revision>16</cp:revision>
  <dcterms:created xsi:type="dcterms:W3CDTF">2016-03-01T04:13:50Z</dcterms:created>
  <dcterms:modified xsi:type="dcterms:W3CDTF">2016-10-02T04:24:33Z</dcterms:modified>
</cp:coreProperties>
</file>