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33"/>
  </p:notesMasterIdLst>
  <p:handoutMasterIdLst>
    <p:handoutMasterId r:id="rId34"/>
  </p:handoutMasterIdLst>
  <p:sldIdLst>
    <p:sldId id="265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15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29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4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58A34-83F4-4B2E-BC5A-DE51EE8822F9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FE58C-C1A6-4C4C-90C2-B7F5B0504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1917-0BAF-4687-978A-82FFF05559C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1E9A-E921-4174-A0FC-51868D7AC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9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A9362-B643-4F0E-9560-B70E6FEE63F5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D8E2A-EEDF-4D14-A8D3-8A68C7D13DBD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C805-CF8A-45B2-92D5-0789DF0430AE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7E71-DB08-4948-A3D1-AF631E12F150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59D-F187-4B2F-A974-0BA395FFBA04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7E50-A699-483F-9145-30F63CE94806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DB69-9C93-44C6-9C10-E76A1A5F5EE0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BAA6-245A-40CB-813B-C137F5608526}" type="datetime1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0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0762-5A60-4349-B8D5-BDCD55182780}" type="datetime1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681A-08AE-48FA-BF42-CBE968DC1A7A}" type="datetime1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C7F10-D55B-4D01-A80D-B196B1EF2236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BC2A-5DA1-466A-91E8-7D30F231EDB9}" type="datetime1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56316-86CF-4DF5-9BAB-05ADD3EA2A0F}" type="datetime1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7BAC7-FE87-40F6-AA24-4F4685D1B02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vbscript/" TargetMode="External"/><Relationship Id="rId2" Type="http://schemas.openxmlformats.org/officeDocument/2006/relationships/hyperlink" Target="http://www.w3schools.com/asp/vbscript_looping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ickatutorial.com/tutorial/vbscript/first_vbscript_code.ht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asp/showasp.asp?filename=demo_vb_date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asp/showasp.asp?filename=demo_vb_month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asp/vbscript_example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6</a:t>
            </a:r>
          </a:p>
          <a:p>
            <a:endParaRPr lang="en-US" dirty="0" smtClean="0"/>
          </a:p>
          <a:p>
            <a:r>
              <a:rPr lang="en-US" b="1" dirty="0" smtClean="0"/>
              <a:t>Sara Almudauh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307132" cy="2387600"/>
          </a:xfrm>
        </p:spPr>
        <p:txBody>
          <a:bodyPr>
            <a:normAutofit fontScale="90000"/>
          </a:bodyPr>
          <a:lstStyle/>
          <a:p>
            <a:r>
              <a:rPr lang="en-GB" sz="7300" dirty="0"/>
              <a:t>VBScript</a:t>
            </a:r>
            <a:r>
              <a:rPr lang="en-GB" dirty="0"/>
              <a:t/>
            </a:r>
            <a:br>
              <a:rPr lang="en-GB" dirty="0"/>
            </a:br>
            <a:r>
              <a:rPr lang="en-US" sz="8800" b="1" dirty="0" smtClean="0"/>
              <a:t/>
            </a:r>
            <a:br>
              <a:rPr lang="en-US" sz="8800" b="1" dirty="0" smtClean="0"/>
            </a:br>
            <a:r>
              <a:rPr lang="en-US" sz="3600" b="1" dirty="0" smtClean="0"/>
              <a:t>Part 1</a:t>
            </a:r>
            <a:endParaRPr lang="en-US" altLang="zh-CN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48" y="1749878"/>
            <a:ext cx="6837317" cy="435133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dirty="0"/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&lt;%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Sub </a:t>
            </a:r>
            <a:r>
              <a:rPr lang="en-GB" dirty="0" err="1">
                <a:solidFill>
                  <a:srgbClr val="FF0000"/>
                </a:solidFill>
              </a:rPr>
              <a:t>mysub</a:t>
            </a:r>
            <a:r>
              <a:rPr lang="en-GB" dirty="0">
                <a:solidFill>
                  <a:srgbClr val="FF0000"/>
                </a:solidFill>
              </a:rPr>
              <a:t>()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   </a:t>
            </a:r>
            <a:r>
              <a:rPr lang="en-GB" dirty="0" err="1">
                <a:solidFill>
                  <a:srgbClr val="FF0000"/>
                </a:solidFill>
              </a:rPr>
              <a:t>response.write</a:t>
            </a:r>
            <a:r>
              <a:rPr lang="en-GB" dirty="0">
                <a:solidFill>
                  <a:srgbClr val="FF0000"/>
                </a:solidFill>
              </a:rPr>
              <a:t>("I was written by a sub procedure")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End Sub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err="1">
                <a:solidFill>
                  <a:srgbClr val="FF0000"/>
                </a:solidFill>
              </a:rPr>
              <a:t>response.write</a:t>
            </a:r>
            <a:r>
              <a:rPr lang="en-GB" dirty="0">
                <a:solidFill>
                  <a:srgbClr val="FF0000"/>
                </a:solidFill>
              </a:rPr>
              <a:t>("I was written by the script&lt;</a:t>
            </a:r>
            <a:r>
              <a:rPr lang="en-GB" dirty="0" err="1">
                <a:solidFill>
                  <a:srgbClr val="FF0000"/>
                </a:solidFill>
              </a:rPr>
              <a:t>br</a:t>
            </a:r>
            <a:r>
              <a:rPr lang="en-GB" dirty="0">
                <a:solidFill>
                  <a:srgbClr val="FF0000"/>
                </a:solidFill>
              </a:rPr>
              <a:t>&gt;")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Call </a:t>
            </a:r>
            <a:r>
              <a:rPr lang="en-GB" dirty="0" err="1">
                <a:solidFill>
                  <a:srgbClr val="FF0000"/>
                </a:solidFill>
              </a:rPr>
              <a:t>mysub</a:t>
            </a:r>
            <a:r>
              <a:rPr lang="en-GB" dirty="0">
                <a:solidFill>
                  <a:srgbClr val="FF0000"/>
                </a:solidFill>
              </a:rPr>
              <a:t>()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626" y="169182"/>
            <a:ext cx="9029700" cy="1325563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933508" y="2362063"/>
            <a:ext cx="36009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I was written by the script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I was written by a sub procedure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5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dirty="0"/>
              <a:t>Function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is a series of statements, enclosed by the Function and End Function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can perform actions and </a:t>
            </a:r>
            <a:r>
              <a:rPr lang="en-GB" b="1" dirty="0"/>
              <a:t>can return</a:t>
            </a:r>
            <a:r>
              <a:rPr lang="en-GB" dirty="0"/>
              <a:t> a value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can take arguments that are passed to it by a calling 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without arguments, must include an empty set of parentheses ()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returns a value by assigning a value to its name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VBScript Function Procedures</a:t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3460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5"/>
            <a:ext cx="5844540" cy="151846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Function </a:t>
            </a:r>
            <a:r>
              <a:rPr lang="en-GB" dirty="0" err="1"/>
              <a:t>myfunction</a:t>
            </a:r>
            <a:r>
              <a:rPr lang="en-GB" dirty="0"/>
              <a:t>()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 </a:t>
            </a:r>
            <a:r>
              <a:rPr lang="en-GB" i="1" dirty="0"/>
              <a:t>some statements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 </a:t>
            </a:r>
            <a:r>
              <a:rPr lang="en-GB" dirty="0" err="1"/>
              <a:t>myfunction</a:t>
            </a:r>
            <a:r>
              <a:rPr lang="en-GB" dirty="0"/>
              <a:t>=</a:t>
            </a:r>
            <a:r>
              <a:rPr lang="en-GB" i="1" dirty="0"/>
              <a:t>some value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End Function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VBScript Function Procedures</a:t>
            </a:r>
            <a:br>
              <a:rPr lang="en-GB" b="1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562100" y="3819100"/>
            <a:ext cx="503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or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1562100" y="4566196"/>
            <a:ext cx="8130540" cy="16435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ct val="30000"/>
              </a:spcBef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GB" sz="2800" dirty="0"/>
              <a:t>Function </a:t>
            </a:r>
            <a:r>
              <a:rPr lang="en-GB" sz="2800" dirty="0" err="1"/>
              <a:t>myfunction</a:t>
            </a:r>
            <a:r>
              <a:rPr lang="en-GB" sz="2800" dirty="0"/>
              <a:t>(argument1,argument2)</a:t>
            </a:r>
            <a:br>
              <a:rPr lang="en-GB" sz="2800" dirty="0"/>
            </a:br>
            <a:r>
              <a:rPr lang="en-GB" sz="2800" dirty="0"/>
              <a:t>  some statements</a:t>
            </a:r>
            <a:br>
              <a:rPr lang="en-GB" sz="2800" dirty="0"/>
            </a:br>
            <a:r>
              <a:rPr lang="en-GB" sz="2800" dirty="0"/>
              <a:t>  </a:t>
            </a:r>
            <a:r>
              <a:rPr lang="en-GB" sz="2800" dirty="0" err="1"/>
              <a:t>myfunction</a:t>
            </a:r>
            <a:r>
              <a:rPr lang="en-GB" sz="2800" dirty="0"/>
              <a:t>=some value</a:t>
            </a:r>
            <a:br>
              <a:rPr lang="en-GB" sz="2800" dirty="0"/>
            </a:br>
            <a:r>
              <a:rPr lang="en-GB" sz="2800" dirty="0"/>
              <a:t>End Function</a:t>
            </a:r>
          </a:p>
        </p:txBody>
      </p:sp>
    </p:spTree>
    <p:extLst>
      <p:ext uri="{BB962C8B-B14F-4D97-AF65-F5344CB8AC3E}">
        <p14:creationId xmlns:p14="http://schemas.microsoft.com/office/powerpoint/2010/main" val="410153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133" y="1334929"/>
            <a:ext cx="6837317" cy="5181237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GB" dirty="0"/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/>
              <a:t>Function </a:t>
            </a:r>
            <a:r>
              <a:rPr lang="en-GB" dirty="0" err="1"/>
              <a:t>myfunction</a:t>
            </a:r>
            <a:r>
              <a:rPr lang="en-GB" dirty="0"/>
              <a:t>()</a:t>
            </a:r>
            <a:br>
              <a:rPr lang="en-GB" dirty="0"/>
            </a:br>
            <a:r>
              <a:rPr lang="en-GB" dirty="0" err="1"/>
              <a:t>myfunction</a:t>
            </a:r>
            <a:r>
              <a:rPr lang="en-GB" dirty="0"/>
              <a:t>=Date()</a:t>
            </a:r>
            <a:br>
              <a:rPr lang="en-GB" dirty="0"/>
            </a:br>
            <a:r>
              <a:rPr lang="en-GB" dirty="0"/>
              <a:t>End Function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("Today's date: ")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</a:t>
            </a:r>
            <a:r>
              <a:rPr lang="en-GB" dirty="0" err="1"/>
              <a:t>myfunction</a:t>
            </a:r>
            <a:r>
              <a:rPr lang="en-GB" dirty="0"/>
              <a:t>())</a:t>
            </a:r>
            <a:br>
              <a:rPr lang="en-GB" dirty="0"/>
            </a:br>
            <a:r>
              <a:rPr lang="en-GB" dirty="0"/>
              <a:t>%&gt;  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&lt;p&gt;A Function procedure can return a result.&lt;/p&gt;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626" y="169182"/>
            <a:ext cx="9029700" cy="1325563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933508" y="2362063"/>
            <a:ext cx="409738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Today's date: </a:t>
            </a:r>
            <a:r>
              <a:rPr lang="en-GB" dirty="0" smtClean="0"/>
              <a:t>2/22/2016</a:t>
            </a:r>
          </a:p>
          <a:p>
            <a:r>
              <a:rPr lang="en-GB" dirty="0" smtClean="0"/>
              <a:t>A </a:t>
            </a:r>
            <a:r>
              <a:rPr lang="en-GB" dirty="0"/>
              <a:t>Function procedure can return a result.</a:t>
            </a:r>
          </a:p>
        </p:txBody>
      </p:sp>
    </p:spTree>
    <p:extLst>
      <p:ext uri="{BB962C8B-B14F-4D97-AF65-F5344CB8AC3E}">
        <p14:creationId xmlns:p14="http://schemas.microsoft.com/office/powerpoint/2010/main" val="140960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5"/>
            <a:ext cx="4917077" cy="4351338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GB" dirty="0"/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/>
              <a:t>Function </a:t>
            </a:r>
            <a:r>
              <a:rPr lang="en-GB" dirty="0" err="1"/>
              <a:t>myfunction</a:t>
            </a:r>
            <a:r>
              <a:rPr lang="en-GB" dirty="0"/>
              <a:t>(</a:t>
            </a:r>
            <a:r>
              <a:rPr lang="en-GB" dirty="0" err="1"/>
              <a:t>a,b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 err="1"/>
              <a:t>myfunction</a:t>
            </a:r>
            <a:r>
              <a:rPr lang="en-GB" dirty="0"/>
              <a:t>=</a:t>
            </a:r>
            <a:r>
              <a:rPr lang="en-GB" dirty="0" err="1"/>
              <a:t>a+b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End Function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</a:t>
            </a:r>
            <a:r>
              <a:rPr lang="en-GB" dirty="0" err="1"/>
              <a:t>myfunction</a:t>
            </a:r>
            <a:r>
              <a:rPr lang="en-GB" dirty="0"/>
              <a:t>(5,9))</a:t>
            </a:r>
            <a:br>
              <a:rPr lang="en-GB" dirty="0"/>
            </a:br>
            <a:r>
              <a:rPr lang="en-GB" dirty="0"/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Calling a Procedure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8866583" y="2382185"/>
            <a:ext cx="41549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47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5"/>
            <a:ext cx="9791700" cy="43513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dirty="0"/>
              <a:t>When you call a procedure you can use the Call statement, like this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u="sng" dirty="0">
                <a:latin typeface="Calibri Light" panose="020F0302020204030204" pitchFamily="34" charset="0"/>
              </a:rPr>
              <a:t>Call </a:t>
            </a:r>
            <a:r>
              <a:rPr lang="en-GB" u="sng" dirty="0" err="1">
                <a:latin typeface="Calibri Light" panose="020F0302020204030204" pitchFamily="34" charset="0"/>
              </a:rPr>
              <a:t>MyProc</a:t>
            </a:r>
            <a:r>
              <a:rPr lang="en-GB" u="sng" dirty="0">
                <a:latin typeface="Calibri Light" panose="020F0302020204030204" pitchFamily="34" charset="0"/>
              </a:rPr>
              <a:t>(argument)</a:t>
            </a:r>
          </a:p>
          <a:p>
            <a:pPr marL="0" indent="0">
              <a:buNone/>
            </a:pPr>
            <a:r>
              <a:rPr lang="en-GB" dirty="0">
                <a:latin typeface="Calibri Light" panose="020F0302020204030204" pitchFamily="34" charset="0"/>
              </a:rPr>
              <a:t>Or, you can omit the Call statement, like this:</a:t>
            </a:r>
          </a:p>
          <a:p>
            <a:pPr marL="0" indent="0">
              <a:buNone/>
            </a:pPr>
            <a:r>
              <a:rPr lang="en-GB" u="sng" dirty="0" err="1">
                <a:latin typeface="Calibri Light" panose="020F0302020204030204" pitchFamily="34" charset="0"/>
              </a:rPr>
              <a:t>MyProc</a:t>
            </a:r>
            <a:r>
              <a:rPr lang="en-GB" u="sng" dirty="0">
                <a:latin typeface="Calibri Light" panose="020F0302020204030204" pitchFamily="34" charset="0"/>
              </a:rPr>
              <a:t> argument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Calling a Procedure</a:t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0100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VBScript we have four conditional statements: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If statement</a:t>
            </a:r>
            <a:r>
              <a:rPr lang="en-GB" dirty="0"/>
              <a:t> - executes a set of code when a condition is true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If...Then...Else statement</a:t>
            </a:r>
            <a:r>
              <a:rPr lang="en-GB" dirty="0"/>
              <a:t> - select one of two sets of lines to execute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If...Then...</a:t>
            </a:r>
            <a:r>
              <a:rPr lang="en-GB" b="1" dirty="0" err="1"/>
              <a:t>ElseIf</a:t>
            </a:r>
            <a:r>
              <a:rPr lang="en-GB" b="1" dirty="0"/>
              <a:t> statement</a:t>
            </a:r>
            <a:r>
              <a:rPr lang="en-GB" dirty="0"/>
              <a:t> - select one of many sets of lines to execute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b="1" dirty="0"/>
              <a:t>Select Case statement</a:t>
            </a:r>
            <a:r>
              <a:rPr lang="en-GB" dirty="0"/>
              <a:t> - select one of many sets of lines to execute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/>
              <a:t>VBScript Conditional Statements</a:t>
            </a:r>
            <a:br>
              <a:rPr lang="en-GB" b="1"/>
            </a:b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160500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If you want to execute only </a:t>
            </a:r>
            <a:r>
              <a:rPr lang="en-GB" b="1" dirty="0"/>
              <a:t>one</a:t>
            </a:r>
            <a:r>
              <a:rPr lang="en-GB" dirty="0"/>
              <a:t> statement when a condition is true, you can write the code on one line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If </a:t>
            </a:r>
            <a:r>
              <a:rPr lang="en-GB" dirty="0" err="1"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=10 </a:t>
            </a:r>
            <a:r>
              <a:rPr lang="en-GB" dirty="0" smtClean="0">
                <a:latin typeface="SimSun" panose="02010600030101010101" pitchFamily="2" charset="-122"/>
                <a:ea typeface="SimSun" panose="02010600030101010101" pitchFamily="2" charset="-122"/>
              </a:rPr>
              <a:t>Then </a:t>
            </a:r>
            <a:r>
              <a:rPr lang="en-GB" dirty="0" err="1">
                <a:latin typeface="SimSun" panose="02010600030101010101" pitchFamily="2" charset="-122"/>
                <a:ea typeface="SimSun" panose="02010600030101010101" pitchFamily="2" charset="-122"/>
              </a:rPr>
              <a:t>response.write</a:t>
            </a: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("Hello</a:t>
            </a:r>
            <a:r>
              <a:rPr lang="en-GB" dirty="0" smtClean="0">
                <a:latin typeface="SimSun" panose="02010600030101010101" pitchFamily="2" charset="-122"/>
                <a:ea typeface="SimSun" panose="02010600030101010101" pitchFamily="2" charset="-122"/>
              </a:rPr>
              <a:t>")</a:t>
            </a:r>
          </a:p>
          <a:p>
            <a:pPr marL="0" indent="0">
              <a:buNone/>
            </a:pPr>
            <a:endParaRPr lang="en-GB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GB" dirty="0"/>
              <a:t>If you want to execute </a:t>
            </a:r>
            <a:r>
              <a:rPr lang="en-GB" b="1" dirty="0"/>
              <a:t>more than one</a:t>
            </a:r>
            <a:r>
              <a:rPr lang="en-GB" dirty="0"/>
              <a:t> statement when a condition is true, you must put each statement on separate lines, and end the statement with the keyword "End If</a:t>
            </a:r>
            <a:r>
              <a:rPr lang="en-GB" dirty="0" smtClean="0"/>
              <a:t>":</a:t>
            </a:r>
          </a:p>
          <a:p>
            <a:pPr marL="0" indent="0">
              <a:buNone/>
            </a:pP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If </a:t>
            </a:r>
            <a:r>
              <a:rPr lang="en-GB" dirty="0" err="1"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=10 Then</a:t>
            </a:r>
            <a:b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dirty="0" err="1">
                <a:latin typeface="SimSun" panose="02010600030101010101" pitchFamily="2" charset="-122"/>
                <a:ea typeface="SimSun" panose="02010600030101010101" pitchFamily="2" charset="-122"/>
              </a:rPr>
              <a:t>response.write</a:t>
            </a: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("Hello")</a:t>
            </a:r>
            <a:b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dirty="0" err="1"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 = i+1</a:t>
            </a:r>
            <a:b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dirty="0">
                <a:latin typeface="SimSun" panose="02010600030101010101" pitchFamily="2" charset="-122"/>
                <a:ea typeface="SimSun" panose="02010600030101010101" pitchFamily="2" charset="-122"/>
              </a:rPr>
              <a:t>End If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/>
              <a:t>VBScript Conditional Statements</a:t>
            </a:r>
            <a:br>
              <a:rPr lang="en-GB" b="1"/>
            </a:b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4631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024092"/>
            <a:ext cx="9791700" cy="1740535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There is no ..</a:t>
            </a:r>
            <a:r>
              <a:rPr lang="en-GB" sz="2400" b="1" u="sng" dirty="0"/>
              <a:t>Else</a:t>
            </a:r>
            <a:r>
              <a:rPr lang="en-GB" sz="2400" dirty="0"/>
              <a:t>.. in the example above either. You just tell the code to perform </a:t>
            </a:r>
            <a:r>
              <a:rPr lang="en-GB" sz="2400" b="1" dirty="0"/>
              <a:t>multiple actions</a:t>
            </a:r>
            <a:r>
              <a:rPr lang="en-GB" sz="2400" dirty="0"/>
              <a:t> if the condition is true.</a:t>
            </a:r>
          </a:p>
          <a:p>
            <a:r>
              <a:rPr lang="en-GB" sz="2400" dirty="0"/>
              <a:t>If you want to execute a statement if a condition is true and execute another statement if the condition is not true, you must add the "Else" </a:t>
            </a:r>
            <a:r>
              <a:rPr lang="en-GB" sz="2400" dirty="0" smtClean="0"/>
              <a:t>keyword:</a:t>
            </a:r>
            <a:endParaRPr lang="en-GB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01586" y="108176"/>
            <a:ext cx="9029700" cy="132556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VBScript Conditional Statements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599259" y="2764627"/>
            <a:ext cx="6096000" cy="424731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latin typeface="Consolas" panose="020B0609020204030204" pitchFamily="49" charset="0"/>
              </a:rPr>
              <a:t>&lt;%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=hour(time)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If </a:t>
            </a:r>
            <a:r>
              <a:rPr lang="en-GB" dirty="0" err="1">
                <a:latin typeface="Consolas" panose="020B0609020204030204" pitchFamily="49" charset="0"/>
              </a:rPr>
              <a:t>i</a:t>
            </a:r>
            <a:r>
              <a:rPr lang="en-GB" dirty="0">
                <a:latin typeface="Consolas" panose="020B0609020204030204" pitchFamily="49" charset="0"/>
              </a:rPr>
              <a:t> &lt;  10 Then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("Good morning!")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Else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("Have a nice day!")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End If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&lt;/html&gt;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40933" y="3311211"/>
            <a:ext cx="161454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Good morning!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70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521" y="463104"/>
            <a:ext cx="9791700" cy="1130565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If...Then...</a:t>
            </a:r>
            <a:r>
              <a:rPr lang="en-GB" sz="2400" dirty="0" err="1"/>
              <a:t>ElseIf</a:t>
            </a:r>
            <a:endParaRPr lang="en-GB" sz="2400" dirty="0"/>
          </a:p>
          <a:p>
            <a:r>
              <a:rPr lang="en-GB" sz="2400" dirty="0"/>
              <a:t>You can use the If...Then...</a:t>
            </a:r>
            <a:r>
              <a:rPr lang="en-GB" sz="2400" dirty="0" err="1"/>
              <a:t>ElseIf</a:t>
            </a:r>
            <a:r>
              <a:rPr lang="en-GB" sz="2400" dirty="0"/>
              <a:t> statement if you want to select one of many blocks of code to execute: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08318" y="108176"/>
            <a:ext cx="9029700" cy="719974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VBScript Conditional Statements</a:t>
            </a:r>
            <a:br>
              <a:rPr lang="en-GB" sz="3200" b="1" dirty="0"/>
            </a:b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29443" y="1561276"/>
            <a:ext cx="3685358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&lt;</a:t>
            </a:r>
            <a:r>
              <a:rPr lang="en-GB" dirty="0"/>
              <a:t>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 err="1"/>
              <a:t>i</a:t>
            </a:r>
            <a:r>
              <a:rPr lang="en-GB" dirty="0"/>
              <a:t>=hour(time)</a:t>
            </a:r>
            <a:br>
              <a:rPr lang="en-GB" dirty="0"/>
            </a:br>
            <a:r>
              <a:rPr lang="en-GB" dirty="0"/>
              <a:t>If </a:t>
            </a:r>
            <a:r>
              <a:rPr lang="en-GB" dirty="0" err="1"/>
              <a:t>i</a:t>
            </a:r>
            <a:r>
              <a:rPr lang="en-GB" dirty="0"/>
              <a:t> = 10 Then</a:t>
            </a:r>
            <a:br>
              <a:rPr lang="en-GB" dirty="0"/>
            </a:br>
            <a:r>
              <a:rPr lang="en-GB" dirty="0"/>
              <a:t>      </a:t>
            </a:r>
            <a:r>
              <a:rPr lang="en-GB" dirty="0" err="1"/>
              <a:t>response.write</a:t>
            </a:r>
            <a:r>
              <a:rPr lang="en-GB" dirty="0"/>
              <a:t>("Just started...!")</a:t>
            </a:r>
            <a:br>
              <a:rPr lang="en-GB" dirty="0"/>
            </a:br>
            <a:r>
              <a:rPr lang="en-GB" dirty="0" err="1"/>
              <a:t>ElseIf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= 11 Then</a:t>
            </a:r>
            <a:br>
              <a:rPr lang="en-GB" dirty="0"/>
            </a:br>
            <a:r>
              <a:rPr lang="en-GB" dirty="0"/>
              <a:t>      </a:t>
            </a:r>
            <a:r>
              <a:rPr lang="en-GB" dirty="0" err="1"/>
              <a:t>response.write</a:t>
            </a:r>
            <a:r>
              <a:rPr lang="en-GB" dirty="0"/>
              <a:t>("Hungry!")</a:t>
            </a:r>
            <a:br>
              <a:rPr lang="en-GB" dirty="0"/>
            </a:br>
            <a:r>
              <a:rPr lang="en-GB" dirty="0" err="1"/>
              <a:t>ElseIf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= 12 Then</a:t>
            </a:r>
            <a:br>
              <a:rPr lang="en-GB" dirty="0"/>
            </a:br>
            <a:r>
              <a:rPr lang="en-GB" dirty="0"/>
              <a:t>      </a:t>
            </a:r>
            <a:r>
              <a:rPr lang="en-GB" dirty="0" err="1"/>
              <a:t>response.write</a:t>
            </a:r>
            <a:r>
              <a:rPr lang="en-GB" dirty="0"/>
              <a:t>("Ah, lunch-time!")</a:t>
            </a:r>
            <a:br>
              <a:rPr lang="en-GB" dirty="0"/>
            </a:br>
            <a:r>
              <a:rPr lang="en-GB" dirty="0" err="1"/>
              <a:t>ElseIf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= 16 Then</a:t>
            </a:r>
            <a:br>
              <a:rPr lang="en-GB" dirty="0"/>
            </a:br>
            <a:r>
              <a:rPr lang="en-GB" dirty="0"/>
              <a:t>      </a:t>
            </a:r>
            <a:r>
              <a:rPr lang="en-GB" dirty="0" err="1"/>
              <a:t>response.write</a:t>
            </a:r>
            <a:r>
              <a:rPr lang="en-GB" dirty="0"/>
              <a:t>("Time to go home!")</a:t>
            </a:r>
            <a:br>
              <a:rPr lang="en-GB" dirty="0"/>
            </a:br>
            <a:r>
              <a:rPr lang="en-GB" dirty="0"/>
              <a:t>Else</a:t>
            </a:r>
            <a:br>
              <a:rPr lang="en-GB" dirty="0"/>
            </a:br>
            <a:r>
              <a:rPr lang="en-GB" dirty="0"/>
              <a:t>      </a:t>
            </a:r>
            <a:r>
              <a:rPr lang="en-GB" dirty="0" err="1"/>
              <a:t>response.write</a:t>
            </a:r>
            <a:r>
              <a:rPr lang="en-GB" dirty="0"/>
              <a:t>("Unknown")</a:t>
            </a:r>
            <a:br>
              <a:rPr lang="en-GB" dirty="0"/>
            </a:br>
            <a:r>
              <a:rPr lang="en-GB" dirty="0"/>
              <a:t>End If</a:t>
            </a:r>
            <a:br>
              <a:rPr lang="en-GB" dirty="0"/>
            </a:br>
            <a:r>
              <a:rPr lang="en-GB" dirty="0" smtClean="0"/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240933" y="3311211"/>
            <a:ext cx="1614545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Good morning!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65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534" y="1290048"/>
            <a:ext cx="97917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VBScript is a Microsoft scripting language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VBScript is a light version of Microsoft's programming language Visual Basic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VBScript is the default scripting language in ASP (Active Server Pages).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2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62" y="874895"/>
            <a:ext cx="9998529" cy="85226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</a:t>
            </a:r>
            <a:r>
              <a:rPr lang="en-GB" dirty="0"/>
              <a:t>can also use the "Select Case" statement if you want to select one of many blocks of code to execute: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1019538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Select Case</a:t>
            </a:r>
            <a:br>
              <a:rPr lang="en-GB" sz="4800" b="1" dirty="0"/>
            </a:br>
            <a:endParaRPr lang="en-GB" sz="4800" b="1" dirty="0"/>
          </a:p>
        </p:txBody>
      </p:sp>
      <p:sp>
        <p:nvSpPr>
          <p:cNvPr id="5" name="Rectangle 4"/>
          <p:cNvSpPr/>
          <p:nvPr/>
        </p:nvSpPr>
        <p:spPr>
          <a:xfrm>
            <a:off x="438693" y="1551940"/>
            <a:ext cx="7412084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/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d=weekday(Date)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/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Select Case d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1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("Sleepy Sunday")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2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("Monday again!")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3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("Just Tuesday!")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4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("Wednesday!")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5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("Thursday...")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6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("Finally Friday!")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 Case Else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     </a:t>
            </a:r>
            <a:r>
              <a:rPr lang="en-GB" dirty="0" err="1">
                <a:latin typeface="Consolas" panose="020B0609020204030204" pitchFamily="49" charset="0"/>
              </a:rPr>
              <a:t>response.write</a:t>
            </a:r>
            <a:r>
              <a:rPr lang="en-GB" dirty="0">
                <a:latin typeface="Consolas" panose="020B0609020204030204" pitchFamily="49" charset="0"/>
              </a:rPr>
              <a:t>("Super Saturday!!!!")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>
                <a:latin typeface="Consolas" panose="020B0609020204030204" pitchFamily="49" charset="0"/>
              </a:rPr>
              <a:t>End Select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 smtClean="0">
                <a:latin typeface="Consolas" panose="020B0609020204030204" pitchFamily="49" charset="0"/>
              </a:rPr>
              <a:t>%&gt;</a:t>
            </a:r>
          </a:p>
        </p:txBody>
      </p:sp>
    </p:spTree>
    <p:extLst>
      <p:ext uri="{BB962C8B-B14F-4D97-AF65-F5344CB8AC3E}">
        <p14:creationId xmlns:p14="http://schemas.microsoft.com/office/powerpoint/2010/main" val="219746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847850"/>
            <a:ext cx="9791700" cy="4351338"/>
          </a:xfrm>
        </p:spPr>
        <p:txBody>
          <a:bodyPr/>
          <a:lstStyle/>
          <a:p>
            <a:r>
              <a:rPr lang="en-GB" dirty="0"/>
              <a:t>In VBScript we have four looping statements: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For...Next statement </a:t>
            </a:r>
            <a:r>
              <a:rPr lang="en-GB" dirty="0"/>
              <a:t>- runs code a specified number of times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For Each...Next statement </a:t>
            </a:r>
            <a:r>
              <a:rPr lang="en-GB" dirty="0"/>
              <a:t>- runs code for each item in a collection or each element of an array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Do...Loop statement </a:t>
            </a:r>
            <a:r>
              <a:rPr lang="en-GB" dirty="0"/>
              <a:t>- loops while or until a condition is true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While...Wend statement </a:t>
            </a:r>
            <a:r>
              <a:rPr lang="en-GB" dirty="0"/>
              <a:t>- Do not use it - use the Do...Loop statement instead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VBScript Looping</a:t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7678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014" y="898163"/>
            <a:ext cx="10259786" cy="1557655"/>
          </a:xfrm>
        </p:spPr>
        <p:txBody>
          <a:bodyPr>
            <a:normAutofit/>
          </a:bodyPr>
          <a:lstStyle/>
          <a:p>
            <a:r>
              <a:rPr lang="en-GB" sz="2400" dirty="0" smtClean="0"/>
              <a:t>Use </a:t>
            </a:r>
            <a:r>
              <a:rPr lang="en-GB" sz="2400" dirty="0"/>
              <a:t>the </a:t>
            </a:r>
            <a:r>
              <a:rPr lang="en-GB" sz="2400" b="1" dirty="0"/>
              <a:t>For...Next</a:t>
            </a:r>
            <a:r>
              <a:rPr lang="en-GB" sz="2400" dirty="0"/>
              <a:t> statement to run a block of code a specified number of times.</a:t>
            </a:r>
          </a:p>
          <a:p>
            <a:r>
              <a:rPr lang="en-GB" sz="2400" dirty="0"/>
              <a:t>The </a:t>
            </a:r>
            <a:r>
              <a:rPr lang="en-GB" sz="2400" b="1" dirty="0"/>
              <a:t>For</a:t>
            </a:r>
            <a:r>
              <a:rPr lang="en-GB" sz="2400" dirty="0"/>
              <a:t> statement specifies the counter variable (</a:t>
            </a:r>
            <a:r>
              <a:rPr lang="en-GB" sz="2400" b="1" dirty="0" err="1"/>
              <a:t>i</a:t>
            </a:r>
            <a:r>
              <a:rPr lang="en-GB" sz="2400" dirty="0"/>
              <a:t>), and its start and end values. The </a:t>
            </a:r>
            <a:r>
              <a:rPr lang="en-GB" sz="2400" b="1" dirty="0"/>
              <a:t>Next</a:t>
            </a:r>
            <a:r>
              <a:rPr lang="en-GB" sz="2400" dirty="0"/>
              <a:t> statement increases the counter variable (</a:t>
            </a:r>
            <a:r>
              <a:rPr lang="en-GB" sz="2400" b="1" dirty="0" err="1"/>
              <a:t>i</a:t>
            </a:r>
            <a:r>
              <a:rPr lang="en-GB" sz="2400" dirty="0"/>
              <a:t>) by one.</a:t>
            </a:r>
          </a:p>
          <a:p>
            <a:endParaRPr lang="en-GB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87584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For...Next Loop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539930" y="2721510"/>
            <a:ext cx="6527075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&lt;%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For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= 0 To 5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response.write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("The number is " &amp;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&amp; "&lt;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br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 /&gt;")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Next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&lt;/html&gt;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8103325" y="2988855"/>
            <a:ext cx="30131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number is 0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number is 1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number is 2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number is 3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number is 4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number is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80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150" y="1224733"/>
            <a:ext cx="9791700" cy="4351338"/>
          </a:xfrm>
        </p:spPr>
        <p:txBody>
          <a:bodyPr/>
          <a:lstStyle/>
          <a:p>
            <a:r>
              <a:rPr lang="en-GB" dirty="0" smtClean="0"/>
              <a:t>If </a:t>
            </a:r>
            <a:r>
              <a:rPr lang="en-GB" dirty="0"/>
              <a:t>you don't know how many repetitions you want, use a Do...Loop statement.</a:t>
            </a:r>
          </a:p>
          <a:p>
            <a:r>
              <a:rPr lang="en-GB" dirty="0"/>
              <a:t>The Do...Loop statement repeats a block of code while a condition is true, or until a condition becomes true.</a:t>
            </a:r>
          </a:p>
          <a:p>
            <a:r>
              <a:rPr lang="en-GB" dirty="0"/>
              <a:t>Repeat Code While a Condition is True</a:t>
            </a:r>
          </a:p>
          <a:p>
            <a:r>
              <a:rPr lang="en-GB" dirty="0"/>
              <a:t>You use the While keyword to check a condition in a Do...Loop statement.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967286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Do...Loop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1447800" y="5042881"/>
            <a:ext cx="60960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Do While </a:t>
            </a:r>
            <a:r>
              <a:rPr lang="en-GB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&gt;10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  some code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Loop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6549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www.w3schools.com/asp/vbscript_looping.asp</a:t>
            </a:r>
            <a:endParaRPr lang="en-GB" dirty="0" smtClean="0"/>
          </a:p>
          <a:p>
            <a:r>
              <a:rPr lang="en-GB" dirty="0">
                <a:hlinkClick r:id="rId3"/>
              </a:rPr>
              <a:t>http://www.tutorialspoint.com/vbscript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www.pickatutorial.com/tutorial/vbscript/first_vbscript_code.htm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more about Loops in VB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98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1403" y="2664188"/>
            <a:ext cx="9029700" cy="1325563"/>
          </a:xfrm>
        </p:spPr>
        <p:txBody>
          <a:bodyPr>
            <a:noAutofit/>
          </a:bodyPr>
          <a:lstStyle/>
          <a:p>
            <a:pPr algn="ctr"/>
            <a:r>
              <a:rPr lang="en-GB" sz="5400" b="1" u="sng" dirty="0"/>
              <a:t>VBScript Examples</a:t>
            </a:r>
            <a:br>
              <a:rPr lang="en-GB" sz="5400" b="1" u="sng" dirty="0"/>
            </a:br>
            <a:endParaRPr lang="en-GB" sz="5400" b="1" u="sng" dirty="0"/>
          </a:p>
        </p:txBody>
      </p:sp>
    </p:spTree>
    <p:extLst>
      <p:ext uri="{BB962C8B-B14F-4D97-AF65-F5344CB8AC3E}">
        <p14:creationId xmlns:p14="http://schemas.microsoft.com/office/powerpoint/2010/main" val="31936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13" y="1847850"/>
            <a:ext cx="6654437" cy="435133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("Today's date is " &amp; Date())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("&lt;</a:t>
            </a:r>
            <a:r>
              <a:rPr lang="en-GB" dirty="0" err="1"/>
              <a:t>br</a:t>
            </a:r>
            <a:r>
              <a:rPr lang="en-GB" dirty="0"/>
              <a:t>&gt;")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("The time is " &amp; Time())</a:t>
            </a:r>
            <a:br>
              <a:rPr lang="en-GB" dirty="0"/>
            </a:br>
            <a:r>
              <a:rPr lang="en-GB" dirty="0"/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hlinkClick r:id="rId2"/>
              </a:rPr>
              <a:t>Display Date and Time</a:t>
            </a: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7319554" y="2230623"/>
            <a:ext cx="403424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Today's date is 2/22/2016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The time is 2:30:17 PM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815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13" y="1168581"/>
            <a:ext cx="6654437" cy="555289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1400" dirty="0"/>
              <a:t>&lt;!DOCTYPE html&gt;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&lt;html&gt;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&lt;body&gt;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&lt;p&gt;VBScripts' function &lt;b&gt;</a:t>
            </a:r>
            <a:r>
              <a:rPr lang="en-GB" sz="1400" dirty="0" err="1"/>
              <a:t>WeekdayName</a:t>
            </a:r>
            <a:r>
              <a:rPr lang="en-GB" sz="1400" dirty="0"/>
              <a:t>&lt;/b&gt; is used to get a weekday:&lt;/p&gt;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&lt;%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("&lt;p&gt;")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</a:t>
            </a:r>
            <a:r>
              <a:rPr lang="en-GB" sz="1400" dirty="0" err="1"/>
              <a:t>WeekDayName</a:t>
            </a:r>
            <a:r>
              <a:rPr lang="en-GB" sz="1400" dirty="0"/>
              <a:t>(1))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</a:t>
            </a:r>
            <a:r>
              <a:rPr lang="en-GB" sz="1400" dirty="0" err="1"/>
              <a:t>br</a:t>
            </a:r>
            <a:r>
              <a:rPr lang="en-GB" sz="1400" dirty="0"/>
              <a:t>&gt;")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</a:t>
            </a:r>
            <a:r>
              <a:rPr lang="en-GB" sz="1400" dirty="0" err="1"/>
              <a:t>WeekDayName</a:t>
            </a:r>
            <a:r>
              <a:rPr lang="en-GB" sz="1400" dirty="0"/>
              <a:t>(2))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("&lt;/p&gt;&lt;p&gt;")</a:t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("Get the abbreviated name of a weekday:")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</a:t>
            </a:r>
            <a:r>
              <a:rPr lang="en-GB" sz="1400" dirty="0" err="1"/>
              <a:t>br</a:t>
            </a:r>
            <a:r>
              <a:rPr lang="en-GB" sz="1400" dirty="0"/>
              <a:t>&gt;")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</a:t>
            </a:r>
            <a:r>
              <a:rPr lang="en-GB" sz="1400" dirty="0" err="1"/>
              <a:t>WeekDayName</a:t>
            </a:r>
            <a:r>
              <a:rPr lang="en-GB" sz="1400" dirty="0"/>
              <a:t>(1,True))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</a:t>
            </a:r>
            <a:r>
              <a:rPr lang="en-GB" sz="1400" dirty="0" err="1"/>
              <a:t>br</a:t>
            </a:r>
            <a:r>
              <a:rPr lang="en-GB" sz="1400" dirty="0"/>
              <a:t>&gt;")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</a:t>
            </a:r>
            <a:r>
              <a:rPr lang="en-GB" sz="1400" dirty="0" err="1"/>
              <a:t>WeekDayName</a:t>
            </a:r>
            <a:r>
              <a:rPr lang="en-GB" sz="1400" dirty="0"/>
              <a:t>(2,True))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("&lt;/p&gt;&lt;p&gt;")</a:t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("Get the current weekday:")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</a:t>
            </a:r>
            <a:r>
              <a:rPr lang="en-GB" sz="1400" dirty="0" err="1"/>
              <a:t>br</a:t>
            </a:r>
            <a:r>
              <a:rPr lang="en-GB" sz="1400" dirty="0"/>
              <a:t>&gt;")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</a:t>
            </a:r>
            <a:r>
              <a:rPr lang="en-GB" sz="1400" dirty="0" err="1"/>
              <a:t>WeekdayName</a:t>
            </a:r>
            <a:r>
              <a:rPr lang="en-GB" sz="1400" dirty="0"/>
              <a:t>(weekday(Date)))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</a:t>
            </a:r>
            <a:r>
              <a:rPr lang="en-GB" sz="1400" dirty="0" err="1"/>
              <a:t>br</a:t>
            </a:r>
            <a:r>
              <a:rPr lang="en-GB" sz="1400" dirty="0"/>
              <a:t>&gt;")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</a:t>
            </a:r>
            <a:r>
              <a:rPr lang="en-GB" sz="1400" dirty="0" err="1"/>
              <a:t>WeekdayName</a:t>
            </a:r>
            <a:r>
              <a:rPr lang="en-GB" sz="1400" dirty="0"/>
              <a:t>(weekday(Date), True))</a:t>
            </a:r>
            <a:br>
              <a:rPr lang="en-GB" sz="1400" dirty="0"/>
            </a:br>
            <a:r>
              <a:rPr lang="en-GB" sz="1400" dirty="0" err="1"/>
              <a:t>response.write</a:t>
            </a:r>
            <a:r>
              <a:rPr lang="en-GB" sz="1400" dirty="0"/>
              <a:t>("&lt;/p&gt;")</a:t>
            </a:r>
            <a:br>
              <a:rPr lang="en-GB" sz="1400" dirty="0"/>
            </a:br>
            <a:r>
              <a:rPr lang="en-GB" sz="1400" dirty="0"/>
              <a:t>%&gt;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&lt;/body&gt;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>&lt;/html&gt;</a:t>
            </a:r>
            <a:endParaRPr lang="en-GB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60152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Display </a:t>
            </a:r>
            <a:r>
              <a:rPr lang="en-GB" sz="3200" b="1" dirty="0" smtClean="0"/>
              <a:t>Days</a:t>
            </a: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7319554" y="2230623"/>
            <a:ext cx="4034246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VBScripts' function </a:t>
            </a:r>
            <a:r>
              <a:rPr lang="en-GB" b="1" dirty="0" err="1"/>
              <a:t>WeekdayName</a:t>
            </a:r>
            <a:r>
              <a:rPr lang="en-GB" dirty="0"/>
              <a:t> is used to get a weekday:</a:t>
            </a:r>
          </a:p>
          <a:p>
            <a:r>
              <a:rPr lang="en-GB" dirty="0"/>
              <a:t>Sunday</a:t>
            </a:r>
            <a:br>
              <a:rPr lang="en-GB" dirty="0"/>
            </a:br>
            <a:r>
              <a:rPr lang="en-GB" dirty="0"/>
              <a:t>Monday</a:t>
            </a:r>
          </a:p>
          <a:p>
            <a:r>
              <a:rPr lang="en-GB" dirty="0"/>
              <a:t>Get the abbreviated name of a weekday:</a:t>
            </a:r>
            <a:br>
              <a:rPr lang="en-GB" dirty="0"/>
            </a:br>
            <a:r>
              <a:rPr lang="en-GB" dirty="0"/>
              <a:t>Sun</a:t>
            </a:r>
            <a:br>
              <a:rPr lang="en-GB" dirty="0"/>
            </a:br>
            <a:r>
              <a:rPr lang="en-GB" dirty="0"/>
              <a:t>Mon</a:t>
            </a:r>
          </a:p>
          <a:p>
            <a:r>
              <a:rPr lang="en-GB" dirty="0"/>
              <a:t>Get the current weekday:</a:t>
            </a:r>
            <a:br>
              <a:rPr lang="en-GB" dirty="0"/>
            </a:br>
            <a:r>
              <a:rPr lang="en-GB" dirty="0"/>
              <a:t>Monday</a:t>
            </a:r>
            <a:br>
              <a:rPr lang="en-GB" dirty="0"/>
            </a:br>
            <a:r>
              <a:rPr lang="en-GB" dirty="0"/>
              <a:t>Mon</a:t>
            </a:r>
          </a:p>
        </p:txBody>
      </p:sp>
    </p:spTree>
    <p:extLst>
      <p:ext uri="{BB962C8B-B14F-4D97-AF65-F5344CB8AC3E}">
        <p14:creationId xmlns:p14="http://schemas.microsoft.com/office/powerpoint/2010/main" val="1803709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13" y="1168581"/>
            <a:ext cx="6654437" cy="555289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dirty="0"/>
              <a:t>&lt;!DOCTYPE html&gt;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dirty="0"/>
              <a:t>&lt;html&gt;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dirty="0"/>
              <a:t>&lt;body&gt;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("Today's day is " &amp; </a:t>
            </a:r>
            <a:r>
              <a:rPr lang="en-GB" dirty="0" err="1"/>
              <a:t>WeekdayName</a:t>
            </a:r>
            <a:r>
              <a:rPr lang="en-GB" dirty="0"/>
              <a:t>(Weekday(Date)))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("&lt;</a:t>
            </a:r>
            <a:r>
              <a:rPr lang="en-GB" dirty="0" err="1"/>
              <a:t>br</a:t>
            </a:r>
            <a:r>
              <a:rPr lang="en-GB" dirty="0"/>
              <a:t>&gt;")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("The month is " &amp; </a:t>
            </a:r>
            <a:r>
              <a:rPr lang="en-GB" dirty="0" err="1"/>
              <a:t>MonthName</a:t>
            </a:r>
            <a:r>
              <a:rPr lang="en-GB" dirty="0"/>
              <a:t>(Month(Date)))</a:t>
            </a:r>
            <a:br>
              <a:rPr lang="en-GB" dirty="0"/>
            </a:br>
            <a:r>
              <a:rPr lang="en-GB" dirty="0"/>
              <a:t>%&gt;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dirty="0"/>
              <a:t>&lt;/body&gt;</a:t>
            </a:r>
            <a:r>
              <a:rPr lang="en-GB" sz="1400" dirty="0"/>
              <a:t/>
            </a:r>
            <a:br>
              <a:rPr lang="en-GB" sz="1400" dirty="0"/>
            </a:br>
            <a:r>
              <a:rPr lang="en-GB" dirty="0"/>
              <a:t>&lt;/html&gt;</a:t>
            </a:r>
            <a:endParaRPr lang="en-GB" sz="1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24100" y="365126"/>
            <a:ext cx="9029700" cy="60152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>
                <a:hlinkClick r:id="rId2"/>
              </a:rPr>
              <a:t>Display the current month and day</a:t>
            </a:r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7319554" y="2230623"/>
            <a:ext cx="403424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Today's day is Monday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The month is February</a:t>
            </a:r>
          </a:p>
        </p:txBody>
      </p:sp>
    </p:spTree>
    <p:extLst>
      <p:ext uri="{BB962C8B-B14F-4D97-AF65-F5344CB8AC3E}">
        <p14:creationId xmlns:p14="http://schemas.microsoft.com/office/powerpoint/2010/main" val="46119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www.w3schools.com/asp/vbscript_examples.asp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35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626" y="2005012"/>
            <a:ext cx="12220847" cy="4351338"/>
          </a:xfrm>
        </p:spPr>
        <p:txBody>
          <a:bodyPr/>
          <a:lstStyle/>
          <a:p>
            <a:r>
              <a:rPr lang="en-GB" dirty="0"/>
              <a:t>When VBScript is used with ASP, </a:t>
            </a:r>
            <a:r>
              <a:rPr lang="en-GB" dirty="0" smtClean="0"/>
              <a:t>the statement</a:t>
            </a:r>
            <a:r>
              <a:rPr lang="en-GB" dirty="0"/>
              <a:t> </a:t>
            </a:r>
            <a:r>
              <a:rPr lang="en-GB" b="1" u="sng" dirty="0" err="1">
                <a:solidFill>
                  <a:srgbClr val="FF0000"/>
                </a:solidFill>
              </a:rPr>
              <a:t>response.write</a:t>
            </a:r>
            <a:r>
              <a:rPr lang="en-GB" b="1" u="sng" dirty="0">
                <a:solidFill>
                  <a:srgbClr val="FF0000"/>
                </a:solidFill>
              </a:rPr>
              <a:t>()</a:t>
            </a:r>
            <a:r>
              <a:rPr lang="en-GB" dirty="0"/>
              <a:t> produces output.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81150" y="430440"/>
            <a:ext cx="9029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VBScript</a:t>
            </a:r>
            <a:r>
              <a:rPr lang="en-GB" dirty="0"/>
              <a:t> on a Server</a:t>
            </a:r>
            <a:br>
              <a:rPr lang="en-GB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957942" y="3366927"/>
            <a:ext cx="8982891" cy="26776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&lt;html&gt;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&lt;body&gt;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E80000"/>
                </a:solidFill>
                <a:latin typeface="Consolas" panose="020B0609020204030204" pitchFamily="49" charset="0"/>
              </a:rPr>
              <a:t>&lt;%</a:t>
            </a:r>
            <a:r>
              <a:rPr lang="en-GB" sz="2400" dirty="0" err="1">
                <a:solidFill>
                  <a:srgbClr val="E80000"/>
                </a:solidFill>
                <a:latin typeface="Consolas" panose="020B0609020204030204" pitchFamily="49" charset="0"/>
              </a:rPr>
              <a:t>response.write</a:t>
            </a:r>
            <a:r>
              <a:rPr lang="en-GB" sz="2400" dirty="0">
                <a:solidFill>
                  <a:srgbClr val="E80000"/>
                </a:solidFill>
                <a:latin typeface="Consolas" panose="020B0609020204030204" pitchFamily="49" charset="0"/>
              </a:rPr>
              <a:t>("This is my first VBScript")%&gt;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&lt;/body&gt;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000000"/>
                </a:solidFill>
                <a:latin typeface="Consolas" panose="020B0609020204030204" pitchFamily="49" charset="0"/>
              </a:rPr>
              <a:t>&lt;/html&gt;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0605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18038" y="1756044"/>
            <a:ext cx="9029700" cy="1325563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 smtClean="0"/>
              <a:t>Questions !!</a:t>
            </a:r>
            <a:br>
              <a:rPr lang="en-GB" sz="6000" b="1" dirty="0" smtClean="0"/>
            </a:br>
            <a:r>
              <a:rPr lang="en-GB" sz="6000" b="1" dirty="0" smtClean="0">
                <a:sym typeface="Wingdings" panose="05000000000000000000" pitchFamily="2" charset="2"/>
              </a:rPr>
              <a:t>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30527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variable can have a short name, like x, or a more descriptive name, like </a:t>
            </a:r>
            <a:r>
              <a:rPr lang="en-GB" dirty="0" err="1"/>
              <a:t>carname</a:t>
            </a:r>
            <a:r>
              <a:rPr lang="en-GB" dirty="0"/>
              <a:t>.</a:t>
            </a:r>
          </a:p>
          <a:p>
            <a:r>
              <a:rPr lang="en-GB" dirty="0"/>
              <a:t>Rules for VBScript variable names:</a:t>
            </a:r>
          </a:p>
          <a:p>
            <a:r>
              <a:rPr lang="en-GB" dirty="0"/>
              <a:t>Must begin with a letter </a:t>
            </a:r>
          </a:p>
          <a:p>
            <a:r>
              <a:rPr lang="en-GB" dirty="0"/>
              <a:t>Cannot contain a period (.)</a:t>
            </a:r>
          </a:p>
          <a:p>
            <a:r>
              <a:rPr lang="en-GB" dirty="0"/>
              <a:t>Cannot exceed 255 characters</a:t>
            </a:r>
          </a:p>
          <a:p>
            <a:r>
              <a:rPr lang="en-GB" dirty="0"/>
              <a:t>In VBScript, all variables are of type </a:t>
            </a:r>
            <a:r>
              <a:rPr lang="en-GB" i="1" dirty="0"/>
              <a:t>variant</a:t>
            </a:r>
            <a:r>
              <a:rPr lang="en-GB" dirty="0"/>
              <a:t>, that can store different types of data.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/>
              <a:t>VBScript Variables</a:t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5806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can declare VBScript variables with the Dim, Public or the </a:t>
            </a:r>
            <a:r>
              <a:rPr lang="en-GB" dirty="0" smtClean="0"/>
              <a:t>Private </a:t>
            </a:r>
            <a:r>
              <a:rPr lang="en-GB" dirty="0"/>
              <a:t>statement. Like this</a:t>
            </a:r>
            <a:r>
              <a:rPr lang="en-GB" dirty="0" smtClean="0"/>
              <a:t>:</a:t>
            </a:r>
          </a:p>
          <a:p>
            <a:endParaRPr lang="en-US" dirty="0"/>
          </a:p>
          <a:p>
            <a:r>
              <a:rPr lang="en-GB" dirty="0"/>
              <a:t>Dim x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Dim </a:t>
            </a:r>
            <a:r>
              <a:rPr lang="en-GB" dirty="0" err="1"/>
              <a:t>carname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Declaring (Creating) VBScript Variables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37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2100" y="1825625"/>
            <a:ext cx="4263934" cy="435133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dirty="0"/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/>
              <a:t>Dim </a:t>
            </a:r>
            <a:r>
              <a:rPr lang="en-GB" dirty="0" err="1"/>
              <a:t>firstname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firstname</a:t>
            </a:r>
            <a:r>
              <a:rPr lang="en-GB" dirty="0" smtClean="0"/>
              <a:t>=“Sara"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</a:t>
            </a:r>
            <a:r>
              <a:rPr lang="en-GB" dirty="0" err="1"/>
              <a:t>firstname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("&lt;</a:t>
            </a:r>
            <a:r>
              <a:rPr lang="en-GB" dirty="0" err="1"/>
              <a:t>br</a:t>
            </a:r>
            <a:r>
              <a:rPr lang="en-GB" dirty="0"/>
              <a:t>&gt;")</a:t>
            </a:r>
            <a:br>
              <a:rPr lang="en-GB" dirty="0"/>
            </a:br>
            <a:r>
              <a:rPr lang="en-GB" dirty="0" err="1"/>
              <a:t>firstname</a:t>
            </a:r>
            <a:r>
              <a:rPr lang="en-GB" dirty="0" smtClean="0"/>
              <a:t>=“Ahmed"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response.write</a:t>
            </a:r>
            <a:r>
              <a:rPr lang="en-GB" dirty="0"/>
              <a:t>(</a:t>
            </a:r>
            <a:r>
              <a:rPr lang="en-GB" dirty="0" err="1"/>
              <a:t>firstname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626" y="169182"/>
            <a:ext cx="9029700" cy="1325563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58296" y="2282875"/>
            <a:ext cx="1628503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Sara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Ahmed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65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48" y="1749878"/>
            <a:ext cx="6837317" cy="435133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GB" dirty="0"/>
              <a:t>&lt;!DOCTYPE 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&lt;html&gt;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&lt;%</a:t>
            </a:r>
            <a:br>
              <a:rPr lang="en-GB" dirty="0"/>
            </a:br>
            <a:r>
              <a:rPr lang="en-GB" dirty="0"/>
              <a:t>Dim </a:t>
            </a:r>
            <a:r>
              <a:rPr lang="en-GB" dirty="0" err="1"/>
              <a:t>firstname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firstname</a:t>
            </a:r>
            <a:r>
              <a:rPr lang="en-GB" dirty="0" smtClean="0"/>
              <a:t>=“Sara”</a:t>
            </a:r>
            <a:r>
              <a:rPr lang="en-GB" dirty="0"/>
              <a:t/>
            </a:r>
            <a:br>
              <a:rPr lang="en-GB" dirty="0"/>
            </a:br>
            <a:endParaRPr lang="en-GB" dirty="0" smtClean="0"/>
          </a:p>
          <a:p>
            <a:r>
              <a:rPr lang="en-GB" dirty="0" err="1" smtClean="0">
                <a:solidFill>
                  <a:srgbClr val="FF0000"/>
                </a:solidFill>
              </a:rPr>
              <a:t>response.write</a:t>
            </a:r>
            <a:r>
              <a:rPr lang="en-GB" dirty="0" smtClean="0">
                <a:solidFill>
                  <a:srgbClr val="FF0000"/>
                </a:solidFill>
              </a:rPr>
              <a:t>(“your first name is :”&amp;</a:t>
            </a:r>
            <a:r>
              <a:rPr lang="en-GB" dirty="0" err="1" smtClean="0">
                <a:solidFill>
                  <a:srgbClr val="FF0000"/>
                </a:solidFill>
              </a:rPr>
              <a:t>firstname</a:t>
            </a:r>
            <a:r>
              <a:rPr lang="en-GB" dirty="0">
                <a:solidFill>
                  <a:srgbClr val="FF0000"/>
                </a:solidFill>
              </a:rPr>
              <a:t>)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/>
              <a:t>%&gt;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&lt;/body&gt;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&lt;/html&gt;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8626" y="169182"/>
            <a:ext cx="9029700" cy="1325563"/>
          </a:xfrm>
        </p:spPr>
        <p:txBody>
          <a:bodyPr/>
          <a:lstStyle/>
          <a:p>
            <a:r>
              <a:rPr lang="en-US" dirty="0" smtClean="0"/>
              <a:t>Example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207828" y="3968795"/>
            <a:ext cx="36009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your </a:t>
            </a:r>
            <a:r>
              <a:rPr lang="en-GB" dirty="0"/>
              <a:t>first name is </a:t>
            </a:r>
            <a:r>
              <a:rPr lang="en-GB" dirty="0" smtClean="0"/>
              <a:t>: </a:t>
            </a:r>
            <a:r>
              <a:rPr lang="en-GB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Sara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3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VBScript has two kinds procedures: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Sub procedure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Function procedure</a:t>
            </a:r>
          </a:p>
          <a:p>
            <a:endParaRPr lang="en-GB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VBScript Procedures</a:t>
            </a:r>
            <a:br>
              <a:rPr lang="en-GB" b="1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3597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Development of Internet Application 1501CT - Sara Almudauh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91" y="1133294"/>
            <a:ext cx="9791700" cy="2615746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A Sub procedure: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is a series of statements, enclosed by the Sub and End Sub statements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can perform actions, but </a:t>
            </a:r>
            <a:r>
              <a:rPr lang="en-GB" sz="3200" b="1" dirty="0"/>
              <a:t>does not return</a:t>
            </a:r>
            <a:r>
              <a:rPr lang="en-GB" sz="3200" dirty="0"/>
              <a:t> a value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can take arguments</a:t>
            </a:r>
          </a:p>
          <a:p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Sub</a:t>
            </a:r>
            <a:r>
              <a:rPr lang="en-GB" b="1" dirty="0"/>
              <a:t> Procedures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5" name="Rectangle 4"/>
          <p:cNvSpPr/>
          <p:nvPr/>
        </p:nvSpPr>
        <p:spPr>
          <a:xfrm>
            <a:off x="931817" y="4517209"/>
            <a:ext cx="3156857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>
                <a:solidFill>
                  <a:srgbClr val="000000"/>
                </a:solidFill>
                <a:latin typeface="Consolas" panose="020B0609020204030204" pitchFamily="49" charset="0"/>
              </a:rPr>
              <a:t>Sub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mysub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i="1" dirty="0">
                <a:solidFill>
                  <a:srgbClr val="000000"/>
                </a:solidFill>
                <a:latin typeface="Consolas" panose="020B0609020204030204" pitchFamily="49" charset="0"/>
              </a:rPr>
              <a:t>some statements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End Sub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437245" y="4794208"/>
            <a:ext cx="556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Verdana" panose="020B0604030504040204" pitchFamily="34" charset="0"/>
              </a:rPr>
              <a:t>or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5257800" y="4594153"/>
            <a:ext cx="4487091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Sub </a:t>
            </a:r>
            <a:r>
              <a:rPr lang="en-GB" dirty="0" err="1">
                <a:solidFill>
                  <a:srgbClr val="000000"/>
                </a:solidFill>
                <a:latin typeface="Consolas" panose="020B0609020204030204" pitchFamily="49" charset="0"/>
              </a:rPr>
              <a:t>mysub</a:t>
            </a: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(argument1,argument2)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GB" i="1" dirty="0">
                <a:solidFill>
                  <a:srgbClr val="000000"/>
                </a:solidFill>
                <a:latin typeface="Consolas" panose="020B0609020204030204" pitchFamily="49" charset="0"/>
              </a:rPr>
              <a:t>some statements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solidFill>
                  <a:srgbClr val="000000"/>
                </a:solidFill>
                <a:latin typeface="Consolas" panose="020B0609020204030204" pitchFamily="49" charset="0"/>
              </a:rPr>
              <a:t>End Sub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29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loud skipper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Cloud skipper design template" id="{30DBBF30-EDA2-4408-9702-3B0A8AED6F12}" vid="{0F128B79-39D4-4007-9EC6-E245A2CC91E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1AFEDE-5CAF-4D05-AC35-0F55C5366E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Cloud skipper design slides</Template>
  <TotalTime>0</TotalTime>
  <Words>750</Words>
  <Application>Microsoft Office PowerPoint</Application>
  <PresentationFormat>Widescreen</PresentationFormat>
  <Paragraphs>162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SimSun</vt:lpstr>
      <vt:lpstr>SimSun</vt:lpstr>
      <vt:lpstr>Arial</vt:lpstr>
      <vt:lpstr>Calibri</vt:lpstr>
      <vt:lpstr>Calibri Light</vt:lpstr>
      <vt:lpstr>Cambria</vt:lpstr>
      <vt:lpstr>Consolas</vt:lpstr>
      <vt:lpstr>Times New Roman</vt:lpstr>
      <vt:lpstr>Verdana</vt:lpstr>
      <vt:lpstr>Wingdings</vt:lpstr>
      <vt:lpstr>Cloud skipper design template</vt:lpstr>
      <vt:lpstr>VBScript  Part 1</vt:lpstr>
      <vt:lpstr>PowerPoint Presentation</vt:lpstr>
      <vt:lpstr>VBScript on a Server </vt:lpstr>
      <vt:lpstr>VBScript Variables </vt:lpstr>
      <vt:lpstr>Declaring (Creating) VBScript Variables </vt:lpstr>
      <vt:lpstr>Example </vt:lpstr>
      <vt:lpstr>Example </vt:lpstr>
      <vt:lpstr>VBScript Procedures </vt:lpstr>
      <vt:lpstr>Sub Procedures </vt:lpstr>
      <vt:lpstr>Example </vt:lpstr>
      <vt:lpstr>VBScript Function Procedures </vt:lpstr>
      <vt:lpstr>VBScript Function Procedures </vt:lpstr>
      <vt:lpstr>Example </vt:lpstr>
      <vt:lpstr>Calling a Procedure </vt:lpstr>
      <vt:lpstr>Calling a Procedure </vt:lpstr>
      <vt:lpstr>VBScript Conditional Statements </vt:lpstr>
      <vt:lpstr>VBScript Conditional Statements </vt:lpstr>
      <vt:lpstr>VBScript Conditional Statements </vt:lpstr>
      <vt:lpstr>VBScript Conditional Statements </vt:lpstr>
      <vt:lpstr>Select Case </vt:lpstr>
      <vt:lpstr>VBScript Looping </vt:lpstr>
      <vt:lpstr>For...Next Loop </vt:lpstr>
      <vt:lpstr>Do...Loop </vt:lpstr>
      <vt:lpstr>Read more about Loops in VB</vt:lpstr>
      <vt:lpstr>VBScript Examples </vt:lpstr>
      <vt:lpstr>Display Date and Time</vt:lpstr>
      <vt:lpstr>Display Days</vt:lpstr>
      <vt:lpstr>Display the current month and day</vt:lpstr>
      <vt:lpstr>More Examples</vt:lpstr>
      <vt:lpstr>Questions !!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2015-06-10T01:27:29Z</dcterms:created>
  <dcterms:modified xsi:type="dcterms:W3CDTF">2016-02-22T19:35:41Z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TC034605089991</vt:lpwstr>
  </property>
</Properties>
</file>