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65" r:id="rId5"/>
    <p:sldId id="266" r:id="rId6"/>
    <p:sldId id="267" r:id="rId7"/>
    <p:sldId id="268" r:id="rId8"/>
    <p:sldId id="259" r:id="rId9"/>
    <p:sldId id="260" r:id="rId10"/>
    <p:sldId id="270" r:id="rId11"/>
    <p:sldId id="269" r:id="rId12"/>
    <p:sldId id="261" r:id="rId13"/>
    <p:sldId id="262" r:id="rId14"/>
    <p:sldId id="263" r:id="rId15"/>
    <p:sldId id="264"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5" d="100"/>
          <a:sy n="115" d="100"/>
        </p:scale>
        <p:origin x="14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2/25/2019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4048" y="354508"/>
            <a:ext cx="7766936" cy="692627"/>
          </a:xfrm>
        </p:spPr>
        <p:txBody>
          <a:bodyPr/>
          <a:lstStyle/>
          <a:p>
            <a:pPr algn="ctr"/>
            <a:r>
              <a:rPr lang="en-US" sz="2300" b="1" dirty="0"/>
              <a:t>Ecological factors </a:t>
            </a:r>
            <a:r>
              <a:rPr lang="ar-SA" sz="2300" b="1" dirty="0"/>
              <a:t>العوامل البيئية </a:t>
            </a:r>
            <a:endParaRPr lang="en-US" sz="2300" b="1" dirty="0"/>
          </a:p>
        </p:txBody>
      </p:sp>
      <p:sp>
        <p:nvSpPr>
          <p:cNvPr id="3" name="Subtitle 2"/>
          <p:cNvSpPr>
            <a:spLocks noGrp="1"/>
          </p:cNvSpPr>
          <p:nvPr>
            <p:ph type="subTitle" idx="1"/>
          </p:nvPr>
        </p:nvSpPr>
        <p:spPr>
          <a:xfrm>
            <a:off x="390698" y="1308148"/>
            <a:ext cx="9243753" cy="3584403"/>
          </a:xfrm>
        </p:spPr>
        <p:txBody>
          <a:bodyPr>
            <a:noAutofit/>
          </a:bodyPr>
          <a:lstStyle/>
          <a:p>
            <a:r>
              <a:rPr lang="ar-SA" sz="2200" dirty="0">
                <a:solidFill>
                  <a:schemeClr val="tx1">
                    <a:lumMod val="95000"/>
                    <a:lumOff val="5000"/>
                  </a:schemeClr>
                </a:solidFill>
              </a:rPr>
              <a:t>هناك عدة عوامل تؤثر في حياة الكائن الحي وقد تؤدي إلى </a:t>
            </a:r>
            <a:r>
              <a:rPr lang="ar-SA" sz="2200" dirty="0">
                <a:solidFill>
                  <a:srgbClr val="FF0000"/>
                </a:solidFill>
              </a:rPr>
              <a:t>نموه وانتشاره </a:t>
            </a:r>
            <a:r>
              <a:rPr lang="ar-SA" sz="2200" dirty="0">
                <a:solidFill>
                  <a:schemeClr val="tx1">
                    <a:lumMod val="95000"/>
                    <a:lumOff val="5000"/>
                  </a:schemeClr>
                </a:solidFill>
              </a:rPr>
              <a:t>أو تعمل على تضييق سبل الحياة أمامه </a:t>
            </a:r>
            <a:r>
              <a:rPr lang="ar-SA" sz="2200" dirty="0">
                <a:solidFill>
                  <a:srgbClr val="FF0000"/>
                </a:solidFill>
              </a:rPr>
              <a:t>فيتناقص تدريجياً وقد يختفي تماماً</a:t>
            </a:r>
            <a:r>
              <a:rPr lang="ar-SA" sz="2200" dirty="0">
                <a:solidFill>
                  <a:schemeClr val="tx1">
                    <a:lumMod val="95000"/>
                    <a:lumOff val="5000"/>
                  </a:schemeClr>
                </a:solidFill>
              </a:rPr>
              <a:t>، هذه العوامل يمكن تقسيمها إلى مجموعتين</a:t>
            </a:r>
            <a:r>
              <a:rPr lang="ar-SA" sz="2200" dirty="0" smtClean="0">
                <a:solidFill>
                  <a:schemeClr val="tx1">
                    <a:lumMod val="95000"/>
                    <a:lumOff val="5000"/>
                  </a:schemeClr>
                </a:solidFill>
              </a:rPr>
              <a:t>:</a:t>
            </a:r>
            <a:r>
              <a:rPr lang="ar-SA" sz="2200" b="1" dirty="0" smtClean="0">
                <a:solidFill>
                  <a:schemeClr val="tx1">
                    <a:lumMod val="95000"/>
                    <a:lumOff val="5000"/>
                  </a:schemeClr>
                </a:solidFill>
              </a:rPr>
              <a:t>-</a:t>
            </a:r>
            <a:endParaRPr lang="en-US" sz="2200" b="1" dirty="0" smtClean="0">
              <a:solidFill>
                <a:schemeClr val="tx1">
                  <a:lumMod val="95000"/>
                  <a:lumOff val="5000"/>
                </a:schemeClr>
              </a:solidFill>
            </a:endParaRPr>
          </a:p>
          <a:p>
            <a:r>
              <a:rPr lang="en-US" sz="2200" b="1" dirty="0">
                <a:solidFill>
                  <a:schemeClr val="accent2">
                    <a:lumMod val="50000"/>
                  </a:schemeClr>
                </a:solidFill>
              </a:rPr>
              <a:t>Physical factors</a:t>
            </a:r>
            <a:r>
              <a:rPr lang="ar-SA" sz="2200" b="1" dirty="0">
                <a:solidFill>
                  <a:schemeClr val="accent2">
                    <a:lumMod val="50000"/>
                  </a:schemeClr>
                </a:solidFill>
              </a:rPr>
              <a:t> العوامل الفيزيائية </a:t>
            </a:r>
            <a:endParaRPr lang="ar-SA" sz="2200" b="1" dirty="0">
              <a:solidFill>
                <a:schemeClr val="tx1">
                  <a:lumMod val="95000"/>
                  <a:lumOff val="5000"/>
                </a:schemeClr>
              </a:solidFill>
            </a:endParaRPr>
          </a:p>
          <a:p>
            <a:r>
              <a:rPr lang="ar-SA" sz="2200" dirty="0" smtClean="0">
                <a:solidFill>
                  <a:schemeClr val="tx1">
                    <a:lumMod val="95000"/>
                    <a:lumOff val="5000"/>
                  </a:schemeClr>
                </a:solidFill>
              </a:rPr>
              <a:t>وهي </a:t>
            </a:r>
            <a:r>
              <a:rPr lang="ar-SA" sz="2200" dirty="0">
                <a:solidFill>
                  <a:schemeClr val="tx1">
                    <a:lumMod val="95000"/>
                    <a:lumOff val="5000"/>
                  </a:schemeClr>
                </a:solidFill>
              </a:rPr>
              <a:t>تشمل </a:t>
            </a:r>
            <a:r>
              <a:rPr lang="ar-SA" sz="2200" dirty="0">
                <a:solidFill>
                  <a:srgbClr val="FF0000"/>
                </a:solidFill>
              </a:rPr>
              <a:t>الحرارة  والرطوبة والضوء ودرجة الملوحة </a:t>
            </a:r>
            <a:r>
              <a:rPr lang="ar-SA" sz="2200" dirty="0">
                <a:solidFill>
                  <a:schemeClr val="tx1">
                    <a:lumMod val="95000"/>
                    <a:lumOff val="5000"/>
                  </a:schemeClr>
                </a:solidFill>
              </a:rPr>
              <a:t>(الأحياء المائية) ويؤثر كل من هذه العوامل تأثيراً </a:t>
            </a:r>
            <a:r>
              <a:rPr lang="ar-SA" sz="2200" dirty="0">
                <a:solidFill>
                  <a:srgbClr val="FF0000"/>
                </a:solidFill>
              </a:rPr>
              <a:t>مباشراً أو غير مباشر </a:t>
            </a:r>
            <a:r>
              <a:rPr lang="ar-SA" sz="2200" dirty="0">
                <a:solidFill>
                  <a:schemeClr val="tx1">
                    <a:lumMod val="95000"/>
                    <a:lumOff val="5000"/>
                  </a:schemeClr>
                </a:solidFill>
              </a:rPr>
              <a:t>على مختلف أنواع </a:t>
            </a:r>
            <a:r>
              <a:rPr lang="ar-SA" sz="2200" dirty="0" smtClean="0">
                <a:solidFill>
                  <a:schemeClr val="tx1">
                    <a:lumMod val="95000"/>
                    <a:lumOff val="5000"/>
                  </a:schemeClr>
                </a:solidFill>
              </a:rPr>
              <a:t>الحيوانات </a:t>
            </a:r>
            <a:r>
              <a:rPr lang="ar-SA" sz="2200" dirty="0">
                <a:solidFill>
                  <a:schemeClr val="tx1">
                    <a:lumMod val="95000"/>
                    <a:lumOff val="5000"/>
                  </a:schemeClr>
                </a:solidFill>
              </a:rPr>
              <a:t>وقد يستطيع البعض </a:t>
            </a:r>
            <a:r>
              <a:rPr lang="ar-SA" sz="2200" dirty="0" smtClean="0">
                <a:solidFill>
                  <a:schemeClr val="tx1">
                    <a:lumMod val="95000"/>
                    <a:lumOff val="5000"/>
                  </a:schemeClr>
                </a:solidFill>
              </a:rPr>
              <a:t>منها أن </a:t>
            </a:r>
            <a:r>
              <a:rPr lang="ar-SA" sz="2200" dirty="0">
                <a:solidFill>
                  <a:schemeClr val="tx1">
                    <a:lumMod val="95000"/>
                    <a:lumOff val="5000"/>
                  </a:schemeClr>
                </a:solidFill>
              </a:rPr>
              <a:t>يتواجد ويتلائم مع هذه العوامل الفيزيائية كما أن هناك أيضاً بعض </a:t>
            </a:r>
            <a:r>
              <a:rPr lang="ar-SA" sz="2200" dirty="0" smtClean="0">
                <a:solidFill>
                  <a:schemeClr val="tx1">
                    <a:lumMod val="95000"/>
                    <a:lumOff val="5000"/>
                  </a:schemeClr>
                </a:solidFill>
              </a:rPr>
              <a:t>منها لا </a:t>
            </a:r>
            <a:r>
              <a:rPr lang="ar-SA" sz="2200" dirty="0">
                <a:solidFill>
                  <a:schemeClr val="tx1">
                    <a:lumMod val="95000"/>
                    <a:lumOff val="5000"/>
                  </a:schemeClr>
                </a:solidFill>
              </a:rPr>
              <a:t>ي</a:t>
            </a:r>
            <a:r>
              <a:rPr lang="ar-SA" sz="2200" dirty="0" smtClean="0">
                <a:solidFill>
                  <a:schemeClr val="tx1">
                    <a:lumMod val="95000"/>
                    <a:lumOff val="5000"/>
                  </a:schemeClr>
                </a:solidFill>
              </a:rPr>
              <a:t>ستطيع </a:t>
            </a:r>
            <a:r>
              <a:rPr lang="ar-SA" sz="2200" dirty="0">
                <a:solidFill>
                  <a:schemeClr val="tx1">
                    <a:lumMod val="95000"/>
                    <a:lumOff val="5000"/>
                  </a:schemeClr>
                </a:solidFill>
              </a:rPr>
              <a:t>العيش أو التواجد مع مثل هذه </a:t>
            </a:r>
            <a:r>
              <a:rPr lang="ar-SA" sz="2200" dirty="0" smtClean="0">
                <a:solidFill>
                  <a:schemeClr val="tx1">
                    <a:lumMod val="95000"/>
                    <a:lumOff val="5000"/>
                  </a:schemeClr>
                </a:solidFill>
              </a:rPr>
              <a:t>العوامل.</a:t>
            </a:r>
            <a:endParaRPr lang="ar-SA" sz="2200" b="1" dirty="0">
              <a:solidFill>
                <a:schemeClr val="tx1">
                  <a:lumMod val="95000"/>
                  <a:lumOff val="5000"/>
                </a:schemeClr>
              </a:solidFill>
            </a:endParaRPr>
          </a:p>
        </p:txBody>
      </p:sp>
    </p:spTree>
    <p:extLst>
      <p:ext uri="{BB962C8B-B14F-4D97-AF65-F5344CB8AC3E}">
        <p14:creationId xmlns:p14="http://schemas.microsoft.com/office/powerpoint/2010/main" val="2209661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FD70B6-2205-4EE9-ABF1-50DAA11DF172}"/>
              </a:ext>
            </a:extLst>
          </p:cNvPr>
          <p:cNvSpPr>
            <a:spLocks noGrp="1"/>
          </p:cNvSpPr>
          <p:nvPr>
            <p:ph idx="1"/>
          </p:nvPr>
        </p:nvSpPr>
        <p:spPr>
          <a:xfrm>
            <a:off x="677334" y="372141"/>
            <a:ext cx="8596668" cy="5669222"/>
          </a:xfrm>
        </p:spPr>
        <p:txBody>
          <a:bodyPr/>
          <a:lstStyle/>
          <a:p>
            <a:pPr marL="0" indent="0" algn="r">
              <a:buNone/>
            </a:pPr>
            <a:r>
              <a:rPr lang="ar-SA" b="1" dirty="0">
                <a:solidFill>
                  <a:srgbClr val="C00000"/>
                </a:solidFill>
              </a:rPr>
              <a:t>الحيوانات البحرية:</a:t>
            </a:r>
          </a:p>
          <a:p>
            <a:pPr marL="0" indent="0" algn="r">
              <a:buNone/>
            </a:pPr>
            <a:r>
              <a:rPr lang="ar-SA" dirty="0">
                <a:solidFill>
                  <a:schemeClr val="tx1">
                    <a:lumMod val="95000"/>
                    <a:lumOff val="5000"/>
                  </a:schemeClr>
                </a:solidFill>
              </a:rPr>
              <a:t>الواقع أن هناك اختلافات واضحة في درجة حرارة البحر بين </a:t>
            </a:r>
            <a:r>
              <a:rPr lang="ar-SA" u="sng" dirty="0">
                <a:solidFill>
                  <a:schemeClr val="tx1">
                    <a:lumMod val="95000"/>
                    <a:lumOff val="5000"/>
                  </a:schemeClr>
                </a:solidFill>
              </a:rPr>
              <a:t>الطبقات السطحية والطبقات المتوسطة والطبقات العميقة</a:t>
            </a:r>
            <a:r>
              <a:rPr lang="ar-SA" dirty="0">
                <a:solidFill>
                  <a:schemeClr val="tx1">
                    <a:lumMod val="95000"/>
                    <a:lumOff val="5000"/>
                  </a:schemeClr>
                </a:solidFill>
              </a:rPr>
              <a:t> لذلك فإن معظم الحيوانات البحرية </a:t>
            </a:r>
            <a:r>
              <a:rPr lang="ar-SA" dirty="0">
                <a:solidFill>
                  <a:srgbClr val="FF0000"/>
                </a:solidFill>
              </a:rPr>
              <a:t>تهاجر</a:t>
            </a:r>
            <a:r>
              <a:rPr lang="ar-SA" dirty="0">
                <a:solidFill>
                  <a:schemeClr val="tx1">
                    <a:lumMod val="95000"/>
                    <a:lumOff val="5000"/>
                  </a:schemeClr>
                </a:solidFill>
              </a:rPr>
              <a:t> من طبقة الى أخرى لتصل إلى الطبقة </a:t>
            </a:r>
            <a:r>
              <a:rPr lang="ar-SA" dirty="0" smtClean="0">
                <a:solidFill>
                  <a:schemeClr val="tx1">
                    <a:lumMod val="95000"/>
                    <a:lumOff val="5000"/>
                  </a:schemeClr>
                </a:solidFill>
              </a:rPr>
              <a:t>المفضلة </a:t>
            </a:r>
            <a:r>
              <a:rPr lang="ar-SA" dirty="0">
                <a:solidFill>
                  <a:schemeClr val="tx1">
                    <a:lumMod val="95000"/>
                    <a:lumOff val="5000"/>
                  </a:schemeClr>
                </a:solidFill>
              </a:rPr>
              <a:t>أو بمعنى آخر الى الطبقة التي تستحوذ فيها على نطاقها الحراري المفضل.</a:t>
            </a:r>
          </a:p>
          <a:p>
            <a:pPr marL="0" indent="0" algn="r">
              <a:buNone/>
            </a:pPr>
            <a:r>
              <a:rPr lang="ar-SA" b="1" dirty="0">
                <a:solidFill>
                  <a:srgbClr val="C00000"/>
                </a:solidFill>
              </a:rPr>
              <a:t>الطيور:</a:t>
            </a:r>
          </a:p>
          <a:p>
            <a:pPr marL="0" indent="0" algn="r">
              <a:buNone/>
            </a:pPr>
            <a:r>
              <a:rPr lang="ar-SA" dirty="0">
                <a:solidFill>
                  <a:schemeClr val="tx1">
                    <a:lumMod val="95000"/>
                    <a:lumOff val="5000"/>
                  </a:schemeClr>
                </a:solidFill>
              </a:rPr>
              <a:t>نجد أن عدداً كبيراً من الطيور الاوربية تتأثر بالبرودة الشديدة الموجودة في تلك الاقاليم في فصل الشتاء فتهاجر من  مواطنها وتتجه في رحلات منظمة نحو الأقاليم الجنوبية حيث يكون الدفء متوفراً ثم تهاجر مرة أخرى في رحلة عكسية بعد مرور فصل الشتاء.</a:t>
            </a:r>
            <a:endParaRPr lang="en-US" dirty="0">
              <a:solidFill>
                <a:schemeClr val="tx1">
                  <a:lumMod val="95000"/>
                  <a:lumOff val="5000"/>
                </a:schemeClr>
              </a:solidFill>
            </a:endParaRPr>
          </a:p>
        </p:txBody>
      </p:sp>
    </p:spTree>
    <p:extLst>
      <p:ext uri="{BB962C8B-B14F-4D97-AF65-F5344CB8AC3E}">
        <p14:creationId xmlns:p14="http://schemas.microsoft.com/office/powerpoint/2010/main" val="4005031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75187"/>
            <a:ext cx="8596668" cy="5466175"/>
          </a:xfrm>
        </p:spPr>
        <p:txBody>
          <a:bodyPr/>
          <a:lstStyle/>
          <a:p>
            <a:pPr marL="0" indent="0" algn="r">
              <a:buNone/>
            </a:pPr>
            <a:r>
              <a:rPr lang="ar-SA" sz="2200" b="1" dirty="0">
                <a:solidFill>
                  <a:srgbClr val="FF0000"/>
                </a:solidFill>
              </a:rPr>
              <a:t>التكيفات البيئية للتغيرات السلبية :</a:t>
            </a:r>
          </a:p>
          <a:p>
            <a:pPr marL="0" indent="0" algn="r">
              <a:buNone/>
            </a:pPr>
            <a:r>
              <a:rPr lang="ar-SA" sz="2200" b="1" dirty="0">
                <a:solidFill>
                  <a:srgbClr val="FF0000"/>
                </a:solidFill>
              </a:rPr>
              <a:t>1/ الهجرة: -</a:t>
            </a:r>
          </a:p>
          <a:p>
            <a:pPr marL="0" indent="0" algn="r">
              <a:buNone/>
            </a:pPr>
            <a:r>
              <a:rPr lang="ar-SA" sz="2200" dirty="0">
                <a:solidFill>
                  <a:schemeClr val="tx1">
                    <a:lumMod val="95000"/>
                    <a:lumOff val="5000"/>
                  </a:schemeClr>
                </a:solidFill>
              </a:rPr>
              <a:t>تستطيع الحيوانات أن تترك المكان الذي تعيش فيه وتهاجر الى مكان آخر اذا حدثت </a:t>
            </a:r>
            <a:r>
              <a:rPr lang="ar-SA" sz="2200" dirty="0" smtClean="0">
                <a:solidFill>
                  <a:schemeClr val="tx1">
                    <a:lumMod val="95000"/>
                    <a:lumOff val="5000"/>
                  </a:schemeClr>
                </a:solidFill>
              </a:rPr>
              <a:t>تغيرات سلبية </a:t>
            </a:r>
            <a:r>
              <a:rPr lang="ar-SA" sz="2200" dirty="0">
                <a:solidFill>
                  <a:schemeClr val="tx1">
                    <a:lumMod val="95000"/>
                    <a:lumOff val="5000"/>
                  </a:schemeClr>
                </a:solidFill>
              </a:rPr>
              <a:t>لوقت طويل. والهجرة تكون غالبا غريزية أو فطرية قد تلعب درجة الحرارة أو الضوء </a:t>
            </a:r>
            <a:r>
              <a:rPr lang="ar-SA" sz="2200" dirty="0" smtClean="0">
                <a:solidFill>
                  <a:schemeClr val="tx1">
                    <a:lumMod val="95000"/>
                    <a:lumOff val="5000"/>
                  </a:schemeClr>
                </a:solidFill>
              </a:rPr>
              <a:t>في حدوثها </a:t>
            </a:r>
            <a:r>
              <a:rPr lang="ar-SA" sz="2200" dirty="0">
                <a:solidFill>
                  <a:schemeClr val="tx1">
                    <a:lumMod val="95000"/>
                    <a:lumOff val="5000"/>
                  </a:schemeClr>
                </a:solidFill>
              </a:rPr>
              <a:t>مثل هجرة الطيور والجراد والحيتان والغزلان ... الخ.</a:t>
            </a:r>
          </a:p>
          <a:p>
            <a:pPr marL="0" indent="0">
              <a:buNone/>
            </a:pPr>
            <a:endParaRPr lang="en-US" dirty="0"/>
          </a:p>
        </p:txBody>
      </p:sp>
    </p:spTree>
    <p:extLst>
      <p:ext uri="{BB962C8B-B14F-4D97-AF65-F5344CB8AC3E}">
        <p14:creationId xmlns:p14="http://schemas.microsoft.com/office/powerpoint/2010/main" val="2331247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239" y="174808"/>
            <a:ext cx="9232490" cy="2277547"/>
          </a:xfrm>
          <a:prstGeom prst="rect">
            <a:avLst/>
          </a:prstGeom>
        </p:spPr>
        <p:txBody>
          <a:bodyPr wrap="square">
            <a:spAutoFit/>
          </a:bodyPr>
          <a:lstStyle/>
          <a:p>
            <a:pPr algn="r"/>
            <a:r>
              <a:rPr lang="ar-SA" sz="2200" b="1" dirty="0">
                <a:solidFill>
                  <a:srgbClr val="FF0000"/>
                </a:solidFill>
              </a:rPr>
              <a:t>وهناك بعض الامور المهمة فيما يتعلق بالهجرة :</a:t>
            </a:r>
          </a:p>
          <a:p>
            <a:pPr algn="r"/>
            <a:r>
              <a:rPr lang="ar-SA" sz="2000" dirty="0">
                <a:solidFill>
                  <a:schemeClr val="tx1">
                    <a:lumMod val="95000"/>
                    <a:lumOff val="5000"/>
                  </a:schemeClr>
                </a:solidFill>
              </a:rPr>
              <a:t>أ. أنواع محددة من الطيور أو الحيوانات التي تهاجر من موطنها وليس جميع الحيوانات بالرغم من أنها تعيش في نفس المكان.</a:t>
            </a:r>
          </a:p>
          <a:p>
            <a:pPr algn="r"/>
            <a:r>
              <a:rPr lang="ar-SA" sz="2000" dirty="0">
                <a:solidFill>
                  <a:schemeClr val="tx1">
                    <a:lumMod val="95000"/>
                    <a:lumOff val="5000"/>
                  </a:schemeClr>
                </a:solidFill>
              </a:rPr>
              <a:t>ب. تحدث رغبة الهجرة فقط في مرحلة معينة من الحياة، وغالباً قبل النضوج الجنسي. </a:t>
            </a:r>
          </a:p>
          <a:p>
            <a:pPr algn="r"/>
            <a:r>
              <a:rPr lang="ar-SA" sz="2000" dirty="0">
                <a:solidFill>
                  <a:schemeClr val="tx1">
                    <a:lumMod val="95000"/>
                    <a:lumOff val="5000"/>
                  </a:schemeClr>
                </a:solidFill>
              </a:rPr>
              <a:t>ج. لا يكون هناك تكاثر و تناول الغذاء أثناء الهجرة . </a:t>
            </a:r>
          </a:p>
          <a:p>
            <a:pPr algn="r"/>
            <a:r>
              <a:rPr lang="ar-SA" sz="2000" dirty="0">
                <a:solidFill>
                  <a:schemeClr val="tx1">
                    <a:lumMod val="95000"/>
                    <a:lumOff val="5000"/>
                  </a:schemeClr>
                </a:solidFill>
              </a:rPr>
              <a:t>د. توجد علاقة عكسية بين الهجرة ومدى توافر الغذاء والأماكن الشتوية فكلما توفر الغذاء </a:t>
            </a:r>
            <a:r>
              <a:rPr lang="ar-SA" sz="2000" dirty="0" smtClean="0">
                <a:solidFill>
                  <a:schemeClr val="tx1">
                    <a:lumMod val="95000"/>
                    <a:lumOff val="5000"/>
                  </a:schemeClr>
                </a:solidFill>
              </a:rPr>
              <a:t>والأماكن الشتوية </a:t>
            </a:r>
            <a:r>
              <a:rPr lang="ar-SA" sz="2000" dirty="0">
                <a:solidFill>
                  <a:schemeClr val="tx1">
                    <a:lumMod val="95000"/>
                    <a:lumOff val="5000"/>
                  </a:schemeClr>
                </a:solidFill>
              </a:rPr>
              <a:t>في الموطن قل حافز الهجرة.</a:t>
            </a:r>
            <a:endParaRPr lang="en-US" sz="2000" dirty="0">
              <a:solidFill>
                <a:schemeClr val="tx1">
                  <a:lumMod val="95000"/>
                  <a:lumOff val="5000"/>
                </a:schemeClr>
              </a:solidFill>
            </a:endParaRPr>
          </a:p>
        </p:txBody>
      </p:sp>
      <p:sp>
        <p:nvSpPr>
          <p:cNvPr id="5" name="Rectangle 4"/>
          <p:cNvSpPr/>
          <p:nvPr/>
        </p:nvSpPr>
        <p:spPr>
          <a:xfrm>
            <a:off x="103239" y="2808994"/>
            <a:ext cx="9232490" cy="3170099"/>
          </a:xfrm>
          <a:prstGeom prst="rect">
            <a:avLst/>
          </a:prstGeom>
        </p:spPr>
        <p:txBody>
          <a:bodyPr wrap="square">
            <a:spAutoFit/>
          </a:bodyPr>
          <a:lstStyle/>
          <a:p>
            <a:pPr algn="r"/>
            <a:r>
              <a:rPr lang="ar-SA" sz="2000" b="1" dirty="0">
                <a:solidFill>
                  <a:srgbClr val="FF0000"/>
                </a:solidFill>
                <a:latin typeface="Times New Roman,Bold"/>
              </a:rPr>
              <a:t>2/ التنظيم الحراري: -</a:t>
            </a:r>
          </a:p>
          <a:p>
            <a:pPr algn="r"/>
            <a:r>
              <a:rPr lang="ar-SA" sz="2000" dirty="0">
                <a:latin typeface="Times New Roman" panose="02020603050405020304" pitchFamily="18" charset="0"/>
              </a:rPr>
              <a:t>تمتص الكائنات الحية الحرارة من أشعة الشمس أو سطح التربة أو ملاصقة الأجسام الأخرى كما تستمد طاقتها من الغذاء.</a:t>
            </a:r>
          </a:p>
          <a:p>
            <a:pPr algn="r"/>
            <a:r>
              <a:rPr lang="ar-SA" sz="2000" b="1" dirty="0">
                <a:solidFill>
                  <a:srgbClr val="FF0000"/>
                </a:solidFill>
                <a:latin typeface="Times New Roman,Bold"/>
              </a:rPr>
              <a:t>3/ السبات (البيات الشتوي): -</a:t>
            </a:r>
          </a:p>
          <a:p>
            <a:pPr algn="r"/>
            <a:r>
              <a:rPr lang="ar-SA" sz="2000" dirty="0">
                <a:latin typeface="Times New Roman" panose="02020603050405020304" pitchFamily="18" charset="0"/>
              </a:rPr>
              <a:t>تقلل بعض الكائنات الحية من نشاطها الحيوي الى الحد الأدنى عند تعرضها لظروف سلبية مثل انخفاض درجة الحرارة أثناء الشتاء، وعادة ما تختفي أثناء هذه الفترة وتخرج ثانية عند زوال الظروف.</a:t>
            </a:r>
          </a:p>
          <a:p>
            <a:pPr algn="r"/>
            <a:r>
              <a:rPr lang="ar-SA" sz="2000" b="1" dirty="0">
                <a:solidFill>
                  <a:srgbClr val="FF0000"/>
                </a:solidFill>
              </a:rPr>
              <a:t>4/ التجنب والتعلم : -</a:t>
            </a:r>
          </a:p>
          <a:p>
            <a:pPr algn="r"/>
            <a:r>
              <a:rPr lang="ar-SA" sz="2000" dirty="0"/>
              <a:t>يمكن للكائن الحي من التكيف مع التغيرات البيئية بواسطة التعلم بالمحاولة والخطأ والتعلم بالتبصر.</a:t>
            </a:r>
            <a:endParaRPr lang="en-US" sz="2000" dirty="0"/>
          </a:p>
        </p:txBody>
      </p:sp>
    </p:spTree>
    <p:extLst>
      <p:ext uri="{BB962C8B-B14F-4D97-AF65-F5344CB8AC3E}">
        <p14:creationId xmlns:p14="http://schemas.microsoft.com/office/powerpoint/2010/main" val="3272149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9716"/>
            <a:ext cx="9438968" cy="5731646"/>
          </a:xfrm>
        </p:spPr>
        <p:txBody>
          <a:bodyPr>
            <a:noAutofit/>
          </a:bodyPr>
          <a:lstStyle/>
          <a:p>
            <a:pPr marL="0" indent="0" algn="r">
              <a:buNone/>
            </a:pPr>
            <a:r>
              <a:rPr lang="ar-SA" sz="2200" b="1" dirty="0">
                <a:solidFill>
                  <a:srgbClr val="FF0000"/>
                </a:solidFill>
              </a:rPr>
              <a:t>التغيرات في درجات الحرارة:</a:t>
            </a:r>
          </a:p>
          <a:p>
            <a:pPr marL="0" indent="0" algn="r">
              <a:buNone/>
            </a:pPr>
            <a:r>
              <a:rPr lang="ar-SA" sz="2200" dirty="0">
                <a:solidFill>
                  <a:schemeClr val="tx1">
                    <a:lumMod val="95000"/>
                    <a:lumOff val="5000"/>
                  </a:schemeClr>
                </a:solidFill>
              </a:rPr>
              <a:t>يمكن تميز ثلاثة أنواع من التغيرات في درجة الحرارة هي:</a:t>
            </a:r>
            <a:r>
              <a:rPr lang="ar-SA" sz="2200" b="1" dirty="0">
                <a:solidFill>
                  <a:schemeClr val="tx1">
                    <a:lumMod val="95000"/>
                    <a:lumOff val="5000"/>
                  </a:schemeClr>
                </a:solidFill>
              </a:rPr>
              <a:t>-</a:t>
            </a:r>
          </a:p>
          <a:p>
            <a:pPr marL="0" indent="0" algn="r">
              <a:buNone/>
            </a:pPr>
            <a:r>
              <a:rPr lang="ar-SA" sz="2200" b="1" dirty="0">
                <a:solidFill>
                  <a:srgbClr val="C00000"/>
                </a:solidFill>
              </a:rPr>
              <a:t>1 التغير الزمني: -</a:t>
            </a:r>
          </a:p>
          <a:p>
            <a:pPr marL="0" indent="0" algn="r">
              <a:buNone/>
            </a:pPr>
            <a:r>
              <a:rPr lang="ar-SA" sz="2200" dirty="0">
                <a:solidFill>
                  <a:schemeClr val="tx1">
                    <a:lumMod val="95000"/>
                    <a:lumOff val="5000"/>
                  </a:schemeClr>
                </a:solidFill>
              </a:rPr>
              <a:t>هناك عوامل فلكية ومناخية (حالات الطقس) مختلفة تتحكم في الوقت.</a:t>
            </a:r>
          </a:p>
          <a:p>
            <a:pPr marL="0" indent="0" algn="r">
              <a:buNone/>
            </a:pPr>
            <a:r>
              <a:rPr lang="ar-SA" sz="2200" b="1" dirty="0"/>
              <a:t>بالنسبة للبيئة المائية</a:t>
            </a:r>
            <a:r>
              <a:rPr lang="ar-SA" sz="2200" b="1" dirty="0">
                <a:solidFill>
                  <a:schemeClr val="tx1">
                    <a:lumMod val="95000"/>
                    <a:lumOff val="5000"/>
                  </a:schemeClr>
                </a:solidFill>
              </a:rPr>
              <a:t>: </a:t>
            </a:r>
            <a:r>
              <a:rPr lang="ar-SA" sz="2200" dirty="0">
                <a:solidFill>
                  <a:schemeClr val="tx1">
                    <a:lumMod val="95000"/>
                    <a:lumOff val="5000"/>
                  </a:schemeClr>
                </a:solidFill>
              </a:rPr>
              <a:t>فأنها تتعرض لتقلبات </a:t>
            </a:r>
            <a:r>
              <a:rPr lang="ar-SA" sz="2200" dirty="0">
                <a:solidFill>
                  <a:srgbClr val="FF0000"/>
                </a:solidFill>
              </a:rPr>
              <a:t>طفيفة </a:t>
            </a:r>
            <a:r>
              <a:rPr lang="ar-SA" sz="2200" dirty="0">
                <a:solidFill>
                  <a:schemeClr val="tx1">
                    <a:lumMod val="95000"/>
                    <a:lumOff val="5000"/>
                  </a:schemeClr>
                </a:solidFill>
              </a:rPr>
              <a:t>في درجات الحرارة أثناء النهار </a:t>
            </a:r>
            <a:r>
              <a:rPr lang="ar-SA" sz="2200" dirty="0" smtClean="0">
                <a:solidFill>
                  <a:schemeClr val="tx1">
                    <a:lumMod val="95000"/>
                    <a:lumOff val="5000"/>
                  </a:schemeClr>
                </a:solidFill>
              </a:rPr>
              <a:t>حيث يكون أعلى </a:t>
            </a:r>
            <a:r>
              <a:rPr lang="ar-SA" sz="2200" dirty="0">
                <a:solidFill>
                  <a:schemeClr val="tx1">
                    <a:lumMod val="95000"/>
                    <a:lumOff val="5000"/>
                  </a:schemeClr>
                </a:solidFill>
              </a:rPr>
              <a:t>تغير في درجة حرارة المحيط أثناء النهار </a:t>
            </a:r>
            <a:r>
              <a:rPr lang="ar-SA" sz="2200" dirty="0">
                <a:solidFill>
                  <a:srgbClr val="FF0000"/>
                </a:solidFill>
              </a:rPr>
              <a:t>حوالي 4م </a:t>
            </a:r>
            <a:r>
              <a:rPr lang="ar-SA" sz="2200" dirty="0">
                <a:solidFill>
                  <a:schemeClr val="tx1">
                    <a:lumMod val="95000"/>
                    <a:lumOff val="5000"/>
                  </a:schemeClr>
                </a:solidFill>
              </a:rPr>
              <a:t>في </a:t>
            </a:r>
            <a:r>
              <a:rPr lang="ar-SA" sz="2200" u="sng" dirty="0">
                <a:solidFill>
                  <a:schemeClr val="tx1">
                    <a:lumMod val="95000"/>
                    <a:lumOff val="5000"/>
                  </a:schemeClr>
                </a:solidFill>
              </a:rPr>
              <a:t>الطبقات السطحية </a:t>
            </a:r>
            <a:r>
              <a:rPr lang="ar-SA" sz="2200" dirty="0">
                <a:solidFill>
                  <a:schemeClr val="tx1">
                    <a:lumMod val="95000"/>
                    <a:lumOff val="5000"/>
                  </a:schemeClr>
                </a:solidFill>
              </a:rPr>
              <a:t>وبزيادة </a:t>
            </a:r>
            <a:r>
              <a:rPr lang="ar-SA" sz="2200" u="sng" dirty="0">
                <a:solidFill>
                  <a:schemeClr val="tx1">
                    <a:lumMod val="95000"/>
                    <a:lumOff val="5000"/>
                  </a:schemeClr>
                </a:solidFill>
              </a:rPr>
              <a:t>العمق فأن مدى التغير يتناقص</a:t>
            </a:r>
            <a:r>
              <a:rPr lang="ar-SA" sz="2200" dirty="0">
                <a:solidFill>
                  <a:schemeClr val="tx1">
                    <a:lumMod val="95000"/>
                    <a:lumOff val="5000"/>
                  </a:schemeClr>
                </a:solidFill>
              </a:rPr>
              <a:t>. وربما لا يلاحظ أي تغير في درجة </a:t>
            </a:r>
            <a:r>
              <a:rPr lang="ar-SA" sz="2200" dirty="0" smtClean="0">
                <a:solidFill>
                  <a:schemeClr val="tx1">
                    <a:lumMod val="95000"/>
                    <a:lumOff val="5000"/>
                  </a:schemeClr>
                </a:solidFill>
              </a:rPr>
              <a:t>الحرارة </a:t>
            </a:r>
            <a:r>
              <a:rPr lang="ar-SA" sz="2200" u="sng" dirty="0">
                <a:solidFill>
                  <a:schemeClr val="tx1">
                    <a:lumMod val="95000"/>
                    <a:lumOff val="5000"/>
                  </a:schemeClr>
                </a:solidFill>
              </a:rPr>
              <a:t>بين الليل والنهار </a:t>
            </a:r>
            <a:r>
              <a:rPr lang="ar-SA" sz="2200" dirty="0">
                <a:solidFill>
                  <a:schemeClr val="tx1">
                    <a:lumMod val="95000"/>
                    <a:lumOff val="5000"/>
                  </a:schemeClr>
                </a:solidFill>
              </a:rPr>
              <a:t>لأي مساحة مائية كبيرة لا تتجاوز الدرجة المئوية الواحدة.</a:t>
            </a:r>
          </a:p>
          <a:p>
            <a:pPr marL="0" indent="0" algn="r">
              <a:buNone/>
            </a:pPr>
            <a:r>
              <a:rPr lang="ar-SA" sz="2200" b="1" dirty="0"/>
              <a:t>أما بالنسبة للبيئة الأرضية: </a:t>
            </a:r>
            <a:r>
              <a:rPr lang="ar-SA" sz="2200" dirty="0">
                <a:solidFill>
                  <a:schemeClr val="tx1">
                    <a:lumMod val="95000"/>
                    <a:lumOff val="5000"/>
                  </a:schemeClr>
                </a:solidFill>
              </a:rPr>
              <a:t>توجد </a:t>
            </a:r>
            <a:r>
              <a:rPr lang="ar-SA" sz="2200" u="sng" dirty="0">
                <a:solidFill>
                  <a:schemeClr val="tx1">
                    <a:lumMod val="95000"/>
                    <a:lumOff val="5000"/>
                  </a:schemeClr>
                </a:solidFill>
              </a:rPr>
              <a:t>تقلبات كبيرة في درجة الحرارة </a:t>
            </a:r>
            <a:r>
              <a:rPr lang="ar-SA" sz="2200" dirty="0">
                <a:solidFill>
                  <a:schemeClr val="tx1">
                    <a:lumMod val="95000"/>
                    <a:lumOff val="5000"/>
                  </a:schemeClr>
                </a:solidFill>
              </a:rPr>
              <a:t>أثناء الليل والنهار فمثلاً تكون درجة حرارة الهواء قرب سطح الأرض خلال النهار أعلى من 17م وفي المناطق الصحراوية يزداد الفرق في درجات الحرارة بين الليل والنهار إلى 40م. إلى جانب التغيرات اليوميه في درجة الحرارة فهناك التغيرات الفصلية للحرارة ففي البحار الإستوائية والقطبية لا تتغير درجة الحرارة طول السنة لأكثر من 5 م. أما البحار المعتدلة فأن معدل التغير في الحرارة بين الصيف والشتاء يتراوح عادة ما بين 10 – 15م وأحياناً يزداد هذا المعدل إلى أكثر من 23م.</a:t>
            </a:r>
            <a:endParaRPr lang="en-US" sz="2200" dirty="0">
              <a:solidFill>
                <a:schemeClr val="tx1">
                  <a:lumMod val="95000"/>
                  <a:lumOff val="5000"/>
                </a:schemeClr>
              </a:solidFill>
            </a:endParaRPr>
          </a:p>
        </p:txBody>
      </p:sp>
    </p:spTree>
    <p:extLst>
      <p:ext uri="{BB962C8B-B14F-4D97-AF65-F5344CB8AC3E}">
        <p14:creationId xmlns:p14="http://schemas.microsoft.com/office/powerpoint/2010/main" val="735389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79" y="294970"/>
            <a:ext cx="9501057" cy="2050024"/>
          </a:xfrm>
        </p:spPr>
        <p:txBody>
          <a:bodyPr>
            <a:noAutofit/>
          </a:bodyPr>
          <a:lstStyle/>
          <a:p>
            <a:pPr marL="0" indent="0" algn="r">
              <a:buNone/>
            </a:pPr>
            <a:r>
              <a:rPr lang="ar-SA" sz="2200" dirty="0"/>
              <a:t>تكون </a:t>
            </a:r>
            <a:r>
              <a:rPr lang="ar-SA" sz="2200" u="sng" dirty="0"/>
              <a:t>التغيرات الفصلية </a:t>
            </a:r>
            <a:r>
              <a:rPr lang="ar-SA" sz="2200" dirty="0"/>
              <a:t>في درجة الحرارة واضحة وملموسة وهي ذات أهمية بيئية وتحدث أكثرها في </a:t>
            </a:r>
            <a:r>
              <a:rPr lang="ar-SA" sz="2200" dirty="0">
                <a:solidFill>
                  <a:srgbClr val="FF0000"/>
                </a:solidFill>
              </a:rPr>
              <a:t>المناطق المعتدلة </a:t>
            </a:r>
            <a:r>
              <a:rPr lang="ar-SA" sz="2200" dirty="0"/>
              <a:t>وتكون أقل في المناطق الإستوائية فمثلا في مناطق </a:t>
            </a:r>
            <a:r>
              <a:rPr lang="ar-SA" sz="2200" dirty="0" smtClean="0"/>
              <a:t>تتغير </a:t>
            </a:r>
            <a:r>
              <a:rPr lang="ar-SA" sz="2200" dirty="0"/>
              <a:t>الحرارة من </a:t>
            </a:r>
            <a:r>
              <a:rPr lang="ar-SA" sz="2200" dirty="0" smtClean="0"/>
              <a:t>-37م </a:t>
            </a:r>
            <a:r>
              <a:rPr lang="ar-SA" sz="2200" dirty="0"/>
              <a:t>في الشتاء إلى </a:t>
            </a:r>
            <a:r>
              <a:rPr lang="ar-SA" sz="2200" dirty="0" smtClean="0"/>
              <a:t>+40م </a:t>
            </a:r>
            <a:r>
              <a:rPr lang="ar-SA" sz="2200" dirty="0"/>
              <a:t>في الصيف (بفارق 77 م) بين الفصلين. هناك بيئات أرضية لا يكاد الفارق بين الدرجات </a:t>
            </a:r>
            <a:r>
              <a:rPr lang="ar-SA" sz="2200" dirty="0" smtClean="0"/>
              <a:t>الموسمية </a:t>
            </a:r>
            <a:r>
              <a:rPr lang="ar-SA" sz="2200" dirty="0"/>
              <a:t>يذكر بين الفصلين مثلاً في كلورادو (لا يزيد معدل التغير عن نصف درجة مئوية).</a:t>
            </a:r>
            <a:endParaRPr lang="en-US" sz="2200" dirty="0"/>
          </a:p>
        </p:txBody>
      </p:sp>
      <p:sp>
        <p:nvSpPr>
          <p:cNvPr id="5" name="Rectangle 4"/>
          <p:cNvSpPr/>
          <p:nvPr/>
        </p:nvSpPr>
        <p:spPr>
          <a:xfrm>
            <a:off x="294967" y="2551837"/>
            <a:ext cx="9253069" cy="1446550"/>
          </a:xfrm>
          <a:prstGeom prst="rect">
            <a:avLst/>
          </a:prstGeom>
        </p:spPr>
        <p:txBody>
          <a:bodyPr wrap="square">
            <a:spAutoFit/>
          </a:bodyPr>
          <a:lstStyle/>
          <a:p>
            <a:pPr algn="r"/>
            <a:r>
              <a:rPr lang="ar-SA" sz="2200" b="1" dirty="0">
                <a:latin typeface="Times New Roman,Bold"/>
              </a:rPr>
              <a:t>2 التغير الأفقي للحرارة: </a:t>
            </a:r>
            <a:r>
              <a:rPr lang="ar-SA" sz="2200" dirty="0">
                <a:latin typeface="Times New Roman" panose="02020603050405020304" pitchFamily="18" charset="0"/>
                <a:cs typeface="Times New Roman" panose="02020603050405020304" pitchFamily="18" charset="0"/>
              </a:rPr>
              <a:t>-</a:t>
            </a:r>
          </a:p>
          <a:p>
            <a:pPr algn="r"/>
            <a:r>
              <a:rPr lang="ar-SA" sz="2200" dirty="0">
                <a:latin typeface="Times New Roman" panose="02020603050405020304" pitchFamily="18" charset="0"/>
              </a:rPr>
              <a:t>يختلف فمعدل درجات الحرارة اختلافاً كبيراً من مكان إلى آخر على سطح الكرة فتكون درجة حرارة الطبقة الهوائية القريبة من الأرض </a:t>
            </a:r>
            <a:r>
              <a:rPr lang="ar-SA" sz="2200" dirty="0" smtClean="0">
                <a:latin typeface="Times New Roman" panose="02020603050405020304" pitchFamily="18" charset="0"/>
              </a:rPr>
              <a:t>أعلى </a:t>
            </a:r>
            <a:r>
              <a:rPr lang="ar-SA" sz="2200" dirty="0">
                <a:latin typeface="Times New Roman" panose="02020603050405020304" pitchFamily="18" charset="0"/>
              </a:rPr>
              <a:t>ما يمكن عن خط الاستواء وتقل تدريجيا كلما ابتعدنا عن هذا الخط.</a:t>
            </a:r>
            <a:endParaRPr lang="en-US" sz="2200" dirty="0"/>
          </a:p>
        </p:txBody>
      </p:sp>
      <p:sp>
        <p:nvSpPr>
          <p:cNvPr id="6" name="Rectangle 5"/>
          <p:cNvSpPr/>
          <p:nvPr/>
        </p:nvSpPr>
        <p:spPr>
          <a:xfrm>
            <a:off x="170973" y="3939759"/>
            <a:ext cx="9377064" cy="1785104"/>
          </a:xfrm>
          <a:prstGeom prst="rect">
            <a:avLst/>
          </a:prstGeom>
        </p:spPr>
        <p:txBody>
          <a:bodyPr wrap="square">
            <a:spAutoFit/>
          </a:bodyPr>
          <a:lstStyle/>
          <a:p>
            <a:pPr algn="r"/>
            <a:r>
              <a:rPr lang="ar-SA" sz="2200" b="1" dirty="0">
                <a:latin typeface="Times New Roman,Bold"/>
              </a:rPr>
              <a:t>3 التغير الرأسي للحرارة: </a:t>
            </a:r>
            <a:r>
              <a:rPr lang="ar-SA" sz="2200" dirty="0">
                <a:latin typeface="Times New Roman" panose="02020603050405020304" pitchFamily="18" charset="0"/>
                <a:cs typeface="Times New Roman" panose="02020603050405020304" pitchFamily="18" charset="0"/>
              </a:rPr>
              <a:t>-</a:t>
            </a:r>
          </a:p>
          <a:p>
            <a:pPr algn="r"/>
            <a:r>
              <a:rPr lang="ar-SA" sz="2200" u="sng" dirty="0">
                <a:latin typeface="Times New Roman" panose="02020603050405020304" pitchFamily="18" charset="0"/>
              </a:rPr>
              <a:t>تختلف درجة حرارة الهواء </a:t>
            </a:r>
            <a:r>
              <a:rPr lang="ar-SA" sz="2200" dirty="0">
                <a:latin typeface="Times New Roman" panose="02020603050405020304" pitchFamily="18" charset="0"/>
              </a:rPr>
              <a:t>تبعاً للظروف المحلية فكلما </a:t>
            </a:r>
            <a:r>
              <a:rPr lang="ar-SA" sz="2200" dirty="0">
                <a:solidFill>
                  <a:srgbClr val="FF0000"/>
                </a:solidFill>
                <a:latin typeface="Times New Roman" panose="02020603050405020304" pitchFamily="18" charset="0"/>
              </a:rPr>
              <a:t>زاد الارتفاع كلما نقصت الحرارة</a:t>
            </a:r>
            <a:r>
              <a:rPr lang="ar-SA" sz="2200" dirty="0">
                <a:latin typeface="Times New Roman" panose="02020603050405020304" pitchFamily="18" charset="0"/>
              </a:rPr>
              <a:t>، كذلك تختلف الحرارة تبعاً لشدة الانحدار لأن تأثير أشعة الشمس في رفع درجة الحرارة يكون أكبر ما يكون عندما تكون الشمس عمودية وكلما قلت زاوية السقوط كلما قل تأثير أشعة الشمس.</a:t>
            </a:r>
            <a:endParaRPr lang="en-US" sz="2200" dirty="0"/>
          </a:p>
        </p:txBody>
      </p:sp>
    </p:spTree>
    <p:extLst>
      <p:ext uri="{BB962C8B-B14F-4D97-AF65-F5344CB8AC3E}">
        <p14:creationId xmlns:p14="http://schemas.microsoft.com/office/powerpoint/2010/main" val="3517949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987" y="619433"/>
            <a:ext cx="9542207" cy="5421930"/>
          </a:xfrm>
        </p:spPr>
        <p:txBody>
          <a:bodyPr>
            <a:normAutofit/>
          </a:bodyPr>
          <a:lstStyle/>
          <a:p>
            <a:pPr marL="0" indent="0" algn="r">
              <a:buNone/>
            </a:pPr>
            <a:r>
              <a:rPr lang="ar-SA" sz="2200" dirty="0">
                <a:solidFill>
                  <a:srgbClr val="FF0000"/>
                </a:solidFill>
              </a:rPr>
              <a:t>أثر الحرارة على درجة حرارة الجسم:</a:t>
            </a:r>
          </a:p>
          <a:p>
            <a:pPr marL="0" indent="0" algn="r">
              <a:buNone/>
            </a:pPr>
            <a:r>
              <a:rPr lang="ar-SA" sz="2200" dirty="0">
                <a:solidFill>
                  <a:srgbClr val="FF0000"/>
                </a:solidFill>
              </a:rPr>
              <a:t>تنقسم الحيوانات إلى مجموعتين:</a:t>
            </a:r>
          </a:p>
          <a:p>
            <a:pPr marL="0" indent="0" algn="r">
              <a:buNone/>
            </a:pPr>
            <a:r>
              <a:rPr lang="en-US" sz="2200" dirty="0">
                <a:solidFill>
                  <a:srgbClr val="FF0000"/>
                </a:solidFill>
              </a:rPr>
              <a:t>Poikilothermic animals</a:t>
            </a:r>
            <a:r>
              <a:rPr lang="ar-SA" sz="2200" dirty="0">
                <a:solidFill>
                  <a:srgbClr val="FF0000"/>
                </a:solidFill>
              </a:rPr>
              <a:t> 1. الحيوانات ذات الدرجة المتغيرة </a:t>
            </a:r>
            <a:endParaRPr lang="en-US" sz="2200" dirty="0">
              <a:solidFill>
                <a:srgbClr val="FF0000"/>
              </a:solidFill>
            </a:endParaRPr>
          </a:p>
          <a:p>
            <a:pPr marL="0" indent="0" algn="r">
              <a:buNone/>
            </a:pPr>
            <a:r>
              <a:rPr lang="ar-SA" sz="2200" dirty="0">
                <a:solidFill>
                  <a:schemeClr val="tx1">
                    <a:lumMod val="95000"/>
                    <a:lumOff val="5000"/>
                  </a:schemeClr>
                </a:solidFill>
              </a:rPr>
              <a:t>في هذه الحيوانات نجد أنه ليست لها ميكانيكية خاصة تجعل أجسامها تحتفظ بدرجة ثابتة من الحرارة ولذلك فأن درجة حرارة أجسام هذه الحيوانات تتغير ارتفاعاً أو انخفاضاً تبعا للتغيرات الحرارية اليومية أو درجة حرارة البيئة التي تحيط بها.</a:t>
            </a:r>
          </a:p>
          <a:p>
            <a:pPr marL="0" indent="0" algn="r">
              <a:buNone/>
            </a:pPr>
            <a:r>
              <a:rPr lang="en-US" sz="2200" dirty="0" smtClean="0">
                <a:solidFill>
                  <a:srgbClr val="FF0000"/>
                </a:solidFill>
              </a:rPr>
              <a:t>Homeothermic </a:t>
            </a:r>
            <a:r>
              <a:rPr lang="en-US" sz="2200" dirty="0">
                <a:solidFill>
                  <a:srgbClr val="FF0000"/>
                </a:solidFill>
              </a:rPr>
              <a:t>animals</a:t>
            </a:r>
            <a:r>
              <a:rPr lang="ar-SA" sz="2200" dirty="0">
                <a:solidFill>
                  <a:srgbClr val="FF0000"/>
                </a:solidFill>
              </a:rPr>
              <a:t>2. 2 الحيوانات ذات الحرارة الثابتة </a:t>
            </a:r>
            <a:endParaRPr lang="en-US" sz="2200" dirty="0">
              <a:solidFill>
                <a:srgbClr val="FF0000"/>
              </a:solidFill>
            </a:endParaRPr>
          </a:p>
          <a:p>
            <a:pPr marL="0" indent="0" algn="r">
              <a:buNone/>
            </a:pPr>
            <a:r>
              <a:rPr lang="ar-SA" sz="2200" dirty="0">
                <a:solidFill>
                  <a:schemeClr val="tx1">
                    <a:lumMod val="95000"/>
                    <a:lumOff val="5000"/>
                  </a:schemeClr>
                </a:solidFill>
              </a:rPr>
              <a:t>في أجسام هذه الحيوانات ميكانيكية خاصة تجعلها تحتفظ دائماً بدرجة حرارة ثابتة لا تتغير تبعاً للمؤثرات الحيوية بمعنى أن حرارة الجو أو البيئة التي تحيط بها مهما ارتفعت حرارتها أو انخفضت فأن أجسام هذه الحيوانات تظل محتفظة بدرجة الحرارة الخاصة هذه الدرجة عند الإنسان 37م وعند معظم الثدييات حوالي 38م وفي الطيور تكون درجة الحرارة حوالي 42 م. ومن ذلك نرى أن جميع حيوانات المملكة الحيوانية ما عدا الطيور والثدييات تتأثر درجة حرارة أجسامها بدرجة حرارة الوسط الذي تعيش فيه.</a:t>
            </a:r>
            <a:endParaRPr lang="en-US" sz="2200" dirty="0">
              <a:solidFill>
                <a:schemeClr val="tx1">
                  <a:lumMod val="95000"/>
                  <a:lumOff val="5000"/>
                </a:schemeClr>
              </a:solidFill>
            </a:endParaRPr>
          </a:p>
        </p:txBody>
      </p:sp>
    </p:spTree>
    <p:extLst>
      <p:ext uri="{BB962C8B-B14F-4D97-AF65-F5344CB8AC3E}">
        <p14:creationId xmlns:p14="http://schemas.microsoft.com/office/powerpoint/2010/main" val="3845905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6D762A-7201-4BF2-A44A-DB698646EAEA}"/>
              </a:ext>
            </a:extLst>
          </p:cNvPr>
          <p:cNvSpPr>
            <a:spLocks noGrp="1"/>
          </p:cNvSpPr>
          <p:nvPr>
            <p:ph idx="1"/>
          </p:nvPr>
        </p:nvSpPr>
        <p:spPr>
          <a:xfrm>
            <a:off x="677334" y="244549"/>
            <a:ext cx="8596668" cy="5796813"/>
          </a:xfrm>
        </p:spPr>
        <p:txBody>
          <a:bodyPr/>
          <a:lstStyle/>
          <a:p>
            <a:pPr marL="0" indent="0" algn="r">
              <a:buNone/>
            </a:pPr>
            <a:r>
              <a:rPr lang="ar-SA" dirty="0">
                <a:solidFill>
                  <a:schemeClr val="tx1">
                    <a:lumMod val="95000"/>
                    <a:lumOff val="5000"/>
                  </a:schemeClr>
                </a:solidFill>
              </a:rPr>
              <a:t>-أثر درجة الحرارة على التمثيل الغذائي.</a:t>
            </a:r>
          </a:p>
          <a:p>
            <a:pPr marL="0" indent="0" algn="r">
              <a:buNone/>
            </a:pPr>
            <a:r>
              <a:rPr lang="ar-SA" dirty="0">
                <a:solidFill>
                  <a:schemeClr val="tx1">
                    <a:lumMod val="95000"/>
                    <a:lumOff val="5000"/>
                  </a:schemeClr>
                </a:solidFill>
              </a:rPr>
              <a:t>-أثر درجة الحرارة على الحيوانات.</a:t>
            </a:r>
          </a:p>
          <a:p>
            <a:pPr marL="0" indent="0" algn="r">
              <a:buNone/>
            </a:pPr>
            <a:r>
              <a:rPr lang="ar-SA" dirty="0">
                <a:solidFill>
                  <a:schemeClr val="tx1">
                    <a:lumMod val="95000"/>
                    <a:lumOff val="5000"/>
                  </a:schemeClr>
                </a:solidFill>
              </a:rPr>
              <a:t>-تأثير درجة الحرارة على الأنزيمات والتفاعلات الأنزيمية.</a:t>
            </a:r>
          </a:p>
          <a:p>
            <a:pPr marL="0" indent="0" algn="r">
              <a:buNone/>
            </a:pPr>
            <a:r>
              <a:rPr lang="ar-SA" dirty="0">
                <a:solidFill>
                  <a:schemeClr val="tx1">
                    <a:lumMod val="95000"/>
                    <a:lumOff val="5000"/>
                  </a:schemeClr>
                </a:solidFill>
              </a:rPr>
              <a:t>-تأثير درجة الحرارة على ارتباط الهيموجلوبين بالاكسجين.</a:t>
            </a:r>
          </a:p>
          <a:p>
            <a:pPr marL="0" indent="0" algn="r">
              <a:buNone/>
            </a:pPr>
            <a:r>
              <a:rPr lang="ar-SA" dirty="0">
                <a:solidFill>
                  <a:schemeClr val="tx1">
                    <a:lumMod val="95000"/>
                    <a:lumOff val="5000"/>
                  </a:schemeClr>
                </a:solidFill>
              </a:rPr>
              <a:t>-تأثير درجة الحرارة على التوازن الحمضي- القاعدي للدم.</a:t>
            </a:r>
          </a:p>
          <a:p>
            <a:pPr marL="0" indent="0" algn="r">
              <a:buNone/>
            </a:pPr>
            <a:r>
              <a:rPr lang="ar-SA" dirty="0">
                <a:solidFill>
                  <a:schemeClr val="tx1">
                    <a:lumMod val="95000"/>
                    <a:lumOff val="5000"/>
                  </a:schemeClr>
                </a:solidFill>
              </a:rPr>
              <a:t>-تأثير درجة الحرارة على التركيب الطبيعي للدم.</a:t>
            </a:r>
          </a:p>
          <a:p>
            <a:pPr marL="0" indent="0" algn="r">
              <a:buNone/>
            </a:pPr>
            <a:r>
              <a:rPr lang="ar-SA" dirty="0">
                <a:solidFill>
                  <a:schemeClr val="tx1">
                    <a:lumMod val="95000"/>
                    <a:lumOff val="5000"/>
                  </a:schemeClr>
                </a:solidFill>
              </a:rPr>
              <a:t>-تأثير درجة الحرارة على التوازن المائي في الجسم.</a:t>
            </a:r>
          </a:p>
          <a:p>
            <a:pPr marL="0" indent="0" algn="r">
              <a:buNone/>
            </a:pPr>
            <a:r>
              <a:rPr lang="ar-SA" dirty="0">
                <a:solidFill>
                  <a:schemeClr val="tx1">
                    <a:lumMod val="95000"/>
                    <a:lumOff val="5000"/>
                  </a:schemeClr>
                </a:solidFill>
              </a:rPr>
              <a:t>-تأثير درجة الحرارة على الغدة الدرقية.</a:t>
            </a:r>
          </a:p>
          <a:p>
            <a:pPr marL="0" indent="0" algn="r">
              <a:buNone/>
            </a:pPr>
            <a:r>
              <a:rPr lang="ar-SA" b="1" dirty="0">
                <a:solidFill>
                  <a:schemeClr val="tx1">
                    <a:lumMod val="95000"/>
                    <a:lumOff val="5000"/>
                  </a:schemeClr>
                </a:solidFill>
              </a:rPr>
              <a:t>-</a:t>
            </a:r>
            <a:r>
              <a:rPr lang="ar-SA" dirty="0">
                <a:solidFill>
                  <a:schemeClr val="tx1">
                    <a:lumMod val="95000"/>
                    <a:lumOff val="5000"/>
                  </a:schemeClr>
                </a:solidFill>
              </a:rPr>
              <a:t>تأثير درجة الحرارة على معدل الايض.</a:t>
            </a:r>
          </a:p>
          <a:p>
            <a:pPr marL="0" indent="0" algn="r">
              <a:buNone/>
            </a:pPr>
            <a:r>
              <a:rPr lang="ar-SA" b="1" dirty="0">
                <a:solidFill>
                  <a:schemeClr val="tx1">
                    <a:lumMod val="95000"/>
                    <a:lumOff val="5000"/>
                  </a:schemeClr>
                </a:solidFill>
              </a:rPr>
              <a:t>-</a:t>
            </a:r>
            <a:r>
              <a:rPr lang="ar-SA" dirty="0">
                <a:solidFill>
                  <a:schemeClr val="tx1">
                    <a:lumMod val="95000"/>
                    <a:lumOff val="5000"/>
                  </a:schemeClr>
                </a:solidFill>
              </a:rPr>
              <a:t>تأثير درجة الحرارة على التكاثر وأجهزة التناسل.</a:t>
            </a:r>
          </a:p>
          <a:p>
            <a:pPr marL="0" indent="0" algn="r">
              <a:buNone/>
            </a:pPr>
            <a:endParaRPr lang="ar-SA" b="1" dirty="0"/>
          </a:p>
          <a:p>
            <a:pPr marL="0" indent="0" algn="ctr">
              <a:buNone/>
            </a:pPr>
            <a:r>
              <a:rPr lang="ar-SA" sz="2800" b="1" dirty="0">
                <a:solidFill>
                  <a:srgbClr val="FF0000"/>
                </a:solidFill>
              </a:rPr>
              <a:t>راجع المرفقات </a:t>
            </a:r>
            <a:endParaRPr lang="en-US" sz="2800" b="1" dirty="0">
              <a:solidFill>
                <a:srgbClr val="FF0000"/>
              </a:solidFill>
            </a:endParaRPr>
          </a:p>
          <a:p>
            <a:pPr marL="0" indent="0" algn="r">
              <a:buNone/>
            </a:pPr>
            <a:endParaRPr lang="en-US" dirty="0"/>
          </a:p>
          <a:p>
            <a:pPr marL="0" indent="0" algn="r">
              <a:buNone/>
            </a:pPr>
            <a:endParaRPr lang="en-US" dirty="0"/>
          </a:p>
        </p:txBody>
      </p:sp>
    </p:spTree>
    <p:extLst>
      <p:ext uri="{BB962C8B-B14F-4D97-AF65-F5344CB8AC3E}">
        <p14:creationId xmlns:p14="http://schemas.microsoft.com/office/powerpoint/2010/main" val="2394943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11161"/>
            <a:ext cx="8596668" cy="5230201"/>
          </a:xfrm>
        </p:spPr>
        <p:txBody>
          <a:bodyPr>
            <a:normAutofit/>
          </a:bodyPr>
          <a:lstStyle/>
          <a:p>
            <a:pPr marL="0" indent="0" algn="ctr">
              <a:lnSpc>
                <a:spcPct val="150000"/>
              </a:lnSpc>
              <a:buNone/>
            </a:pPr>
            <a:r>
              <a:rPr lang="ar-SA" sz="2200" b="1" dirty="0">
                <a:solidFill>
                  <a:srgbClr val="C00000"/>
                </a:solidFill>
              </a:rPr>
              <a:t> </a:t>
            </a:r>
            <a:r>
              <a:rPr lang="en-US" sz="2200" b="1" dirty="0">
                <a:solidFill>
                  <a:srgbClr val="C00000"/>
                </a:solidFill>
              </a:rPr>
              <a:t>Biological factors</a:t>
            </a:r>
            <a:r>
              <a:rPr lang="ar-SA" sz="2200" b="1" dirty="0">
                <a:solidFill>
                  <a:srgbClr val="C00000"/>
                </a:solidFill>
              </a:rPr>
              <a:t> العوامل الأحيائية </a:t>
            </a:r>
            <a:endParaRPr lang="en-US" sz="2200" b="1" dirty="0">
              <a:solidFill>
                <a:srgbClr val="C00000"/>
              </a:solidFill>
            </a:endParaRPr>
          </a:p>
          <a:p>
            <a:pPr marL="0" indent="0" algn="r">
              <a:lnSpc>
                <a:spcPct val="150000"/>
              </a:lnSpc>
              <a:buNone/>
            </a:pPr>
            <a:r>
              <a:rPr lang="ar-SA" sz="2200" dirty="0">
                <a:solidFill>
                  <a:schemeClr val="tx1">
                    <a:lumMod val="95000"/>
                    <a:lumOff val="5000"/>
                  </a:schemeClr>
                </a:solidFill>
              </a:rPr>
              <a:t>وهي تعني </a:t>
            </a:r>
            <a:r>
              <a:rPr lang="ar-SA" sz="2200" dirty="0">
                <a:solidFill>
                  <a:srgbClr val="FF0000"/>
                </a:solidFill>
              </a:rPr>
              <a:t>وجود حيوانات أخرى </a:t>
            </a:r>
            <a:r>
              <a:rPr lang="ar-SA" sz="2200" dirty="0">
                <a:solidFill>
                  <a:schemeClr val="tx1">
                    <a:lumMod val="95000"/>
                    <a:lumOff val="5000"/>
                  </a:schemeClr>
                </a:solidFill>
              </a:rPr>
              <a:t>بنفس المنطقة التي يستوطنها الحيوان وقد يكون وجود هذه الحيوانات من العوامل الأساسية التي تساعد على أنتشار هذا </a:t>
            </a:r>
            <a:r>
              <a:rPr lang="ar-SA" sz="2200" dirty="0" smtClean="0">
                <a:solidFill>
                  <a:schemeClr val="tx1">
                    <a:lumMod val="95000"/>
                    <a:lumOff val="5000"/>
                  </a:schemeClr>
                </a:solidFill>
              </a:rPr>
              <a:t>النوع أو </a:t>
            </a:r>
            <a:r>
              <a:rPr lang="ar-SA" sz="2200" dirty="0">
                <a:solidFill>
                  <a:schemeClr val="tx1">
                    <a:lumMod val="95000"/>
                    <a:lumOff val="5000"/>
                  </a:schemeClr>
                </a:solidFill>
              </a:rPr>
              <a:t>أنها قد تكون معاكسة له فتعمل على الحد </a:t>
            </a:r>
            <a:r>
              <a:rPr lang="ar-SA" sz="2200" dirty="0">
                <a:solidFill>
                  <a:srgbClr val="FF0000"/>
                </a:solidFill>
              </a:rPr>
              <a:t>من إنتشاره وقد تقضي عليه تدريجياً</a:t>
            </a:r>
            <a:r>
              <a:rPr lang="ar-SA" sz="2200" dirty="0">
                <a:solidFill>
                  <a:schemeClr val="tx1">
                    <a:lumMod val="95000"/>
                    <a:lumOff val="5000"/>
                  </a:schemeClr>
                </a:solidFill>
              </a:rPr>
              <a:t>.</a:t>
            </a:r>
            <a:endParaRPr lang="en-US" sz="2200" dirty="0">
              <a:solidFill>
                <a:schemeClr val="tx1">
                  <a:lumMod val="95000"/>
                  <a:lumOff val="5000"/>
                </a:schemeClr>
              </a:solidFill>
            </a:endParaRPr>
          </a:p>
        </p:txBody>
      </p:sp>
    </p:spTree>
    <p:extLst>
      <p:ext uri="{BB962C8B-B14F-4D97-AF65-F5344CB8AC3E}">
        <p14:creationId xmlns:p14="http://schemas.microsoft.com/office/powerpoint/2010/main" val="1838500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538" y="139793"/>
            <a:ext cx="8596668" cy="538716"/>
          </a:xfrm>
        </p:spPr>
        <p:txBody>
          <a:bodyPr>
            <a:normAutofit/>
          </a:bodyPr>
          <a:lstStyle/>
          <a:p>
            <a:pPr algn="ctr"/>
            <a:r>
              <a:rPr lang="ar-SA" sz="2200" b="1" dirty="0">
                <a:solidFill>
                  <a:srgbClr val="C00000"/>
                </a:solidFill>
              </a:rPr>
              <a:t>العوامل الفيزيائية </a:t>
            </a:r>
            <a:endParaRPr lang="en-US" sz="2200" dirty="0">
              <a:solidFill>
                <a:srgbClr val="C00000"/>
              </a:solidFill>
            </a:endParaRPr>
          </a:p>
        </p:txBody>
      </p:sp>
      <p:sp>
        <p:nvSpPr>
          <p:cNvPr id="4" name="Rectangle 3"/>
          <p:cNvSpPr/>
          <p:nvPr/>
        </p:nvSpPr>
        <p:spPr>
          <a:xfrm>
            <a:off x="223276" y="411583"/>
            <a:ext cx="9259581" cy="4708981"/>
          </a:xfrm>
          <a:prstGeom prst="rect">
            <a:avLst/>
          </a:prstGeom>
        </p:spPr>
        <p:txBody>
          <a:bodyPr wrap="square">
            <a:spAutoFit/>
          </a:bodyPr>
          <a:lstStyle/>
          <a:p>
            <a:pPr algn="r"/>
            <a:r>
              <a:rPr lang="ar-SA" sz="2000" b="1" dirty="0">
                <a:latin typeface="PT Bold Heading"/>
              </a:rPr>
              <a:t>أولا : الحرارة</a:t>
            </a:r>
          </a:p>
          <a:p>
            <a:pPr algn="r"/>
            <a:r>
              <a:rPr lang="ar-SA" sz="2000" dirty="0">
                <a:latin typeface="Times New Roman" panose="02020603050405020304" pitchFamily="18" charset="0"/>
              </a:rPr>
              <a:t>تلعب الحرارة دوراً رئيسياً في الحياة الحيوانية من حيث توزيع هذه الحيوانات في المناطق المختلفة أو من حيث نشاطها وأستمرارها فقد وجد علماء البيئة أن درجة الحرارة تؤثر تأثيراً واضحاً </a:t>
            </a:r>
            <a:r>
              <a:rPr lang="ar-SA" sz="2000" dirty="0">
                <a:solidFill>
                  <a:schemeClr val="tx1">
                    <a:lumMod val="95000"/>
                    <a:lumOff val="5000"/>
                  </a:schemeClr>
                </a:solidFill>
                <a:latin typeface="Times New Roman" panose="02020603050405020304" pitchFamily="18" charset="0"/>
              </a:rPr>
              <a:t>على الفونا </a:t>
            </a:r>
          </a:p>
          <a:p>
            <a:pPr algn="r"/>
            <a:r>
              <a:rPr lang="en-US" sz="2000" dirty="0">
                <a:solidFill>
                  <a:srgbClr val="FF0000"/>
                </a:solidFill>
                <a:latin typeface="Times New Roman" panose="02020603050405020304" pitchFamily="18" charset="0"/>
              </a:rPr>
              <a:t>  </a:t>
            </a:r>
            <a:r>
              <a:rPr lang="ar-SA" sz="2000" dirty="0">
                <a:solidFill>
                  <a:srgbClr val="FF0000"/>
                </a:solidFill>
                <a:latin typeface="Times New Roman" panose="02020603050405020304" pitchFamily="18" charset="0"/>
              </a:rPr>
              <a:t> </a:t>
            </a:r>
            <a:r>
              <a:rPr lang="ar-SA" sz="2000" dirty="0">
                <a:solidFill>
                  <a:schemeClr val="tx1">
                    <a:lumMod val="95000"/>
                    <a:lumOff val="5000"/>
                  </a:schemeClr>
                </a:solidFill>
                <a:latin typeface="Times New Roman" panose="02020603050405020304" pitchFamily="18" charset="0"/>
              </a:rPr>
              <a:t>وهي</a:t>
            </a:r>
            <a:r>
              <a:rPr lang="ar-SA" sz="2000" dirty="0">
                <a:solidFill>
                  <a:srgbClr val="FF0000"/>
                </a:solidFill>
                <a:latin typeface="Times New Roman" panose="02020603050405020304" pitchFamily="18" charset="0"/>
              </a:rPr>
              <a:t> </a:t>
            </a:r>
            <a:r>
              <a:rPr lang="ar-SA" sz="2000" dirty="0">
                <a:latin typeface="Times New Roman" panose="02020603050405020304" pitchFamily="18" charset="0"/>
              </a:rPr>
              <a:t>مجموعة الحيوانات التي تعيش في بيئة محدودة.</a:t>
            </a:r>
            <a:r>
              <a:rPr lang="en-US" sz="2000" dirty="0">
                <a:solidFill>
                  <a:srgbClr val="FF0000"/>
                </a:solidFill>
                <a:latin typeface="Times New Roman" panose="02020603050405020304" pitchFamily="18" charset="0"/>
              </a:rPr>
              <a:t>Fauna</a:t>
            </a:r>
            <a:r>
              <a:rPr lang="en-US" sz="2000" dirty="0">
                <a:latin typeface="Times New Roman" panose="02020603050405020304" pitchFamily="18" charset="0"/>
              </a:rPr>
              <a:t> </a:t>
            </a:r>
          </a:p>
          <a:p>
            <a:pPr algn="r"/>
            <a:r>
              <a:rPr lang="ar-SA" sz="2000" dirty="0">
                <a:latin typeface="Times New Roman" panose="02020603050405020304" pitchFamily="18" charset="0"/>
              </a:rPr>
              <a:t> وهناك عدة حالات </a:t>
            </a:r>
            <a:r>
              <a:rPr lang="ar-SA" sz="2000" dirty="0" smtClean="0">
                <a:latin typeface="Times New Roman" panose="02020603050405020304" pitchFamily="18" charset="0"/>
              </a:rPr>
              <a:t>يكون التأثير بها واضح: مثال </a:t>
            </a:r>
            <a:r>
              <a:rPr lang="ar-SA" sz="2000" dirty="0">
                <a:latin typeface="Times New Roman" panose="02020603050405020304" pitchFamily="18" charset="0"/>
              </a:rPr>
              <a:t>ذلك </a:t>
            </a:r>
            <a:r>
              <a:rPr lang="ar-SA" sz="2000" dirty="0">
                <a:solidFill>
                  <a:srgbClr val="FF0000"/>
                </a:solidFill>
                <a:latin typeface="Times New Roman" panose="02020603050405020304" pitchFamily="18" charset="0"/>
              </a:rPr>
              <a:t>إنتشار المرجانيات </a:t>
            </a:r>
            <a:r>
              <a:rPr lang="ar-SA" sz="2000" dirty="0" smtClean="0">
                <a:latin typeface="Times New Roman" panose="02020603050405020304" pitchFamily="18" charset="0"/>
              </a:rPr>
              <a:t>وهي </a:t>
            </a:r>
            <a:r>
              <a:rPr lang="ar-SA" sz="2000" dirty="0">
                <a:latin typeface="Times New Roman" panose="02020603050405020304" pitchFamily="18" charset="0"/>
              </a:rPr>
              <a:t>الحيوانات التي تعمل على تكوين الصخور المرجانية في مختلف البحار.. هذه المرجانيات كثيرة الأنتشار على </a:t>
            </a:r>
            <a:r>
              <a:rPr lang="ar-SA" sz="2000" dirty="0">
                <a:solidFill>
                  <a:srgbClr val="FF0000"/>
                </a:solidFill>
                <a:latin typeface="Times New Roman" panose="02020603050405020304" pitchFamily="18" charset="0"/>
              </a:rPr>
              <a:t>الساحل الشرقي </a:t>
            </a:r>
            <a:r>
              <a:rPr lang="ar-SA" sz="2000" dirty="0">
                <a:latin typeface="Times New Roman" panose="02020603050405020304" pitchFamily="18" charset="0"/>
              </a:rPr>
              <a:t>للقارة الأفريقية وهو الساحل الذي يقع على ساحل البحر الأحمر حيث </a:t>
            </a:r>
            <a:r>
              <a:rPr lang="ar-SA" sz="2000" dirty="0">
                <a:solidFill>
                  <a:srgbClr val="FF0000"/>
                </a:solidFill>
                <a:latin typeface="Times New Roman" panose="02020603050405020304" pitchFamily="18" charset="0"/>
              </a:rPr>
              <a:t>المياة الدافئة وهي منتشرة </a:t>
            </a:r>
            <a:r>
              <a:rPr lang="ar-SA" sz="2000" dirty="0">
                <a:latin typeface="Times New Roman" panose="02020603050405020304" pitchFamily="18" charset="0"/>
              </a:rPr>
              <a:t>بوفرة على هذا الساحل الشرقي وعلى النقيض من ذلك فنجد أن الحيوانات المرجانية لا تعيش على </a:t>
            </a:r>
            <a:r>
              <a:rPr lang="ar-SA" sz="2000" dirty="0">
                <a:solidFill>
                  <a:srgbClr val="FF0000"/>
                </a:solidFill>
                <a:latin typeface="Times New Roman" panose="02020603050405020304" pitchFamily="18" charset="0"/>
              </a:rPr>
              <a:t>الساحل الغربي </a:t>
            </a:r>
            <a:r>
              <a:rPr lang="ar-SA" sz="2000" dirty="0">
                <a:latin typeface="Times New Roman" panose="02020603050405020304" pitchFamily="18" charset="0"/>
              </a:rPr>
              <a:t>للقارة الأفريقية وذلك لأن هذا الشاطيء معرض </a:t>
            </a:r>
            <a:r>
              <a:rPr lang="ar-SA" sz="2000" dirty="0">
                <a:solidFill>
                  <a:srgbClr val="FF0000"/>
                </a:solidFill>
                <a:latin typeface="Times New Roman" panose="02020603050405020304" pitchFamily="18" charset="0"/>
              </a:rPr>
              <a:t>للتيارات الهوائية الباردة </a:t>
            </a:r>
            <a:r>
              <a:rPr lang="ar-SA" sz="2000" dirty="0">
                <a:latin typeface="Times New Roman" panose="02020603050405020304" pitchFamily="18" charset="0"/>
              </a:rPr>
              <a:t>التي تصل من </a:t>
            </a:r>
            <a:r>
              <a:rPr lang="ar-SA" sz="2000" dirty="0" smtClean="0">
                <a:latin typeface="Times New Roman" panose="02020603050405020304" pitchFamily="18" charset="0"/>
              </a:rPr>
              <a:t>الشمال. </a:t>
            </a:r>
            <a:r>
              <a:rPr lang="ar-SA" sz="2000" dirty="0">
                <a:latin typeface="Times New Roman" panose="02020603050405020304" pitchFamily="18" charset="0"/>
              </a:rPr>
              <a:t>لوحظ أيضاً </a:t>
            </a:r>
            <a:r>
              <a:rPr lang="ar-SA" sz="2000" dirty="0">
                <a:solidFill>
                  <a:srgbClr val="FF0000"/>
                </a:solidFill>
                <a:latin typeface="Times New Roman" panose="02020603050405020304" pitchFamily="18" charset="0"/>
              </a:rPr>
              <a:t>أن الزواحف تكاد </a:t>
            </a:r>
            <a:r>
              <a:rPr lang="ar-SA" sz="2000" dirty="0">
                <a:latin typeface="Times New Roman" panose="02020603050405020304" pitchFamily="18" charset="0"/>
              </a:rPr>
              <a:t>تكون قاصرة في انتشارها على الأقاليم الدافئة من الكرة الأرضية ويقل في حدها الأقصى من ناحيتي الكثرة والنشاط في المناطق الإستوائية ثم يقل هذا الانتشار بالتدريج من حيث التنوع ووفرة الأعداد كلما اتجهنا نحو </a:t>
            </a:r>
            <a:r>
              <a:rPr lang="ar-SA" sz="2000" dirty="0" smtClean="0">
                <a:latin typeface="Times New Roman" panose="02020603050405020304" pitchFamily="18" charset="0"/>
              </a:rPr>
              <a:t>الشمال، وينطبق هذا ايضا على كثير من </a:t>
            </a:r>
            <a:r>
              <a:rPr lang="ar-SA" sz="2000" dirty="0">
                <a:latin typeface="Times New Roman" panose="02020603050405020304" pitchFamily="18" charset="0"/>
              </a:rPr>
              <a:t>الحيوانات </a:t>
            </a:r>
            <a:r>
              <a:rPr lang="ar-SA" sz="2000" dirty="0" smtClean="0">
                <a:latin typeface="Times New Roman" panose="02020603050405020304" pitchFamily="18" charset="0"/>
              </a:rPr>
              <a:t>مثل البرمائيات.</a:t>
            </a:r>
            <a:endParaRPr lang="en-US" sz="2000" dirty="0"/>
          </a:p>
        </p:txBody>
      </p:sp>
    </p:spTree>
    <p:extLst>
      <p:ext uri="{BB962C8B-B14F-4D97-AF65-F5344CB8AC3E}">
        <p14:creationId xmlns:p14="http://schemas.microsoft.com/office/powerpoint/2010/main" val="2437076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89AAF4-7447-4A04-BFBE-E3337BF30132}"/>
              </a:ext>
            </a:extLst>
          </p:cNvPr>
          <p:cNvSpPr>
            <a:spLocks noGrp="1"/>
          </p:cNvSpPr>
          <p:nvPr>
            <p:ph idx="1"/>
          </p:nvPr>
        </p:nvSpPr>
        <p:spPr>
          <a:xfrm>
            <a:off x="0" y="619432"/>
            <a:ext cx="9822426" cy="5914103"/>
          </a:xfrm>
        </p:spPr>
        <p:txBody>
          <a:bodyPr>
            <a:noAutofit/>
          </a:bodyPr>
          <a:lstStyle/>
          <a:p>
            <a:pPr marL="0" indent="0" algn="r">
              <a:buNone/>
            </a:pPr>
            <a:r>
              <a:rPr lang="ar-SA" sz="2200" dirty="0">
                <a:solidFill>
                  <a:schemeClr val="tx1">
                    <a:lumMod val="95000"/>
                    <a:lumOff val="5000"/>
                  </a:schemeClr>
                </a:solidFill>
              </a:rPr>
              <a:t>يختلف النشاط الإشعاعي (الضوء أو الحرارة) الذي يؤثر على الحيوانات اختلافاً كبيرا في جميع مختلف ارجاء الارض كما ان هذا النشاط يختلف في المنطقة الواحدة تبعاَ لإختلاف الاوقات </a:t>
            </a:r>
            <a:r>
              <a:rPr lang="ar-SA" sz="2200" dirty="0">
                <a:solidFill>
                  <a:srgbClr val="FF0000"/>
                </a:solidFill>
              </a:rPr>
              <a:t>في دورات سنوية ودورات يومية </a:t>
            </a:r>
            <a:r>
              <a:rPr lang="ar-SA" sz="2200" dirty="0">
                <a:solidFill>
                  <a:schemeClr val="tx1">
                    <a:lumMod val="95000"/>
                    <a:lumOff val="5000"/>
                  </a:schemeClr>
                </a:solidFill>
              </a:rPr>
              <a:t>وهو يتأثر أيضاً بدرجة كبيرة على الوسط الذي تمر به هذه الاشعاعات مثلا قدرتها على اختراق </a:t>
            </a:r>
            <a:r>
              <a:rPr lang="ar-SA" sz="2200" dirty="0">
                <a:solidFill>
                  <a:srgbClr val="FF0000"/>
                </a:solidFill>
              </a:rPr>
              <a:t>الوسط الحيوي </a:t>
            </a:r>
            <a:r>
              <a:rPr lang="ar-SA" sz="2200" dirty="0">
                <a:solidFill>
                  <a:schemeClr val="tx1">
                    <a:lumMod val="95000"/>
                    <a:lumOff val="5000"/>
                  </a:schemeClr>
                </a:solidFill>
              </a:rPr>
              <a:t>بسهوله كبيرة أما </a:t>
            </a:r>
            <a:r>
              <a:rPr lang="ar-SA" sz="2200" dirty="0">
                <a:solidFill>
                  <a:srgbClr val="FF0000"/>
                </a:solidFill>
              </a:rPr>
              <a:t>الوسط المائي </a:t>
            </a:r>
            <a:r>
              <a:rPr lang="ar-SA" sz="2200" dirty="0">
                <a:solidFill>
                  <a:schemeClr val="tx1">
                    <a:lumMod val="95000"/>
                    <a:lumOff val="5000"/>
                  </a:schemeClr>
                </a:solidFill>
              </a:rPr>
              <a:t>فنجد أن الأشعاعات الفوق البنفسجية وتحت الحمراء تمتص بصورة كبيرة من الطبقات السطحية ثم يتولى بعد امتصاص الانواع الاخرى من الاشعة الضوئية وبعد ذلك تصبح الطبقات التالية من </a:t>
            </a:r>
            <a:r>
              <a:rPr lang="ar-SA" sz="2200" dirty="0">
                <a:solidFill>
                  <a:srgbClr val="FF0000"/>
                </a:solidFill>
              </a:rPr>
              <a:t>العمق مظلمة تماما </a:t>
            </a:r>
            <a:r>
              <a:rPr lang="ar-SA" sz="2200" dirty="0">
                <a:solidFill>
                  <a:schemeClr val="tx1">
                    <a:lumMod val="95000"/>
                    <a:lumOff val="5000"/>
                  </a:schemeClr>
                </a:solidFill>
              </a:rPr>
              <a:t>حيث لا تصل إليها أية أشعة ضوئية ولذلك فأن الحيوانات القاعية تعيش في ظلام دامس وبرودة تامة.</a:t>
            </a:r>
          </a:p>
          <a:p>
            <a:pPr marL="0" indent="0" algn="r">
              <a:buNone/>
            </a:pPr>
            <a:r>
              <a:rPr lang="ar-SA" sz="2200" dirty="0">
                <a:solidFill>
                  <a:schemeClr val="tx1">
                    <a:lumMod val="95000"/>
                    <a:lumOff val="5000"/>
                  </a:schemeClr>
                </a:solidFill>
              </a:rPr>
              <a:t>أما في طبقة </a:t>
            </a:r>
            <a:r>
              <a:rPr lang="ar-SA" sz="2200" dirty="0">
                <a:solidFill>
                  <a:srgbClr val="FF0000"/>
                </a:solidFill>
              </a:rPr>
              <a:t>العمق فهي مظلمة تماما </a:t>
            </a:r>
            <a:r>
              <a:rPr lang="ar-SA" sz="2200" dirty="0">
                <a:solidFill>
                  <a:schemeClr val="tx1">
                    <a:lumMod val="95000"/>
                    <a:lumOff val="5000"/>
                  </a:schemeClr>
                </a:solidFill>
              </a:rPr>
              <a:t>حيث لا تصل إليها أشعة ضوئية ولذلك فأن الحيوانات القاعية تعيش من ظلام دامس وبرودة تامة والواقع أن الضوء الأبيض، عند مروره في منشور زجاجي فانه يتحلل الى ألوان الطيف المعروفة للأنسان (التي يمكن لعين الانسان أدراكها) وهذه الأشعة المرئية بالنسبة للانسان هي:</a:t>
            </a:r>
          </a:p>
          <a:p>
            <a:pPr marL="0" indent="0" algn="r">
              <a:buNone/>
            </a:pPr>
            <a:r>
              <a:rPr lang="ar-SA" sz="2200" dirty="0">
                <a:solidFill>
                  <a:schemeClr val="tx1">
                    <a:lumMod val="95000"/>
                    <a:lumOff val="5000"/>
                  </a:schemeClr>
                </a:solidFill>
              </a:rPr>
              <a:t>الاحمر، البرتقالي، الاصفر، الاخضر، الازرق النيلي البنفسجي ولكن هناك ايضا الاشعة تحت الحمراء والاشعة فوق البنفسجية هذان النوعان من الاشعة لا يستطيع الانسان أن يراها ولكن أجريت تجارب على الحيوانات فوجد انه يمكن رؤيتها لبعض الحيوانات مثال ذلك النمل يستطيع رؤية الأشعة فوق البنفسجية. </a:t>
            </a:r>
          </a:p>
        </p:txBody>
      </p:sp>
    </p:spTree>
    <p:extLst>
      <p:ext uri="{BB962C8B-B14F-4D97-AF65-F5344CB8AC3E}">
        <p14:creationId xmlns:p14="http://schemas.microsoft.com/office/powerpoint/2010/main" val="2606638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36D88-CE50-40A4-A036-EBB4880DA325}"/>
              </a:ext>
            </a:extLst>
          </p:cNvPr>
          <p:cNvSpPr>
            <a:spLocks noGrp="1"/>
          </p:cNvSpPr>
          <p:nvPr>
            <p:ph type="title"/>
          </p:nvPr>
        </p:nvSpPr>
        <p:spPr>
          <a:xfrm>
            <a:off x="677334" y="609600"/>
            <a:ext cx="8596668" cy="517451"/>
          </a:xfrm>
        </p:spPr>
        <p:txBody>
          <a:bodyPr>
            <a:normAutofit/>
          </a:bodyPr>
          <a:lstStyle/>
          <a:p>
            <a:pPr algn="ctr"/>
            <a:r>
              <a:rPr lang="ar-SA" sz="2200" b="1" dirty="0">
                <a:solidFill>
                  <a:srgbClr val="C00000"/>
                </a:solidFill>
              </a:rPr>
              <a:t>درجة الحرارة والطقس</a:t>
            </a:r>
            <a:endParaRPr lang="en-US" sz="2200" b="1" dirty="0">
              <a:solidFill>
                <a:srgbClr val="C00000"/>
              </a:solidFill>
            </a:endParaRPr>
          </a:p>
        </p:txBody>
      </p:sp>
      <p:sp>
        <p:nvSpPr>
          <p:cNvPr id="3" name="Content Placeholder 2">
            <a:extLst>
              <a:ext uri="{FF2B5EF4-FFF2-40B4-BE49-F238E27FC236}">
                <a16:creationId xmlns:a16="http://schemas.microsoft.com/office/drawing/2014/main" id="{29CF284E-9197-4A53-A268-41F1CE0EDE55}"/>
              </a:ext>
            </a:extLst>
          </p:cNvPr>
          <p:cNvSpPr>
            <a:spLocks noGrp="1"/>
          </p:cNvSpPr>
          <p:nvPr>
            <p:ph idx="1"/>
          </p:nvPr>
        </p:nvSpPr>
        <p:spPr>
          <a:xfrm>
            <a:off x="677334" y="1254643"/>
            <a:ext cx="8596668" cy="4221124"/>
          </a:xfrm>
        </p:spPr>
        <p:txBody>
          <a:bodyPr>
            <a:normAutofit/>
          </a:bodyPr>
          <a:lstStyle/>
          <a:p>
            <a:pPr marL="0" indent="0" algn="r">
              <a:buNone/>
            </a:pPr>
            <a:r>
              <a:rPr lang="ar-SA" sz="2200" dirty="0">
                <a:solidFill>
                  <a:schemeClr val="tx1">
                    <a:lumMod val="95000"/>
                    <a:lumOff val="5000"/>
                  </a:schemeClr>
                </a:solidFill>
              </a:rPr>
              <a:t>أن درجات الحرارة الممكنة نظرياً توجد على مدى ملايين الدرجات المئوية التي تبدأ من الصفر المطلق الذي يقع عند (-273م) وتمتد إلى درجات عالية لا يمكن تصورها.</a:t>
            </a:r>
          </a:p>
          <a:p>
            <a:pPr marL="0" indent="0" algn="r">
              <a:buNone/>
            </a:pPr>
            <a:r>
              <a:rPr lang="ar-SA" sz="2200" dirty="0">
                <a:solidFill>
                  <a:schemeClr val="tx1">
                    <a:lumMod val="95000"/>
                    <a:lumOff val="5000"/>
                  </a:schemeClr>
                </a:solidFill>
              </a:rPr>
              <a:t>تستطيع الحيوانات والنباتات أن تعيش ضمن جزء محدد في هذا المدى الحراري المتسع.</a:t>
            </a:r>
          </a:p>
          <a:p>
            <a:pPr marL="0" indent="0" algn="r">
              <a:buNone/>
            </a:pPr>
            <a:r>
              <a:rPr lang="ar-SA" sz="2200" dirty="0">
                <a:solidFill>
                  <a:schemeClr val="tx1">
                    <a:lumMod val="95000"/>
                    <a:lumOff val="5000"/>
                  </a:schemeClr>
                </a:solidFill>
              </a:rPr>
              <a:t>وحيث ان معظم الأنواع ينشط </a:t>
            </a:r>
            <a:r>
              <a:rPr lang="ar-SA" sz="2200" dirty="0">
                <a:solidFill>
                  <a:srgbClr val="FF0000"/>
                </a:solidFill>
              </a:rPr>
              <a:t>بين درجة الصفر المئوي والأربعين درجة مئوية</a:t>
            </a:r>
            <a:r>
              <a:rPr lang="ar-SA" sz="2200" dirty="0">
                <a:solidFill>
                  <a:schemeClr val="tx1">
                    <a:lumMod val="95000"/>
                    <a:lumOff val="5000"/>
                  </a:schemeClr>
                </a:solidFill>
              </a:rPr>
              <a:t>، بعض الحيوانات تقضي معظم حياتها تحت درجة تجمد الماء وأيضا قليل من الحيوانات تعيش بصورة منتظمة فوق درجة 50م.</a:t>
            </a:r>
          </a:p>
          <a:p>
            <a:pPr marL="0" indent="0" algn="r">
              <a:buNone/>
            </a:pPr>
            <a:endParaRPr lang="en-US" sz="2000" dirty="0">
              <a:solidFill>
                <a:schemeClr val="tx1">
                  <a:lumMod val="95000"/>
                  <a:lumOff val="5000"/>
                </a:schemeClr>
              </a:solidFill>
            </a:endParaRPr>
          </a:p>
        </p:txBody>
      </p:sp>
    </p:spTree>
    <p:extLst>
      <p:ext uri="{BB962C8B-B14F-4D97-AF65-F5344CB8AC3E}">
        <p14:creationId xmlns:p14="http://schemas.microsoft.com/office/powerpoint/2010/main" val="2944898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D691-D3DB-4932-81D0-1E04665B1476}"/>
              </a:ext>
            </a:extLst>
          </p:cNvPr>
          <p:cNvSpPr>
            <a:spLocks noGrp="1"/>
          </p:cNvSpPr>
          <p:nvPr>
            <p:ph type="title"/>
          </p:nvPr>
        </p:nvSpPr>
        <p:spPr>
          <a:xfrm>
            <a:off x="677334" y="609600"/>
            <a:ext cx="8596668" cy="496186"/>
          </a:xfrm>
        </p:spPr>
        <p:txBody>
          <a:bodyPr>
            <a:normAutofit/>
          </a:bodyPr>
          <a:lstStyle/>
          <a:p>
            <a:pPr algn="ctr"/>
            <a:r>
              <a:rPr lang="ar-SA" sz="2200" b="1" dirty="0">
                <a:solidFill>
                  <a:srgbClr val="C00000"/>
                </a:solidFill>
              </a:rPr>
              <a:t>درجة الحرارة والطقس</a:t>
            </a:r>
            <a:endParaRPr lang="en-US" sz="2200" b="1" dirty="0">
              <a:solidFill>
                <a:srgbClr val="C00000"/>
              </a:solidFill>
            </a:endParaRPr>
          </a:p>
        </p:txBody>
      </p:sp>
      <p:sp>
        <p:nvSpPr>
          <p:cNvPr id="3" name="Content Placeholder 2">
            <a:extLst>
              <a:ext uri="{FF2B5EF4-FFF2-40B4-BE49-F238E27FC236}">
                <a16:creationId xmlns:a16="http://schemas.microsoft.com/office/drawing/2014/main" id="{1ABCC261-8207-4433-8F34-B1ACDD0049C4}"/>
              </a:ext>
            </a:extLst>
          </p:cNvPr>
          <p:cNvSpPr>
            <a:spLocks noGrp="1"/>
          </p:cNvSpPr>
          <p:nvPr>
            <p:ph idx="1"/>
          </p:nvPr>
        </p:nvSpPr>
        <p:spPr>
          <a:xfrm>
            <a:off x="106326" y="1190847"/>
            <a:ext cx="9167676" cy="4850515"/>
          </a:xfrm>
        </p:spPr>
        <p:txBody>
          <a:bodyPr>
            <a:normAutofit/>
          </a:bodyPr>
          <a:lstStyle/>
          <a:p>
            <a:pPr marL="0" indent="0" algn="r">
              <a:buNone/>
            </a:pPr>
            <a:r>
              <a:rPr lang="ar-SA" sz="2000" dirty="0">
                <a:solidFill>
                  <a:schemeClr val="tx1">
                    <a:lumMod val="95000"/>
                    <a:lumOff val="5000"/>
                  </a:schemeClr>
                </a:solidFill>
              </a:rPr>
              <a:t>أن المقصود بكلمة الطقس في مختلف بقاع الأرض أنه اشارة عن الحالة الموجودة في هذه المنطقة مرتكزة على كل </a:t>
            </a:r>
            <a:r>
              <a:rPr lang="ar-SA" sz="2000" dirty="0">
                <a:solidFill>
                  <a:srgbClr val="FF0000"/>
                </a:solidFill>
              </a:rPr>
              <a:t>من درجتي (الحرارة والرطوبة) </a:t>
            </a:r>
            <a:r>
              <a:rPr lang="ar-SA" sz="2000" dirty="0">
                <a:solidFill>
                  <a:schemeClr val="tx1">
                    <a:lumMod val="95000"/>
                    <a:lumOff val="5000"/>
                  </a:schemeClr>
                </a:solidFill>
              </a:rPr>
              <a:t>ولذلك يكون لدرجات الحرارة أهمية قصوى في تحديد المواطن الأرضية لجميع أنواع الحيوانات التي تعيش على الارض فإذا نقلت الحيوانات من طقس الى اخر </a:t>
            </a:r>
            <a:r>
              <a:rPr lang="ar-SA" sz="2000" dirty="0">
                <a:solidFill>
                  <a:srgbClr val="FF0000"/>
                </a:solidFill>
              </a:rPr>
              <a:t>فأن تاثير هذا الانتقال يكون أقصر وضوحاً </a:t>
            </a:r>
            <a:r>
              <a:rPr lang="ar-SA" sz="2000" dirty="0">
                <a:solidFill>
                  <a:schemeClr val="tx1">
                    <a:lumMod val="95000"/>
                    <a:lumOff val="5000"/>
                  </a:schemeClr>
                </a:solidFill>
              </a:rPr>
              <a:t>اذا نقلت من </a:t>
            </a:r>
            <a:r>
              <a:rPr lang="ar-SA" sz="2000" u="sng" dirty="0">
                <a:solidFill>
                  <a:schemeClr val="tx1">
                    <a:lumMod val="95000"/>
                    <a:lumOff val="5000"/>
                  </a:schemeClr>
                </a:solidFill>
              </a:rPr>
              <a:t>الطقس الحار الى الطقس البارد </a:t>
            </a:r>
            <a:r>
              <a:rPr lang="ar-SA" sz="2000" dirty="0">
                <a:solidFill>
                  <a:schemeClr val="tx1">
                    <a:lumMod val="95000"/>
                    <a:lumOff val="5000"/>
                  </a:schemeClr>
                </a:solidFill>
              </a:rPr>
              <a:t>عما اذا نقلت من </a:t>
            </a:r>
            <a:r>
              <a:rPr lang="ar-SA" sz="2000" u="sng" dirty="0">
                <a:solidFill>
                  <a:schemeClr val="tx1">
                    <a:lumMod val="95000"/>
                    <a:lumOff val="5000"/>
                  </a:schemeClr>
                </a:solidFill>
              </a:rPr>
              <a:t>البارد الى الطقس الحار </a:t>
            </a:r>
            <a:r>
              <a:rPr lang="ar-SA" sz="2000" dirty="0">
                <a:solidFill>
                  <a:schemeClr val="tx1">
                    <a:lumMod val="95000"/>
                    <a:lumOff val="5000"/>
                  </a:schemeClr>
                </a:solidFill>
              </a:rPr>
              <a:t>فمثلا: نجد أن حيوانات المناطق الاستوائية اذا نقلت من مواطنها الاصلية الى طقوس باردة فأنها قد </a:t>
            </a:r>
            <a:r>
              <a:rPr lang="ar-SA" sz="2000" dirty="0">
                <a:solidFill>
                  <a:srgbClr val="FF0000"/>
                </a:solidFill>
              </a:rPr>
              <a:t>تستطيع الحياة </a:t>
            </a:r>
            <a:r>
              <a:rPr lang="ar-SA" sz="2000" dirty="0">
                <a:solidFill>
                  <a:schemeClr val="tx1">
                    <a:lumMod val="95000"/>
                    <a:lumOff val="5000"/>
                  </a:schemeClr>
                </a:solidFill>
              </a:rPr>
              <a:t>في الاقاليم الباردة، ولكنها في أحيان كثيرة تموت وخصوصاً اذا كان </a:t>
            </a:r>
            <a:r>
              <a:rPr lang="ar-SA" sz="2000" dirty="0">
                <a:solidFill>
                  <a:srgbClr val="FF0000"/>
                </a:solidFill>
              </a:rPr>
              <a:t>النقل فجائياً</a:t>
            </a:r>
            <a:r>
              <a:rPr lang="ar-SA" sz="2000" dirty="0">
                <a:solidFill>
                  <a:schemeClr val="tx1">
                    <a:lumMod val="95000"/>
                    <a:lumOff val="5000"/>
                  </a:schemeClr>
                </a:solidFill>
              </a:rPr>
              <a:t>.</a:t>
            </a:r>
          </a:p>
          <a:p>
            <a:pPr marL="0" indent="0" algn="r">
              <a:buNone/>
            </a:pPr>
            <a:r>
              <a:rPr lang="ar-SA" sz="2000" dirty="0">
                <a:solidFill>
                  <a:schemeClr val="tx1">
                    <a:lumMod val="95000"/>
                    <a:lumOff val="5000"/>
                  </a:schemeClr>
                </a:solidFill>
              </a:rPr>
              <a:t>في الاقاليم التي تتم فيها </a:t>
            </a:r>
            <a:r>
              <a:rPr lang="ar-SA" sz="2000" dirty="0">
                <a:solidFill>
                  <a:srgbClr val="FF0000"/>
                </a:solidFill>
              </a:rPr>
              <a:t>تغيير واضح في الدورات الحرارية الموسمية </a:t>
            </a:r>
            <a:r>
              <a:rPr lang="ar-SA" sz="2000" dirty="0">
                <a:solidFill>
                  <a:schemeClr val="tx1">
                    <a:lumMod val="95000"/>
                    <a:lumOff val="5000"/>
                  </a:schemeClr>
                </a:solidFill>
              </a:rPr>
              <a:t>فإن درجة الحرارة تلعب دوراً حاسماً في تحديد </a:t>
            </a:r>
            <a:r>
              <a:rPr lang="ar-SA" sz="2000" u="sng" dirty="0">
                <a:solidFill>
                  <a:schemeClr val="tx1">
                    <a:lumMod val="95000"/>
                    <a:lumOff val="5000"/>
                  </a:schemeClr>
                </a:solidFill>
              </a:rPr>
              <a:t>المناشط الحيوية </a:t>
            </a:r>
            <a:r>
              <a:rPr lang="ar-SA" sz="2000" dirty="0">
                <a:solidFill>
                  <a:schemeClr val="tx1">
                    <a:lumMod val="95000"/>
                    <a:lumOff val="5000"/>
                  </a:schemeClr>
                </a:solidFill>
              </a:rPr>
              <a:t>لكثير من الحيوانات مثل: </a:t>
            </a:r>
            <a:r>
              <a:rPr lang="ar-SA" sz="2000" dirty="0">
                <a:solidFill>
                  <a:srgbClr val="FF0000"/>
                </a:solidFill>
              </a:rPr>
              <a:t>ظهور وأختفاء الطيور المهاجرة </a:t>
            </a:r>
            <a:r>
              <a:rPr lang="ar-SA" sz="2000" dirty="0">
                <a:solidFill>
                  <a:schemeClr val="tx1">
                    <a:lumMod val="95000"/>
                    <a:lumOff val="5000"/>
                  </a:schemeClr>
                </a:solidFill>
              </a:rPr>
              <a:t>وكذلك استمرار او </a:t>
            </a:r>
            <a:r>
              <a:rPr lang="ar-SA" sz="2000" dirty="0">
                <a:solidFill>
                  <a:srgbClr val="FF0000"/>
                </a:solidFill>
              </a:rPr>
              <a:t>توقف التناسل البكري </a:t>
            </a:r>
            <a:r>
              <a:rPr lang="ar-SA" sz="2000" dirty="0">
                <a:solidFill>
                  <a:schemeClr val="tx1">
                    <a:lumMod val="95000"/>
                    <a:lumOff val="5000"/>
                  </a:schemeClr>
                </a:solidFill>
              </a:rPr>
              <a:t>في الحشرات والقشريات وكذلك </a:t>
            </a:r>
            <a:r>
              <a:rPr lang="ar-SA" sz="2000" dirty="0">
                <a:solidFill>
                  <a:srgbClr val="FF0000"/>
                </a:solidFill>
              </a:rPr>
              <a:t>وضع البيض </a:t>
            </a:r>
            <a:r>
              <a:rPr lang="ar-SA" sz="2000" dirty="0">
                <a:solidFill>
                  <a:schemeClr val="tx1">
                    <a:lumMod val="95000"/>
                    <a:lumOff val="5000"/>
                  </a:schemeClr>
                </a:solidFill>
              </a:rPr>
              <a:t>وخروج اليرقات من الحيوانات الرخوة والأسماك. </a:t>
            </a:r>
            <a:endParaRPr lang="en-US" sz="2000" dirty="0">
              <a:solidFill>
                <a:schemeClr val="tx1">
                  <a:lumMod val="95000"/>
                  <a:lumOff val="5000"/>
                </a:schemeClr>
              </a:solidFill>
            </a:endParaRPr>
          </a:p>
        </p:txBody>
      </p:sp>
    </p:spTree>
    <p:extLst>
      <p:ext uri="{BB962C8B-B14F-4D97-AF65-F5344CB8AC3E}">
        <p14:creationId xmlns:p14="http://schemas.microsoft.com/office/powerpoint/2010/main" val="3557931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37535"/>
          </a:xfrm>
        </p:spPr>
        <p:txBody>
          <a:bodyPr>
            <a:normAutofit/>
          </a:bodyPr>
          <a:lstStyle/>
          <a:p>
            <a:pPr algn="ctr"/>
            <a:r>
              <a:rPr lang="ar-SA" sz="2200" dirty="0">
                <a:solidFill>
                  <a:srgbClr val="C00000"/>
                </a:solidFill>
              </a:rPr>
              <a:t>اختلافات الحرارة في الوسطين المائي والارضي:-</a:t>
            </a:r>
            <a:endParaRPr lang="en-US" sz="2200" dirty="0">
              <a:solidFill>
                <a:srgbClr val="C00000"/>
              </a:solidFill>
            </a:endParaRPr>
          </a:p>
        </p:txBody>
      </p:sp>
      <p:sp>
        <p:nvSpPr>
          <p:cNvPr id="3" name="Content Placeholder 2"/>
          <p:cNvSpPr>
            <a:spLocks noGrp="1"/>
          </p:cNvSpPr>
          <p:nvPr>
            <p:ph idx="1"/>
          </p:nvPr>
        </p:nvSpPr>
        <p:spPr>
          <a:xfrm>
            <a:off x="265471" y="1047135"/>
            <a:ext cx="9306232" cy="4994227"/>
          </a:xfrm>
        </p:spPr>
        <p:txBody>
          <a:bodyPr/>
          <a:lstStyle/>
          <a:p>
            <a:pPr marL="0" indent="0" algn="r">
              <a:buNone/>
            </a:pPr>
            <a:r>
              <a:rPr lang="ar-SA" dirty="0"/>
              <a:t>1</a:t>
            </a:r>
            <a:r>
              <a:rPr lang="ar-SA" sz="2200" dirty="0"/>
              <a:t>. في الوسط المائي (كالأنهار) لا تنخفض درجة الحرارة للماء عند نقطة التجمد الا بمقدار 2.5م فقط.</a:t>
            </a:r>
          </a:p>
          <a:p>
            <a:pPr marL="0" indent="0" algn="r">
              <a:buNone/>
            </a:pPr>
            <a:r>
              <a:rPr lang="ar-SA" sz="2200" dirty="0"/>
              <a:t>2. في الوسط الأرضي تنخفض درجة الحرارة الى -70م شمال سيبريا.</a:t>
            </a:r>
          </a:p>
          <a:p>
            <a:pPr marL="0" indent="0" algn="r">
              <a:buNone/>
            </a:pPr>
            <a:r>
              <a:rPr lang="ar-SA" sz="2200" dirty="0"/>
              <a:t>3. درجة حرارة الماء لا ترتفع عن 36م في المياة المكشوفة وفي الينابيع الحارة وفي وجود البراكين تزداد الى 100م لكن الصحراء قد تزيد درجة الحرارة للهواء عن 60م ودرجة الحرارة للتربة الى 84م (الماء اقل توصيل للحرارة من التربة).</a:t>
            </a:r>
            <a:endParaRPr lang="en-US" sz="2200" dirty="0"/>
          </a:p>
        </p:txBody>
      </p:sp>
    </p:spTree>
    <p:extLst>
      <p:ext uri="{BB962C8B-B14F-4D97-AF65-F5344CB8AC3E}">
        <p14:creationId xmlns:p14="http://schemas.microsoft.com/office/powerpoint/2010/main" val="3842333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556956" cy="5786199"/>
          </a:xfrm>
          <a:prstGeom prst="rect">
            <a:avLst/>
          </a:prstGeom>
        </p:spPr>
        <p:txBody>
          <a:bodyPr wrap="square">
            <a:spAutoFit/>
          </a:bodyPr>
          <a:lstStyle/>
          <a:p>
            <a:pPr algn="ctr">
              <a:lnSpc>
                <a:spcPct val="150000"/>
              </a:lnSpc>
            </a:pPr>
            <a:r>
              <a:rPr lang="ar-SA" sz="2200" dirty="0">
                <a:solidFill>
                  <a:srgbClr val="FF0000"/>
                </a:solidFill>
                <a:cs typeface="+mj-cs"/>
              </a:rPr>
              <a:t>أثر الحرارة على حياة الحيوان</a:t>
            </a:r>
          </a:p>
          <a:p>
            <a:pPr algn="r"/>
            <a:r>
              <a:rPr lang="ar-SA" sz="2000" dirty="0">
                <a:solidFill>
                  <a:schemeClr val="tx1">
                    <a:lumMod val="95000"/>
                    <a:lumOff val="5000"/>
                  </a:schemeClr>
                </a:solidFill>
                <a:cs typeface="+mj-cs"/>
              </a:rPr>
              <a:t>هناك عدة </a:t>
            </a:r>
            <a:r>
              <a:rPr lang="ar-SA" sz="2000" dirty="0">
                <a:solidFill>
                  <a:srgbClr val="FF0000"/>
                </a:solidFill>
                <a:cs typeface="+mj-cs"/>
              </a:rPr>
              <a:t>عمليات كيميائية معقدة </a:t>
            </a:r>
            <a:r>
              <a:rPr lang="ar-SA" sz="2000" dirty="0">
                <a:solidFill>
                  <a:schemeClr val="tx1">
                    <a:lumMod val="95000"/>
                    <a:lumOff val="5000"/>
                  </a:schemeClr>
                </a:solidFill>
                <a:cs typeface="+mj-cs"/>
              </a:rPr>
              <a:t>تحدث باستمرار </a:t>
            </a:r>
            <a:r>
              <a:rPr lang="ar-SA" sz="2000" dirty="0">
                <a:solidFill>
                  <a:srgbClr val="FF0000"/>
                </a:solidFill>
                <a:cs typeface="+mj-cs"/>
              </a:rPr>
              <a:t>داخل المادة البروتوبلازمية للجسم </a:t>
            </a:r>
            <a:r>
              <a:rPr lang="ar-SA" sz="2000" dirty="0">
                <a:solidFill>
                  <a:schemeClr val="tx1">
                    <a:lumMod val="95000"/>
                    <a:lumOff val="5000"/>
                  </a:schemeClr>
                </a:solidFill>
                <a:cs typeface="+mj-cs"/>
              </a:rPr>
              <a:t>هذه العمليات الكيميائية مستمرة ولا ينقطع حدوثها طالما كان </a:t>
            </a:r>
            <a:r>
              <a:rPr lang="ar-SA" sz="2000" dirty="0">
                <a:solidFill>
                  <a:srgbClr val="FF0000"/>
                </a:solidFill>
                <a:cs typeface="+mj-cs"/>
              </a:rPr>
              <a:t>الحيوان حيا </a:t>
            </a:r>
            <a:r>
              <a:rPr lang="ar-SA" sz="2000" dirty="0">
                <a:solidFill>
                  <a:schemeClr val="tx1">
                    <a:lumMod val="95000"/>
                    <a:lumOff val="5000"/>
                  </a:schemeClr>
                </a:solidFill>
                <a:cs typeface="+mj-cs"/>
              </a:rPr>
              <a:t>والواقع أن سرعة هذه العمليات الكيميائية </a:t>
            </a:r>
            <a:r>
              <a:rPr lang="ar-SA" sz="2000" dirty="0">
                <a:solidFill>
                  <a:srgbClr val="FF0000"/>
                </a:solidFill>
                <a:cs typeface="+mj-cs"/>
              </a:rPr>
              <a:t>تتوقف على درجة حرارة الجسم </a:t>
            </a:r>
            <a:r>
              <a:rPr lang="ar-SA" sz="2000" dirty="0">
                <a:solidFill>
                  <a:schemeClr val="tx1">
                    <a:lumMod val="95000"/>
                    <a:lumOff val="5000"/>
                  </a:schemeClr>
                </a:solidFill>
                <a:cs typeface="+mj-cs"/>
              </a:rPr>
              <a:t>وإذا </a:t>
            </a:r>
            <a:r>
              <a:rPr lang="ar-SA" sz="2000" u="sng" dirty="0">
                <a:solidFill>
                  <a:schemeClr val="tx1">
                    <a:lumMod val="95000"/>
                    <a:lumOff val="5000"/>
                  </a:schemeClr>
                </a:solidFill>
                <a:cs typeface="+mj-cs"/>
              </a:rPr>
              <a:t>ارتفعت</a:t>
            </a:r>
            <a:r>
              <a:rPr lang="ar-SA" sz="2000" dirty="0">
                <a:solidFill>
                  <a:schemeClr val="tx1">
                    <a:lumMod val="95000"/>
                    <a:lumOff val="5000"/>
                  </a:schemeClr>
                </a:solidFill>
                <a:cs typeface="+mj-cs"/>
              </a:rPr>
              <a:t> هذه الدرجة </a:t>
            </a:r>
            <a:r>
              <a:rPr lang="ar-SA" sz="2000" u="sng" dirty="0">
                <a:solidFill>
                  <a:schemeClr val="tx1">
                    <a:lumMod val="95000"/>
                    <a:lumOff val="5000"/>
                  </a:schemeClr>
                </a:solidFill>
                <a:cs typeface="+mj-cs"/>
              </a:rPr>
              <a:t>زادت سرعة </a:t>
            </a:r>
            <a:r>
              <a:rPr lang="ar-SA" sz="2000" dirty="0">
                <a:solidFill>
                  <a:schemeClr val="tx1">
                    <a:lumMod val="95000"/>
                    <a:lumOff val="5000"/>
                  </a:schemeClr>
                </a:solidFill>
                <a:cs typeface="+mj-cs"/>
              </a:rPr>
              <a:t>العمليات الكيميائية الحيوية داخل البروتوبلازم فإذا وصل هذا الارتفاع إلى مستوى </a:t>
            </a:r>
            <a:r>
              <a:rPr lang="ar-SA" sz="2000" dirty="0" smtClean="0">
                <a:solidFill>
                  <a:schemeClr val="tx1">
                    <a:lumMod val="95000"/>
                    <a:lumOff val="5000"/>
                  </a:schemeClr>
                </a:solidFill>
                <a:cs typeface="+mj-cs"/>
              </a:rPr>
              <a:t>محدد</a:t>
            </a:r>
            <a:r>
              <a:rPr lang="ar-SA" sz="2000" dirty="0" smtClean="0">
                <a:solidFill>
                  <a:schemeClr val="tx1">
                    <a:lumMod val="95000"/>
                    <a:lumOff val="5000"/>
                  </a:schemeClr>
                </a:solidFill>
                <a:cs typeface="+mj-cs"/>
              </a:rPr>
              <a:t> </a:t>
            </a:r>
            <a:r>
              <a:rPr lang="ar-SA" sz="2000" dirty="0">
                <a:solidFill>
                  <a:schemeClr val="tx1">
                    <a:lumMod val="95000"/>
                    <a:lumOff val="5000"/>
                  </a:schemeClr>
                </a:solidFill>
                <a:cs typeface="+mj-cs"/>
              </a:rPr>
              <a:t>فأن البروتينات التي يحتوي عليها </a:t>
            </a:r>
            <a:r>
              <a:rPr lang="ar-SA" sz="2000" dirty="0">
                <a:solidFill>
                  <a:srgbClr val="FF0000"/>
                </a:solidFill>
                <a:cs typeface="+mj-cs"/>
              </a:rPr>
              <a:t>البروتوبلازم تتجلط </a:t>
            </a:r>
            <a:r>
              <a:rPr lang="ar-SA" sz="2000" dirty="0">
                <a:solidFill>
                  <a:schemeClr val="tx1">
                    <a:lumMod val="95000"/>
                    <a:lumOff val="5000"/>
                  </a:schemeClr>
                </a:solidFill>
                <a:cs typeface="+mj-cs"/>
              </a:rPr>
              <a:t>وعند ذلك تنتهي حياة الحيوان نهائياً ويتراوح الحد الأعلى لدرجة الحرارة التي تستطيع الحيوانات أن تتحملها دون أن تؤثر على حياتها ما بين 45-55 م تبعاً لنوع الحيوان.</a:t>
            </a:r>
          </a:p>
          <a:p>
            <a:pPr algn="r"/>
            <a:r>
              <a:rPr lang="ar-SA" sz="2000" dirty="0" smtClean="0">
                <a:solidFill>
                  <a:schemeClr val="tx1">
                    <a:lumMod val="95000"/>
                    <a:lumOff val="5000"/>
                  </a:schemeClr>
                </a:solidFill>
                <a:cs typeface="+mj-cs"/>
              </a:rPr>
              <a:t>أما </a:t>
            </a:r>
            <a:r>
              <a:rPr lang="ar-SA" sz="2000" dirty="0">
                <a:solidFill>
                  <a:schemeClr val="tx1">
                    <a:lumMod val="95000"/>
                    <a:lumOff val="5000"/>
                  </a:schemeClr>
                </a:solidFill>
                <a:cs typeface="+mj-cs"/>
              </a:rPr>
              <a:t>فيما يتعلق في الأنخفاض في درجة الحرارة فنرى أن العكس يحدث حيث أن العمليات الكيميائية التي تتم داخل البروتوبلازم </a:t>
            </a:r>
            <a:r>
              <a:rPr lang="ar-SA" sz="2000" dirty="0" smtClean="0">
                <a:solidFill>
                  <a:srgbClr val="FF0000"/>
                </a:solidFill>
                <a:cs typeface="+mj-cs"/>
              </a:rPr>
              <a:t>تتباطى </a:t>
            </a:r>
            <a:r>
              <a:rPr lang="ar-SA" sz="2000" dirty="0">
                <a:solidFill>
                  <a:srgbClr val="FF0000"/>
                </a:solidFill>
                <a:cs typeface="+mj-cs"/>
              </a:rPr>
              <a:t>تدريجيا كلما انخفضت درجة الحرارة </a:t>
            </a:r>
            <a:r>
              <a:rPr lang="ar-SA" sz="2000" dirty="0">
                <a:solidFill>
                  <a:schemeClr val="tx1">
                    <a:lumMod val="95000"/>
                    <a:lumOff val="5000"/>
                  </a:schemeClr>
                </a:solidFill>
                <a:cs typeface="+mj-cs"/>
              </a:rPr>
              <a:t>وتستمر هذا التباطيء إلى أن تتوقف هذه العمليات الكيميائية عندما </a:t>
            </a:r>
            <a:r>
              <a:rPr lang="ar-SA" sz="2000" dirty="0">
                <a:solidFill>
                  <a:srgbClr val="FF0000"/>
                </a:solidFill>
                <a:cs typeface="+mj-cs"/>
              </a:rPr>
              <a:t>يتجمد المحتوى المائي البروتوبلازم</a:t>
            </a:r>
            <a:r>
              <a:rPr lang="ar-SA" sz="2000" dirty="0">
                <a:solidFill>
                  <a:schemeClr val="tx1">
                    <a:lumMod val="95000"/>
                    <a:lumOff val="5000"/>
                  </a:schemeClr>
                </a:solidFill>
                <a:cs typeface="+mj-cs"/>
              </a:rPr>
              <a:t> والحد الادنى لدرجة الحرارة التي تؤدي الى </a:t>
            </a:r>
            <a:r>
              <a:rPr lang="ar-SA" sz="2000" dirty="0">
                <a:solidFill>
                  <a:srgbClr val="FF0000"/>
                </a:solidFill>
                <a:cs typeface="+mj-cs"/>
              </a:rPr>
              <a:t>موت الحيوان</a:t>
            </a:r>
            <a:r>
              <a:rPr lang="ar-SA" sz="2000" dirty="0">
                <a:solidFill>
                  <a:schemeClr val="tx1">
                    <a:lumMod val="95000"/>
                    <a:lumOff val="5000"/>
                  </a:schemeClr>
                </a:solidFill>
                <a:cs typeface="+mj-cs"/>
              </a:rPr>
              <a:t> لا يعرف على وجه التحديد ولكن بصفة عامة تكون هذه الدرجة </a:t>
            </a:r>
            <a:r>
              <a:rPr lang="ar-SA" sz="2000" u="sng" dirty="0">
                <a:solidFill>
                  <a:schemeClr val="tx1">
                    <a:lumMod val="95000"/>
                    <a:lumOff val="5000"/>
                  </a:schemeClr>
                </a:solidFill>
                <a:cs typeface="+mj-cs"/>
              </a:rPr>
              <a:t>تحت درجة تجمد الماء </a:t>
            </a:r>
            <a:r>
              <a:rPr lang="ar-SA" sz="2000" dirty="0">
                <a:solidFill>
                  <a:schemeClr val="tx1">
                    <a:lumMod val="95000"/>
                    <a:lumOff val="5000"/>
                  </a:schemeClr>
                </a:solidFill>
                <a:cs typeface="+mj-cs"/>
              </a:rPr>
              <a:t>ولكي يؤثر انخفاض درجة الحرارة على جسم الحيوان ويؤدي الى موته فلابد أن يصل هذا التأثير الى البروتوبلازم نفسه فقد تتجمد </a:t>
            </a:r>
            <a:r>
              <a:rPr lang="ar-SA" sz="2000" u="sng" dirty="0">
                <a:solidFill>
                  <a:schemeClr val="tx1">
                    <a:lumMod val="95000"/>
                    <a:lumOff val="5000"/>
                  </a:schemeClr>
                </a:solidFill>
                <a:cs typeface="+mj-cs"/>
              </a:rPr>
              <a:t>اجسام بعض الاسماك والضفادع وغيرها نتيجة لتعرضها لدرجات الحرارة المنخفضة وتظهر وكأنها </a:t>
            </a:r>
            <a:r>
              <a:rPr lang="ar-SA" sz="2000" u="sng" dirty="0" smtClean="0">
                <a:solidFill>
                  <a:schemeClr val="tx1">
                    <a:lumMod val="95000"/>
                    <a:lumOff val="5000"/>
                  </a:schemeClr>
                </a:solidFill>
                <a:cs typeface="+mj-cs"/>
              </a:rPr>
              <a:t>فارقت </a:t>
            </a:r>
            <a:r>
              <a:rPr lang="ar-SA" sz="2000" u="sng" dirty="0">
                <a:solidFill>
                  <a:schemeClr val="tx1">
                    <a:lumMod val="95000"/>
                    <a:lumOff val="5000"/>
                  </a:schemeClr>
                </a:solidFill>
                <a:cs typeface="+mj-cs"/>
              </a:rPr>
              <a:t>الحياة ولكن تعود للحياة عندما يذوب الجليد</a:t>
            </a:r>
            <a:r>
              <a:rPr lang="ar-SA" sz="2000" dirty="0">
                <a:solidFill>
                  <a:schemeClr val="tx1">
                    <a:lumMod val="95000"/>
                    <a:lumOff val="5000"/>
                  </a:schemeClr>
                </a:solidFill>
                <a:cs typeface="+mj-cs"/>
              </a:rPr>
              <a:t>. فالحرارة الشديدة أو البرودة تؤدي الى موت الحيوان عندما تتجلط البروتينات الموجودة في البروتويلازم أو يتجمد </a:t>
            </a:r>
            <a:r>
              <a:rPr lang="ar-SA" sz="2000" dirty="0" smtClean="0">
                <a:solidFill>
                  <a:schemeClr val="tx1">
                    <a:lumMod val="95000"/>
                    <a:lumOff val="5000"/>
                  </a:schemeClr>
                </a:solidFill>
                <a:cs typeface="+mj-cs"/>
              </a:rPr>
              <a:t>الماء </a:t>
            </a:r>
            <a:r>
              <a:rPr lang="ar-SA" sz="2000" dirty="0">
                <a:solidFill>
                  <a:schemeClr val="tx1">
                    <a:lumMod val="95000"/>
                    <a:lumOff val="5000"/>
                  </a:schemeClr>
                </a:solidFill>
                <a:cs typeface="+mj-cs"/>
              </a:rPr>
              <a:t>داخل البروتوبلازم.</a:t>
            </a:r>
            <a:endParaRPr lang="en-US" sz="2000" dirty="0">
              <a:solidFill>
                <a:schemeClr val="tx1">
                  <a:lumMod val="95000"/>
                  <a:lumOff val="5000"/>
                </a:schemeClr>
              </a:solidFill>
              <a:cs typeface="+mj-cs"/>
            </a:endParaRPr>
          </a:p>
        </p:txBody>
      </p:sp>
    </p:spTree>
    <p:extLst>
      <p:ext uri="{BB962C8B-B14F-4D97-AF65-F5344CB8AC3E}">
        <p14:creationId xmlns:p14="http://schemas.microsoft.com/office/powerpoint/2010/main" val="1751885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959" y="442453"/>
            <a:ext cx="9351506" cy="5598910"/>
          </a:xfrm>
        </p:spPr>
        <p:txBody>
          <a:bodyPr>
            <a:noAutofit/>
          </a:bodyPr>
          <a:lstStyle/>
          <a:p>
            <a:pPr marL="0" indent="0" algn="ctr">
              <a:buNone/>
            </a:pPr>
            <a:r>
              <a:rPr lang="ar-SA" sz="2200" b="1" dirty="0">
                <a:solidFill>
                  <a:srgbClr val="FF0000"/>
                </a:solidFill>
              </a:rPr>
              <a:t>النطاق الحراري المفضل</a:t>
            </a:r>
          </a:p>
          <a:p>
            <a:pPr marL="0" indent="0" algn="r">
              <a:buNone/>
            </a:pPr>
            <a:r>
              <a:rPr lang="ar-SA" sz="2200" dirty="0">
                <a:solidFill>
                  <a:schemeClr val="tx1">
                    <a:lumMod val="95000"/>
                    <a:lumOff val="5000"/>
                  </a:schemeClr>
                </a:solidFill>
              </a:rPr>
              <a:t>وهو النطاق التي تسير فيه العمليات الكيميائية الحيوية على أحسن وجه وهو يختلف اختلافاً كبيراً عند مختلف الحيوانات ولكنه يتراوح بين 20 – 40م وهناك عدة طرق تستخدمها مختلف الحيوانات لكي تحتفظ بدرجة حرارة أجسامها داخل هذه النطاق إذا ما تجاوزته الحرارة الخارجية ارتفاعاً وانخفاضاً.</a:t>
            </a:r>
            <a:endParaRPr lang="en-US" sz="2200" dirty="0">
              <a:solidFill>
                <a:schemeClr val="tx1">
                  <a:lumMod val="95000"/>
                  <a:lumOff val="5000"/>
                </a:schemeClr>
              </a:solidFill>
            </a:endParaRPr>
          </a:p>
          <a:p>
            <a:pPr marL="0" indent="0" algn="r">
              <a:buNone/>
            </a:pPr>
            <a:r>
              <a:rPr lang="ar-SA" sz="2200" b="1" dirty="0">
                <a:solidFill>
                  <a:srgbClr val="C00000"/>
                </a:solidFill>
              </a:rPr>
              <a:t>الثدييات: </a:t>
            </a:r>
          </a:p>
          <a:p>
            <a:pPr marL="0" indent="0" algn="r">
              <a:buNone/>
            </a:pPr>
            <a:r>
              <a:rPr lang="ar-SA" sz="2200" dirty="0">
                <a:solidFill>
                  <a:schemeClr val="tx1">
                    <a:lumMod val="95000"/>
                    <a:lumOff val="5000"/>
                  </a:schemeClr>
                </a:solidFill>
              </a:rPr>
              <a:t>يوجد بها غطاء كثيف من </a:t>
            </a:r>
            <a:r>
              <a:rPr lang="ar-SA" sz="2200" u="sng" dirty="0">
                <a:solidFill>
                  <a:schemeClr val="tx1">
                    <a:lumMod val="95000"/>
                    <a:lumOff val="5000"/>
                  </a:schemeClr>
                </a:solidFill>
              </a:rPr>
              <a:t>الشعر أو الفراء </a:t>
            </a:r>
            <a:r>
              <a:rPr lang="ar-SA" sz="2200" dirty="0">
                <a:solidFill>
                  <a:schemeClr val="tx1">
                    <a:lumMod val="95000"/>
                    <a:lumOff val="5000"/>
                  </a:schemeClr>
                </a:solidFill>
              </a:rPr>
              <a:t>التي يحيط بأجسامها، هذا الكساء الخارجي يعمل على حفظ حرارة الجسم في الاجواء الباردة كما أن الثدييات يوجد بجلودها </a:t>
            </a:r>
            <a:r>
              <a:rPr lang="ar-SA" sz="2200" u="sng" dirty="0">
                <a:solidFill>
                  <a:schemeClr val="tx1">
                    <a:lumMod val="95000"/>
                    <a:lumOff val="5000"/>
                  </a:schemeClr>
                </a:solidFill>
              </a:rPr>
              <a:t>الغدد العرقية </a:t>
            </a:r>
            <a:r>
              <a:rPr lang="ar-SA" sz="2200" dirty="0">
                <a:solidFill>
                  <a:schemeClr val="tx1">
                    <a:lumMod val="95000"/>
                    <a:lumOff val="5000"/>
                  </a:schemeClr>
                </a:solidFill>
              </a:rPr>
              <a:t>وهذه الغدد نشط ويزداد افرازها في الاجواء الحارة والمادة العرقية التي تفرزها هذه الغدد على سطح الجلد يتم تبخرها ويؤدي ذلك انخفاض حرارة الجسم عند المستوى المطلوب، وبعض الثدييات (الدببه/ الغزلان) </a:t>
            </a:r>
            <a:r>
              <a:rPr lang="ar-SA" sz="2200" u="sng" dirty="0">
                <a:solidFill>
                  <a:schemeClr val="tx1">
                    <a:lumMod val="95000"/>
                    <a:lumOff val="5000"/>
                  </a:schemeClr>
                </a:solidFill>
              </a:rPr>
              <a:t>تتحرك </a:t>
            </a:r>
            <a:r>
              <a:rPr lang="ar-SA" sz="2200" dirty="0">
                <a:solidFill>
                  <a:schemeClr val="tx1">
                    <a:lumMod val="95000"/>
                    <a:lumOff val="5000"/>
                  </a:schemeClr>
                </a:solidFill>
              </a:rPr>
              <a:t>من الجبال الى الوديان والسهول أثناء الشتاء وتعود الى الجبال المرتفعة أثناء الربيع. </a:t>
            </a:r>
          </a:p>
        </p:txBody>
      </p:sp>
    </p:spTree>
    <p:extLst>
      <p:ext uri="{BB962C8B-B14F-4D97-AF65-F5344CB8AC3E}">
        <p14:creationId xmlns:p14="http://schemas.microsoft.com/office/powerpoint/2010/main" val="420139188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383</TotalTime>
  <Words>2098</Words>
  <Application>Microsoft Office PowerPoint</Application>
  <PresentationFormat>Widescreen</PresentationFormat>
  <Paragraphs>79</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PT Bold Heading</vt:lpstr>
      <vt:lpstr>Tahoma</vt:lpstr>
      <vt:lpstr>Times New Roman</vt:lpstr>
      <vt:lpstr>Times New Roman,Bold</vt:lpstr>
      <vt:lpstr>Trebuchet MS</vt:lpstr>
      <vt:lpstr>Wingdings 3</vt:lpstr>
      <vt:lpstr>Facet</vt:lpstr>
      <vt:lpstr>Ecological factors العوامل البيئية </vt:lpstr>
      <vt:lpstr>PowerPoint Presentation</vt:lpstr>
      <vt:lpstr>العوامل الفيزيائية </vt:lpstr>
      <vt:lpstr>PowerPoint Presentation</vt:lpstr>
      <vt:lpstr>درجة الحرارة والطقس</vt:lpstr>
      <vt:lpstr>درجة الحرارة والطقس</vt:lpstr>
      <vt:lpstr>اختلافات الحرارة في الوسطين المائي والارضي:-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Ecological factors العوامل البيئية</dc:title>
  <dc:creator>Abdulwahed F. Alrefaei</dc:creator>
  <cp:lastModifiedBy>Abdulwahed F. Alrefaei</cp:lastModifiedBy>
  <cp:revision>39</cp:revision>
  <dcterms:created xsi:type="dcterms:W3CDTF">2019-02-23T10:53:48Z</dcterms:created>
  <dcterms:modified xsi:type="dcterms:W3CDTF">2019-02-25T09:16:24Z</dcterms:modified>
</cp:coreProperties>
</file>