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60" r:id="rId2"/>
    <p:sldId id="461" r:id="rId3"/>
    <p:sldId id="462" r:id="rId4"/>
    <p:sldId id="463" r:id="rId5"/>
    <p:sldId id="464" r:id="rId6"/>
    <p:sldId id="465" r:id="rId7"/>
    <p:sldId id="468" r:id="rId8"/>
    <p:sldId id="469" r:id="rId9"/>
    <p:sldId id="470" r:id="rId10"/>
    <p:sldId id="471" r:id="rId11"/>
    <p:sldId id="479" r:id="rId12"/>
    <p:sldId id="473" r:id="rId13"/>
    <p:sldId id="481" r:id="rId14"/>
    <p:sldId id="474" r:id="rId15"/>
    <p:sldId id="482" r:id="rId16"/>
    <p:sldId id="480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501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8" autoAdjust="0"/>
    <p:restoredTop sz="94660"/>
  </p:normalViewPr>
  <p:slideViewPr>
    <p:cSldViewPr>
      <p:cViewPr varScale="1">
        <p:scale>
          <a:sx n="86" d="100"/>
          <a:sy n="8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3530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DA39FF2-3363-4B47-AA31-D8C4E95B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44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812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5: 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Discrete Probability Distributions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60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0" y="76200"/>
            <a:ext cx="9056367" cy="63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463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524000"/>
                <a:ext cx="861060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 and the variance of the binomial distribution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6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are: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l-GR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6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pt-BR" sz="3600" i="1" baseline="30000" dirty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sz="3600" i="1" baseline="30000" dirty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pt-BR" sz="3600" i="1" dirty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610600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195" t="-2458" r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8995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52400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25% of the products of a manufacturing process are defective. Three items are selected at random, inspected, and classified as defective (D) or non-defective (N). Find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distribution of the number of defective items.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value (mean) and the variance of the number of defective items.</a:t>
            </a:r>
          </a:p>
        </p:txBody>
      </p:sp>
    </p:spTree>
    <p:extLst>
      <p:ext uri="{BB962C8B-B14F-4D97-AF65-F5344CB8AC3E}">
        <p14:creationId xmlns:p14="http://schemas.microsoft.com/office/powerpoint/2010/main" xmlns="" val="264158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716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probability of getting at least two defective items.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probability of getting at most two defective items. </a:t>
            </a:r>
          </a:p>
        </p:txBody>
      </p:sp>
    </p:spTree>
    <p:extLst>
      <p:ext uri="{BB962C8B-B14F-4D97-AF65-F5344CB8AC3E}">
        <p14:creationId xmlns:p14="http://schemas.microsoft.com/office/powerpoint/2010/main" xmlns="" val="157384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4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066800"/>
                <a:ext cx="8610600" cy="549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selecting 3 items at random, inspected, and classified as (D) or (N).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The sample space is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={DDD,DDN,DND,DNN,NDD,NDN,NND,NNN}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Let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the number of defective items in the sample.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experiments is a Bernoulli process with: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number of trials: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Probability of success: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=1/4=0.25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𝐵𝑖𝑛𝑜𝑚𝑖𝑎𝑙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𝐵𝑖𝑛𝑜𝑚𝑖𝑎𝑙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(3,1/4)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6800"/>
                <a:ext cx="8610600" cy="5493812"/>
              </a:xfrm>
              <a:prstGeom prst="rect">
                <a:avLst/>
              </a:prstGeom>
              <a:blipFill>
                <a:blip r:embed="rId2"/>
                <a:stretch>
                  <a:fillRect l="-1841" t="-1554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45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98" y="1981200"/>
            <a:ext cx="8790869" cy="4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9E8B92-F2F4-4FF5-A8B2-C652A19B5796}"/>
              </a:ext>
            </a:extLst>
          </p:cNvPr>
          <p:cNvSpPr/>
          <p:nvPr/>
        </p:nvSpPr>
        <p:spPr>
          <a:xfrm>
            <a:off x="219781" y="774412"/>
            <a:ext cx="8401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probability distribution of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given by: </a:t>
            </a:r>
          </a:p>
        </p:txBody>
      </p:sp>
    </p:spTree>
    <p:extLst>
      <p:ext uri="{BB962C8B-B14F-4D97-AF65-F5344CB8AC3E}">
        <p14:creationId xmlns:p14="http://schemas.microsoft.com/office/powerpoint/2010/main" xmlns="" val="50695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85800" y="2819400"/>
                <a:ext cx="8648700" cy="3093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The expected number of defective items is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= (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) (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variance of the number of defective items is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𝑉𝑎𝑟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pt-BR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pt-BR" sz="2800" i="1" baseline="30000" dirty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pt-BR" sz="2800" i="1" baseline="30000" dirty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) = (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) (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) (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pt-BR" sz="2800" i="1" dirty="0">
                          <a:latin typeface="Cambria Math"/>
                          <a:cs typeface="Times New Roman" panose="02020603050405020304" pitchFamily="18" charset="0"/>
                        </a:rPr>
                        <m:t>5625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9400"/>
                <a:ext cx="8648700" cy="3093667"/>
              </a:xfrm>
              <a:prstGeom prst="rect">
                <a:avLst/>
              </a:prstGeom>
              <a:blipFill>
                <a:blip r:embed="rId2"/>
                <a:stretch>
                  <a:fillRect l="-1481" t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4215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152400"/>
                <a:ext cx="9067800" cy="5443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 probability of getting at least two defective items: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The probability of getting at most two defective item: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≤2) = 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=0)+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=1)+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=2) 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≤2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1−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&gt;2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1−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1− </m:t>
                      </m:r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000" i="1" dirty="0" smtClean="0">
                          <a:latin typeface="Cambria Math"/>
                          <a:cs typeface="Times New Roman" panose="02020603050405020304" pitchFamily="18" charset="0"/>
                        </a:rPr>
                        <m:t>= 1−</m:t>
                      </m:r>
                      <m:f>
                        <m:fPr>
                          <m:ctrlPr>
                            <a:rPr lang="en-US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sz="3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30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"/>
                <a:ext cx="9067800" cy="5443093"/>
              </a:xfrm>
              <a:prstGeom prst="rect">
                <a:avLst/>
              </a:prstGeom>
              <a:blipFill>
                <a:blip r:embed="rId2"/>
                <a:stretch>
                  <a:fillRect l="-1614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32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Hypergeometric Distribution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96300" cy="37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008" y="432107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there is a population with 2 types of elements: 1-st Type = success 2-nd Type = failure </a:t>
            </a:r>
          </a:p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population size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number of elements of the 1-st type </a:t>
            </a:r>
          </a:p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number of elements of the 2-nd type </a:t>
            </a:r>
          </a:p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select a sample of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at random from the population </a:t>
            </a:r>
          </a:p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number of elements of 1-st type (number of successes) in the sample </a:t>
            </a:r>
          </a:p>
          <a:p>
            <a:pPr algn="just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the probability distribution of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0892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76200"/>
                <a:ext cx="8763000" cy="609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to two methods of selection: </a:t>
                </a: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selection with replacement </a:t>
                </a:r>
              </a:p>
              <a:p>
                <a:pPr algn="just"/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selection without replacement 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If we select the elements of the sample at random and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replacement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𝐵𝑖𝑛𝑜𝑚𝑖𝑎𝑙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);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Now, suppose we select the elements of the sample at random and </a:t>
                </a:r>
                <a:r>
                  <a:rPr lang="en-US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replacement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When the selection is made without replacement, the random variable X has a </a:t>
                </a:r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hypergeometric distribution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parameters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and we write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).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"/>
                <a:ext cx="8763000" cy="6096669"/>
              </a:xfrm>
              <a:prstGeom prst="rect">
                <a:avLst/>
              </a:prstGeom>
              <a:blipFill rotWithShape="1">
                <a:blip r:embed="rId2"/>
                <a:stretch>
                  <a:fillRect l="-1461" t="-1000" r="-1392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3024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Uniform Distribution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381000" y="1219200"/>
                <a:ext cx="8763000" cy="2219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/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discrete random variable X assumes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equal probabilities, then X has the discrete uniform distribution given by: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763000" cy="2219838"/>
              </a:xfrm>
              <a:prstGeom prst="rect">
                <a:avLst/>
              </a:prstGeom>
              <a:blipFill rotWithShape="1">
                <a:blip r:embed="rId2"/>
                <a:stretch>
                  <a:fillRect l="-1809" r="-1740" b="-7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5" t="5332"/>
          <a:stretch/>
        </p:blipFill>
        <p:spPr bwMode="auto">
          <a:xfrm>
            <a:off x="688046" y="3827253"/>
            <a:ext cx="8151154" cy="16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521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3025"/>
            <a:ext cx="466253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920" y="1378968"/>
            <a:ext cx="3829194" cy="41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8642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609600"/>
                <a:ext cx="8305800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the values of X must satisfy: 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⇔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600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"/>
                <a:ext cx="8305800" cy="4647426"/>
              </a:xfrm>
              <a:prstGeom prst="rect">
                <a:avLst/>
              </a:prstGeom>
              <a:blipFill rotWithShape="1">
                <a:blip r:embed="rId2"/>
                <a:stretch>
                  <a:fillRect l="-2643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4176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1219200"/>
            <a:ext cx="8724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40 components each are called acceptable if they contain no more than 3 defectives. The procedure for sampling the lot is to select 5 components at random (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replacement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to reject the lot if a defective is found. What is the probability that exactly one defective is found in the sample if there are 3 defectives in the entire lot. </a:t>
            </a:r>
          </a:p>
        </p:txBody>
      </p:sp>
    </p:spTree>
    <p:extLst>
      <p:ext uri="{BB962C8B-B14F-4D97-AF65-F5344CB8AC3E}">
        <p14:creationId xmlns:p14="http://schemas.microsoft.com/office/powerpoint/2010/main" xmlns="" val="50114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219200"/>
                <a:ext cx="8610600" cy="4435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X= number of defectives in the sample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=40,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=3,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X has a hypergeometric distribution with parameters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=40,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=5,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=3.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;40,5,3).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The probability distribution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given by: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19200"/>
                <a:ext cx="8610600" cy="4435830"/>
              </a:xfrm>
              <a:prstGeom prst="rect">
                <a:avLst/>
              </a:prstGeom>
              <a:blipFill rotWithShape="1">
                <a:blip r:embed="rId2"/>
                <a:stretch>
                  <a:fillRect l="-1841" b="-3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6230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8" t="12983"/>
          <a:stretch/>
        </p:blipFill>
        <p:spPr bwMode="auto">
          <a:xfrm>
            <a:off x="119896" y="67394"/>
            <a:ext cx="8958017" cy="40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457198" y="4167664"/>
                <a:ext cx="8686802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values of X must satisfy: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𝒂𝒏𝒅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 ⇔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𝒂𝒏𝒅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𝟑𝟐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100" b="1" i="1" dirty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the probability distribution of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given by: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4167664"/>
                <a:ext cx="8686802" cy="1892826"/>
              </a:xfrm>
              <a:prstGeom prst="rect">
                <a:avLst/>
              </a:prstGeom>
              <a:blipFill rotWithShape="1">
                <a:blip r:embed="rId3"/>
                <a:stretch>
                  <a:fillRect l="-1754" t="-4516" r="-175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4754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9"/>
          <a:stretch/>
        </p:blipFill>
        <p:spPr bwMode="auto">
          <a:xfrm>
            <a:off x="381000" y="136732"/>
            <a:ext cx="8467725" cy="29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105835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Now, the probability that exactly one defective is found in the sample is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" t="5543"/>
          <a:stretch/>
        </p:blipFill>
        <p:spPr bwMode="auto">
          <a:xfrm>
            <a:off x="304800" y="4088022"/>
            <a:ext cx="8743950" cy="246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858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81000" y="762000"/>
                <a:ext cx="8610600" cy="213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 and the variance of the hypergeometric distribution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h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err="1">
                        <a:latin typeface="Cambria Math"/>
                      </a:rPr>
                      <m:t>𝑥</m:t>
                    </m:r>
                    <m:r>
                      <a:rPr lang="en-US" sz="3600" i="1" dirty="0" err="1">
                        <a:latin typeface="Cambria Math"/>
                      </a:rPr>
                      <m:t>;</m:t>
                    </m:r>
                    <m:r>
                      <a:rPr lang="en-US" sz="3600" i="1" dirty="0" err="1">
                        <a:latin typeface="Cambria Math"/>
                      </a:rPr>
                      <m:t>𝑁</m:t>
                    </m:r>
                    <m:r>
                      <a:rPr lang="en-US" sz="3600" i="1" dirty="0" err="1">
                        <a:latin typeface="Cambria Math"/>
                      </a:rPr>
                      <m:t>,</m:t>
                    </m:r>
                    <m:r>
                      <a:rPr lang="en-US" sz="3600" i="1" dirty="0" err="1">
                        <a:latin typeface="Cambria Math"/>
                      </a:rPr>
                      <m:t>𝑛</m:t>
                    </m:r>
                    <m:r>
                      <a:rPr lang="en-US" sz="3600" i="1" dirty="0" err="1">
                        <a:latin typeface="Cambria Math"/>
                      </a:rPr>
                      <m:t>,</m:t>
                    </m:r>
                    <m:r>
                      <a:rPr lang="en-US" sz="3600" i="1" dirty="0" err="1">
                        <a:latin typeface="Cambria Math"/>
                      </a:rPr>
                      <m:t>𝐾</m:t>
                    </m:r>
                    <m:r>
                      <a:rPr lang="en-US" sz="3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2000"/>
                <a:ext cx="8610600" cy="2139496"/>
              </a:xfrm>
              <a:prstGeom prst="rect">
                <a:avLst/>
              </a:prstGeom>
              <a:blipFill rotWithShape="1">
                <a:blip r:embed="rId2"/>
                <a:stretch>
                  <a:fillRect l="-2195" r="-2125" b="-9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057400" y="3048000"/>
                <a:ext cx="4863447" cy="2793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4000" b="0" dirty="0">
                  <a:solidFill>
                    <a:srgbClr val="C00000"/>
                  </a:solidFill>
                  <a:ea typeface="Cambria Math"/>
                </a:endParaRPr>
              </a:p>
              <a:p>
                <a:endParaRPr lang="en-US" sz="40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C00000"/>
                    </a:solidFill>
                    <a:ea typeface="Cambria Math"/>
                  </a:rPr>
                  <a:t/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048000"/>
                <a:ext cx="4863447" cy="27938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7185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219200"/>
                <a:ext cx="861060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previous example, find the expected value (mean) and the variance of the number of defectives in the sample. </a:t>
                </a:r>
              </a:p>
              <a:p>
                <a:pPr algn="just"/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endPara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number of defectives in the sample 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We need to find E(X)=μ and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(X)=σ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We found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610600" cy="4832092"/>
              </a:xfrm>
              <a:prstGeom prst="rect">
                <a:avLst/>
              </a:prstGeom>
              <a:blipFill rotWithShape="1">
                <a:blip r:embed="rId2"/>
                <a:stretch>
                  <a:fillRect l="-1415" t="-1261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34529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4" y="2028824"/>
            <a:ext cx="8951556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2071" y="1244025"/>
            <a:ext cx="7597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number of defective items is </a:t>
            </a:r>
          </a:p>
        </p:txBody>
      </p:sp>
    </p:spTree>
    <p:extLst>
      <p:ext uri="{BB962C8B-B14F-4D97-AF65-F5344CB8AC3E}">
        <p14:creationId xmlns:p14="http://schemas.microsoft.com/office/powerpoint/2010/main" xmlns="" val="232658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Poisson Distribution: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 experiment is an experiment yielding numerical values of a random variable that count the number of outcomes occurring in a given time interval or a specified region denoted by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The number of outcomes occurring in a given time interval or a specified region denoted by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46553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06878" y="1524000"/>
                <a:ext cx="8813322" cy="213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𝑥</m:t>
                    </m:r>
                    <m:r>
                      <a:rPr lang="en-US" sz="3600" i="1" dirty="0" smtClean="0">
                        <a:latin typeface="Cambria Math"/>
                      </a:rPr>
                      <m:t>)=</m:t>
                    </m:r>
                    <m:r>
                      <a:rPr lang="en-US" sz="3600" i="1" dirty="0" smtClean="0"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err="1">
                        <a:latin typeface="Cambria Math"/>
                      </a:rPr>
                      <m:t>𝑥</m:t>
                    </m:r>
                    <m:r>
                      <a:rPr lang="en-US" sz="3600" i="1" dirty="0" err="1">
                        <a:latin typeface="Cambria Math"/>
                      </a:rPr>
                      <m:t>;</m:t>
                    </m:r>
                    <m:r>
                      <a:rPr lang="en-US" sz="3600" i="1" dirty="0" err="1">
                        <a:latin typeface="Cambria Math"/>
                      </a:rPr>
                      <m:t>𝑘</m:t>
                    </m:r>
                    <m:r>
                      <a:rPr lang="en-US" sz="3600" i="1" dirty="0">
                        <a:latin typeface="Cambria Math"/>
                      </a:rPr>
                      <m:t>)=</m:t>
                    </m:r>
                    <m:r>
                      <a:rPr lang="en-US" sz="3600" i="1" dirty="0">
                        <a:latin typeface="Cambria Math"/>
                      </a:rPr>
                      <m:t>𝑃</m:t>
                    </m:r>
                    <m:r>
                      <a:rPr lang="en-US" sz="3600" i="1" dirty="0">
                        <a:latin typeface="Cambria Math"/>
                      </a:rPr>
                      <m:t>(</m:t>
                    </m:r>
                    <m:r>
                      <a:rPr lang="en-US" sz="3600" i="1" dirty="0">
                        <a:latin typeface="Cambria Math"/>
                      </a:rPr>
                      <m:t>𝑋</m:t>
                    </m:r>
                    <m:r>
                      <a:rPr lang="en-US" sz="3600" i="1" dirty="0">
                        <a:latin typeface="Cambria Math"/>
                      </a:rPr>
                      <m:t>=</m:t>
                    </m:r>
                    <m:r>
                      <a:rPr lang="en-US" sz="3600" i="1" dirty="0">
                        <a:latin typeface="Cambria Math"/>
                      </a:rPr>
                      <m:t>𝑥</m:t>
                    </m:r>
                    <m:r>
                      <a:rPr lang="en-US" sz="3600" i="1" dirty="0">
                        <a:latin typeface="Cambria Math"/>
                      </a:rPr>
                      <m:t>) 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the parameter of the distribution.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78" y="1524000"/>
                <a:ext cx="8813322" cy="2139496"/>
              </a:xfrm>
              <a:prstGeom prst="rect">
                <a:avLst/>
              </a:prstGeom>
              <a:blipFill rotWithShape="1">
                <a:blip r:embed="rId2"/>
                <a:stretch>
                  <a:fillRect l="-2144" b="-9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30403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b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29883" y="1143000"/>
                <a:ext cx="8686800" cy="5174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X = number of field mice per acre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 1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acre)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X= number of typing errors per page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page)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X=number of telephone calls received every day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X=number of telephone calls received every 5 days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days)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83" y="1143000"/>
                <a:ext cx="8686800" cy="5174493"/>
              </a:xfrm>
              <a:prstGeom prst="rect">
                <a:avLst/>
              </a:prstGeom>
              <a:blipFill rotWithShape="1">
                <a:blip r:embed="rId2"/>
                <a:stretch>
                  <a:fillRect l="-1825" r="-175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2051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228600"/>
                <a:ext cx="8686800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λ be the average (mean) number of outcomes per unit time or unit region (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(mean) number of outcomes (mean of X) in the time interval or region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600" b="1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𝝁</m:t>
                      </m:r>
                      <m:r>
                        <a:rPr lang="el-GR" sz="3600" b="1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l-GR" sz="3600" b="1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l-GR" sz="3600" b="1" i="1" dirty="0" smtClean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b="1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3600" b="1" i="1" dirty="0">
                          <a:solidFill>
                            <a:srgbClr val="C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8686800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1895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5272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228600"/>
                <a:ext cx="8610600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random variable X is called a Poisson random variable with parameter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i="1" dirty="0" err="1">
                        <a:latin typeface="Cambria Math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3400" i="1" dirty="0" err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400" i="1" dirty="0">
                        <a:latin typeface="Cambria Math"/>
                        <a:cs typeface="Times New Roman" panose="02020603050405020304" pitchFamily="18" charset="0"/>
                      </a:rPr>
                      <m:t>), 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write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400" i="1" dirty="0" smtClean="0">
                        <a:latin typeface="Cambria Math"/>
                        <a:cs typeface="Times New Roman" panose="02020603050405020304" pitchFamily="18" charset="0"/>
                      </a:rPr>
                      <m:t>𝑃𝑜𝑖𝑠𝑠𝑜𝑛</m:t>
                    </m:r>
                    <m:r>
                      <a:rPr lang="en-US" sz="34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400" i="1" dirty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4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its probability distribution is given by: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8610600" cy="2185214"/>
              </a:xfrm>
              <a:prstGeom prst="rect">
                <a:avLst/>
              </a:prstGeom>
              <a:blipFill rotWithShape="1">
                <a:blip r:embed="rId2"/>
                <a:stretch>
                  <a:fillRect l="-1911" t="-4190" r="-1911" b="-8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02" y="2895600"/>
            <a:ext cx="882872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4056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371600"/>
                <a:ext cx="8610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 and the variance of the Poisson distribution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𝑃𝑜𝑖𝑠𝑠𝑜𝑛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600" i="1" dirty="0" err="1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6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8610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195" t="-8122" r="-2125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759572" y="3048000"/>
                <a:ext cx="371742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4000" b="0" dirty="0">
                  <a:solidFill>
                    <a:srgbClr val="C00000"/>
                  </a:solidFill>
                  <a:ea typeface="Cambria Math"/>
                </a:endParaRPr>
              </a:p>
              <a:p>
                <a:endParaRPr lang="en-US" sz="40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572" y="3048000"/>
                <a:ext cx="3717428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6957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533400"/>
                <a:ext cx="8610600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λ is the average (mean) of the distribution in the unit time 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If X=The number of calls received in a month (unit time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month)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𝑃𝑜𝑖𝑠𝑠𝑜𝑛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Y = number of calls received in a year.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𝑃𝑜𝑖𝑠𝑠𝑜𝑛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); 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W = number of calls received in a day.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𝑃𝑜𝑖𝑠𝑠𝑜𝑛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); 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fr-FR" sz="3200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8610600" cy="6001643"/>
              </a:xfrm>
              <a:prstGeom prst="rect">
                <a:avLst/>
              </a:prstGeom>
              <a:blipFill rotWithShape="1">
                <a:blip r:embed="rId2"/>
                <a:stretch>
                  <a:fillRect l="-1769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7167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61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the number of typing errors </a:t>
            </a:r>
            <a:r>
              <a:rPr lang="en-US" sz="3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page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Poisson distribution with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6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typing errors.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What is the probability that in a given page: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The number of typing errors will be 7?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 The number of typing errors will be at least 2?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What is the probability that in 2 pages there will be 10 typing errors?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What is the probability that in a half page there will be no typing errors? </a:t>
            </a:r>
          </a:p>
        </p:txBody>
      </p:sp>
    </p:spTree>
    <p:extLst>
      <p:ext uri="{BB962C8B-B14F-4D97-AF65-F5344CB8AC3E}">
        <p14:creationId xmlns:p14="http://schemas.microsoft.com/office/powerpoint/2010/main" xmlns="" val="377045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257" y="1143000"/>
            <a:ext cx="7078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X = number of typing errors per page.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143000" y="1905000"/>
                <a:ext cx="68286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dirty="0" smtClean="0">
                          <a:latin typeface="Cambria Math"/>
                        </a:rPr>
                        <m:t>𝑋</m:t>
                      </m:r>
                      <m:r>
                        <a:rPr lang="fr-FR" sz="2800" i="1" dirty="0" smtClean="0">
                          <a:latin typeface="Cambria Math"/>
                        </a:rPr>
                        <m:t> ~ </m:t>
                      </m:r>
                      <m:r>
                        <a:rPr lang="fr-FR" sz="2800" i="1" dirty="0" smtClean="0">
                          <a:latin typeface="Cambria Math"/>
                        </a:rPr>
                        <m:t>𝑃𝑜𝑖𝑠𝑠𝑜𝑛</m:t>
                      </m:r>
                      <m:r>
                        <a:rPr lang="fr-FR" sz="2800" i="1" dirty="0" smtClean="0">
                          <a:latin typeface="Cambria Math"/>
                        </a:rPr>
                        <m:t> (6) (</m:t>
                      </m:r>
                      <m:r>
                        <a:rPr lang="fr-FR" sz="2800" i="1" dirty="0" smtClean="0">
                          <a:latin typeface="Cambria Math"/>
                        </a:rPr>
                        <m:t>𝑡</m:t>
                      </m:r>
                      <m:r>
                        <a:rPr lang="fr-FR" sz="2800" i="1" dirty="0" smtClean="0">
                          <a:latin typeface="Cambria Math"/>
                        </a:rPr>
                        <m:t>=1, </m:t>
                      </m:r>
                      <m:r>
                        <a:rPr lang="fr-FR" sz="2800" i="1" dirty="0" smtClean="0">
                          <a:latin typeface="Cambria Math"/>
                        </a:rPr>
                        <m:t>𝜆</m:t>
                      </m:r>
                      <m:r>
                        <a:rPr lang="fr-FR" sz="2800" i="1" dirty="0" smtClean="0">
                          <a:latin typeface="Cambria Math"/>
                        </a:rPr>
                        <m:t>=6, </m:t>
                      </m:r>
                      <m:r>
                        <a:rPr lang="fr-FR" sz="2800" i="1" dirty="0" smtClean="0">
                          <a:latin typeface="Cambria Math"/>
                        </a:rPr>
                        <m:t>𝜇</m:t>
                      </m:r>
                      <m:r>
                        <a:rPr lang="fr-FR" sz="2800" i="1" dirty="0" smtClean="0">
                          <a:latin typeface="Cambria Math"/>
                        </a:rPr>
                        <m:t>=</m:t>
                      </m:r>
                      <m:r>
                        <a:rPr lang="fr-FR" sz="2800" i="1" dirty="0" err="1">
                          <a:latin typeface="Cambria Math"/>
                        </a:rPr>
                        <m:t>𝜆</m:t>
                      </m:r>
                      <m:r>
                        <a:rPr lang="fr-FR" sz="2800" i="1" dirty="0" err="1">
                          <a:latin typeface="Cambria Math"/>
                        </a:rPr>
                        <m:t>𝑡</m:t>
                      </m:r>
                      <m:r>
                        <a:rPr lang="fr-FR" sz="2800" i="1" dirty="0">
                          <a:latin typeface="Cambria Math"/>
                        </a:rPr>
                        <m:t>=6)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05000"/>
                <a:ext cx="6828601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0"/>
          <a:stretch/>
        </p:blipFill>
        <p:spPr bwMode="auto">
          <a:xfrm>
            <a:off x="552450" y="2590800"/>
            <a:ext cx="8362950" cy="10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"/>
          <a:stretch/>
        </p:blipFill>
        <p:spPr bwMode="auto">
          <a:xfrm>
            <a:off x="444438" y="4105275"/>
            <a:ext cx="866649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954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"/>
            <a:ext cx="87058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7492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1148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52400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X = number of typing errors in </a:t>
                </a:r>
                <a:r>
                  <a:rPr lang="en-US" sz="3200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pages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i="1" dirty="0" smtClean="0">
                          <a:latin typeface="Cambria Math"/>
                        </a:rPr>
                        <m:t>𝑋</m:t>
                      </m:r>
                      <m:r>
                        <a:rPr lang="fr-FR" sz="3200" i="1" dirty="0" smtClean="0">
                          <a:latin typeface="Cambria Math"/>
                        </a:rPr>
                        <m:t> ~ </m:t>
                      </m:r>
                      <m:r>
                        <a:rPr lang="fr-FR" sz="3200" i="1" dirty="0" smtClean="0">
                          <a:latin typeface="Cambria Math"/>
                        </a:rPr>
                        <m:t>𝑃𝑜𝑖𝑠𝑠𝑜𝑛</m:t>
                      </m:r>
                      <m:r>
                        <a:rPr lang="fr-FR" sz="3200" i="1" dirty="0" smtClean="0">
                          <a:latin typeface="Cambria Math"/>
                        </a:rPr>
                        <m:t>(</m:t>
                      </m:r>
                      <m:r>
                        <a:rPr lang="fr-FR" sz="3200" i="1" dirty="0" smtClean="0">
                          <a:latin typeface="Cambria Math"/>
                        </a:rPr>
                        <m:t>12</m:t>
                      </m:r>
                      <m:r>
                        <a:rPr lang="fr-FR" sz="3200" i="1" dirty="0" smtClean="0">
                          <a:latin typeface="Cambria Math"/>
                        </a:rPr>
                        <m:t>) (</m:t>
                      </m:r>
                      <m:r>
                        <a:rPr lang="fr-FR" sz="3200" i="1" dirty="0" smtClean="0">
                          <a:latin typeface="Cambria Math"/>
                        </a:rPr>
                        <m:t>𝑡</m:t>
                      </m:r>
                      <m:r>
                        <a:rPr lang="fr-FR" sz="3200" i="1" dirty="0" smtClean="0">
                          <a:latin typeface="Cambria Math"/>
                        </a:rPr>
                        <m:t>=</m:t>
                      </m:r>
                      <m:r>
                        <a:rPr lang="fr-FR" sz="3200" i="1" dirty="0" smtClean="0">
                          <a:latin typeface="Cambria Math"/>
                        </a:rPr>
                        <m:t>2</m:t>
                      </m:r>
                      <m:r>
                        <a:rPr lang="fr-FR" sz="3200" i="1" dirty="0" smtClean="0">
                          <a:latin typeface="Cambria Math"/>
                        </a:rPr>
                        <m:t>, </m:t>
                      </m:r>
                      <m:r>
                        <a:rPr lang="fr-FR" sz="3200" i="1" dirty="0" smtClean="0">
                          <a:latin typeface="Cambria Math"/>
                        </a:rPr>
                        <m:t>𝜆</m:t>
                      </m:r>
                      <m:r>
                        <a:rPr lang="fr-FR" sz="3200" i="1" dirty="0" smtClean="0">
                          <a:latin typeface="Cambria Math"/>
                        </a:rPr>
                        <m:t>=</m:t>
                      </m:r>
                      <m:r>
                        <a:rPr lang="fr-FR" sz="3200" i="1" dirty="0" smtClean="0">
                          <a:latin typeface="Cambria Math"/>
                        </a:rPr>
                        <m:t>6</m:t>
                      </m:r>
                      <m:r>
                        <a:rPr lang="fr-FR" sz="3200" i="1" dirty="0" smtClean="0">
                          <a:latin typeface="Cambria Math"/>
                        </a:rPr>
                        <m:t>, </m:t>
                      </m:r>
                      <m:r>
                        <a:rPr lang="fr-FR" sz="3200" i="1" dirty="0" smtClean="0">
                          <a:latin typeface="Cambria Math"/>
                        </a:rPr>
                        <m:t>𝜇</m:t>
                      </m:r>
                      <m:r>
                        <a:rPr lang="fr-FR" sz="3200" i="1" dirty="0" smtClean="0">
                          <a:latin typeface="Cambria Math"/>
                        </a:rPr>
                        <m:t>=</m:t>
                      </m:r>
                      <m:r>
                        <a:rPr lang="fr-FR" sz="3200" i="1" dirty="0" err="1">
                          <a:latin typeface="Cambria Math"/>
                        </a:rPr>
                        <m:t>𝜆</m:t>
                      </m:r>
                      <m:r>
                        <a:rPr lang="fr-FR" sz="3200" i="1" dirty="0" err="1">
                          <a:latin typeface="Cambria Math"/>
                        </a:rPr>
                        <m:t>𝑡</m:t>
                      </m:r>
                      <m:r>
                        <a:rPr lang="fr-FR" sz="3200" i="1" dirty="0">
                          <a:latin typeface="Cambria Math"/>
                        </a:rPr>
                        <m:t>=</m:t>
                      </m:r>
                      <m:r>
                        <a:rPr lang="fr-FR" sz="3200" i="1" dirty="0">
                          <a:latin typeface="Cambria Math"/>
                        </a:rPr>
                        <m:t>12</m:t>
                      </m:r>
                      <m:r>
                        <a:rPr lang="fr-FR" sz="3200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"/>
                <a:ext cx="85344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57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76400"/>
            <a:ext cx="8391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3600450"/>
            <a:ext cx="7534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6713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228600"/>
                <a:ext cx="8686800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X = number of typing errors in a half page.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000" i="1" dirty="0" smtClean="0">
                          <a:latin typeface="Cambria Math"/>
                        </a:rPr>
                        <m:t>𝑋</m:t>
                      </m:r>
                      <m:r>
                        <a:rPr lang="fr-FR" sz="3000" i="1" dirty="0" smtClean="0">
                          <a:latin typeface="Cambria Math"/>
                        </a:rPr>
                        <m:t> ~ </m:t>
                      </m:r>
                      <m:r>
                        <a:rPr lang="fr-FR" sz="3000" i="1" dirty="0" smtClean="0">
                          <a:latin typeface="Cambria Math"/>
                        </a:rPr>
                        <m:t>𝑃𝑜𝑖𝑠𝑠𝑜𝑛</m:t>
                      </m:r>
                      <m:r>
                        <a:rPr lang="fr-FR" sz="3000" i="1" dirty="0" smtClean="0">
                          <a:latin typeface="Cambria Math"/>
                        </a:rPr>
                        <m:t> (3) (</m:t>
                      </m:r>
                      <m:r>
                        <a:rPr lang="fr-FR" sz="3000" i="1" dirty="0" smtClean="0">
                          <a:latin typeface="Cambria Math"/>
                        </a:rPr>
                        <m:t>𝑡</m:t>
                      </m:r>
                      <m:r>
                        <a:rPr lang="fr-FR" sz="3000" i="1" dirty="0" smtClean="0">
                          <a:latin typeface="Cambria Math"/>
                        </a:rPr>
                        <m:t>=1/2, </m:t>
                      </m:r>
                      <m:r>
                        <a:rPr lang="fr-FR" sz="3000" i="1" dirty="0" smtClean="0">
                          <a:latin typeface="Cambria Math"/>
                        </a:rPr>
                        <m:t>𝜆</m:t>
                      </m:r>
                      <m:r>
                        <a:rPr lang="fr-FR" sz="3000" i="1" dirty="0" smtClean="0">
                          <a:latin typeface="Cambria Math"/>
                        </a:rPr>
                        <m:t>=6, </m:t>
                      </m:r>
                      <m:r>
                        <a:rPr lang="fr-FR" sz="3000" i="1" dirty="0" smtClean="0">
                          <a:latin typeface="Cambria Math"/>
                        </a:rPr>
                        <m:t>𝜇</m:t>
                      </m:r>
                      <m:r>
                        <a:rPr lang="fr-FR" sz="3000" i="1" dirty="0" smtClean="0">
                          <a:latin typeface="Cambria Math"/>
                        </a:rPr>
                        <m:t>=</m:t>
                      </m:r>
                      <m:r>
                        <a:rPr lang="fr-FR" sz="3000" i="1" dirty="0" err="1">
                          <a:latin typeface="Cambria Math"/>
                        </a:rPr>
                        <m:t>𝜆</m:t>
                      </m:r>
                      <m:r>
                        <a:rPr lang="fr-FR" sz="3000" i="1" dirty="0" err="1">
                          <a:latin typeface="Cambria Math"/>
                        </a:rPr>
                        <m:t>𝑡</m:t>
                      </m:r>
                      <m:r>
                        <a:rPr lang="fr-FR" sz="3000" i="1" dirty="0">
                          <a:latin typeface="Cambria Math"/>
                        </a:rPr>
                        <m:t>=6/2=3) 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8686800" cy="104644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2057400"/>
            <a:ext cx="8258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3810000"/>
            <a:ext cx="5876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402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295400"/>
                <a:ext cx="86868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tossing a balanced die.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lang="en-US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space: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}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Each sample point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occurs with the same probability 1/6.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Let X= the number observed when tossing a balanced die.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The probability distribution of X is: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686800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754" t="-2414" r="-1754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5"/>
          <a:stretch/>
        </p:blipFill>
        <p:spPr bwMode="auto">
          <a:xfrm>
            <a:off x="1066800" y="4867275"/>
            <a:ext cx="747514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177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26" y="1371600"/>
            <a:ext cx="876300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discrete random variable X has a discrete uniform distribution with parameter k, then the mean and the variance of X are: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6" t="3724" r="2449" b="6702"/>
          <a:stretch/>
        </p:blipFill>
        <p:spPr bwMode="auto">
          <a:xfrm>
            <a:off x="2139352" y="3657600"/>
            <a:ext cx="48739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95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12954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 E(X)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in the previous example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4375" y="2057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" t="2643" r="1527" b="1653"/>
          <a:stretch/>
        </p:blipFill>
        <p:spPr bwMode="auto">
          <a:xfrm>
            <a:off x="605719" y="2743200"/>
            <a:ext cx="8462081" cy="357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043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Bernoulli Process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52400" y="1295400"/>
                <a:ext cx="8763000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u="sng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Bernoulli process is an experiment that must satisfy the following properties: </a:t>
                </a:r>
              </a:p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The experiment consists of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Bernoulli trials. </a:t>
                </a:r>
              </a:p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The probability of success,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3600" i="1" dirty="0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remains constant from trial to trial. </a:t>
                </a:r>
              </a:p>
              <a:p>
                <a:pPr algn="just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The repeated trials are independent; that is the outcome of one trial has no effect on the outcome of any other trial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95400"/>
                <a:ext cx="8763000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2086" t="-1921" r="-201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6524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Binomial Distribution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943" y="12192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random variable : </a:t>
            </a: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The number of successes in the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in a Bernoulli process.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random variable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binomial distribution with parameters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(number of trials)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(probability of success), and we write: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1295400" y="4800600"/>
                <a:ext cx="65592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 ~ 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𝐵𝑖𝑛𝑜𝑚𝑖𝑎𝑙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/>
                        </a:rPr>
                        <m:t>𝑜𝑟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i="1" dirty="0" err="1">
                          <a:solidFill>
                            <a:srgbClr val="C0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655923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636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62000"/>
            <a:ext cx="9127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distribution of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given by: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490788"/>
            <a:ext cx="896422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33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579</Words>
  <Application>Microsoft Office PowerPoint</Application>
  <PresentationFormat>On-screen Show (4:3)</PresentationFormat>
  <Paragraphs>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 Note: </vt:lpstr>
      <vt:lpstr> Example </vt:lpstr>
      <vt:lpstr> Theorem </vt:lpstr>
      <vt:lpstr> Example </vt:lpstr>
      <vt:lpstr>Bernoulli Process</vt:lpstr>
      <vt:lpstr>Binomial Distribution</vt:lpstr>
      <vt:lpstr>Slide 9</vt:lpstr>
      <vt:lpstr>Slide 10</vt:lpstr>
      <vt:lpstr>Theorem</vt:lpstr>
      <vt:lpstr>Slide 12</vt:lpstr>
      <vt:lpstr>Slide 13</vt:lpstr>
      <vt:lpstr>Solution:</vt:lpstr>
      <vt:lpstr>Slide 15</vt:lpstr>
      <vt:lpstr>Slide 16</vt:lpstr>
      <vt:lpstr>Slide 17</vt:lpstr>
      <vt:lpstr>Hypergeometric Distribution</vt:lpstr>
      <vt:lpstr>Slide 19</vt:lpstr>
      <vt:lpstr>Slide 20</vt:lpstr>
      <vt:lpstr>Slide 21</vt:lpstr>
      <vt:lpstr>Example </vt:lpstr>
      <vt:lpstr>Solution: </vt:lpstr>
      <vt:lpstr>Slide 24</vt:lpstr>
      <vt:lpstr>Slide 25</vt:lpstr>
      <vt:lpstr>Theorem </vt:lpstr>
      <vt:lpstr>Example </vt:lpstr>
      <vt:lpstr>Slide 28</vt:lpstr>
      <vt:lpstr>Poisson Distribution:</vt:lpstr>
      <vt:lpstr>Examples:  </vt:lpstr>
      <vt:lpstr>Slide 31</vt:lpstr>
      <vt:lpstr>Slide 32</vt:lpstr>
      <vt:lpstr>Theorem </vt:lpstr>
      <vt:lpstr>Note:</vt:lpstr>
      <vt:lpstr>Example:</vt:lpstr>
      <vt:lpstr>Solution:</vt:lpstr>
      <vt:lpstr>Slide 37</vt:lpstr>
      <vt:lpstr>Slide 38</vt:lpstr>
      <vt:lpstr>Slide 39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44</cp:revision>
  <dcterms:created xsi:type="dcterms:W3CDTF">2017-08-03T09:55:05Z</dcterms:created>
  <dcterms:modified xsi:type="dcterms:W3CDTF">2019-09-08T07:36:04Z</dcterms:modified>
</cp:coreProperties>
</file>