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3" r:id="rId4"/>
    <p:sldId id="262" r:id="rId5"/>
    <p:sldId id="264" r:id="rId6"/>
    <p:sldId id="267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8C47C-3407-4CC3-A533-C6527D8299E0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2D084-5944-47E6-8B2C-9D09DFD6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D084-5944-47E6-8B2C-9D09DFD6443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D084-5944-47E6-8B2C-9D09DFD6443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D084-5944-47E6-8B2C-9D09DFD6443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D084-5944-47E6-8B2C-9D09DFD6443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D084-5944-47E6-8B2C-9D09DFD6443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D084-5944-47E6-8B2C-9D09DFD6443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2D084-5944-47E6-8B2C-9D09DFD6443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0615-7097-482C-97F5-3A4522C18324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22B2-334E-489D-B991-3820862B9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0615-7097-482C-97F5-3A4522C18324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22B2-334E-489D-B991-3820862B9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0615-7097-482C-97F5-3A4522C18324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22B2-334E-489D-B991-3820862B9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0615-7097-482C-97F5-3A4522C18324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22B2-334E-489D-B991-3820862B9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0615-7097-482C-97F5-3A4522C18324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22B2-334E-489D-B991-3820862B9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0615-7097-482C-97F5-3A4522C18324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22B2-334E-489D-B991-3820862B9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0615-7097-482C-97F5-3A4522C18324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22B2-334E-489D-B991-3820862B9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0615-7097-482C-97F5-3A4522C18324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22B2-334E-489D-B991-3820862B9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0615-7097-482C-97F5-3A4522C18324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22B2-334E-489D-B991-3820862B9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0615-7097-482C-97F5-3A4522C18324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22B2-334E-489D-B991-3820862B9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0615-7097-482C-97F5-3A4522C18324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5722B2-334E-489D-B991-3820862B95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740615-7097-482C-97F5-3A4522C18324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5722B2-334E-489D-B991-3820862B95C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err="1" smtClean="0"/>
              <a:t>الببتيدات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err="1" smtClean="0"/>
              <a:t>الببتيدات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هي عبارة عن حمض أميني مرتبط مع حمض أميني آخر برابطة </a:t>
            </a:r>
            <a:r>
              <a:rPr lang="ar-SA" sz="2800" dirty="0" err="1" smtClean="0">
                <a:cs typeface="+mj-cs"/>
              </a:rPr>
              <a:t>ببتيدية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r>
              <a:rPr lang="ar-SA" sz="2800" dirty="0" smtClean="0">
                <a:cs typeface="+mj-cs"/>
              </a:rPr>
              <a:t>تتكون الرابطة </a:t>
            </a:r>
            <a:r>
              <a:rPr lang="ar-SA" sz="2800" dirty="0" err="1" smtClean="0">
                <a:cs typeface="+mj-cs"/>
              </a:rPr>
              <a:t>الببتيدية</a:t>
            </a:r>
            <a:r>
              <a:rPr lang="ar-SA" sz="2800" dirty="0" smtClean="0">
                <a:cs typeface="+mj-cs"/>
              </a:rPr>
              <a:t> من فقد جزئ ماء نتيجة تفاعل مجموعة </a:t>
            </a:r>
            <a:r>
              <a:rPr lang="ar-SA" sz="2800" dirty="0" err="1" smtClean="0">
                <a:cs typeface="+mj-cs"/>
              </a:rPr>
              <a:t>الألفا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الكربوكسل</a:t>
            </a:r>
            <a:r>
              <a:rPr lang="ar-SA" sz="2800" dirty="0" smtClean="0">
                <a:cs typeface="+mj-cs"/>
              </a:rPr>
              <a:t> في حمض أميني مع </a:t>
            </a:r>
            <a:r>
              <a:rPr lang="ar-SA" sz="2800" dirty="0" err="1" smtClean="0">
                <a:cs typeface="+mj-cs"/>
              </a:rPr>
              <a:t>الألفا</a:t>
            </a:r>
            <a:r>
              <a:rPr lang="ar-SA" sz="2800" dirty="0" smtClean="0">
                <a:cs typeface="+mj-cs"/>
              </a:rPr>
              <a:t> الأمين في حمض أميني آخر.</a:t>
            </a:r>
          </a:p>
          <a:p>
            <a:pPr algn="r" rtl="1"/>
            <a:r>
              <a:rPr lang="ar-SA" sz="2800" dirty="0" smtClean="0">
                <a:cs typeface="+mj-cs"/>
              </a:rPr>
              <a:t>تحتاج إلى فاعلية عوامل مكثفة قوية.</a:t>
            </a:r>
            <a:endParaRPr lang="en-US" sz="2800" dirty="0">
              <a:cs typeface="+mj-cs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3276600" y="3941763"/>
            <a:ext cx="3886200" cy="2189162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 </a:t>
            </a:r>
            <a:r>
              <a:rPr kumimoji="0" lang="ar-S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 O            </a:t>
            </a:r>
            <a:r>
              <a:rPr kumimoji="0" lang="ar-S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+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N–C–C        N–C–COO</a:t>
            </a:r>
            <a:r>
              <a:rPr kumimoji="0" lang="en-US" sz="1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R</a:t>
            </a:r>
            <a:r>
              <a:rPr kumimoji="0" lang="en-US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lang="ar-SA" dirty="0"/>
              <a:t> </a:t>
            </a:r>
            <a:r>
              <a:rPr lang="ar-SA" dirty="0" smtClean="0"/>
              <a:t>      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   R</a:t>
            </a:r>
            <a:r>
              <a:rPr kumimoji="0" lang="en-US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N-terminal     Peptide        C-terminal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end                 bond             end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5867400" y="49530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3619500" y="49911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24400" y="4698642"/>
            <a:ext cx="304800" cy="1588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5410200" y="44196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5410200" y="49530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5106194" y="4952206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5054678" y="4952206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4545448" y="4418806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191794" y="4418806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4267994" y="4952206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469248" y="4431685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4572000" y="51054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أنواع </a:t>
            </a:r>
            <a:r>
              <a:rPr lang="ar-SA" dirty="0" err="1" smtClean="0"/>
              <a:t>الببتيدات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هناك ثلاثة أنواع من </a:t>
            </a:r>
            <a:r>
              <a:rPr lang="ar-SA" sz="2800" dirty="0" err="1" smtClean="0">
                <a:cs typeface="+mj-cs"/>
              </a:rPr>
              <a:t>الببتيدات</a:t>
            </a:r>
            <a:r>
              <a:rPr lang="ar-SA" sz="2800" dirty="0" smtClean="0">
                <a:cs typeface="+mj-cs"/>
              </a:rPr>
              <a:t>:</a:t>
            </a:r>
          </a:p>
          <a:p>
            <a:pPr lvl="1" algn="r" rtl="1"/>
            <a:r>
              <a:rPr lang="ar-SA" sz="2800" dirty="0" smtClean="0">
                <a:cs typeface="+mj-cs"/>
              </a:rPr>
              <a:t>ثنائي </a:t>
            </a:r>
            <a:r>
              <a:rPr lang="ar-SA" sz="2800" dirty="0" err="1" smtClean="0">
                <a:cs typeface="+mj-cs"/>
              </a:rPr>
              <a:t>الببتيد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dipeptide</a:t>
            </a:r>
            <a:r>
              <a:rPr lang="ar-SA" sz="2800" dirty="0" smtClean="0">
                <a:cs typeface="+mj-cs"/>
              </a:rPr>
              <a:t>: يحتوي على حمضين أمينين ، ورابطة ببتيدية واحدة.</a:t>
            </a:r>
          </a:p>
          <a:p>
            <a:pPr lvl="1" algn="r" rtl="1"/>
            <a:r>
              <a:rPr lang="ar-SA" sz="2800" dirty="0" smtClean="0">
                <a:cs typeface="+mj-cs"/>
              </a:rPr>
              <a:t>ثلاثي </a:t>
            </a:r>
            <a:r>
              <a:rPr lang="ar-SA" sz="2800" dirty="0" err="1" smtClean="0">
                <a:cs typeface="+mj-cs"/>
              </a:rPr>
              <a:t>الببتيد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tripeptide</a:t>
            </a:r>
            <a:r>
              <a:rPr lang="ar-SA" sz="2800" dirty="0" smtClean="0">
                <a:cs typeface="+mj-cs"/>
              </a:rPr>
              <a:t>: يحتوي على 3 أحماض </a:t>
            </a:r>
            <a:r>
              <a:rPr lang="ar-SA" sz="2800" dirty="0" err="1" smtClean="0">
                <a:cs typeface="+mj-cs"/>
              </a:rPr>
              <a:t>أمينية</a:t>
            </a:r>
            <a:r>
              <a:rPr lang="ar-SA" sz="2800" dirty="0" smtClean="0">
                <a:cs typeface="+mj-cs"/>
              </a:rPr>
              <a:t> ، ورابطتين </a:t>
            </a:r>
            <a:r>
              <a:rPr lang="ar-SA" sz="2800" dirty="0" err="1" smtClean="0">
                <a:cs typeface="+mj-cs"/>
              </a:rPr>
              <a:t>ببتيديتين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متعددة </a:t>
            </a:r>
            <a:r>
              <a:rPr lang="ar-SA" sz="2800" dirty="0" err="1" smtClean="0">
                <a:cs typeface="+mj-cs"/>
              </a:rPr>
              <a:t>الببتيد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polypeptide</a:t>
            </a:r>
            <a:r>
              <a:rPr lang="ar-SA" sz="2800" dirty="0" smtClean="0">
                <a:cs typeface="+mj-cs"/>
              </a:rPr>
              <a:t>: يحتوي على عدة أحماض </a:t>
            </a:r>
            <a:r>
              <a:rPr lang="ar-SA" sz="2800" dirty="0" err="1" smtClean="0">
                <a:cs typeface="+mj-cs"/>
              </a:rPr>
              <a:t>أمينية</a:t>
            </a:r>
            <a:r>
              <a:rPr lang="ar-SA" sz="2800" dirty="0" smtClean="0">
                <a:cs typeface="+mj-cs"/>
              </a:rPr>
              <a:t> ، وعلى عدة روابط.</a:t>
            </a:r>
            <a:endParaRPr lang="en-US" sz="2800" dirty="0"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مثال</a:t>
            </a:r>
            <a:endParaRPr lang="en-US" dirty="0"/>
          </a:p>
        </p:txBody>
      </p:sp>
      <p:pic>
        <p:nvPicPr>
          <p:cNvPr id="4" name="Content Placeholder 3" descr="Tripeptid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2209800"/>
            <a:ext cx="6172200" cy="4038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</a:t>
            </a:r>
            <a:r>
              <a:rPr lang="ar-SA" dirty="0" err="1" smtClean="0"/>
              <a:t>الببتيدات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عند التحلل المائي لسلاسل طويلة من متعدد </a:t>
            </a:r>
            <a:r>
              <a:rPr lang="ar-SA" sz="2800" dirty="0" err="1" smtClean="0">
                <a:cs typeface="+mj-cs"/>
              </a:rPr>
              <a:t>الببتيد</a:t>
            </a:r>
            <a:r>
              <a:rPr lang="ar-SA" sz="2800" dirty="0" smtClean="0">
                <a:cs typeface="+mj-cs"/>
              </a:rPr>
              <a:t> للبروتينات يتكون </a:t>
            </a:r>
            <a:r>
              <a:rPr lang="ar-SA" sz="2800" dirty="0" err="1" smtClean="0">
                <a:cs typeface="+mj-cs"/>
              </a:rPr>
              <a:t>ببتيدات</a:t>
            </a:r>
            <a:r>
              <a:rPr lang="ar-SA" sz="2800" dirty="0" smtClean="0">
                <a:cs typeface="+mj-cs"/>
              </a:rPr>
              <a:t> ذات أطوال مختلفة.</a:t>
            </a:r>
          </a:p>
          <a:p>
            <a:pPr algn="r" rtl="1"/>
            <a:r>
              <a:rPr lang="ar-SA" sz="2800" dirty="0" smtClean="0">
                <a:cs typeface="+mj-cs"/>
              </a:rPr>
              <a:t>يوجد </a:t>
            </a:r>
            <a:r>
              <a:rPr lang="ar-SA" sz="2800" dirty="0" err="1" smtClean="0">
                <a:cs typeface="+mj-cs"/>
              </a:rPr>
              <a:t>ببتيدات</a:t>
            </a:r>
            <a:r>
              <a:rPr lang="ar-SA" sz="2800" dirty="0" smtClean="0">
                <a:cs typeface="+mj-cs"/>
              </a:rPr>
              <a:t> حيوية ولكنها غير مشتقة من البروتينات مثل: </a:t>
            </a:r>
            <a:r>
              <a:rPr lang="ar-SA" sz="2800" dirty="0" err="1" smtClean="0">
                <a:cs typeface="+mj-cs"/>
              </a:rPr>
              <a:t>الببتيد</a:t>
            </a:r>
            <a:r>
              <a:rPr lang="ar-SA" sz="2800" dirty="0" smtClean="0">
                <a:cs typeface="+mj-cs"/>
              </a:rPr>
              <a:t> الثلاثي </a:t>
            </a:r>
            <a:r>
              <a:rPr lang="ar-SA" sz="2800" dirty="0" err="1" smtClean="0">
                <a:cs typeface="+mj-cs"/>
              </a:rPr>
              <a:t>الكلوتاثيون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glutathion</a:t>
            </a:r>
            <a:r>
              <a:rPr lang="ar-SA" sz="2800" dirty="0" smtClean="0">
                <a:cs typeface="+mj-cs"/>
              </a:rPr>
              <a:t> ، يوجد بإحدى </a:t>
            </a:r>
            <a:r>
              <a:rPr lang="ar-SA" sz="2800" dirty="0" err="1" smtClean="0">
                <a:cs typeface="+mj-cs"/>
              </a:rPr>
              <a:t>الببتيدات</a:t>
            </a:r>
            <a:r>
              <a:rPr lang="ar-SA" sz="2800" dirty="0" smtClean="0">
                <a:cs typeface="+mj-cs"/>
              </a:rPr>
              <a:t> مجموعة أمين ليست مجموعة الأمين – ألفا-</a:t>
            </a:r>
            <a:endParaRPr lang="en-US" sz="2800" dirty="0">
              <a:cs typeface="+mj-cs"/>
            </a:endParaRPr>
          </a:p>
        </p:txBody>
      </p:sp>
      <p:pic>
        <p:nvPicPr>
          <p:cNvPr id="4" name="Picture 3" descr="Glutathion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3886200"/>
            <a:ext cx="4438650" cy="1343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38600" y="55626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Glutathion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تسمية الببتيدات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000" dirty="0" smtClean="0">
                <a:cs typeface="+mj-cs"/>
              </a:rPr>
              <a:t>تسمى الببتيدات حسب نوع وترتيب الاحماض الامينية.</a:t>
            </a:r>
          </a:p>
          <a:p>
            <a:pPr algn="r" rtl="1"/>
            <a:r>
              <a:rPr lang="ar-SA" sz="3000" dirty="0" smtClean="0">
                <a:cs typeface="+mj-cs"/>
              </a:rPr>
              <a:t>تبدأ التسمية بالحمض الاميني الطرفي الذي يحتوي على مجموعة أمين طرفية حر والتي تظهر بالجهة اليسرى للببتيد ويضاف المقطع (يل </a:t>
            </a:r>
            <a:r>
              <a:rPr lang="en-US" sz="3000" dirty="0" err="1" smtClean="0">
                <a:cs typeface="+mj-cs"/>
              </a:rPr>
              <a:t>yl</a:t>
            </a:r>
            <a:r>
              <a:rPr lang="ar-SA" sz="3000" dirty="0" smtClean="0">
                <a:cs typeface="+mj-cs"/>
              </a:rPr>
              <a:t>) بنهاية اسم كل حمض اميني ما عدا الحمض الاميني الاخير والذي يحتوي على مجموعة الكربوكسيل.</a:t>
            </a:r>
          </a:p>
          <a:p>
            <a:pPr algn="r" rtl="1"/>
            <a:r>
              <a:rPr lang="ar-SA" sz="3000" dirty="0" smtClean="0">
                <a:cs typeface="+mj-cs"/>
              </a:rPr>
              <a:t>مثل لوسيل جلاسيل تايروزيل سستين</a:t>
            </a:r>
          </a:p>
          <a:p>
            <a:pPr algn="r" rtl="1">
              <a:buNone/>
            </a:pPr>
            <a:r>
              <a:rPr lang="en-US" sz="3000" dirty="0" err="1" smtClean="0">
                <a:cs typeface="+mj-cs"/>
              </a:rPr>
              <a:t>Leu</a:t>
            </a:r>
            <a:r>
              <a:rPr lang="en-US" sz="3000" dirty="0" smtClean="0">
                <a:cs typeface="+mj-cs"/>
              </a:rPr>
              <a:t>-</a:t>
            </a:r>
            <a:r>
              <a:rPr lang="en-US" sz="3000" dirty="0" err="1" smtClean="0">
                <a:cs typeface="+mj-cs"/>
              </a:rPr>
              <a:t>Gly</a:t>
            </a:r>
            <a:r>
              <a:rPr lang="en-US" sz="3000" dirty="0" smtClean="0">
                <a:cs typeface="+mj-cs"/>
              </a:rPr>
              <a:t>-Tyr-</a:t>
            </a:r>
            <a:r>
              <a:rPr lang="en-US" sz="3000" dirty="0" err="1" smtClean="0">
                <a:cs typeface="+mj-cs"/>
              </a:rPr>
              <a:t>Cys</a:t>
            </a:r>
            <a:endParaRPr lang="en-US" sz="3000" dirty="0"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</a:t>
            </a:r>
            <a:r>
              <a:rPr lang="ar-SA" dirty="0" err="1" smtClean="0"/>
              <a:t>الببتيدات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sz="2800" dirty="0" err="1" smtClean="0">
                <a:cs typeface="+mj-cs"/>
              </a:rPr>
              <a:t>هرمونات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الاوكستوسين</a:t>
            </a:r>
            <a:r>
              <a:rPr lang="ar-SA" sz="2800" dirty="0" smtClean="0">
                <a:cs typeface="+mj-cs"/>
              </a:rPr>
              <a:t> و </a:t>
            </a:r>
            <a:r>
              <a:rPr lang="ar-SA" sz="2800" dirty="0" err="1" smtClean="0">
                <a:cs typeface="+mj-cs"/>
              </a:rPr>
              <a:t>الفاسوبريسين</a:t>
            </a:r>
            <a:r>
              <a:rPr lang="ar-SA" sz="2800" dirty="0" smtClean="0">
                <a:cs typeface="+mj-cs"/>
              </a:rPr>
              <a:t> التي تفرز من الفص الخلفي للغدة النخامية هي عبارة عن </a:t>
            </a:r>
            <a:r>
              <a:rPr lang="ar-SA" sz="2800" dirty="0" err="1" smtClean="0">
                <a:cs typeface="+mj-cs"/>
              </a:rPr>
              <a:t>ببتيدات</a:t>
            </a:r>
            <a:r>
              <a:rPr lang="ar-SA" sz="2800" dirty="0" smtClean="0">
                <a:cs typeface="+mj-cs"/>
              </a:rPr>
              <a:t> (9 أحماض </a:t>
            </a:r>
            <a:r>
              <a:rPr lang="ar-SA" sz="2800" dirty="0" err="1" smtClean="0">
                <a:cs typeface="+mj-cs"/>
              </a:rPr>
              <a:t>أمينية</a:t>
            </a:r>
            <a:r>
              <a:rPr lang="ar-SA" sz="2800" dirty="0" smtClean="0">
                <a:cs typeface="+mj-cs"/>
              </a:rPr>
              <a:t>) حلقية كبيرة.</a:t>
            </a:r>
          </a:p>
          <a:p>
            <a:pPr algn="r" rtl="1"/>
            <a:r>
              <a:rPr lang="ar-SA" sz="2800" dirty="0" smtClean="0">
                <a:cs typeface="+mj-cs"/>
              </a:rPr>
              <a:t>تحتوي </a:t>
            </a:r>
            <a:r>
              <a:rPr lang="ar-SA" sz="2800" dirty="0" err="1" smtClean="0">
                <a:cs typeface="+mj-cs"/>
              </a:rPr>
              <a:t>الببتيدات</a:t>
            </a:r>
            <a:r>
              <a:rPr lang="ar-SA" sz="2800" dirty="0" smtClean="0">
                <a:cs typeface="+mj-cs"/>
              </a:rPr>
              <a:t> على مجموعة أمين –ألفا- واحدة طليقة ومجموعة كربوكسيل –ألفا- طليقة وهذه المجموعات تتأين كما هو الحال في الأحماض الأمينية البسيطة.</a:t>
            </a:r>
          </a:p>
          <a:p>
            <a:pPr algn="r" rtl="1"/>
            <a:r>
              <a:rPr lang="ar-SA" sz="2800" dirty="0" smtClean="0">
                <a:cs typeface="+mj-cs"/>
              </a:rPr>
              <a:t>تعد مجاميع </a:t>
            </a:r>
            <a:r>
              <a:rPr lang="ar-SA" sz="2800" dirty="0" err="1" smtClean="0">
                <a:cs typeface="+mj-cs"/>
              </a:rPr>
              <a:t>ال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R</a:t>
            </a:r>
            <a:r>
              <a:rPr lang="ar-SA" sz="2800" dirty="0" smtClean="0">
                <a:cs typeface="+mj-cs"/>
              </a:rPr>
              <a:t> لمختلف الأحماض </a:t>
            </a:r>
            <a:r>
              <a:rPr lang="ar-SA" sz="2800" dirty="0" err="1" smtClean="0">
                <a:cs typeface="+mj-cs"/>
              </a:rPr>
              <a:t>الأمينية</a:t>
            </a:r>
            <a:r>
              <a:rPr lang="ar-SA" sz="2800" smtClean="0">
                <a:cs typeface="+mj-cs"/>
              </a:rPr>
              <a:t> الموجودة </a:t>
            </a:r>
            <a:r>
              <a:rPr lang="ar-SA" sz="2800" dirty="0" smtClean="0">
                <a:cs typeface="+mj-cs"/>
              </a:rPr>
              <a:t>في </a:t>
            </a:r>
            <a:r>
              <a:rPr lang="ar-SA" sz="2800" dirty="0" err="1" smtClean="0">
                <a:cs typeface="+mj-cs"/>
              </a:rPr>
              <a:t>الببتيدات</a:t>
            </a:r>
            <a:r>
              <a:rPr lang="ar-SA" sz="2800" dirty="0" smtClean="0">
                <a:cs typeface="+mj-cs"/>
              </a:rPr>
              <a:t> سلاسل جانبية تبرز من العمود الرئيسي.</a:t>
            </a:r>
          </a:p>
          <a:p>
            <a:pPr algn="r" rtl="1"/>
            <a:r>
              <a:rPr lang="ar-SA" sz="2800" dirty="0" smtClean="0">
                <a:cs typeface="+mj-cs"/>
              </a:rPr>
              <a:t>هذه المجاميع تستطيع فقدان أو اكتساب </a:t>
            </a:r>
            <a:r>
              <a:rPr lang="ar-SA" sz="2800" dirty="0" err="1" smtClean="0">
                <a:cs typeface="+mj-cs"/>
              </a:rPr>
              <a:t>برتونات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r>
              <a:rPr lang="ar-SA" sz="2800" dirty="0" smtClean="0">
                <a:cs typeface="+mj-cs"/>
              </a:rPr>
              <a:t>يمكن توقع السلوك </a:t>
            </a:r>
            <a:r>
              <a:rPr lang="ar-SA" sz="2800" dirty="0" err="1" smtClean="0">
                <a:cs typeface="+mj-cs"/>
              </a:rPr>
              <a:t>الحامضي</a:t>
            </a:r>
            <a:r>
              <a:rPr lang="ar-SA" sz="2800" dirty="0" smtClean="0">
                <a:cs typeface="+mj-cs"/>
              </a:rPr>
              <a:t>-القاعدي.</a:t>
            </a:r>
          </a:p>
          <a:p>
            <a:pPr algn="r" rtl="1"/>
            <a:r>
              <a:rPr lang="ar-SA" sz="2800" dirty="0" err="1" smtClean="0">
                <a:cs typeface="+mj-cs"/>
              </a:rPr>
              <a:t>الببتيدات</a:t>
            </a:r>
            <a:r>
              <a:rPr lang="ar-SA" sz="2800" dirty="0" smtClean="0">
                <a:cs typeface="+mj-cs"/>
              </a:rPr>
              <a:t> لها درجة </a:t>
            </a:r>
            <a:r>
              <a:rPr lang="ar-SA" sz="2800" dirty="0" err="1" smtClean="0">
                <a:cs typeface="+mj-cs"/>
              </a:rPr>
              <a:t>حامضية</a:t>
            </a:r>
            <a:r>
              <a:rPr lang="ar-SA" sz="2800" dirty="0" smtClean="0">
                <a:cs typeface="+mj-cs"/>
              </a:rPr>
              <a:t> متساوية الجهد الكهربائي التي لا تستطيع عندها التحرك في المجال الكهربائي.</a:t>
            </a:r>
            <a:endParaRPr lang="en-US" sz="2800" dirty="0"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</a:t>
            </a:r>
            <a:r>
              <a:rPr lang="ar-SA" dirty="0" err="1" smtClean="0"/>
              <a:t>الببتيدات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الأحماض </a:t>
            </a:r>
            <a:r>
              <a:rPr lang="ar-SA" sz="2800" dirty="0" err="1" smtClean="0">
                <a:cs typeface="+mj-cs"/>
              </a:rPr>
              <a:t>الأمينية</a:t>
            </a:r>
            <a:r>
              <a:rPr lang="ar-SA" sz="2800" dirty="0" smtClean="0">
                <a:cs typeface="+mj-cs"/>
              </a:rPr>
              <a:t> المختلفة </a:t>
            </a:r>
            <a:r>
              <a:rPr lang="ar-SA" sz="2800" dirty="0" err="1" smtClean="0">
                <a:cs typeface="+mj-cs"/>
              </a:rPr>
              <a:t>بالببتيدات</a:t>
            </a:r>
            <a:r>
              <a:rPr lang="ar-SA" sz="2800" dirty="0" smtClean="0">
                <a:cs typeface="+mj-cs"/>
              </a:rPr>
              <a:t> يمكن فصلها عن طريق </a:t>
            </a:r>
            <a:r>
              <a:rPr lang="ar-SA" sz="2800" dirty="0" err="1" smtClean="0">
                <a:cs typeface="+mj-cs"/>
              </a:rPr>
              <a:t>الكروماتوغافي</a:t>
            </a:r>
            <a:r>
              <a:rPr lang="ar-SA" sz="2800" dirty="0" smtClean="0">
                <a:cs typeface="+mj-cs"/>
              </a:rPr>
              <a:t> أو </a:t>
            </a:r>
            <a:r>
              <a:rPr lang="ar-SA" sz="2800" dirty="0" err="1" smtClean="0">
                <a:cs typeface="+mj-cs"/>
              </a:rPr>
              <a:t>الألكتروفوريسس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r>
              <a:rPr lang="ar-SA" sz="2800" dirty="0" smtClean="0">
                <a:cs typeface="+mj-cs"/>
              </a:rPr>
              <a:t>تعتمد على السلوك </a:t>
            </a:r>
            <a:r>
              <a:rPr lang="ar-SA" sz="2800" dirty="0" err="1" smtClean="0">
                <a:cs typeface="+mj-cs"/>
              </a:rPr>
              <a:t>الحامضي</a:t>
            </a:r>
            <a:r>
              <a:rPr lang="ar-SA" sz="2800" dirty="0" smtClean="0">
                <a:cs typeface="+mj-cs"/>
              </a:rPr>
              <a:t> – القاعدي.</a:t>
            </a:r>
          </a:p>
          <a:p>
            <a:pPr algn="r" rtl="1"/>
            <a:r>
              <a:rPr lang="ar-SA" sz="2800" dirty="0" err="1" smtClean="0">
                <a:cs typeface="+mj-cs"/>
              </a:rPr>
              <a:t>الببتيدات</a:t>
            </a:r>
            <a:r>
              <a:rPr lang="ar-SA" sz="2800" dirty="0" smtClean="0">
                <a:cs typeface="+mj-cs"/>
              </a:rPr>
              <a:t> لديها تفاعلان كيميائيان مهمان ، في أحدد هذه التفاعلين:</a:t>
            </a:r>
          </a:p>
          <a:p>
            <a:pPr lvl="1" algn="r" rtl="1"/>
            <a:r>
              <a:rPr lang="ar-SA" sz="2800" dirty="0" smtClean="0">
                <a:cs typeface="+mj-cs"/>
              </a:rPr>
              <a:t>تتحلل </a:t>
            </a:r>
            <a:r>
              <a:rPr lang="ar-SA" sz="2800" dirty="0" err="1" smtClean="0">
                <a:cs typeface="+mj-cs"/>
              </a:rPr>
              <a:t>الببتيدات</a:t>
            </a:r>
            <a:r>
              <a:rPr lang="ar-SA" sz="2800" dirty="0" smtClean="0">
                <a:cs typeface="+mj-cs"/>
              </a:rPr>
              <a:t> مائيا بواسطة غليانها مع حامض قوي أو قاعدة قوية لتنتج مكوناتها من الأحماض </a:t>
            </a:r>
            <a:r>
              <a:rPr lang="ar-SA" sz="2800" dirty="0" err="1" smtClean="0">
                <a:cs typeface="+mj-cs"/>
              </a:rPr>
              <a:t>الأمينية</a:t>
            </a:r>
            <a:r>
              <a:rPr lang="ar-SA" sz="2800" dirty="0" smtClean="0">
                <a:cs typeface="+mj-cs"/>
              </a:rPr>
              <a:t> بصورة طليقة.</a:t>
            </a:r>
          </a:p>
          <a:p>
            <a:pPr lvl="1" algn="r" rtl="1"/>
            <a:r>
              <a:rPr lang="ar-SA" sz="2800" dirty="0" smtClean="0">
                <a:cs typeface="+mj-cs"/>
              </a:rPr>
              <a:t>التفاعل الثاني </a:t>
            </a:r>
            <a:r>
              <a:rPr lang="ar-SA" sz="2800" dirty="0" err="1" smtClean="0">
                <a:cs typeface="+mj-cs"/>
              </a:rPr>
              <a:t>للببيدات</a:t>
            </a:r>
            <a:r>
              <a:rPr lang="ar-SA" sz="2800" dirty="0" smtClean="0">
                <a:cs typeface="+mj-cs"/>
              </a:rPr>
              <a:t> يستخدم لتعيين تسلسل الأحماض </a:t>
            </a:r>
            <a:r>
              <a:rPr lang="ar-SA" sz="2800" dirty="0" err="1" smtClean="0">
                <a:cs typeface="+mj-cs"/>
              </a:rPr>
              <a:t>الأمينية</a:t>
            </a:r>
            <a:r>
              <a:rPr lang="ar-SA" sz="2800" dirty="0" smtClean="0">
                <a:cs typeface="+mj-cs"/>
              </a:rPr>
              <a:t> وذلك مع اتحادها مع </a:t>
            </a:r>
            <a:r>
              <a:rPr lang="en-US" sz="2800" dirty="0" smtClean="0">
                <a:cs typeface="+mj-cs"/>
              </a:rPr>
              <a:t>2,4-dinitrofluorobenzene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endParaRPr lang="en-US" sz="2800" dirty="0"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</TotalTime>
  <Words>360</Words>
  <Application>Microsoft Office PowerPoint</Application>
  <PresentationFormat>On-screen Show (4:3)</PresentationFormat>
  <Paragraphs>47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الببتيدات</vt:lpstr>
      <vt:lpstr>الببتيدات</vt:lpstr>
      <vt:lpstr>أنواع الببتيدات</vt:lpstr>
      <vt:lpstr>مثال</vt:lpstr>
      <vt:lpstr>تابع الببتيدات</vt:lpstr>
      <vt:lpstr>تسمية الببتيدات</vt:lpstr>
      <vt:lpstr>تابع الببتيدات</vt:lpstr>
      <vt:lpstr>تابع الببتيدات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الببتيدات</dc:title>
  <dc:creator>Mohammed</dc:creator>
  <cp:lastModifiedBy>nojood</cp:lastModifiedBy>
  <cp:revision>30</cp:revision>
  <dcterms:created xsi:type="dcterms:W3CDTF">2008-10-28T16:29:05Z</dcterms:created>
  <dcterms:modified xsi:type="dcterms:W3CDTF">2010-10-16T07:47:30Z</dcterms:modified>
</cp:coreProperties>
</file>