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3" r:id="rId6"/>
    <p:sldId id="259" r:id="rId7"/>
    <p:sldId id="260" r:id="rId8"/>
    <p:sldId id="264" r:id="rId9"/>
    <p:sldId id="265" r:id="rId10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8A5B572-1577-4E42-94A9-599A38D478EB}" type="datetimeFigureOut">
              <a:rPr lang="ar-SA" smtClean="0"/>
              <a:t>07/02/40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FD40D10-15B5-4F6B-96C1-D86ABEA23C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1373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9F6968B0-2267-4A43-996C-E9F4E22217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="" xmlns:a16="http://schemas.microsoft.com/office/drawing/2014/main" id="{0A89FE70-05E6-429A-BA7A-490804E97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EEDFD9C4-96AE-4E17-929E-A232F1ED6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A972-134F-417E-9F35-86D8C57CFA72}" type="uaqdatetime1">
              <a:rPr lang="ar-SA" smtClean="0"/>
              <a:t>08/02/40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DB843530-5968-4329-B732-C35750F4A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4DAFB56D-ED9E-4CDF-BC14-15AD60968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82A8-CAC6-4149-A125-49A1573280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5116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112B371C-98D7-42F9-B0D2-E19A88BCB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="" xmlns:a16="http://schemas.microsoft.com/office/drawing/2014/main" id="{03127A47-8945-4E17-AE7E-31232C127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4D5B706D-3BCD-4961-87C9-849713A95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C43B-2F1C-4D1B-B4A7-9376FF0953CA}" type="uaqdatetime1">
              <a:rPr lang="ar-SA" smtClean="0"/>
              <a:t>08/02/40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D37BED75-52AB-459C-A118-EF5B65B1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564BFAF5-6163-4136-BCAE-7404B4596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82A8-CAC6-4149-A125-49A1573280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0183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="" xmlns:a16="http://schemas.microsoft.com/office/drawing/2014/main" id="{9C7963E5-3D4D-4A9C-B145-A7F974EAD5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="" xmlns:a16="http://schemas.microsoft.com/office/drawing/2014/main" id="{B37CB3EB-B193-4D5E-9222-DBD6E0371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22BEAFA8-CC38-4BB4-B913-D1DE9BD4E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F4F6-DE5B-46D1-8623-B5EB9A1322DB}" type="uaqdatetime1">
              <a:rPr lang="ar-SA" smtClean="0"/>
              <a:t>08/02/40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88EEDC65-0928-43DC-878A-88ECC9C9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A6B25889-9FF2-4FC7-AD28-D28410E76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82A8-CAC6-4149-A125-49A1573280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781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82CE9638-19CA-43AB-B03C-A5D7F12BE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607416AB-E4C6-4368-AC8A-E37C0E5A6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8B957A4B-4AAA-4344-8F23-EDF8A2897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9BE2-B485-4B04-974C-2D105BF2F4C6}" type="uaqdatetime1">
              <a:rPr lang="ar-SA" smtClean="0"/>
              <a:t>08/02/40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D6FE356E-6544-4D8C-8226-33F007A00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D571E07A-F50A-421B-8085-ED94F0B7A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82A8-CAC6-4149-A125-49A1573280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751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B6BB1851-61BF-43E6-840B-40EF31F40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="" xmlns:a16="http://schemas.microsoft.com/office/drawing/2014/main" id="{C265EC20-83EF-40AE-9A1E-2398D734E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28039E22-1C26-4EB0-ACA8-A3671FD2F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C9E8-E086-4E8D-BBB5-BA6A97708021}" type="uaqdatetime1">
              <a:rPr lang="ar-SA" smtClean="0"/>
              <a:t>08/02/40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DE755417-7013-4833-B6BE-5B5B123E4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458FED25-EA92-4A76-A76A-ECE97BD3F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82A8-CAC6-4149-A125-49A1573280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7514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09818C32-C428-47D1-A597-0EF5C0680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391FB288-C9C6-4B3B-8095-7040E4F05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="" xmlns:a16="http://schemas.microsoft.com/office/drawing/2014/main" id="{6AD63107-FA14-4D5F-806D-7C9F1D252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="" xmlns:a16="http://schemas.microsoft.com/office/drawing/2014/main" id="{94F1738A-EE0F-4564-BA9A-C7E8DA360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3813-2320-4611-97B2-D010EB8E3910}" type="uaqdatetime1">
              <a:rPr lang="ar-SA" smtClean="0"/>
              <a:t>08/02/40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="" xmlns:a16="http://schemas.microsoft.com/office/drawing/2014/main" id="{447F37FC-AAAD-4659-B240-35BBF5EDE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F6D4F3CD-F082-4D3C-AAE7-0097F2468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82A8-CAC6-4149-A125-49A1573280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214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A4ADA57D-323D-4A66-A0CD-88BCDED12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="" xmlns:a16="http://schemas.microsoft.com/office/drawing/2014/main" id="{E57D78A5-81B3-4CBC-9FAE-A01AF188D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="" xmlns:a16="http://schemas.microsoft.com/office/drawing/2014/main" id="{25489C84-0C15-4D6C-942E-3A13054EB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="" xmlns:a16="http://schemas.microsoft.com/office/drawing/2014/main" id="{E3CE2753-64FF-44B6-88AD-B1F2CFDE7A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="" xmlns:a16="http://schemas.microsoft.com/office/drawing/2014/main" id="{A0BAF55C-C2B1-4991-847C-F57CD0811A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="" xmlns:a16="http://schemas.microsoft.com/office/drawing/2014/main" id="{B3CB3018-8283-400B-AE45-D17FEC625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AF3-45F0-4B72-8669-390B29EDC312}" type="uaqdatetime1">
              <a:rPr lang="ar-SA" smtClean="0"/>
              <a:t>08/02/40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="" xmlns:a16="http://schemas.microsoft.com/office/drawing/2014/main" id="{A0B5ED76-DA20-42E5-91D2-41AA1B223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="" xmlns:a16="http://schemas.microsoft.com/office/drawing/2014/main" id="{3851AEE8-7601-47CC-BFEB-72FD3CFAC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82A8-CAC6-4149-A125-49A1573280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9296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05A124C1-A463-4D81-B217-C24456540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="" xmlns:a16="http://schemas.microsoft.com/office/drawing/2014/main" id="{35921390-6DF2-4946-9796-CBE56089A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93C1-5FF0-40EF-812E-F4C4F009F6E6}" type="uaqdatetime1">
              <a:rPr lang="ar-SA" smtClean="0"/>
              <a:t>08/02/40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="" xmlns:a16="http://schemas.microsoft.com/office/drawing/2014/main" id="{066BE58B-9873-492F-A772-14260D615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="" xmlns:a16="http://schemas.microsoft.com/office/drawing/2014/main" id="{B28DFBD6-39C4-4166-A773-20848DD43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82A8-CAC6-4149-A125-49A1573280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222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="" xmlns:a16="http://schemas.microsoft.com/office/drawing/2014/main" id="{9BBA99AB-FAAE-44E9-A4DC-DB582A3C8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B9D0-F7FC-49B0-ADE5-33EA8555263C}" type="uaqdatetime1">
              <a:rPr lang="ar-SA" smtClean="0"/>
              <a:t>08/02/40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="" xmlns:a16="http://schemas.microsoft.com/office/drawing/2014/main" id="{9707D76D-B004-4289-AFCB-9F70D4181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="" xmlns:a16="http://schemas.microsoft.com/office/drawing/2014/main" id="{BDA92CF8-F6F1-4195-9A1B-42FB5F0E4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82A8-CAC6-4149-A125-49A1573280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402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BE5C5B00-0F05-4CD3-ACDE-CA2529D4E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FC0DC647-26AD-4F66-AFAF-AED62BD2B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="" xmlns:a16="http://schemas.microsoft.com/office/drawing/2014/main" id="{02A4A2EC-4082-4A97-A233-C03A627A5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="" xmlns:a16="http://schemas.microsoft.com/office/drawing/2014/main" id="{2585313C-FED5-4708-B460-A95C8A0A2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078E1-8D35-4FF9-861C-C9B0E8457C54}" type="uaqdatetime1">
              <a:rPr lang="ar-SA" smtClean="0"/>
              <a:t>08/02/40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="" xmlns:a16="http://schemas.microsoft.com/office/drawing/2014/main" id="{023F62DF-D83A-49EC-AA87-B82B146A8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653FDF7D-4729-4983-9EFD-AE0B8CB43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82A8-CAC6-4149-A125-49A1573280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102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479E292E-E737-4F22-93C8-3B330ADCA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="" xmlns:a16="http://schemas.microsoft.com/office/drawing/2014/main" id="{7C9370B0-60DE-41B9-951B-D7A0C3ABEB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="" xmlns:a16="http://schemas.microsoft.com/office/drawing/2014/main" id="{E933CE8E-A3B4-4665-8CCB-F5BD07B11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="" xmlns:a16="http://schemas.microsoft.com/office/drawing/2014/main" id="{8A2130F1-D1B9-400F-9BC8-437264448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6C1-1F09-408C-A09B-8061A4C64E92}" type="uaqdatetime1">
              <a:rPr lang="ar-SA" smtClean="0"/>
              <a:t>08/02/40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="" xmlns:a16="http://schemas.microsoft.com/office/drawing/2014/main" id="{BB5ECEF6-AA7F-4365-9B2E-4BA11C025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4F7F612A-AC9E-4BFA-BFF6-AA8676CDE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82A8-CAC6-4149-A125-49A1573280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8181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="" xmlns:a16="http://schemas.microsoft.com/office/drawing/2014/main" id="{FCD09FFA-6198-4FDC-9039-763F5E70A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="" xmlns:a16="http://schemas.microsoft.com/office/drawing/2014/main" id="{F0040550-4301-4D99-808C-61A8D8E05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21236BDF-21A5-4123-B7C3-E5F3687139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25299-E5CC-4CAC-B9DF-FA09A833046F}" type="uaqdatetime1">
              <a:rPr lang="ar-SA" smtClean="0"/>
              <a:t>08/02/40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5F274A76-EB78-402A-9E47-07CB0D7CD1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E1095DC9-E754-401F-AA7F-6C36AF490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182A8-CAC6-4149-A125-49A1573280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708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8DD8FD77-2D04-40E2-B05F-680F00FDED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Valid Arguments in Propositional Logic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="" xmlns:a16="http://schemas.microsoft.com/office/drawing/2014/main" id="{184CED6D-C585-4082-BE0D-50D883A7E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82A8-CAC6-4149-A125-49A1573280BB}" type="slidenum">
              <a:rPr lang="ar-SA" smtClean="0"/>
              <a:t>1</a:t>
            </a:fld>
            <a:endParaRPr lang="ar-S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083629" y="6356350"/>
            <a:ext cx="2895600" cy="365125"/>
          </a:xfrm>
        </p:spPr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81711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B8AA0AE3-E3A4-4573-B84D-D11A32230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u="sng" dirty="0">
                <a:solidFill>
                  <a:srgbClr val="FF0000"/>
                </a:solidFill>
              </a:rPr>
              <a:t>Argument </a:t>
            </a:r>
            <a:endParaRPr lang="ar-SA" sz="3200" b="1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D7841F4F-3550-48B7-9AD3-31A497AA4F6E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lnSpcReduction="10000"/>
          </a:bodyPr>
          <a:lstStyle/>
          <a:p>
            <a:pPr algn="l" rtl="0"/>
            <a:r>
              <a:rPr lang="en-US" dirty="0"/>
              <a:t>An argument in propositional logic is a sequence of propositions. All but the final proposition in the argument are called premises and the final proposition is called the conclusion.</a:t>
            </a:r>
          </a:p>
          <a:p>
            <a:pPr marL="0" indent="0" algn="ctr" rtl="0">
              <a:buNone/>
            </a:pPr>
            <a:endParaRPr lang="en-US" dirty="0"/>
          </a:p>
          <a:p>
            <a:pPr marL="0" indent="0" algn="ctr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“If you have a current password, then you can log onto the network.”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“You have a current password.”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Therefore,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“You can log onto the network.”</a:t>
            </a:r>
          </a:p>
          <a:p>
            <a:pPr marL="0" indent="0" algn="l" rtl="0">
              <a:buNone/>
            </a:pPr>
            <a:endParaRPr lang="ar-SA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="" xmlns:a16="http://schemas.microsoft.com/office/drawing/2014/main" id="{571A5282-C6B6-4A1F-9AC6-620238790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82A8-CAC6-4149-A125-49A1573280BB}" type="slidenum">
              <a:rPr lang="ar-SA" smtClean="0"/>
              <a:t>2</a:t>
            </a:fld>
            <a:endParaRPr lang="ar-SA"/>
          </a:p>
        </p:txBody>
      </p:sp>
      <p:sp>
        <p:nvSpPr>
          <p:cNvPr id="6" name="مستطيل 5">
            <a:extLst>
              <a:ext uri="{FF2B5EF4-FFF2-40B4-BE49-F238E27FC236}">
                <a16:creationId xmlns="" xmlns:a16="http://schemas.microsoft.com/office/drawing/2014/main" id="{130C7CCA-A428-44DD-BB6A-8A0A7E4DC0C3}"/>
              </a:ext>
            </a:extLst>
          </p:cNvPr>
          <p:cNvSpPr/>
          <p:nvPr/>
        </p:nvSpPr>
        <p:spPr>
          <a:xfrm>
            <a:off x="4476205" y="3080363"/>
            <a:ext cx="3239589" cy="9209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Premises ⇒ Conclusion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مستطيل 6">
                <a:extLst>
                  <a:ext uri="{FF2B5EF4-FFF2-40B4-BE49-F238E27FC236}">
                    <a16:creationId xmlns="" xmlns:a16="http://schemas.microsoft.com/office/drawing/2014/main" id="{C36E64C0-A8F5-477D-B3BC-58EC466A1482}"/>
                  </a:ext>
                </a:extLst>
              </p:cNvPr>
              <p:cNvSpPr/>
              <p:nvPr/>
            </p:nvSpPr>
            <p:spPr>
              <a:xfrm>
                <a:off x="7715794" y="4741817"/>
                <a:ext cx="2812869" cy="1358537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b="0" dirty="0">
                  <a:solidFill>
                    <a:srgbClr val="0070C0"/>
                  </a:solidFill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b="0" dirty="0">
                  <a:solidFill>
                    <a:srgbClr val="0070C0"/>
                  </a:solidFill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b="0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----------------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b="0" dirty="0">
                  <a:solidFill>
                    <a:srgbClr val="0070C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مستطيل 6">
                <a:extLst>
                  <a:ext uri="{FF2B5EF4-FFF2-40B4-BE49-F238E27FC236}">
                    <a16:creationId xmlns:a16="http://schemas.microsoft.com/office/drawing/2014/main" id="{C36E64C0-A8F5-477D-B3BC-58EC466A14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794" y="4741817"/>
                <a:ext cx="2812869" cy="13585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708074" y="6356350"/>
            <a:ext cx="2895600" cy="365125"/>
          </a:xfrm>
        </p:spPr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7423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645AB05C-1704-49D7-B586-9A53237EF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3100" b="1" dirty="0"/>
              <a:t>An argument is </a:t>
            </a:r>
            <a:r>
              <a:rPr lang="en-US" sz="3100" b="1" dirty="0">
                <a:solidFill>
                  <a:srgbClr val="FF0000"/>
                </a:solidFill>
              </a:rPr>
              <a:t>valid</a:t>
            </a:r>
            <a:r>
              <a:rPr lang="en-US" sz="3100" b="1" dirty="0"/>
              <a:t> if the truth of all its premises implies that the</a:t>
            </a:r>
            <a:br>
              <a:rPr lang="en-US" sz="3100" b="1" dirty="0"/>
            </a:br>
            <a:r>
              <a:rPr lang="en-US" sz="3100" b="1" dirty="0"/>
              <a:t>conclusion is true.</a:t>
            </a: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18564623-2DB6-4950-A327-64B04E25A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An argument form </a:t>
            </a:r>
            <a:r>
              <a:rPr lang="en-US" dirty="0"/>
              <a:t>in propositional logic is a sequence of compound propositions involving propositional variables.</a:t>
            </a:r>
          </a:p>
          <a:p>
            <a:pPr algn="l" rtl="0"/>
            <a:r>
              <a:rPr lang="en-US" dirty="0"/>
              <a:t>An argument form is valid if no matter which particular propositions are substituted for the propositional variables in its premises, the conclusion is true if the premises are all true.</a:t>
            </a:r>
          </a:p>
          <a:p>
            <a:pPr algn="l" rtl="0"/>
            <a:r>
              <a:rPr lang="en-US" dirty="0"/>
              <a:t>The conclusion is true if the premises are all true.</a:t>
            </a:r>
            <a:endParaRPr lang="ar-SA" dirty="0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="" xmlns:a16="http://schemas.microsoft.com/office/drawing/2014/main" id="{B6375816-3E5B-4CB9-A4BE-B5C6B837D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82A8-CAC6-4149-A125-49A1573280BB}" type="slidenum">
              <a:rPr lang="ar-SA" smtClean="0"/>
              <a:t>3</a:t>
            </a:fld>
            <a:endParaRPr lang="ar-S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895851" y="6356350"/>
            <a:ext cx="2895600" cy="365125"/>
          </a:xfrm>
        </p:spPr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42242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F3E482D9-9C38-47AB-9738-29B2ED81F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>
                <a:solidFill>
                  <a:srgbClr val="C00000"/>
                </a:solidFill>
              </a:rPr>
              <a:t>Example:</a:t>
            </a:r>
            <a:endParaRPr lang="ar-SA" b="1" u="sng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589F114D-E196-447B-BC2C-12B537EDF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Either team A or Team B will win the match</a:t>
            </a:r>
          </a:p>
          <a:p>
            <a:pPr algn="l" rtl="0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Team B lost</a:t>
            </a:r>
          </a:p>
          <a:p>
            <a:pPr algn="l" rtl="0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Therefore Team A won</a:t>
            </a:r>
          </a:p>
          <a:p>
            <a:pPr marL="0" indent="0" algn="l" rtl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----------------------------------------------</a:t>
            </a:r>
          </a:p>
          <a:p>
            <a:pPr marL="0" indent="0" algn="l" rtl="0">
              <a:buNone/>
            </a:pPr>
            <a:r>
              <a:rPr lang="en-US" dirty="0"/>
              <a:t>The general form of this argument is:</a:t>
            </a:r>
          </a:p>
          <a:p>
            <a:pPr marL="0" indent="0" algn="l" rtl="0">
              <a:buNone/>
            </a:pPr>
            <a:r>
              <a:rPr lang="en-US" dirty="0"/>
              <a:t>Either P or Q</a:t>
            </a:r>
          </a:p>
          <a:p>
            <a:pPr marL="0" indent="0" algn="l" rtl="0">
              <a:buNone/>
            </a:pPr>
            <a:r>
              <a:rPr lang="en-US" dirty="0"/>
              <a:t>Not P</a:t>
            </a:r>
          </a:p>
          <a:p>
            <a:pPr marL="0" indent="0" algn="l" rtl="0">
              <a:buNone/>
            </a:pPr>
            <a:r>
              <a:rPr lang="en-US" dirty="0"/>
              <a:t>Therefore Q</a:t>
            </a:r>
          </a:p>
          <a:p>
            <a:pPr marL="0" indent="0" algn="l" rtl="0">
              <a:buNone/>
            </a:pPr>
            <a:r>
              <a:rPr lang="en-US" dirty="0"/>
              <a:t>(P ∨ Q) ∧ ┐P→Q  ,     or</a:t>
            </a:r>
          </a:p>
          <a:p>
            <a:pPr marL="0" indent="0" algn="l" rtl="0">
              <a:buNone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="" xmlns:a16="http://schemas.microsoft.com/office/drawing/2014/main" id="{5623590D-D6C9-4E7F-8F3B-55E79E4E2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82A8-CAC6-4149-A125-49A1573280BB}" type="slidenum">
              <a:rPr lang="ar-SA" smtClean="0"/>
              <a:t>4</a:t>
            </a:fld>
            <a:endParaRPr lang="ar-SA"/>
          </a:p>
        </p:txBody>
      </p:sp>
      <p:pic>
        <p:nvPicPr>
          <p:cNvPr id="6" name="صورة 5">
            <a:extLst>
              <a:ext uri="{FF2B5EF4-FFF2-40B4-BE49-F238E27FC236}">
                <a16:creationId xmlns="" xmlns:a16="http://schemas.microsoft.com/office/drawing/2014/main" id="{9C49B79D-4885-45E8-BEA4-C8403A40F4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0521" y="5200525"/>
            <a:ext cx="2713791" cy="1066132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16286" y="6356350"/>
            <a:ext cx="2895600" cy="365125"/>
          </a:xfrm>
        </p:spPr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81377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4F0F102B-BD66-409F-AFE8-2F93F0FBA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u="sng" dirty="0">
                <a:solidFill>
                  <a:srgbClr val="FF0000"/>
                </a:solidFill>
              </a:rPr>
              <a:t>Rules of Inference for Propositional Logic</a:t>
            </a:r>
            <a:endParaRPr lang="ar-SA" sz="3200" b="1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63E0291F-46C6-4784-BBBD-38AAC193A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We can always use a truth table to show that an argument form is valid. We do this by showing that whenever the premises are true, the conclusion must also be true.</a:t>
            </a:r>
            <a:endParaRPr lang="ar-SA" dirty="0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="" xmlns:a16="http://schemas.microsoft.com/office/drawing/2014/main" id="{A030FEAD-FE4E-449C-BFA2-6FDD5A7D3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82A8-CAC6-4149-A125-49A1573280BB}" type="slidenum">
              <a:rPr lang="ar-SA" smtClean="0"/>
              <a:t>5</a:t>
            </a:fld>
            <a:endParaRPr lang="ar-S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018316" y="6356350"/>
            <a:ext cx="2895600" cy="365125"/>
          </a:xfrm>
        </p:spPr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44298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5DB5C9B4-3DA6-4C89-8D6D-38D30E791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Checking the validity of an Argument form  </a:t>
            </a:r>
            <a:endParaRPr lang="ar-S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43706EDD-7C00-44B1-8C42-AA35D5739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rgbClr val="7030A0"/>
                </a:solidFill>
              </a:rPr>
              <a:t>Step 1</a:t>
            </a:r>
            <a:r>
              <a:rPr lang="en-US" dirty="0"/>
              <a:t>: Construct truth table for the premises and conclusion.</a:t>
            </a:r>
          </a:p>
          <a:p>
            <a:pPr algn="l" rtl="0"/>
            <a:r>
              <a:rPr lang="en-US" dirty="0">
                <a:solidFill>
                  <a:srgbClr val="7030A0"/>
                </a:solidFill>
              </a:rPr>
              <a:t>Step 2</a:t>
            </a:r>
            <a:r>
              <a:rPr lang="en-US" dirty="0"/>
              <a:t>: Find the rows in which all the premises are true(critical rows).</a:t>
            </a:r>
          </a:p>
          <a:p>
            <a:pPr algn="l" rtl="0"/>
            <a:r>
              <a:rPr lang="en-US" dirty="0">
                <a:solidFill>
                  <a:srgbClr val="7030A0"/>
                </a:solidFill>
              </a:rPr>
              <a:t>Step 3</a:t>
            </a:r>
            <a:r>
              <a:rPr lang="en-US" dirty="0"/>
              <a:t>: Check conclusion of all critical rows.</a:t>
            </a:r>
          </a:p>
          <a:p>
            <a:pPr marL="514350" indent="-514350" algn="l" rtl="0">
              <a:buAutoNum type="alphaLcParenR"/>
            </a:pPr>
            <a:r>
              <a:rPr lang="en-US" dirty="0"/>
              <a:t>If in each critical rows the conclusion is </a:t>
            </a:r>
            <a:r>
              <a:rPr lang="en-US" b="1" dirty="0">
                <a:solidFill>
                  <a:srgbClr val="00B050"/>
                </a:solidFill>
              </a:rPr>
              <a:t>true</a:t>
            </a:r>
            <a:r>
              <a:rPr lang="en-US" dirty="0"/>
              <a:t> then the argument is </a:t>
            </a:r>
            <a:r>
              <a:rPr lang="en-US" b="1" dirty="0">
                <a:solidFill>
                  <a:srgbClr val="00B050"/>
                </a:solidFill>
              </a:rPr>
              <a:t>valid</a:t>
            </a:r>
            <a:r>
              <a:rPr lang="en-US" dirty="0">
                <a:solidFill>
                  <a:srgbClr val="00B050"/>
                </a:solidFill>
              </a:rPr>
              <a:t>. </a:t>
            </a:r>
          </a:p>
          <a:p>
            <a:pPr marL="514350" indent="-514350" algn="l" rtl="0">
              <a:buAutoNum type="alphaLcParenR"/>
            </a:pPr>
            <a:r>
              <a:rPr lang="en-US" dirty="0"/>
              <a:t>If there is a row in which conclusion is </a:t>
            </a:r>
            <a:r>
              <a:rPr lang="en-US" b="1" dirty="0">
                <a:solidFill>
                  <a:srgbClr val="FF0000"/>
                </a:solidFill>
              </a:rPr>
              <a:t>false</a:t>
            </a:r>
            <a:r>
              <a:rPr lang="en-US" dirty="0"/>
              <a:t> then the argument form is </a:t>
            </a:r>
            <a:r>
              <a:rPr lang="en-US" b="1" dirty="0">
                <a:solidFill>
                  <a:srgbClr val="FF0000"/>
                </a:solidFill>
              </a:rPr>
              <a:t>invalid</a:t>
            </a:r>
            <a:r>
              <a:rPr lang="en-US" dirty="0">
                <a:solidFill>
                  <a:srgbClr val="FF0000"/>
                </a:solidFill>
              </a:rPr>
              <a:t>. 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="" xmlns:a16="http://schemas.microsoft.com/office/drawing/2014/main" id="{702C6D7C-23B6-4D45-802B-3A11CDA67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82A8-CAC6-4149-A125-49A1573280BB}" type="slidenum">
              <a:rPr lang="ar-SA" smtClean="0"/>
              <a:t>6</a:t>
            </a:fld>
            <a:endParaRPr lang="ar-S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855030" y="6356350"/>
            <a:ext cx="2895600" cy="365125"/>
          </a:xfrm>
        </p:spPr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77711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شكل بيضاوي 17">
            <a:extLst>
              <a:ext uri="{FF2B5EF4-FFF2-40B4-BE49-F238E27FC236}">
                <a16:creationId xmlns="" xmlns:a16="http://schemas.microsoft.com/office/drawing/2014/main" id="{652D5986-A434-42E2-9C2B-17E82D05A4AE}"/>
              </a:ext>
            </a:extLst>
          </p:cNvPr>
          <p:cNvSpPr/>
          <p:nvPr/>
        </p:nvSpPr>
        <p:spPr>
          <a:xfrm>
            <a:off x="9653451" y="2673586"/>
            <a:ext cx="326572" cy="35698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ln w="38100"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E9C52F2E-F9FB-4861-820B-9D1826AA3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u="sng" dirty="0">
                <a:solidFill>
                  <a:srgbClr val="FF0000"/>
                </a:solidFill>
              </a:rPr>
              <a:t>Example: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>
                <a:solidFill>
                  <a:srgbClr val="00B050"/>
                </a:solidFill>
              </a:rPr>
              <a:t>Determine whether the following argument is valid or invalid</a:t>
            </a:r>
            <a:endParaRPr lang="ar-SA" sz="3200" dirty="0">
              <a:solidFill>
                <a:srgbClr val="00B050"/>
              </a:solidFill>
            </a:endParaRPr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="" xmlns:a16="http://schemas.microsoft.com/office/drawing/2014/main" id="{2E7A3F05-7DEE-419D-8DF9-66493B03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82A8-CAC6-4149-A125-49A1573280BB}" type="slidenum">
              <a:rPr lang="ar-SA" smtClean="0"/>
              <a:t>7</a:t>
            </a:fld>
            <a:endParaRPr lang="ar-SA"/>
          </a:p>
        </p:txBody>
      </p:sp>
      <p:sp>
        <p:nvSpPr>
          <p:cNvPr id="8" name="عنصر نائب للمحتوى 7">
            <a:extLst>
              <a:ext uri="{FF2B5EF4-FFF2-40B4-BE49-F238E27FC236}">
                <a16:creationId xmlns="" xmlns:a16="http://schemas.microsoft.com/office/drawing/2014/main" id="{B6F9B23B-8667-410F-A366-3306CAAF3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مستطيل: زوايا مستديرة 8">
                <a:extLst>
                  <a:ext uri="{FF2B5EF4-FFF2-40B4-BE49-F238E27FC236}">
                    <a16:creationId xmlns="" xmlns:a16="http://schemas.microsoft.com/office/drawing/2014/main" id="{0D485B6A-BDF4-4610-9E5B-592D3BF3CFF0}"/>
                  </a:ext>
                </a:extLst>
              </p:cNvPr>
              <p:cNvSpPr/>
              <p:nvPr/>
            </p:nvSpPr>
            <p:spPr>
              <a:xfrm>
                <a:off x="1658983" y="1646238"/>
                <a:ext cx="2155371" cy="1603375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ar-SA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ar-SA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mr>
                            <m:mr>
                              <m:e>
                                <m:r>
                                  <a:rPr lang="ar-SA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¬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mr>
                            <m:mr>
                              <m:e>
                                <m:r>
                                  <a:rPr lang="ar-SA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∴¬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ar-SA" dirty="0"/>
              </a:p>
            </p:txBody>
          </p:sp>
        </mc:Choice>
        <mc:Fallback xmlns="">
          <p:sp>
            <p:nvSpPr>
              <p:cNvPr id="9" name="مستطيل: زوايا مستديرة 8">
                <a:extLst>
                  <a:ext uri="{FF2B5EF4-FFF2-40B4-BE49-F238E27FC236}">
                    <a16:creationId xmlns:a16="http://schemas.microsoft.com/office/drawing/2014/main" id="{0D485B6A-BDF4-4610-9E5B-592D3BF3CF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983" y="1646238"/>
                <a:ext cx="2155371" cy="1603375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جدول 9">
                <a:extLst>
                  <a:ext uri="{FF2B5EF4-FFF2-40B4-BE49-F238E27FC236}">
                    <a16:creationId xmlns="" xmlns:a16="http://schemas.microsoft.com/office/drawing/2014/main" id="{33A2076F-7986-4840-931A-669F9CDFA7E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5401350"/>
                  </p:ext>
                </p:extLst>
              </p:nvPr>
            </p:nvGraphicFramePr>
            <p:xfrm>
              <a:off x="4261835" y="1574800"/>
              <a:ext cx="6771925" cy="185420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1350997">
                      <a:extLst>
                        <a:ext uri="{9D8B030D-6E8A-4147-A177-3AD203B41FA5}">
                          <a16:colId xmlns="" xmlns:a16="http://schemas.microsoft.com/office/drawing/2014/main" val="19510333"/>
                        </a:ext>
                      </a:extLst>
                    </a:gridCol>
                    <a:gridCol w="1355232">
                      <a:extLst>
                        <a:ext uri="{9D8B030D-6E8A-4147-A177-3AD203B41FA5}">
                          <a16:colId xmlns="" xmlns:a16="http://schemas.microsoft.com/office/drawing/2014/main" val="3333676390"/>
                        </a:ext>
                      </a:extLst>
                    </a:gridCol>
                    <a:gridCol w="1355232">
                      <a:extLst>
                        <a:ext uri="{9D8B030D-6E8A-4147-A177-3AD203B41FA5}">
                          <a16:colId xmlns="" xmlns:a16="http://schemas.microsoft.com/office/drawing/2014/main" val="1324199181"/>
                        </a:ext>
                      </a:extLst>
                    </a:gridCol>
                    <a:gridCol w="1355232">
                      <a:extLst>
                        <a:ext uri="{9D8B030D-6E8A-4147-A177-3AD203B41FA5}">
                          <a16:colId xmlns="" xmlns:a16="http://schemas.microsoft.com/office/drawing/2014/main" val="2382311646"/>
                        </a:ext>
                      </a:extLst>
                    </a:gridCol>
                    <a:gridCol w="1355232">
                      <a:extLst>
                        <a:ext uri="{9D8B030D-6E8A-4147-A177-3AD203B41FA5}">
                          <a16:colId xmlns="" xmlns:a16="http://schemas.microsoft.com/office/drawing/2014/main" val="324593686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q</a:t>
                          </a:r>
                          <a:r>
                            <a:rPr lang="ar-SA" dirty="0"/>
                            <a:t>┐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𝒒</m:t>
                                </m:r>
                              </m:oMath>
                            </m:oMathPara>
                          </a14:m>
                          <a:endParaRPr lang="ar-S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ar-SA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¬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𝒑</m:t>
                                </m:r>
                              </m:oMath>
                            </m:oMathPara>
                          </a14:m>
                          <a:endParaRPr lang="ar-S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q</a:t>
                          </a:r>
                          <a:endParaRPr lang="ar-S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P</a:t>
                          </a:r>
                          <a:endParaRPr lang="ar-SA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28578590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F</a:t>
                          </a:r>
                          <a:endParaRPr lang="ar-SA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T</a:t>
                          </a:r>
                          <a:endParaRPr lang="ar-SA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F</a:t>
                          </a:r>
                          <a:endParaRPr lang="ar-S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T</a:t>
                          </a:r>
                          <a:endParaRPr lang="ar-S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T</a:t>
                          </a:r>
                          <a:endParaRPr lang="ar-SA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34809331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T</a:t>
                          </a:r>
                          <a:endParaRPr lang="ar-S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F</a:t>
                          </a:r>
                          <a:endParaRPr lang="ar-S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F</a:t>
                          </a:r>
                          <a:endParaRPr lang="ar-S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F</a:t>
                          </a:r>
                          <a:endParaRPr lang="ar-S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T</a:t>
                          </a:r>
                          <a:endParaRPr lang="ar-SA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35413383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b="1" dirty="0">
                              <a:solidFill>
                                <a:srgbClr val="C00000"/>
                              </a:solidFill>
                            </a:rPr>
                            <a:t>F</a:t>
                          </a:r>
                          <a:endParaRPr lang="ar-SA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T</a:t>
                          </a:r>
                          <a:endParaRPr lang="ar-SA" dirty="0"/>
                        </a:p>
                      </a:txBody>
                      <a:tcPr anchor="ctr"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T</a:t>
                          </a:r>
                          <a:endParaRPr lang="ar-SA" dirty="0"/>
                        </a:p>
                      </a:txBody>
                      <a:tcPr anchor="ctr"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T</a:t>
                          </a:r>
                          <a:endParaRPr lang="ar-S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F</a:t>
                          </a:r>
                          <a:endParaRPr lang="ar-SA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8643239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T</a:t>
                          </a:r>
                          <a:endParaRPr lang="ar-S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T</a:t>
                          </a:r>
                          <a:endParaRPr lang="ar-SA" dirty="0"/>
                        </a:p>
                      </a:txBody>
                      <a:tcPr anchor="ctr"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T</a:t>
                          </a:r>
                          <a:endParaRPr lang="ar-SA" dirty="0"/>
                        </a:p>
                      </a:txBody>
                      <a:tcPr anchor="ctr"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F</a:t>
                          </a:r>
                          <a:endParaRPr lang="ar-S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F</a:t>
                          </a:r>
                          <a:endParaRPr lang="ar-SA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427207727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جدول 9">
                <a:extLst>
                  <a:ext uri="{FF2B5EF4-FFF2-40B4-BE49-F238E27FC236}">
                    <a16:creationId xmlns:a16="http://schemas.microsoft.com/office/drawing/2014/main" id="{33A2076F-7986-4840-931A-669F9CDFA7E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5401350"/>
                  </p:ext>
                </p:extLst>
              </p:nvPr>
            </p:nvGraphicFramePr>
            <p:xfrm>
              <a:off x="4261835" y="1574800"/>
              <a:ext cx="6771925" cy="185420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1350997">
                      <a:extLst>
                        <a:ext uri="{9D8B030D-6E8A-4147-A177-3AD203B41FA5}">
                          <a16:colId xmlns:a16="http://schemas.microsoft.com/office/drawing/2014/main" val="19510333"/>
                        </a:ext>
                      </a:extLst>
                    </a:gridCol>
                    <a:gridCol w="1355232">
                      <a:extLst>
                        <a:ext uri="{9D8B030D-6E8A-4147-A177-3AD203B41FA5}">
                          <a16:colId xmlns:a16="http://schemas.microsoft.com/office/drawing/2014/main" val="3333676390"/>
                        </a:ext>
                      </a:extLst>
                    </a:gridCol>
                    <a:gridCol w="1355232">
                      <a:extLst>
                        <a:ext uri="{9D8B030D-6E8A-4147-A177-3AD203B41FA5}">
                          <a16:colId xmlns:a16="http://schemas.microsoft.com/office/drawing/2014/main" val="1324199181"/>
                        </a:ext>
                      </a:extLst>
                    </a:gridCol>
                    <a:gridCol w="1355232">
                      <a:extLst>
                        <a:ext uri="{9D8B030D-6E8A-4147-A177-3AD203B41FA5}">
                          <a16:colId xmlns:a16="http://schemas.microsoft.com/office/drawing/2014/main" val="2382311646"/>
                        </a:ext>
                      </a:extLst>
                    </a:gridCol>
                    <a:gridCol w="1355232">
                      <a:extLst>
                        <a:ext uri="{9D8B030D-6E8A-4147-A177-3AD203B41FA5}">
                          <a16:colId xmlns:a16="http://schemas.microsoft.com/office/drawing/2014/main" val="324593686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q</a:t>
                          </a:r>
                          <a:r>
                            <a:rPr lang="ar-SA" dirty="0"/>
                            <a:t>┐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450" t="-8197" r="-302703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450" t="-8197" r="-202703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q</a:t>
                          </a:r>
                          <a:endParaRPr lang="ar-S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P</a:t>
                          </a:r>
                          <a:endParaRPr lang="ar-SA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578590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F</a:t>
                          </a:r>
                          <a:endParaRPr lang="ar-SA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T</a:t>
                          </a:r>
                          <a:endParaRPr lang="ar-SA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F</a:t>
                          </a:r>
                          <a:endParaRPr lang="ar-S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T</a:t>
                          </a:r>
                          <a:endParaRPr lang="ar-S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T</a:t>
                          </a:r>
                          <a:endParaRPr lang="ar-SA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809331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T</a:t>
                          </a:r>
                          <a:endParaRPr lang="ar-S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F</a:t>
                          </a:r>
                          <a:endParaRPr lang="ar-S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F</a:t>
                          </a:r>
                          <a:endParaRPr lang="ar-S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F</a:t>
                          </a:r>
                          <a:endParaRPr lang="ar-S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T</a:t>
                          </a:r>
                          <a:endParaRPr lang="ar-SA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413383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b="1" dirty="0">
                              <a:solidFill>
                                <a:srgbClr val="C00000"/>
                              </a:solidFill>
                            </a:rPr>
                            <a:t>F</a:t>
                          </a:r>
                          <a:endParaRPr lang="ar-SA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T</a:t>
                          </a:r>
                          <a:endParaRPr lang="ar-SA" dirty="0"/>
                        </a:p>
                      </a:txBody>
                      <a:tcPr anchor="ctr"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T</a:t>
                          </a:r>
                          <a:endParaRPr lang="ar-SA" dirty="0"/>
                        </a:p>
                      </a:txBody>
                      <a:tcPr anchor="ctr"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T</a:t>
                          </a:r>
                          <a:endParaRPr lang="ar-S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F</a:t>
                          </a:r>
                          <a:endParaRPr lang="ar-SA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643239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T</a:t>
                          </a:r>
                          <a:endParaRPr lang="ar-S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T</a:t>
                          </a:r>
                          <a:endParaRPr lang="ar-SA" dirty="0"/>
                        </a:p>
                      </a:txBody>
                      <a:tcPr anchor="ctr"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T</a:t>
                          </a:r>
                          <a:endParaRPr lang="ar-SA" dirty="0"/>
                        </a:p>
                      </a:txBody>
                      <a:tcPr anchor="ctr"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F</a:t>
                          </a:r>
                          <a:endParaRPr lang="ar-SA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rtl="1"/>
                          <a:r>
                            <a:rPr lang="en-US" dirty="0"/>
                            <a:t>F</a:t>
                          </a:r>
                          <a:endParaRPr lang="ar-SA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7207727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مستطيل 10">
            <a:extLst>
              <a:ext uri="{FF2B5EF4-FFF2-40B4-BE49-F238E27FC236}">
                <a16:creationId xmlns="" xmlns:a16="http://schemas.microsoft.com/office/drawing/2014/main" id="{6E811705-E062-43FB-B678-876CE37D55D3}"/>
              </a:ext>
            </a:extLst>
          </p:cNvPr>
          <p:cNvSpPr/>
          <p:nvPr/>
        </p:nvSpPr>
        <p:spPr>
          <a:xfrm>
            <a:off x="2481943" y="3608387"/>
            <a:ext cx="8739051" cy="1754326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Solution</a:t>
            </a:r>
          </a:p>
          <a:p>
            <a:pPr algn="l"/>
            <a:r>
              <a:rPr lang="en-US" dirty="0"/>
              <a:t>put all premises true:</a:t>
            </a:r>
          </a:p>
          <a:p>
            <a:pPr algn="l"/>
            <a:r>
              <a:rPr lang="en-US" dirty="0"/>
              <a:t>p → q = T</a:t>
            </a:r>
          </a:p>
          <a:p>
            <a:pPr algn="l"/>
            <a:r>
              <a:rPr lang="en-US" dirty="0"/>
              <a:t>┐p = T, then p = F</a:t>
            </a:r>
          </a:p>
          <a:p>
            <a:pPr algn="l"/>
            <a:r>
              <a:rPr lang="en-US" dirty="0"/>
              <a:t>Now, put q = T. So, we still have p → q = T, but q = T, Then ┐q = F.</a:t>
            </a:r>
          </a:p>
          <a:p>
            <a:pPr algn="l"/>
            <a:r>
              <a:rPr lang="en-US" dirty="0"/>
              <a:t>The conclusion is False whereas all premises are true, Therefor, the argument is </a:t>
            </a:r>
            <a:r>
              <a:rPr lang="en-US" b="1" dirty="0">
                <a:solidFill>
                  <a:srgbClr val="FF0000"/>
                </a:solidFill>
              </a:rPr>
              <a:t>invalid</a:t>
            </a:r>
            <a:r>
              <a:rPr lang="en-US" dirty="0"/>
              <a:t>.</a:t>
            </a:r>
            <a:endParaRPr lang="ar-SA" dirty="0"/>
          </a:p>
        </p:txBody>
      </p:sp>
      <p:cxnSp>
        <p:nvCxnSpPr>
          <p:cNvPr id="13" name="رابط كسهم مستقيم 12">
            <a:extLst>
              <a:ext uri="{FF2B5EF4-FFF2-40B4-BE49-F238E27FC236}">
                <a16:creationId xmlns="" xmlns:a16="http://schemas.microsoft.com/office/drawing/2014/main" id="{551979B3-FD66-4846-89B6-BB6D15D77DD2}"/>
              </a:ext>
            </a:extLst>
          </p:cNvPr>
          <p:cNvCxnSpPr/>
          <p:nvPr/>
        </p:nvCxnSpPr>
        <p:spPr>
          <a:xfrm>
            <a:off x="9091749" y="2939143"/>
            <a:ext cx="56170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رابط كسهم مستقيم 14">
            <a:extLst>
              <a:ext uri="{FF2B5EF4-FFF2-40B4-BE49-F238E27FC236}">
                <a16:creationId xmlns="" xmlns:a16="http://schemas.microsoft.com/office/drawing/2014/main" id="{5E8DA6AC-8667-4750-B378-76EA5627E84F}"/>
              </a:ext>
            </a:extLst>
          </p:cNvPr>
          <p:cNvCxnSpPr>
            <a:cxnSpLocks/>
          </p:cNvCxnSpPr>
          <p:nvPr/>
        </p:nvCxnSpPr>
        <p:spPr>
          <a:xfrm>
            <a:off x="9091749" y="3249613"/>
            <a:ext cx="56170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سحابة 18">
            <a:extLst>
              <a:ext uri="{FF2B5EF4-FFF2-40B4-BE49-F238E27FC236}">
                <a16:creationId xmlns="" xmlns:a16="http://schemas.microsoft.com/office/drawing/2014/main" id="{A2D92F43-26F1-44C9-AC7F-03B8B4D644F0}"/>
              </a:ext>
            </a:extLst>
          </p:cNvPr>
          <p:cNvSpPr/>
          <p:nvPr/>
        </p:nvSpPr>
        <p:spPr>
          <a:xfrm>
            <a:off x="9458960" y="3745470"/>
            <a:ext cx="1574800" cy="123666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Informal </a:t>
            </a:r>
            <a:endParaRPr lang="ar-SA" dirty="0"/>
          </a:p>
        </p:txBody>
      </p:sp>
      <p:sp>
        <p:nvSpPr>
          <p:cNvPr id="20" name="سحابة 19">
            <a:extLst>
              <a:ext uri="{FF2B5EF4-FFF2-40B4-BE49-F238E27FC236}">
                <a16:creationId xmlns="" xmlns:a16="http://schemas.microsoft.com/office/drawing/2014/main" id="{C164686F-299E-403B-84C4-E1FFDB22388F}"/>
              </a:ext>
            </a:extLst>
          </p:cNvPr>
          <p:cNvSpPr/>
          <p:nvPr/>
        </p:nvSpPr>
        <p:spPr>
          <a:xfrm>
            <a:off x="10718800" y="1574800"/>
            <a:ext cx="1282701" cy="1098786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Formal</a:t>
            </a:r>
            <a:endParaRPr lang="ar-SA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67352" y="6356350"/>
            <a:ext cx="2895600" cy="365125"/>
          </a:xfrm>
        </p:spPr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70442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E465CC8F-33AA-4BE9-9E65-B5A41BB17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>
                <a:solidFill>
                  <a:srgbClr val="C00000"/>
                </a:solidFill>
              </a:rPr>
              <a:t>Example : Determine whether the following argument is valid or invalid (Hint: use informal method)</a:t>
            </a:r>
            <a:endParaRPr lang="ar-SA" sz="28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F48688D9-B65A-4B89-8C98-6F53F8442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6533"/>
            <a:ext cx="10515600" cy="4351338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000" u="sng" dirty="0">
                <a:solidFill>
                  <a:srgbClr val="0070C0"/>
                </a:solidFill>
              </a:rPr>
              <a:t>Solution:</a:t>
            </a:r>
          </a:p>
          <a:p>
            <a:pPr marL="0" indent="0" algn="l" rtl="0">
              <a:buNone/>
            </a:pPr>
            <a:r>
              <a:rPr lang="en-US" sz="2000" dirty="0"/>
              <a:t>put all premises true: (p → q) = T</a:t>
            </a:r>
          </a:p>
          <a:p>
            <a:pPr marL="0" indent="0" algn="l" rtl="0">
              <a:buNone/>
            </a:pPr>
            <a:r>
              <a:rPr lang="en-US" sz="2000" dirty="0"/>
              <a:t>q → (p → r) = T</a:t>
            </a:r>
          </a:p>
          <a:p>
            <a:pPr marL="0" indent="0" algn="l" rtl="0">
              <a:buNone/>
            </a:pPr>
            <a:r>
              <a:rPr lang="en-US" sz="2000" dirty="0"/>
              <a:t>p = T</a:t>
            </a:r>
          </a:p>
          <a:p>
            <a:pPr marL="0" indent="0" algn="l" rtl="0">
              <a:buNone/>
            </a:pPr>
            <a:r>
              <a:rPr lang="en-US" sz="2000" dirty="0"/>
              <a:t>.........................................</a:t>
            </a:r>
          </a:p>
          <a:p>
            <a:pPr marL="0" indent="0" algn="l" rtl="0">
              <a:buNone/>
            </a:pPr>
            <a:r>
              <a:rPr lang="en-US" sz="2000" dirty="0"/>
              <a:t>Since p = T and (p → q) = T, then q = T</a:t>
            </a:r>
          </a:p>
          <a:p>
            <a:pPr marL="0" indent="0" algn="l" rtl="0">
              <a:buNone/>
            </a:pPr>
            <a:r>
              <a:rPr lang="en-US" sz="2000" dirty="0"/>
              <a:t>Now, since q = T and q → (p → r) = T then Q := (p → r) = T</a:t>
            </a:r>
          </a:p>
          <a:p>
            <a:pPr marL="0" indent="0" algn="l" rtl="0">
              <a:buNone/>
            </a:pPr>
            <a:r>
              <a:rPr lang="en-US" sz="2000" dirty="0"/>
              <a:t>We have p = T and (p → r) = T then r must be true. Therefore r = T and</a:t>
            </a:r>
          </a:p>
          <a:p>
            <a:pPr marL="0" indent="0" algn="l" rtl="0">
              <a:buNone/>
            </a:pPr>
            <a:r>
              <a:rPr lang="en-US" sz="2000" dirty="0"/>
              <a:t>the argument is </a:t>
            </a:r>
            <a:r>
              <a:rPr lang="en-US" sz="2000" b="1" dirty="0">
                <a:solidFill>
                  <a:srgbClr val="00B050"/>
                </a:solidFill>
              </a:rPr>
              <a:t>valid</a:t>
            </a:r>
            <a:r>
              <a:rPr lang="en-US" sz="2000" dirty="0"/>
              <a:t>.</a:t>
            </a:r>
            <a:endParaRPr lang="ar-SA" sz="2000" dirty="0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="" xmlns:a16="http://schemas.microsoft.com/office/drawing/2014/main" id="{0494BDA0-9BDC-4D6E-A1F4-6F55DA35C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82A8-CAC6-4149-A125-49A1573280BB}" type="slidenum">
              <a:rPr lang="ar-SA" smtClean="0"/>
              <a:t>8</a:t>
            </a:fld>
            <a:endParaRPr lang="ar-S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مستطيل 5">
                <a:extLst>
                  <a:ext uri="{FF2B5EF4-FFF2-40B4-BE49-F238E27FC236}">
                    <a16:creationId xmlns="" xmlns:a16="http://schemas.microsoft.com/office/drawing/2014/main" id="{5BE5D50B-8B02-4101-9BEF-2D1258763A28}"/>
                  </a:ext>
                </a:extLst>
              </p:cNvPr>
              <p:cNvSpPr/>
              <p:nvPr/>
            </p:nvSpPr>
            <p:spPr>
              <a:xfrm>
                <a:off x="5564777" y="1007360"/>
                <a:ext cx="2847703" cy="1214846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ar-SA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ar-SA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→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∴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ar-SA" dirty="0"/>
              </a:p>
            </p:txBody>
          </p:sp>
        </mc:Choice>
        <mc:Fallback xmlns="">
          <p:sp>
            <p:nvSpPr>
              <p:cNvPr id="6" name="مستطيل 5">
                <a:extLst>
                  <a:ext uri="{FF2B5EF4-FFF2-40B4-BE49-F238E27FC236}">
                    <a16:creationId xmlns:a16="http://schemas.microsoft.com/office/drawing/2014/main" id="{5BE5D50B-8B02-4101-9BEF-2D1258763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777" y="1007360"/>
                <a:ext cx="2847703" cy="12148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781550" y="6356350"/>
            <a:ext cx="2895600" cy="365125"/>
          </a:xfrm>
        </p:spPr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46038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E8A33D07-7EF7-4B11-A930-3002CF8BD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>
                <a:solidFill>
                  <a:srgbClr val="FF0000"/>
                </a:solidFill>
              </a:rPr>
              <a:t>Exercise: </a:t>
            </a:r>
            <a:endParaRPr lang="ar-SA" b="1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>
                <a:extLst>
                  <a:ext uri="{FF2B5EF4-FFF2-40B4-BE49-F238E27FC236}">
                    <a16:creationId xmlns="" xmlns:a16="http://schemas.microsoft.com/office/drawing/2014/main" id="{9BAD95C7-CD3C-4851-AC7F-6030D78FC4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:r>
                  <a:rPr lang="en-US" dirty="0"/>
                  <a:t>Determine whether the following argument is valid or invalid:</a:t>
                </a:r>
              </a:p>
              <a:p>
                <a:pPr marL="0" indent="0" algn="l" rtl="0">
                  <a:buNone/>
                </a:pPr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ar-SA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→¬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∴¬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→¬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ar-SA" dirty="0"/>
              </a:p>
            </p:txBody>
          </p:sp>
        </mc:Choice>
        <mc:Fallback xmlns="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id="{9BAD95C7-CD3C-4851-AC7F-6030D78FC4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عنصر نائب لرقم الشريحة 4">
            <a:extLst>
              <a:ext uri="{FF2B5EF4-FFF2-40B4-BE49-F238E27FC236}">
                <a16:creationId xmlns="" xmlns:a16="http://schemas.microsoft.com/office/drawing/2014/main" id="{1A4D0DA7-08C0-4DD3-AB45-3D0684394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82A8-CAC6-4149-A125-49A1573280BB}" type="slidenum">
              <a:rPr lang="ar-SA" smtClean="0"/>
              <a:t>9</a:t>
            </a:fld>
            <a:endParaRPr lang="ar-S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944838" y="6356350"/>
            <a:ext cx="2895600" cy="365125"/>
          </a:xfrm>
        </p:spPr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9934328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584</Words>
  <Application>Microsoft Office PowerPoint</Application>
  <PresentationFormat>ملء الشاشة</PresentationFormat>
  <Paragraphs>107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نسق Office</vt:lpstr>
      <vt:lpstr>Valid Arguments in Propositional Logic</vt:lpstr>
      <vt:lpstr>Argument </vt:lpstr>
      <vt:lpstr>An argument is valid if the truth of all its premises implies that the conclusion is true.</vt:lpstr>
      <vt:lpstr>Example:</vt:lpstr>
      <vt:lpstr>Rules of Inference for Propositional Logic</vt:lpstr>
      <vt:lpstr>Checking the validity of an Argument form  </vt:lpstr>
      <vt:lpstr>Example:  Determine whether the following argument is valid or invalid</vt:lpstr>
      <vt:lpstr>Example : Determine whether the following argument is valid or invalid (Hint: use informal method)</vt:lpstr>
      <vt:lpstr>Exercise: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 Arguments in Propositional Logic</dc:title>
  <dc:creator>Halimah Alshehri</dc:creator>
  <cp:lastModifiedBy>Laila</cp:lastModifiedBy>
  <cp:revision>23</cp:revision>
  <dcterms:created xsi:type="dcterms:W3CDTF">2018-09-25T15:17:30Z</dcterms:created>
  <dcterms:modified xsi:type="dcterms:W3CDTF">2018-10-17T08:28:31Z</dcterms:modified>
</cp:coreProperties>
</file>