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8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2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3.xml" ContentType="application/vnd.openxmlformats-officedocument.presentationml.notesSlide+xml"/>
  <Override PartName="/ppt/tags/tag53.xml" ContentType="application/vnd.openxmlformats-officedocument.presentationml.tags+xml"/>
  <Override PartName="/ppt/activeX/activeX1.xml" ContentType="application/vnd.ms-office.activeX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4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5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6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7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1"/>
  </p:notesMasterIdLst>
  <p:sldIdLst>
    <p:sldId id="320" r:id="rId2"/>
    <p:sldId id="321" r:id="rId3"/>
    <p:sldId id="322" r:id="rId4"/>
    <p:sldId id="278" r:id="rId5"/>
    <p:sldId id="256" r:id="rId6"/>
    <p:sldId id="299" r:id="rId7"/>
    <p:sldId id="312" r:id="rId8"/>
    <p:sldId id="313" r:id="rId9"/>
    <p:sldId id="302" r:id="rId10"/>
    <p:sldId id="314" r:id="rId11"/>
    <p:sldId id="295" r:id="rId12"/>
    <p:sldId id="281" r:id="rId13"/>
    <p:sldId id="285" r:id="rId14"/>
    <p:sldId id="323" r:id="rId15"/>
    <p:sldId id="286" r:id="rId16"/>
    <p:sldId id="287" r:id="rId17"/>
    <p:sldId id="288" r:id="rId18"/>
    <p:sldId id="318" r:id="rId19"/>
    <p:sldId id="324" r:id="rId20"/>
  </p:sldIdLst>
  <p:sldSz cx="9144000" cy="6858000" type="screen4x3"/>
  <p:notesSz cx="6858000" cy="9144000"/>
  <p:custDataLst>
    <p:tags r:id="rId2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FF00"/>
    <a:srgbClr val="66FF33"/>
    <a:srgbClr val="4D4D4D"/>
    <a:srgbClr val="990099"/>
    <a:srgbClr val="D6009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45" autoAdjust="0"/>
    <p:restoredTop sz="94660"/>
  </p:normalViewPr>
  <p:slideViewPr>
    <p:cSldViewPr>
      <p:cViewPr>
        <p:scale>
          <a:sx n="88" d="100"/>
          <a:sy n="88" d="100"/>
        </p:scale>
        <p:origin x="-2076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BB91D2-927D-4CA8-AF31-9890005CB66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503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09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665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537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94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285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24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669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48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362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775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963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53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141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795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037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GB" altLang="en-US"/>
              <a:t>Click to edit Master title style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GB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86865-AE4B-483C-AF19-DE20B6AE15F5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4518077"/>
      </p:ext>
    </p:extLst>
  </p:cSld>
  <p:clrMapOvr>
    <a:masterClrMapping/>
  </p:clrMapOvr>
  <p:transition spd="med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CB85C-B5CB-44D1-96C4-6D48537CD30B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2289043"/>
      </p:ext>
    </p:extLst>
  </p:cSld>
  <p:clrMapOvr>
    <a:masterClrMapping/>
  </p:clrMapOvr>
  <p:transition spd="med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D03B5-399A-4F11-BAE8-12AE33A57CCA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5685518"/>
      </p:ext>
    </p:extLst>
  </p:cSld>
  <p:clrMapOvr>
    <a:masterClrMapping/>
  </p:clrMapOvr>
  <p:transition spd="med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95502-5A77-4D65-80E0-8CF2C9D3D5C9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2740592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35DC7-C7C1-4A87-AA40-EA4B85A400CB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8609643"/>
      </p:ext>
    </p:extLst>
  </p:cSld>
  <p:clrMapOvr>
    <a:masterClrMapping/>
  </p:clrMapOvr>
  <p:transition spd="med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39F0C-2C7C-4AF8-AF9D-4410FC8AAA23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4288922"/>
      </p:ext>
    </p:extLst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06797-7830-4FA5-8574-7C5CD18EE180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1487509"/>
      </p:ext>
    </p:extLst>
  </p:cSld>
  <p:clrMapOvr>
    <a:masterClrMapping/>
  </p:clrMapOvr>
  <p:transition spd="med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DE355-3F25-4271-878C-931E44686C6E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6954127"/>
      </p:ext>
    </p:extLst>
  </p:cSld>
  <p:clrMapOvr>
    <a:masterClrMapping/>
  </p:clrMapOvr>
  <p:transition spd="med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88370-8F30-472F-9668-1805792FB37F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9411839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B4B03-FA65-459F-AA8A-1DBD16F914B8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1571534"/>
      </p:ext>
    </p:extLst>
  </p:cSld>
  <p:clrMapOvr>
    <a:masterClrMapping/>
  </p:clrMapOvr>
  <p:transition spd="med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B9DF4-CA67-475A-9D21-1B544A34BCC8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6498333"/>
      </p:ext>
    </p:extLst>
  </p:cSld>
  <p:clrMapOvr>
    <a:masterClrMapping/>
  </p:clrMapOvr>
  <p:transition spd="med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9BE1608-95FD-4F66-A3EF-ACF71B2A37E7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ransition spd="med">
    <p:comb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3.xml"/><Relationship Id="rId7" Type="http://schemas.openxmlformats.org/officeDocument/2006/relationships/image" Target="../media/image13.jpe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46.xml"/><Relationship Id="rId7" Type="http://schemas.openxmlformats.org/officeDocument/2006/relationships/image" Target="../media/image12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17.jpe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9.xml"/><Relationship Id="rId7" Type="http://schemas.openxmlformats.org/officeDocument/2006/relationships/image" Target="../media/image13.jpe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52.xml"/><Relationship Id="rId7" Type="http://schemas.openxmlformats.org/officeDocument/2006/relationships/image" Target="../media/image12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18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2" Type="http://schemas.openxmlformats.org/officeDocument/2006/relationships/tags" Target="../tags/tag5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57.xml"/><Relationship Id="rId7" Type="http://schemas.openxmlformats.org/officeDocument/2006/relationships/image" Target="../media/image13.jpe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60.xml"/><Relationship Id="rId7" Type="http://schemas.openxmlformats.org/officeDocument/2006/relationships/image" Target="../media/image13.jpe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63.xml"/><Relationship Id="rId7" Type="http://schemas.openxmlformats.org/officeDocument/2006/relationships/image" Target="../media/image13.jpe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66.xml"/><Relationship Id="rId7" Type="http://schemas.openxmlformats.org/officeDocument/2006/relationships/image" Target="../media/image21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0.png"/><Relationship Id="rId4" Type="http://schemas.openxmlformats.org/officeDocument/2006/relationships/tags" Target="../tags/tag67.xml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70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7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26.png"/><Relationship Id="rId5" Type="http://schemas.openxmlformats.org/officeDocument/2006/relationships/tags" Target="../tags/tag72.xml"/><Relationship Id="rId10" Type="http://schemas.openxmlformats.org/officeDocument/2006/relationships/image" Target="../media/image25.png"/><Relationship Id="rId4" Type="http://schemas.openxmlformats.org/officeDocument/2006/relationships/tags" Target="../tags/tag71.xml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jpeg"/><Relationship Id="rId4" Type="http://schemas.openxmlformats.org/officeDocument/2006/relationships/tags" Target="../tags/tag6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9.xml"/><Relationship Id="rId7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0.png"/><Relationship Id="rId4" Type="http://schemas.openxmlformats.org/officeDocument/2006/relationships/tags" Target="../tags/tag10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11.jpe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12.xml"/><Relationship Id="rId16" Type="http://schemas.microsoft.com/office/2007/relationships/hdphoto" Target="../media/hdphoto1.wdp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5.xml"/><Relationship Id="rId15" Type="http://schemas.openxmlformats.org/officeDocument/2006/relationships/image" Target="../media/image13.jpeg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microsoft.com/office/2007/relationships/hdphoto" Target="../media/hdphoto1.wdp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13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12.png"/><Relationship Id="rId5" Type="http://schemas.openxmlformats.org/officeDocument/2006/relationships/tags" Target="../tags/tag25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24.xml"/><Relationship Id="rId9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1.xml"/><Relationship Id="rId7" Type="http://schemas.openxmlformats.org/officeDocument/2006/relationships/image" Target="../media/image12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4.xml"/><Relationship Id="rId7" Type="http://schemas.openxmlformats.org/officeDocument/2006/relationships/image" Target="../media/image12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7.xml"/><Relationship Id="rId7" Type="http://schemas.openxmlformats.org/officeDocument/2006/relationships/image" Target="../media/image12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0.xml"/><Relationship Id="rId7" Type="http://schemas.openxmlformats.org/officeDocument/2006/relationships/image" Target="../media/image13.jpe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AA20E-E3BB-4DD9-97C9-A3663BA63953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5401"/>
            <a:ext cx="8986837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0215899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76400"/>
            <a:ext cx="8458200" cy="1752600"/>
          </a:xfrm>
          <a:solidFill>
            <a:srgbClr val="FFFF99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 +</a:t>
            </a:r>
            <a:r>
              <a:rPr lang="en-GB" alt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  <a:r>
              <a:rPr lang="en-GB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bacteria: </a:t>
            </a:r>
            <a:r>
              <a:rPr lang="en-GB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Large amount of peptidoglycan that stained </a:t>
            </a:r>
            <a:r>
              <a:rPr lang="en-GB" altLang="en-US" sz="2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violet.</a:t>
            </a:r>
            <a:endParaRPr lang="en-GB" alt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 –</a:t>
            </a:r>
            <a:r>
              <a:rPr lang="en-GB" alt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  <a:r>
              <a:rPr lang="en-GB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bacteria: </a:t>
            </a:r>
            <a:r>
              <a:rPr lang="en-GB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small amount or no peptidoglycan stained </a:t>
            </a:r>
            <a:r>
              <a:rPr lang="en-GB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</a:t>
            </a:r>
            <a:r>
              <a:rPr lang="en-GB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28600" y="3941763"/>
            <a:ext cx="84582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339933"/>
              </a:buClr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Gram-negative species are pathogenic (</a:t>
            </a:r>
            <a:r>
              <a:rPr lang="ar-EG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ممرضة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 more threatening (</a:t>
            </a:r>
            <a:r>
              <a:rPr lang="ar-EG" altLang="en-US" sz="1600" dirty="0">
                <a:solidFill>
                  <a:srgbClr val="000000"/>
                </a:solidFill>
              </a:rPr>
              <a:t>أكثر خطورة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than gram-positive species. </a:t>
            </a:r>
          </a:p>
          <a:p>
            <a:pPr eaLnBrk="1" hangingPunct="1">
              <a:buClr>
                <a:srgbClr val="339933"/>
              </a:buClr>
              <a:buFont typeface="Wingdings" pitchFamily="2" charset="2"/>
              <a:buNone/>
            </a:pP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Gram-negative bacteria are commonly more resistant (</a:t>
            </a:r>
            <a:r>
              <a:rPr lang="ar-EG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أكثر ممانعة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than gram-positive species to antibiotics </a:t>
            </a:r>
            <a:r>
              <a:rPr lang="ar-EG" altLang="en-US" sz="1800" dirty="0">
                <a:solidFill>
                  <a:srgbClr val="000000"/>
                </a:solidFill>
              </a:rPr>
              <a:t>للمضادات </a:t>
            </a:r>
            <a:r>
              <a:rPr lang="ar-EG" altLang="en-US" sz="1800" dirty="0" smtClean="0"/>
              <a:t>الح</a:t>
            </a:r>
            <a:r>
              <a:rPr lang="ar-SA" altLang="en-US" sz="1800" dirty="0" smtClean="0"/>
              <a:t>ياتية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 typeface="Wingdings" pitchFamily="2" charset="2"/>
              <a:buNone/>
            </a:pPr>
            <a:endParaRPr lang="en-US" alt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00200" y="254655"/>
            <a:ext cx="594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>
              <a:defRPr/>
            </a:pPr>
            <a:r>
              <a:rPr lang="en-US" sz="28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Summary of </a:t>
            </a:r>
            <a:r>
              <a:rPr lang="en-US" sz="28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Gram’s stain: </a:t>
            </a:r>
            <a:r>
              <a:rPr lang="ar-EG" sz="20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صبغة جرام</a:t>
            </a:r>
            <a:endParaRPr lang="en-US" sz="2800" b="1" kern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nimBg="1"/>
      <p:bldP spid="215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794250"/>
          </a:xfrm>
        </p:spPr>
        <p:txBody>
          <a:bodyPr>
            <a:spAutoFit/>
          </a:bodyPr>
          <a:lstStyle/>
          <a:p>
            <a:pPr marL="571500" indent="-57150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600" b="1" dirty="0" smtClean="0">
                <a:solidFill>
                  <a:srgbClr val="000000"/>
                </a:solidFill>
              </a:rPr>
              <a:t>Many prokaryotes (bacteria)                                                   secrete a sticky                                              protective layer called                                                                  </a:t>
            </a:r>
            <a:r>
              <a:rPr lang="en-US" altLang="en-US" sz="2600" b="1" dirty="0" smtClean="0">
                <a:solidFill>
                  <a:srgbClr val="FF0000"/>
                </a:solidFill>
              </a:rPr>
              <a:t>capsule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 outside                                                           the cell wall.</a:t>
            </a:r>
          </a:p>
          <a:p>
            <a:pPr marL="571500" indent="-57150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6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600" b="1" dirty="0" smtClean="0">
                <a:solidFill>
                  <a:srgbClr val="FF0000"/>
                </a:solidFill>
              </a:rPr>
              <a:t>Capsule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 has the                                                        following functions </a:t>
            </a:r>
            <a:r>
              <a:rPr lang="ar-EG" altLang="en-US" sz="1800" b="1" dirty="0" smtClean="0">
                <a:solidFill>
                  <a:srgbClr val="000000"/>
                </a:solidFill>
              </a:rPr>
              <a:t>وظائف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:</a:t>
            </a:r>
          </a:p>
          <a:p>
            <a:pPr marL="571500" indent="-571500" eaLnBrk="1" hangingPunct="1"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</a:pPr>
            <a:endParaRPr lang="en-US" altLang="en-US" sz="2000" b="1" dirty="0" smtClean="0">
              <a:solidFill>
                <a:srgbClr val="000000"/>
              </a:solidFill>
            </a:endParaRPr>
          </a:p>
          <a:p>
            <a:pPr marL="952500" lvl="1" indent="-495300" eaLnBrk="1" hangingPunct="1"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FF"/>
                </a:solidFill>
              </a:rPr>
              <a:t>Adhere  </a:t>
            </a:r>
            <a:r>
              <a:rPr lang="ar-EG" altLang="en-US" sz="1800" dirty="0" smtClean="0"/>
              <a:t>تثبيت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 bacterial cells to their substratum </a:t>
            </a:r>
            <a:r>
              <a:rPr lang="ar-EG" altLang="en-US" sz="1800" dirty="0" smtClean="0"/>
              <a:t>السطح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.</a:t>
            </a:r>
          </a:p>
          <a:p>
            <a:pPr marL="952500" lvl="1" indent="-495300" eaLnBrk="1" hangingPunct="1"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FF"/>
                </a:solidFill>
              </a:rPr>
              <a:t>Increase bacterial resistance </a:t>
            </a:r>
            <a:r>
              <a:rPr lang="ar-EG" altLang="en-US" sz="1800" dirty="0" smtClean="0"/>
              <a:t>المقاومة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 to host defenses </a:t>
            </a:r>
            <a:r>
              <a:rPr lang="ar-EG" altLang="en-US" sz="1800" dirty="0" smtClean="0"/>
              <a:t>مناعة</a:t>
            </a:r>
            <a:r>
              <a:rPr lang="ar-EG" altLang="en-US" sz="1800" b="1" dirty="0" smtClean="0"/>
              <a:t> </a:t>
            </a:r>
            <a:r>
              <a:rPr lang="ar-EG" altLang="en-US" sz="1800" dirty="0" smtClean="0"/>
              <a:t>العائل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.</a:t>
            </a:r>
          </a:p>
          <a:p>
            <a:pPr marL="952500" lvl="1" indent="-495300" eaLnBrk="1" hangingPunct="1"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</a:pPr>
            <a:r>
              <a:rPr lang="en-GB" altLang="en-US" sz="2000" b="1" dirty="0" smtClean="0">
                <a:solidFill>
                  <a:srgbClr val="0000FF"/>
                </a:solidFill>
              </a:rPr>
              <a:t>Stick</a:t>
            </a:r>
            <a:r>
              <a:rPr lang="ar-EG" altLang="en-US" sz="1800" dirty="0" smtClean="0"/>
              <a:t>تلصق</a:t>
            </a:r>
            <a:r>
              <a:rPr lang="ar-EG" altLang="en-US" sz="2000" b="1" dirty="0" smtClean="0">
                <a:solidFill>
                  <a:srgbClr val="0000FF"/>
                </a:solidFill>
              </a:rPr>
              <a:t>)</a:t>
            </a:r>
            <a:r>
              <a:rPr lang="ar-EG" altLang="en-US" sz="2000" dirty="0" smtClean="0">
                <a:solidFill>
                  <a:srgbClr val="0000FF"/>
                </a:solidFill>
              </a:rPr>
              <a:t> </a:t>
            </a:r>
            <a:r>
              <a:rPr lang="en-GB" altLang="en-US" sz="2000" dirty="0" smtClean="0">
                <a:solidFill>
                  <a:srgbClr val="0000FF"/>
                </a:solidFill>
              </a:rPr>
              <a:t>)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bacterial</a:t>
            </a:r>
            <a:r>
              <a:rPr lang="en-US" altLang="en-US" sz="2000" dirty="0" smtClean="0">
                <a:solidFill>
                  <a:srgbClr val="0000FF"/>
                </a:solidFill>
              </a:rPr>
              <a:t>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cells </a:t>
            </a:r>
            <a:r>
              <a:rPr lang="en-US" altLang="en-US" sz="1900" b="1" dirty="0" smtClean="0">
                <a:solidFill>
                  <a:srgbClr val="0000FF"/>
                </a:solidFill>
              </a:rPr>
              <a:t>together</a:t>
            </a:r>
            <a:r>
              <a:rPr lang="en-US" altLang="en-US" sz="21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when live in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colonies.</a:t>
            </a:r>
          </a:p>
          <a:p>
            <a:pPr marL="952500" lvl="1" indent="-495300" eaLnBrk="1" hangingPunct="1"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FF"/>
                </a:solidFill>
              </a:rPr>
              <a:t>Protect </a:t>
            </a:r>
            <a:r>
              <a:rPr lang="ar-EG" altLang="en-US" sz="1800" dirty="0" smtClean="0"/>
              <a:t>تحمى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 bacterial cell.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90738"/>
            <a:ext cx="4038600" cy="27098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1676400" y="304800"/>
            <a:ext cx="571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I </a:t>
            </a: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- Bacterial </a:t>
            </a:r>
            <a:r>
              <a:rPr lang="en-US" alt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capsule</a:t>
            </a:r>
            <a:endParaRPr lang="en-GB" alt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919663"/>
          </a:xfrm>
        </p:spPr>
        <p:txBody>
          <a:bodyPr>
            <a:spAutoFit/>
          </a:bodyPr>
          <a:lstStyle/>
          <a:p>
            <a:pPr marL="400050" indent="-400050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200" b="1" dirty="0" smtClean="0">
                <a:solidFill>
                  <a:srgbClr val="000000"/>
                </a:solidFill>
              </a:rPr>
              <a:t>In all prokaryotes, the functions of the cell wall are as following:</a:t>
            </a:r>
          </a:p>
          <a:p>
            <a:pPr marL="838200" lvl="1" indent="-381000" eaLnBrk="1" hangingPunct="1">
              <a:lnSpc>
                <a:spcPct val="130000"/>
              </a:lnSpc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  <a:defRPr/>
            </a:pPr>
            <a:r>
              <a:rPr lang="en-US" sz="2300" b="1" dirty="0" smtClean="0">
                <a:solidFill>
                  <a:srgbClr val="0000FF"/>
                </a:solidFill>
              </a:rPr>
              <a:t>maintains </a:t>
            </a:r>
            <a:r>
              <a:rPr lang="ar-EG" sz="1800" dirty="0" smtClean="0"/>
              <a:t>تحافظ</a:t>
            </a:r>
            <a:r>
              <a:rPr lang="en-US" sz="2300" b="1" dirty="0" smtClean="0">
                <a:solidFill>
                  <a:srgbClr val="0000FF"/>
                </a:solidFill>
              </a:rPr>
              <a:t> the shape of the cell, </a:t>
            </a:r>
          </a:p>
          <a:p>
            <a:pPr marL="838200" lvl="1" indent="-381000" eaLnBrk="1" hangingPunct="1">
              <a:lnSpc>
                <a:spcPct val="130000"/>
              </a:lnSpc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  <a:defRPr/>
            </a:pPr>
            <a:r>
              <a:rPr lang="en-US" sz="2300" b="1" dirty="0" smtClean="0">
                <a:solidFill>
                  <a:srgbClr val="0000FF"/>
                </a:solidFill>
              </a:rPr>
              <a:t>affords physical protection </a:t>
            </a:r>
            <a:r>
              <a:rPr lang="ar-EG" sz="2300" b="1" dirty="0" smtClean="0">
                <a:solidFill>
                  <a:srgbClr val="0000FF"/>
                </a:solidFill>
              </a:rPr>
              <a:t> </a:t>
            </a:r>
            <a:r>
              <a:rPr lang="ar-EG" sz="1800" dirty="0" smtClean="0"/>
              <a:t>الحماية الطبيعية</a:t>
            </a:r>
            <a:r>
              <a:rPr lang="en-US" sz="2300" dirty="0" smtClean="0">
                <a:solidFill>
                  <a:srgbClr val="0000FF"/>
                </a:solidFill>
              </a:rPr>
              <a:t> </a:t>
            </a:r>
            <a:r>
              <a:rPr lang="ar-EG" sz="1900" dirty="0" smtClean="0"/>
              <a:t>توفر</a:t>
            </a:r>
            <a:r>
              <a:rPr lang="en-US" sz="2300" dirty="0" smtClean="0">
                <a:solidFill>
                  <a:srgbClr val="0000FF"/>
                </a:solidFill>
              </a:rPr>
              <a:t> </a:t>
            </a:r>
          </a:p>
          <a:p>
            <a:pPr marL="838200" lvl="1" indent="-381000" eaLnBrk="1" hangingPunct="1">
              <a:lnSpc>
                <a:spcPct val="130000"/>
              </a:lnSpc>
              <a:buClr>
                <a:srgbClr val="0000FF"/>
              </a:buClr>
              <a:buFont typeface="Wingdings" pitchFamily="2" charset="2"/>
              <a:buAutoNum type="arabicPeriod"/>
              <a:tabLst>
                <a:tab pos="2743200" algn="l"/>
              </a:tabLst>
              <a:defRPr/>
            </a:pPr>
            <a:r>
              <a:rPr lang="en-US" sz="2300" b="1" dirty="0" smtClean="0">
                <a:solidFill>
                  <a:srgbClr val="0000FF"/>
                </a:solidFill>
              </a:rPr>
              <a:t>prevents the cell from bursting </a:t>
            </a:r>
            <a:r>
              <a:rPr lang="en-US" altLang="en-US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ar-EG" altLang="en-US" sz="1800" dirty="0" smtClean="0"/>
              <a:t>إنفجار</a:t>
            </a:r>
            <a:r>
              <a:rPr lang="en-US" altLang="en-US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sz="2300" b="1" dirty="0" smtClean="0">
                <a:solidFill>
                  <a:srgbClr val="0000FF"/>
                </a:solidFill>
              </a:rPr>
              <a:t>in a hypotonic environment </a:t>
            </a:r>
            <a:r>
              <a:rPr lang="ar-EG" sz="1700" b="1" dirty="0" smtClean="0"/>
              <a:t>البيئة ذات </a:t>
            </a:r>
            <a:r>
              <a:rPr lang="ar-SA" sz="1700" b="1" dirty="0" smtClean="0"/>
              <a:t>التركيز</a:t>
            </a:r>
            <a:r>
              <a:rPr lang="ar-EG" sz="1700" b="1" dirty="0" smtClean="0"/>
              <a:t> الأسموزى المنخفض</a:t>
            </a:r>
            <a:r>
              <a:rPr lang="en-US" sz="2300" b="1" dirty="0" smtClean="0">
                <a:solidFill>
                  <a:srgbClr val="0000FF"/>
                </a:solidFill>
              </a:rPr>
              <a:t>.</a:t>
            </a:r>
          </a:p>
          <a:p>
            <a:pPr marL="400050" indent="-400050" eaLnBrk="1" hangingPunct="1">
              <a:lnSpc>
                <a:spcPct val="130000"/>
              </a:lnSpc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sz="900" b="1" dirty="0" smtClean="0">
              <a:solidFill>
                <a:srgbClr val="000000"/>
              </a:solidFill>
            </a:endParaRPr>
          </a:p>
          <a:p>
            <a:pPr marL="400050" indent="-400050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200" b="1" dirty="0" smtClean="0">
                <a:solidFill>
                  <a:srgbClr val="000000"/>
                </a:solidFill>
              </a:rPr>
              <a:t>Most bacterial cell walls contain </a:t>
            </a:r>
            <a:r>
              <a:rPr lang="en-US" b="1" u="sng" dirty="0" smtClean="0">
                <a:solidFill>
                  <a:srgbClr val="800080"/>
                </a:solidFill>
                <a:latin typeface="Copperplate Gothic Bold" pitchFamily="34" charset="0"/>
              </a:rPr>
              <a:t>peptidoglycan</a:t>
            </a:r>
            <a:r>
              <a:rPr lang="en-US" sz="2200" b="1" dirty="0" smtClean="0">
                <a:solidFill>
                  <a:srgbClr val="000000"/>
                </a:solidFill>
              </a:rPr>
              <a:t>                         (</a:t>
            </a:r>
            <a:r>
              <a:rPr lang="en-US" sz="1800" b="1" dirty="0" smtClean="0">
                <a:solidFill>
                  <a:srgbClr val="000000"/>
                </a:solidFill>
              </a:rPr>
              <a:t>a polymer of modified sugars cross-linked by short polypeptides</a:t>
            </a:r>
            <a:r>
              <a:rPr lang="en-US" sz="2200" b="1" dirty="0" smtClean="0">
                <a:solidFill>
                  <a:srgbClr val="000000"/>
                </a:solidFill>
              </a:rPr>
              <a:t>).</a:t>
            </a:r>
            <a:endParaRPr lang="en-US" sz="1000" b="1" dirty="0" smtClean="0">
              <a:solidFill>
                <a:srgbClr val="000000"/>
              </a:solidFill>
            </a:endParaRPr>
          </a:p>
          <a:p>
            <a:pPr marL="400050" indent="-400050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The walls of </a:t>
            </a:r>
            <a:r>
              <a:rPr lang="en-US" sz="2400" b="1" dirty="0" err="1" smtClean="0">
                <a:solidFill>
                  <a:srgbClr val="FF0000"/>
                </a:solidFill>
              </a:rPr>
              <a:t>Archaea</a:t>
            </a:r>
            <a:r>
              <a:rPr lang="en-US" sz="2400" b="1" dirty="0" smtClean="0">
                <a:solidFill>
                  <a:srgbClr val="FF0000"/>
                </a:solidFill>
              </a:rPr>
              <a:t> lack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ar-EG" altLang="en-US" sz="2000" dirty="0" smtClean="0"/>
              <a:t>تـفـتـقـد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sz="2400" b="1" dirty="0" smtClean="0">
                <a:solidFill>
                  <a:srgbClr val="FF0000"/>
                </a:solidFill>
              </a:rPr>
              <a:t>peptidoglycan.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6400800" cy="579437"/>
          </a:xfr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 algn="ctr" eaLnBrk="1" hangingPunct="1"/>
            <a:r>
              <a:rPr lang="en-US" alt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II - The bacterial cell wall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76200" y="2863941"/>
            <a:ext cx="4800600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339933"/>
              </a:buClr>
            </a:pPr>
            <a:r>
              <a:rPr lang="en-US" altLang="en-US" sz="2400" b="1" dirty="0">
                <a:solidFill>
                  <a:srgbClr val="000000"/>
                </a:solidFill>
              </a:rPr>
              <a:t>Prokaryotes reproduce </a:t>
            </a:r>
            <a:r>
              <a:rPr lang="en-US" altLang="en-US" sz="2000" b="1" dirty="0">
                <a:solidFill>
                  <a:srgbClr val="000000"/>
                </a:solidFill>
              </a:rPr>
              <a:t>(</a:t>
            </a:r>
            <a:r>
              <a:rPr lang="ar-EG" altLang="en-US" sz="1600" b="1" dirty="0">
                <a:solidFill>
                  <a:srgbClr val="000000"/>
                </a:solidFill>
              </a:rPr>
              <a:t>تـتـكاثر</a:t>
            </a:r>
            <a:r>
              <a:rPr lang="en-US" altLang="en-US" sz="2000" b="1" dirty="0">
                <a:solidFill>
                  <a:srgbClr val="000000"/>
                </a:solidFill>
              </a:rPr>
              <a:t>) </a:t>
            </a:r>
            <a:r>
              <a:rPr lang="en-US" altLang="en-US" sz="2400" b="1" dirty="0">
                <a:solidFill>
                  <a:srgbClr val="000000"/>
                </a:solidFill>
              </a:rPr>
              <a:t>only </a:t>
            </a:r>
            <a:r>
              <a:rPr lang="en-US" altLang="en-US" sz="2400" b="1" dirty="0">
                <a:solidFill>
                  <a:srgbClr val="FF0000"/>
                </a:solidFill>
              </a:rPr>
              <a:t>asexually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</a:rPr>
              <a:t>(</a:t>
            </a:r>
            <a:r>
              <a:rPr lang="ar-EG" altLang="en-US" sz="1600" b="1" dirty="0">
                <a:solidFill>
                  <a:srgbClr val="000000"/>
                </a:solidFill>
              </a:rPr>
              <a:t>لا</a:t>
            </a:r>
            <a:r>
              <a:rPr lang="ar-EG" altLang="en-US" sz="1600" dirty="0">
                <a:solidFill>
                  <a:srgbClr val="000000"/>
                </a:solidFill>
              </a:rPr>
              <a:t> </a:t>
            </a:r>
            <a:r>
              <a:rPr lang="ar-EG" altLang="en-US" sz="1600" b="1" dirty="0">
                <a:solidFill>
                  <a:srgbClr val="000000"/>
                </a:solidFill>
              </a:rPr>
              <a:t>جنسيا</a:t>
            </a:r>
            <a:r>
              <a:rPr lang="en-US" altLang="en-US" sz="2000" b="1" dirty="0">
                <a:solidFill>
                  <a:srgbClr val="000000"/>
                </a:solidFill>
              </a:rPr>
              <a:t>) </a:t>
            </a:r>
            <a:r>
              <a:rPr lang="en-US" altLang="en-US" sz="2400" b="1" dirty="0">
                <a:solidFill>
                  <a:srgbClr val="000000"/>
                </a:solidFill>
              </a:rPr>
              <a:t>by </a:t>
            </a:r>
            <a:r>
              <a:rPr lang="en-US" altLang="en-US" sz="2400" b="1" dirty="0">
                <a:solidFill>
                  <a:srgbClr val="FF0000"/>
                </a:solidFill>
              </a:rPr>
              <a:t>binary fission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</a:rPr>
              <a:t>(</a:t>
            </a:r>
            <a:r>
              <a:rPr lang="ar-EG" altLang="en-US" sz="1600" b="1" dirty="0">
                <a:solidFill>
                  <a:srgbClr val="000000"/>
                </a:solidFill>
              </a:rPr>
              <a:t>الإنقسـام الثـنائ</a:t>
            </a:r>
            <a:r>
              <a:rPr lang="ar-SA" altLang="en-US" sz="1600" b="1" dirty="0">
                <a:solidFill>
                  <a:srgbClr val="000000"/>
                </a:solidFill>
              </a:rPr>
              <a:t>ي</a:t>
            </a:r>
            <a:r>
              <a:rPr lang="ar-EG" altLang="en-US" sz="1600" b="1" dirty="0">
                <a:solidFill>
                  <a:srgbClr val="000000"/>
                </a:solidFill>
              </a:rPr>
              <a:t> البسيط</a:t>
            </a:r>
            <a:r>
              <a:rPr lang="en-US" altLang="en-US" sz="2000" b="1" dirty="0">
                <a:solidFill>
                  <a:srgbClr val="000000"/>
                </a:solidFill>
              </a:rPr>
              <a:t>)</a:t>
            </a:r>
            <a:r>
              <a:rPr lang="en-US" altLang="en-US" sz="2400" b="1" dirty="0">
                <a:solidFill>
                  <a:srgbClr val="000000"/>
                </a:solidFill>
              </a:rPr>
              <a:t>. </a:t>
            </a:r>
          </a:p>
          <a:p>
            <a:pPr eaLnBrk="1" hangingPunct="1">
              <a:buClr>
                <a:srgbClr val="339933"/>
              </a:buClr>
            </a:pPr>
            <a:r>
              <a:rPr lang="en-US" altLang="en-US" sz="2400" b="1" dirty="0">
                <a:solidFill>
                  <a:srgbClr val="000000"/>
                </a:solidFill>
              </a:rPr>
              <a:t>A single cell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produce</a:t>
            </a:r>
            <a:r>
              <a:rPr lang="en-US" altLang="en-US" sz="2400" b="1" dirty="0" smtClean="0"/>
              <a:t>s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</a:rPr>
              <a:t>a colony of offspring.</a:t>
            </a: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894" y="2590800"/>
            <a:ext cx="4211906" cy="31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1828800" y="76200"/>
            <a:ext cx="4876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Reproduction of Bacteria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514600" y="563563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/>
              <a:t>التكاثر في البكتريا</a:t>
            </a:r>
            <a:endParaRPr lang="en-US" sz="2400" b="1" dirty="0"/>
          </a:p>
        </p:txBody>
      </p: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58" name="sc3b71ec403041e9a307d085c1a02e2e" r:id="rId3" imgW="8306520" imgH="6040626"/>
        </mc:Choice>
        <mc:Fallback>
          <p:control name="sc3b71ec403041e9a307d085c1a02e2e" r:id="rId3" imgW="8306520" imgH="6040626">
            <p:pic>
              <p:nvPicPr>
                <p:cNvPr id="0" name="sc3b71ec403041e9a307d085c1a02e2e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" y="69850"/>
                  <a:ext cx="8305800" cy="60404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55161471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2057400" y="76200"/>
            <a:ext cx="4572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</a:rPr>
              <a:t>Nutrition of Prokaryotes </a:t>
            </a:r>
            <a:r>
              <a:rPr lang="ar-EG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  <a:cs typeface="Al-Mothnna" pitchFamily="2" charset="-78"/>
              </a:rPr>
              <a:t>التغذية ف</a:t>
            </a:r>
            <a:r>
              <a:rPr lang="ar-SA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  <a:cs typeface="Al-Mothnna" pitchFamily="2" charset="-78"/>
              </a:rPr>
              <a:t>ي</a:t>
            </a:r>
            <a:r>
              <a:rPr lang="ar-EG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  <a:cs typeface="Al-Mothnna" pitchFamily="2" charset="-78"/>
              </a:rPr>
              <a:t> بدائيات النواة</a:t>
            </a:r>
            <a:endParaRPr lang="en-US" altLang="en-US" sz="32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" charset="0"/>
              <a:cs typeface="Al-Mothnna" pitchFamily="2" charset="-78"/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04800" y="3810000"/>
            <a:ext cx="77724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>
                <a:tab pos="342900" algn="l"/>
              </a:tabLs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tabLst>
                <a:tab pos="342900" algn="l"/>
              </a:tabLs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tabLst>
                <a:tab pos="342900" algn="l"/>
              </a:tabLs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5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Prokaryotes are grouped (</a:t>
            </a:r>
            <a:r>
              <a:rPr lang="ar-EG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صُنٍفـَت</a:t>
            </a:r>
            <a:r>
              <a:rPr lang="en-US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into four categories (</a:t>
            </a:r>
            <a:r>
              <a:rPr lang="ar-EG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أنواع</a:t>
            </a:r>
            <a:r>
              <a:rPr lang="en-US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according to how they obtain energy and carbon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304800" y="1981200"/>
            <a:ext cx="85344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339933"/>
              </a:buClr>
            </a:pPr>
            <a:r>
              <a:rPr lang="en-US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Nutrition refers to how an organism obtains energy and a carbon source from the environment to build the organic molecules of its cells.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  <p:bldP spid="604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76200" y="1905000"/>
            <a:ext cx="89916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tabLst>
                <a:tab pos="2743200" algn="l"/>
              </a:tabLs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lnSpc>
                <a:spcPct val="150000"/>
              </a:lnSpc>
              <a:buClr>
                <a:srgbClr val="339933"/>
              </a:buClr>
              <a:defRPr/>
            </a:pPr>
            <a:r>
              <a:rPr lang="en-US" altLang="en-US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Phototrophs</a:t>
            </a:r>
            <a:r>
              <a:rPr lang="en-US" altLang="en-US" sz="2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smtClean="0"/>
              <a:t>(</a:t>
            </a:r>
            <a:r>
              <a:rPr lang="ar-EG" altLang="en-US" sz="1800" b="1" dirty="0" smtClean="0"/>
              <a:t>ضوئية التغذية</a:t>
            </a:r>
            <a:r>
              <a:rPr lang="en-US" altLang="en-US" b="1" dirty="0" smtClean="0"/>
              <a:t>):</a:t>
            </a:r>
            <a:r>
              <a:rPr lang="en-US" altLang="en-US" sz="3000" dirty="0" smtClean="0"/>
              <a:t>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Organisms that obtain energy from light.</a:t>
            </a:r>
          </a:p>
          <a:p>
            <a:pPr lvl="1" eaLnBrk="1" hangingPunct="1">
              <a:lnSpc>
                <a:spcPct val="150000"/>
              </a:lnSpc>
              <a:buClr>
                <a:srgbClr val="339933"/>
              </a:buClr>
              <a:defRPr/>
            </a:pPr>
            <a:r>
              <a:rPr lang="en-US" altLang="en-US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Chemotrophs</a:t>
            </a:r>
            <a:r>
              <a:rPr lang="en-US" altLang="en-US" sz="2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smtClean="0"/>
              <a:t>(</a:t>
            </a:r>
            <a:r>
              <a:rPr lang="ar-EG" altLang="en-US" sz="1800" b="1" dirty="0" smtClean="0"/>
              <a:t>كيميائية التغذية</a:t>
            </a:r>
            <a:r>
              <a:rPr lang="en-US" altLang="en-US" b="1" dirty="0" smtClean="0"/>
              <a:t>):</a:t>
            </a:r>
            <a:r>
              <a:rPr lang="en-US" altLang="en-US" sz="3000" dirty="0" smtClean="0"/>
              <a:t>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Organisms that obtain energy from chemicals in their environment.</a:t>
            </a:r>
          </a:p>
          <a:p>
            <a:pPr lvl="1" eaLnBrk="1" hangingPunct="1">
              <a:lnSpc>
                <a:spcPct val="150000"/>
              </a:lnSpc>
              <a:buClr>
                <a:srgbClr val="339933"/>
              </a:buClr>
              <a:defRPr/>
            </a:pPr>
            <a:r>
              <a:rPr lang="en-US" altLang="en-US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Autotrophs</a:t>
            </a:r>
            <a:r>
              <a:rPr lang="en-US" altLang="en-US" sz="2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smtClean="0"/>
              <a:t>(</a:t>
            </a:r>
            <a:r>
              <a:rPr lang="ar-EG" altLang="en-US" sz="1800" b="1" dirty="0" smtClean="0"/>
              <a:t>ذاتية التغذية</a:t>
            </a:r>
            <a:r>
              <a:rPr lang="en-US" altLang="en-US" b="1" dirty="0" smtClean="0"/>
              <a:t>):</a:t>
            </a:r>
            <a:r>
              <a:rPr lang="en-US" altLang="en-US" sz="3000" dirty="0" smtClean="0"/>
              <a:t>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Organisms that use CO</a:t>
            </a:r>
            <a:r>
              <a:rPr lang="en-US" altLang="en-US" sz="1800" b="1" baseline="-25000" dirty="0" smtClean="0">
                <a:solidFill>
                  <a:srgbClr val="000000"/>
                </a:solidFill>
              </a:rPr>
              <a:t>2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 as a carbon source.</a:t>
            </a:r>
          </a:p>
          <a:p>
            <a:pPr lvl="1" eaLnBrk="1" hangingPunct="1">
              <a:lnSpc>
                <a:spcPct val="150000"/>
              </a:lnSpc>
              <a:buClr>
                <a:srgbClr val="339933"/>
              </a:buClr>
              <a:defRPr/>
            </a:pPr>
            <a:r>
              <a:rPr lang="en-US" altLang="en-US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Heterotrophs</a:t>
            </a:r>
            <a:r>
              <a:rPr lang="en-US" altLang="en-US" sz="2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 smtClean="0"/>
              <a:t>(</a:t>
            </a:r>
            <a:r>
              <a:rPr lang="ar-EG" altLang="en-US" sz="1800" b="1" dirty="0" smtClean="0"/>
              <a:t>متعدد التغذية</a:t>
            </a:r>
            <a:r>
              <a:rPr lang="en-US" altLang="en-US" b="1" dirty="0" smtClean="0"/>
              <a:t>):</a:t>
            </a:r>
            <a:r>
              <a:rPr lang="en-US" altLang="en-US" sz="3000" dirty="0" smtClean="0"/>
              <a:t>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Organisms that use organic nutrients as a carbon source.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057400" y="76200"/>
            <a:ext cx="4572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</a:rPr>
              <a:t>Nutrition of Prokaryotes </a:t>
            </a:r>
            <a:r>
              <a:rPr lang="ar-EG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  <a:cs typeface="Al-Mothnna" pitchFamily="2" charset="-78"/>
              </a:rPr>
              <a:t>التغذية ف</a:t>
            </a:r>
            <a:r>
              <a:rPr lang="ar-SA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  <a:cs typeface="Al-Mothnna" pitchFamily="2" charset="-78"/>
              </a:rPr>
              <a:t>ي</a:t>
            </a:r>
            <a:r>
              <a:rPr lang="ar-EG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charset="0"/>
                <a:cs typeface="Al-Mothnna" pitchFamily="2" charset="-78"/>
              </a:rPr>
              <a:t> بدائيات النواة</a:t>
            </a:r>
            <a:endParaRPr lang="en-US" altLang="en-US" sz="32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" charset="0"/>
              <a:cs typeface="Al-Mothnna" pitchFamily="2" charset="-78"/>
            </a:endParaRPr>
          </a:p>
        </p:txBody>
      </p: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839200" cy="4213225"/>
          </a:xfrm>
        </p:spPr>
        <p:txBody>
          <a:bodyPr>
            <a:spAutoFit/>
          </a:bodyPr>
          <a:lstStyle/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3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Photoautotrophs</a:t>
            </a:r>
            <a:r>
              <a:rPr lang="en-US" altLang="en-US" sz="3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100" b="1" dirty="0" smtClean="0"/>
              <a:t>(</a:t>
            </a:r>
            <a:r>
              <a:rPr lang="ar-EG" altLang="en-US" sz="3100" dirty="0" smtClean="0"/>
              <a:t>ذاتية التغذية الضوئية</a:t>
            </a:r>
            <a:r>
              <a:rPr lang="en-US" altLang="en-US" sz="3100" b="1" dirty="0" smtClean="0"/>
              <a:t>):                  </a:t>
            </a:r>
            <a:r>
              <a:rPr lang="en-US" altLang="en-US" sz="1700" b="1" dirty="0" smtClean="0">
                <a:solidFill>
                  <a:srgbClr val="000000"/>
                </a:solidFill>
              </a:rPr>
              <a:t>use </a:t>
            </a:r>
            <a:r>
              <a:rPr lang="en-US" altLang="en-US" sz="1700" b="1" u="sng" dirty="0" smtClean="0">
                <a:solidFill>
                  <a:srgbClr val="FF0000"/>
                </a:solidFill>
              </a:rPr>
              <a:t>light energy</a:t>
            </a:r>
            <a:r>
              <a:rPr lang="en-US" altLang="en-US" sz="1700" b="1" dirty="0" smtClean="0">
                <a:solidFill>
                  <a:srgbClr val="000000"/>
                </a:solidFill>
              </a:rPr>
              <a:t> as </a:t>
            </a:r>
            <a:r>
              <a:rPr lang="en-US" altLang="en-US" sz="1700" b="1" dirty="0" smtClean="0">
                <a:solidFill>
                  <a:srgbClr val="FF0000"/>
                </a:solidFill>
              </a:rPr>
              <a:t>an </a:t>
            </a:r>
            <a:r>
              <a:rPr lang="en-US" altLang="en-US" sz="1700" b="1" dirty="0" smtClean="0">
                <a:solidFill>
                  <a:srgbClr val="000000"/>
                </a:solidFill>
              </a:rPr>
              <a:t>energy source, and </a:t>
            </a:r>
            <a:r>
              <a:rPr lang="en-US" altLang="en-US" sz="1700" b="1" dirty="0" smtClean="0">
                <a:solidFill>
                  <a:srgbClr val="FF0000"/>
                </a:solidFill>
              </a:rPr>
              <a:t>CO</a:t>
            </a:r>
            <a:r>
              <a:rPr lang="en-US" altLang="en-US" sz="1700" b="1" baseline="-25000" dirty="0" smtClean="0">
                <a:solidFill>
                  <a:srgbClr val="FF0000"/>
                </a:solidFill>
              </a:rPr>
              <a:t>2 </a:t>
            </a:r>
            <a:r>
              <a:rPr lang="en-US" altLang="en-US" sz="1700" b="1" dirty="0" smtClean="0"/>
              <a:t>as a carbon source</a:t>
            </a:r>
            <a:r>
              <a:rPr lang="en-US" altLang="en-US" sz="1700" b="1" dirty="0" smtClean="0">
                <a:solidFill>
                  <a:srgbClr val="000000"/>
                </a:solidFill>
              </a:rPr>
              <a:t> to </a:t>
            </a:r>
            <a:r>
              <a:rPr lang="en-US" altLang="en-US" sz="1700" b="1" dirty="0" smtClean="0"/>
              <a:t>synthesize</a:t>
            </a:r>
            <a:r>
              <a:rPr lang="en-US" altLang="en-US" sz="1700" b="1" dirty="0" smtClean="0">
                <a:solidFill>
                  <a:srgbClr val="000000"/>
                </a:solidFill>
              </a:rPr>
              <a:t> (</a:t>
            </a:r>
            <a:r>
              <a:rPr lang="ar-EG" altLang="en-US" sz="1700" b="1" dirty="0" smtClean="0">
                <a:solidFill>
                  <a:srgbClr val="000000"/>
                </a:solidFill>
              </a:rPr>
              <a:t>تخلق</a:t>
            </a:r>
            <a:r>
              <a:rPr lang="en-US" altLang="en-US" sz="1700" b="1" dirty="0" smtClean="0">
                <a:solidFill>
                  <a:srgbClr val="000000"/>
                </a:solidFill>
              </a:rPr>
              <a:t>) organic compounds.</a:t>
            </a:r>
          </a:p>
          <a:p>
            <a:pPr marL="571500" indent="-571500" eaLnBrk="1" hangingPunct="1">
              <a:lnSpc>
                <a:spcPct val="50000"/>
              </a:lnSpc>
              <a:buClr>
                <a:srgbClr val="0000FF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altLang="en-US" sz="1700" b="1" dirty="0" smtClean="0">
              <a:solidFill>
                <a:srgbClr val="000000"/>
              </a:solidFill>
            </a:endParaRP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3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Chemoautotrophs</a:t>
            </a:r>
            <a:r>
              <a:rPr lang="en-US" altLang="en-US" sz="3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en-US" sz="3100" dirty="0" smtClean="0"/>
              <a:t>ذاتية التغذية الكيميائية)</a:t>
            </a:r>
            <a:r>
              <a:rPr lang="en-US" altLang="en-US" sz="3100" b="1" dirty="0" smtClean="0"/>
              <a:t>):</a:t>
            </a:r>
            <a:r>
              <a:rPr lang="en-US" altLang="en-US" sz="3500" dirty="0" smtClean="0">
                <a:solidFill>
                  <a:srgbClr val="000000"/>
                </a:solidFill>
              </a:rPr>
              <a:t>              </a:t>
            </a:r>
            <a:r>
              <a:rPr lang="en-US" altLang="en-US" sz="1700" b="1" dirty="0" smtClean="0"/>
              <a:t>use</a:t>
            </a:r>
            <a:r>
              <a:rPr lang="en-US" altLang="en-US" sz="17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1700" b="1" dirty="0" smtClean="0">
                <a:solidFill>
                  <a:srgbClr val="000000"/>
                </a:solidFill>
              </a:rPr>
              <a:t>chemical </a:t>
            </a:r>
            <a:r>
              <a:rPr lang="en-US" altLang="en-US" sz="1700" b="1" u="sng" dirty="0" smtClean="0">
                <a:solidFill>
                  <a:srgbClr val="FF0000"/>
                </a:solidFill>
              </a:rPr>
              <a:t>inorganic substances</a:t>
            </a:r>
            <a:r>
              <a:rPr lang="en-US" altLang="en-US" sz="1700" b="1" dirty="0" smtClean="0">
                <a:solidFill>
                  <a:srgbClr val="000000"/>
                </a:solidFill>
              </a:rPr>
              <a:t> as </a:t>
            </a:r>
            <a:r>
              <a:rPr lang="en-US" altLang="en-US" sz="1700" b="1" dirty="0" smtClean="0"/>
              <a:t>an </a:t>
            </a:r>
            <a:r>
              <a:rPr lang="en-US" altLang="en-US" sz="1700" b="1" dirty="0" smtClean="0">
                <a:solidFill>
                  <a:srgbClr val="000000"/>
                </a:solidFill>
              </a:rPr>
              <a:t>energy source, and</a:t>
            </a:r>
            <a:r>
              <a:rPr lang="en-US" altLang="en-US" sz="1700" b="1" dirty="0" smtClean="0">
                <a:solidFill>
                  <a:srgbClr val="FF0000"/>
                </a:solidFill>
              </a:rPr>
              <a:t> CO</a:t>
            </a:r>
            <a:r>
              <a:rPr lang="en-US" altLang="en-US" sz="1700" b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sz="1700" b="1" dirty="0" smtClean="0">
                <a:solidFill>
                  <a:srgbClr val="000000"/>
                </a:solidFill>
              </a:rPr>
              <a:t> as a carbon source.</a:t>
            </a:r>
          </a:p>
          <a:p>
            <a:pPr marL="571500" indent="-571500" eaLnBrk="1" hangingPunct="1">
              <a:lnSpc>
                <a:spcPct val="50000"/>
              </a:lnSpc>
              <a:buClr>
                <a:srgbClr val="0000FF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altLang="en-US" sz="1700" b="1" dirty="0" smtClean="0">
              <a:solidFill>
                <a:srgbClr val="000000"/>
              </a:solidFill>
            </a:endParaRP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31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Photoheterotrophs</a:t>
            </a:r>
            <a:r>
              <a:rPr lang="en-US" altLang="en-US" sz="3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100" b="1" dirty="0" smtClean="0">
                <a:solidFill>
                  <a:srgbClr val="000000"/>
                </a:solidFill>
              </a:rPr>
              <a:t>(</a:t>
            </a:r>
            <a:r>
              <a:rPr lang="ar-EG" altLang="en-US" sz="3100" dirty="0" smtClean="0"/>
              <a:t>متعدد التغذية الضوئية</a:t>
            </a:r>
            <a:r>
              <a:rPr lang="en-US" altLang="en-US" sz="3100" b="1" dirty="0" smtClean="0"/>
              <a:t>):</a:t>
            </a:r>
            <a:r>
              <a:rPr lang="en-US" altLang="en-US" sz="3500" dirty="0" smtClean="0">
                <a:solidFill>
                  <a:srgbClr val="000000"/>
                </a:solidFill>
              </a:rPr>
              <a:t>          </a:t>
            </a:r>
            <a:r>
              <a:rPr lang="en-US" altLang="en-US" sz="1700" b="1" dirty="0" smtClean="0"/>
              <a:t>use </a:t>
            </a:r>
            <a:r>
              <a:rPr lang="en-US" altLang="en-US" sz="1700" b="1" u="sng" dirty="0" smtClean="0">
                <a:solidFill>
                  <a:srgbClr val="FF0000"/>
                </a:solidFill>
              </a:rPr>
              <a:t>light</a:t>
            </a:r>
            <a:r>
              <a:rPr lang="en-US" altLang="en-US" sz="17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700" b="1" dirty="0" smtClean="0"/>
              <a:t>as an </a:t>
            </a:r>
            <a:r>
              <a:rPr lang="en-US" altLang="en-US" sz="1700" b="1" dirty="0" smtClean="0">
                <a:solidFill>
                  <a:srgbClr val="000000"/>
                </a:solidFill>
              </a:rPr>
              <a:t>energy source, and </a:t>
            </a:r>
            <a:r>
              <a:rPr lang="en-US" altLang="en-US" sz="1700" b="1" u="sng" dirty="0" smtClean="0">
                <a:solidFill>
                  <a:srgbClr val="FF0000"/>
                </a:solidFill>
              </a:rPr>
              <a:t>organic substances</a:t>
            </a:r>
            <a:r>
              <a:rPr lang="en-US" altLang="en-US" sz="1700" b="1" dirty="0" smtClean="0">
                <a:solidFill>
                  <a:srgbClr val="000000"/>
                </a:solidFill>
              </a:rPr>
              <a:t> as carbon sources</a:t>
            </a:r>
            <a:r>
              <a:rPr lang="en-US" altLang="en-US" sz="1700" dirty="0" smtClean="0">
                <a:solidFill>
                  <a:srgbClr val="000000"/>
                </a:solidFill>
              </a:rPr>
              <a:t>.</a:t>
            </a:r>
          </a:p>
          <a:p>
            <a:pPr marL="571500" indent="-571500" eaLnBrk="1" hangingPunct="1">
              <a:lnSpc>
                <a:spcPct val="50000"/>
              </a:lnSpc>
              <a:buClr>
                <a:srgbClr val="0000FF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altLang="en-US" sz="1700" dirty="0" smtClean="0">
              <a:solidFill>
                <a:srgbClr val="000000"/>
              </a:solidFill>
            </a:endParaRPr>
          </a:p>
          <a:p>
            <a:pPr marL="571500" indent="-571500" eaLnBrk="1" hangingPunct="1">
              <a:lnSpc>
                <a:spcPct val="6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31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Chemoheterotrophs</a:t>
            </a:r>
            <a:r>
              <a:rPr lang="en-US" altLang="en-US" sz="3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100" b="1" dirty="0" smtClean="0">
                <a:solidFill>
                  <a:srgbClr val="000000"/>
                </a:solidFill>
              </a:rPr>
              <a:t>(</a:t>
            </a:r>
            <a:r>
              <a:rPr lang="ar-EG" altLang="en-US" sz="3100" dirty="0" smtClean="0"/>
              <a:t>متعدد التغذية الكيميائية</a:t>
            </a:r>
            <a:r>
              <a:rPr lang="en-US" altLang="en-US" sz="3100" b="1" dirty="0" smtClean="0"/>
              <a:t>):</a:t>
            </a:r>
            <a:r>
              <a:rPr lang="en-US" altLang="en-US" sz="3500" dirty="0" smtClean="0">
                <a:solidFill>
                  <a:srgbClr val="000000"/>
                </a:solidFill>
              </a:rPr>
              <a:t> </a:t>
            </a:r>
          </a:p>
          <a:p>
            <a:pPr marL="571500" indent="-571500" eaLnBrk="1" hangingPunct="1">
              <a:lnSpc>
                <a:spcPct val="60000"/>
              </a:lnSpc>
              <a:buClr>
                <a:srgbClr val="0000FF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r>
              <a:rPr lang="en-US" altLang="en-US" sz="2700" dirty="0" smtClean="0">
                <a:solidFill>
                  <a:srgbClr val="000000"/>
                </a:solidFill>
              </a:rPr>
              <a:t>       </a:t>
            </a:r>
            <a:r>
              <a:rPr lang="en-US" altLang="en-US" sz="1700" b="1" dirty="0" smtClean="0">
                <a:solidFill>
                  <a:srgbClr val="000000"/>
                </a:solidFill>
              </a:rPr>
              <a:t>use </a:t>
            </a:r>
            <a:r>
              <a:rPr lang="en-US" altLang="en-US" sz="1700" b="1" u="sng" dirty="0" smtClean="0">
                <a:solidFill>
                  <a:srgbClr val="FF0000"/>
                </a:solidFill>
              </a:rPr>
              <a:t>organic substances</a:t>
            </a:r>
            <a:r>
              <a:rPr lang="en-US" altLang="en-US" sz="1700" b="1" dirty="0" smtClean="0">
                <a:solidFill>
                  <a:srgbClr val="000000"/>
                </a:solidFill>
              </a:rPr>
              <a:t> as a source for both energy and carbon</a:t>
            </a:r>
            <a:r>
              <a:rPr lang="en-US" altLang="en-US" sz="1900" b="1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1981200" y="177225"/>
            <a:ext cx="518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Major </a:t>
            </a:r>
            <a:r>
              <a:rPr lang="en-US" alt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modes of nutrition</a:t>
            </a:r>
            <a:endParaRPr lang="en-GB" alt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Quiz1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DE355-3F25-4271-878C-931E44686C6E}" type="slidenum">
              <a:rPr lang="ar-SA" altLang="en-US" smtClean="0"/>
              <a:pPr>
                <a:defRPr/>
              </a:pPr>
              <a:t>18</a:t>
            </a:fld>
            <a:endParaRPr lang="en-GB" altLang="en-US"/>
          </a:p>
        </p:txBody>
      </p:sp>
      <p:pic>
        <p:nvPicPr>
          <p:cNvPr id="13" name="Picture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740400" cy="308508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176233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" name="Picture 15" descr="Ashraf-Picture2.bmp.ti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rcRect t="2674" b="17106"/>
            <a:stretch>
              <a:fillRect/>
            </a:stretch>
          </p:blipFill>
          <p:spPr>
            <a:xfrm>
              <a:off x="5128077" y="2818887"/>
              <a:ext cx="2730071" cy="292398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441" name="TextBox 1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429256" y="6247742"/>
              <a:ext cx="2428892" cy="36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aalii@ksu.edu.sa</a:t>
              </a:r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7" name="Picture 1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/>
          <a:stretch>
            <a:fillRect/>
          </a:stretch>
        </p:blipFill>
        <p:spPr bwMode="auto">
          <a:xfrm>
            <a:off x="49213" y="39688"/>
            <a:ext cx="39433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88024" y="5949280"/>
            <a:ext cx="36781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Prof. </a:t>
            </a:r>
            <a:r>
              <a:rPr lang="en-GB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Ashraf</a:t>
            </a:r>
            <a:r>
              <a:rPr lang="en-GB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M. Ahmed</a:t>
            </a:r>
            <a:endParaRPr lang="en-GB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(Zoo-145)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560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1" name="Picture 12" descr="Picture1.bmp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C:\Users\mmoustafa\Desktop\amada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4CEE3CE-1A38-4F42-8CB9-EAC631AF161F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pic>
        <p:nvPicPr>
          <p:cNvPr id="2051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175"/>
            <a:ext cx="91440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9182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9144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524000" y="2902803"/>
            <a:ext cx="5791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A)- Prokaryotes</a:t>
            </a:r>
            <a:endParaRPr lang="en-GB" altLang="en-US" sz="48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68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Prokaryotes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DE355-3F25-4271-878C-931E44686C6E}" type="slidenum">
              <a:rPr lang="ar-SA" altLang="en-US" smtClean="0"/>
              <a:pPr>
                <a:defRPr/>
              </a:pPr>
              <a:t>3</a:t>
            </a:fld>
            <a:endParaRPr lang="en-GB" altLang="en-US"/>
          </a:p>
        </p:txBody>
      </p:sp>
      <p:pic>
        <p:nvPicPr>
          <p:cNvPr id="14" name="Picture 1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359400" cy="160776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Picture 15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157197864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5"/>
          <p:cNvGrpSpPr>
            <a:grpSpLocks/>
          </p:cNvGrpSpPr>
          <p:nvPr/>
        </p:nvGrpSpPr>
        <p:grpSpPr bwMode="auto">
          <a:xfrm>
            <a:off x="685800" y="2212975"/>
            <a:ext cx="7696200" cy="4416425"/>
            <a:chOff x="528" y="720"/>
            <a:chExt cx="4848" cy="2782"/>
          </a:xfrm>
        </p:grpSpPr>
        <p:pic>
          <p:nvPicPr>
            <p:cNvPr id="6152" name="Picture 3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84"/>
            <a:stretch>
              <a:fillRect/>
            </a:stretch>
          </p:blipFill>
          <p:spPr bwMode="auto">
            <a:xfrm>
              <a:off x="528" y="720"/>
              <a:ext cx="4848" cy="2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2" name="Text Box 6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640" y="1882"/>
              <a:ext cx="91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  <a:defRPr/>
              </a:pPr>
              <a:r>
                <a:rPr lang="ar-EG" sz="1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غشاء بلازمى</a:t>
              </a:r>
              <a:endPara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0183" name="Text Box 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688" y="2160"/>
              <a:ext cx="9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  <a:defRPr/>
              </a:pPr>
              <a:r>
                <a:rPr lang="ar-EG" sz="1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الجدار الخلوى</a:t>
              </a:r>
              <a:endPara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0184" name="Text Box 8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508" y="1351"/>
              <a:ext cx="52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ar-EG" altLang="en-US" sz="1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شبه نواة</a:t>
              </a:r>
              <a:endParaRPr lang="en-GB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0185" name="Text Box 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544" y="1610"/>
              <a:ext cx="89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ar-EG" altLang="en-US" sz="1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الريبوزومات</a:t>
              </a:r>
              <a:endPara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0186" name="Text Box 10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54" y="2448"/>
              <a:ext cx="52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ar-EG" altLang="en-US" sz="1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الكبسولة</a:t>
              </a:r>
              <a:endPara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0189" name="Text Box 1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932" y="2649"/>
              <a:ext cx="52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ar-EG" altLang="en-US" sz="1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الأسواط</a:t>
              </a:r>
              <a:endPara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6147" name="Text Box 14"/>
          <p:cNvSpPr txBox="1">
            <a:spLocks noChangeArrowheads="1"/>
          </p:cNvSpPr>
          <p:nvPr/>
        </p:nvSpPr>
        <p:spPr bwMode="auto">
          <a:xfrm>
            <a:off x="228600" y="1343025"/>
            <a:ext cx="85455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 occur in many shapes and sizes. Bacteria of four shapes: rod-shaped, sphere-shaped, spiral-shaped, or filamentous-shaped.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2590800" y="152400"/>
            <a:ext cx="4038600" cy="725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Domain: Bacteria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048000" y="2179638"/>
            <a:ext cx="833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ar-EG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الأهداب</a:t>
            </a:r>
            <a:endParaRPr lang="en-GB" sz="1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1574800" y="2774950"/>
            <a:ext cx="5867400" cy="2057400"/>
          </a:xfrm>
          <a:prstGeom prst="flowChartTerminator">
            <a:avLst/>
          </a:prstGeom>
          <a:gradFill rotWithShape="1">
            <a:gsLst>
              <a:gs pos="0">
                <a:srgbClr val="150015"/>
              </a:gs>
              <a:gs pos="50000">
                <a:srgbClr val="CC00CC"/>
              </a:gs>
              <a:gs pos="100000">
                <a:srgbClr val="150015"/>
              </a:gs>
            </a:gsLst>
            <a:lin ang="5400000" scaled="1"/>
          </a:gra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524000" y="2711450"/>
            <a:ext cx="5943600" cy="2133600"/>
            <a:chOff x="1104" y="1632"/>
            <a:chExt cx="3744" cy="1344"/>
          </a:xfrm>
        </p:grpSpPr>
        <p:sp>
          <p:nvSpPr>
            <p:cNvPr id="7213" name="AutoShape 7"/>
            <p:cNvSpPr>
              <a:spLocks noChangeArrowheads="1"/>
            </p:cNvSpPr>
            <p:nvPr/>
          </p:nvSpPr>
          <p:spPr bwMode="auto">
            <a:xfrm>
              <a:off x="1152" y="1632"/>
              <a:ext cx="3696" cy="1296"/>
            </a:xfrm>
            <a:prstGeom prst="flowChartTerminator">
              <a:avLst/>
            </a:prstGeom>
            <a:solidFill>
              <a:srgbClr val="CC00CC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7214" name="AutoShape 5"/>
            <p:cNvSpPr>
              <a:spLocks noChangeArrowheads="1"/>
            </p:cNvSpPr>
            <p:nvPr/>
          </p:nvSpPr>
          <p:spPr bwMode="auto">
            <a:xfrm>
              <a:off x="1104" y="1776"/>
              <a:ext cx="3648" cy="1200"/>
            </a:xfrm>
            <a:prstGeom prst="flowChartTerminator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590800" y="253425"/>
            <a:ext cx="381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Prokaryotic Cell</a:t>
            </a: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1638300" y="3041650"/>
            <a:ext cx="5562600" cy="1676400"/>
          </a:xfrm>
          <a:prstGeom prst="flowChartTerminator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1739900" y="3130550"/>
            <a:ext cx="5359400" cy="1498600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1816100" y="3206750"/>
            <a:ext cx="5207000" cy="1346200"/>
          </a:xfrm>
          <a:prstGeom prst="flowChartTerminator">
            <a:avLst/>
          </a:prstGeom>
          <a:solidFill>
            <a:srgbClr val="66FF33"/>
          </a:solidFill>
          <a:ln w="2857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59" name="AutoShape 11" descr="Zig zag"/>
          <p:cNvSpPr>
            <a:spLocks noChangeArrowheads="1"/>
          </p:cNvSpPr>
          <p:nvPr/>
        </p:nvSpPr>
        <p:spPr bwMode="auto">
          <a:xfrm>
            <a:off x="2806700" y="3444875"/>
            <a:ext cx="3517900" cy="776288"/>
          </a:xfrm>
          <a:prstGeom prst="cloudCallout">
            <a:avLst>
              <a:gd name="adj1" fmla="val -34565"/>
              <a:gd name="adj2" fmla="val -8690"/>
            </a:avLst>
          </a:prstGeom>
          <a:pattFill prst="zigZag">
            <a:fgClr>
              <a:schemeClr val="tx1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934200" y="1339850"/>
            <a:ext cx="1752600" cy="1524000"/>
            <a:chOff x="4512" y="768"/>
            <a:chExt cx="1104" cy="960"/>
          </a:xfrm>
        </p:grpSpPr>
        <p:sp>
          <p:nvSpPr>
            <p:cNvPr id="7211" name="Line 15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4512" y="1152"/>
              <a:ext cx="480" cy="576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Text Box 16"/>
            <p:cNvSpPr txBox="1">
              <a:spLocks noChangeArrowheads="1"/>
            </p:cNvSpPr>
            <p:nvPr/>
          </p:nvSpPr>
          <p:spPr bwMode="auto">
            <a:xfrm>
              <a:off x="4560" y="768"/>
              <a:ext cx="10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Capsule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953000" y="1339850"/>
            <a:ext cx="1676400" cy="1676400"/>
            <a:chOff x="3264" y="768"/>
            <a:chExt cx="1056" cy="1056"/>
          </a:xfrm>
        </p:grpSpPr>
        <p:sp>
          <p:nvSpPr>
            <p:cNvPr id="7209" name="Line 20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264" y="1152"/>
              <a:ext cx="432" cy="67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Text Box 21"/>
            <p:cNvSpPr txBox="1">
              <a:spLocks noChangeArrowheads="1"/>
            </p:cNvSpPr>
            <p:nvPr/>
          </p:nvSpPr>
          <p:spPr bwMode="auto">
            <a:xfrm>
              <a:off x="3264" y="768"/>
              <a:ext cx="10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Cell Wall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438400" y="1339850"/>
            <a:ext cx="2057400" cy="1790700"/>
            <a:chOff x="1680" y="768"/>
            <a:chExt cx="1296" cy="1128"/>
          </a:xfrm>
        </p:grpSpPr>
        <p:sp>
          <p:nvSpPr>
            <p:cNvPr id="7207" name="Line 23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1920" y="1176"/>
              <a:ext cx="288" cy="72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Text Box 24"/>
            <p:cNvSpPr txBox="1">
              <a:spLocks noChangeArrowheads="1"/>
            </p:cNvSpPr>
            <p:nvPr/>
          </p:nvSpPr>
          <p:spPr bwMode="auto">
            <a:xfrm>
              <a:off x="1680" y="768"/>
              <a:ext cx="1296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Plasma membrane</a:t>
              </a: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4876800" y="4311650"/>
            <a:ext cx="2057400" cy="2012950"/>
            <a:chOff x="3216" y="2640"/>
            <a:chExt cx="1296" cy="1268"/>
          </a:xfrm>
        </p:grpSpPr>
        <p:sp>
          <p:nvSpPr>
            <p:cNvPr id="7205" name="Line 26"/>
            <p:cNvSpPr>
              <a:spLocks noChangeShapeType="1"/>
            </p:cNvSpPr>
            <p:nvPr/>
          </p:nvSpPr>
          <p:spPr bwMode="auto">
            <a:xfrm flipH="1">
              <a:off x="3792" y="2640"/>
              <a:ext cx="192" cy="72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Text Box 27"/>
            <p:cNvSpPr txBox="1">
              <a:spLocks noChangeArrowheads="1"/>
            </p:cNvSpPr>
            <p:nvPr/>
          </p:nvSpPr>
          <p:spPr bwMode="auto">
            <a:xfrm>
              <a:off x="3216" y="3312"/>
              <a:ext cx="1296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Cytoplasm (</a:t>
              </a: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Cytosol</a:t>
              </a:r>
              <a:r>
                <a:rPr lang="en-GB" sz="2800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2895600" y="3854450"/>
            <a:ext cx="2057400" cy="2043113"/>
            <a:chOff x="1632" y="2304"/>
            <a:chExt cx="1296" cy="1287"/>
          </a:xfrm>
        </p:grpSpPr>
        <p:sp>
          <p:nvSpPr>
            <p:cNvPr id="7203" name="Line 30"/>
            <p:cNvSpPr>
              <a:spLocks noChangeShapeType="1"/>
            </p:cNvSpPr>
            <p:nvPr/>
          </p:nvSpPr>
          <p:spPr bwMode="auto">
            <a:xfrm flipH="1">
              <a:off x="2208" y="2304"/>
              <a:ext cx="432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Text Box 31"/>
            <p:cNvSpPr txBox="1">
              <a:spLocks noChangeArrowheads="1"/>
            </p:cNvSpPr>
            <p:nvPr/>
          </p:nvSpPr>
          <p:spPr bwMode="auto">
            <a:xfrm>
              <a:off x="1632" y="3264"/>
              <a:ext cx="129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Nucleoid</a:t>
              </a:r>
            </a:p>
          </p:txBody>
        </p:sp>
      </p:grp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2133600" y="3306763"/>
            <a:ext cx="4495800" cy="1219200"/>
            <a:chOff x="1248" y="1872"/>
            <a:chExt cx="2832" cy="768"/>
          </a:xfrm>
        </p:grpSpPr>
        <p:sp>
          <p:nvSpPr>
            <p:cNvPr id="7189" name="Oval 39"/>
            <p:cNvSpPr>
              <a:spLocks noChangeArrowheads="1"/>
            </p:cNvSpPr>
            <p:nvPr/>
          </p:nvSpPr>
          <p:spPr bwMode="auto">
            <a:xfrm>
              <a:off x="1248" y="1968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0" name="Oval 40"/>
            <p:cNvSpPr>
              <a:spLocks noChangeArrowheads="1"/>
            </p:cNvSpPr>
            <p:nvPr/>
          </p:nvSpPr>
          <p:spPr bwMode="auto">
            <a:xfrm>
              <a:off x="1440" y="2400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1" name="Oval 41"/>
            <p:cNvSpPr>
              <a:spLocks noChangeArrowheads="1"/>
            </p:cNvSpPr>
            <p:nvPr/>
          </p:nvSpPr>
          <p:spPr bwMode="auto">
            <a:xfrm>
              <a:off x="1296" y="2208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2" name="Oval 42"/>
            <p:cNvSpPr>
              <a:spLocks noChangeArrowheads="1"/>
            </p:cNvSpPr>
            <p:nvPr/>
          </p:nvSpPr>
          <p:spPr bwMode="auto">
            <a:xfrm>
              <a:off x="3024" y="2592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3" name="Oval 43"/>
            <p:cNvSpPr>
              <a:spLocks noChangeArrowheads="1"/>
            </p:cNvSpPr>
            <p:nvPr/>
          </p:nvSpPr>
          <p:spPr bwMode="auto">
            <a:xfrm>
              <a:off x="2208" y="2496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4" name="Oval 44"/>
            <p:cNvSpPr>
              <a:spLocks noChangeArrowheads="1"/>
            </p:cNvSpPr>
            <p:nvPr/>
          </p:nvSpPr>
          <p:spPr bwMode="auto">
            <a:xfrm>
              <a:off x="1824" y="2544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5" name="Oval 45"/>
            <p:cNvSpPr>
              <a:spLocks noChangeArrowheads="1"/>
            </p:cNvSpPr>
            <p:nvPr/>
          </p:nvSpPr>
          <p:spPr bwMode="auto">
            <a:xfrm>
              <a:off x="1632" y="1872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6" name="Oval 46"/>
            <p:cNvSpPr>
              <a:spLocks noChangeArrowheads="1"/>
            </p:cNvSpPr>
            <p:nvPr/>
          </p:nvSpPr>
          <p:spPr bwMode="auto">
            <a:xfrm>
              <a:off x="3168" y="1872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7" name="Oval 47"/>
            <p:cNvSpPr>
              <a:spLocks noChangeArrowheads="1"/>
            </p:cNvSpPr>
            <p:nvPr/>
          </p:nvSpPr>
          <p:spPr bwMode="auto">
            <a:xfrm>
              <a:off x="2688" y="1872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8" name="Oval 48"/>
            <p:cNvSpPr>
              <a:spLocks noChangeArrowheads="1"/>
            </p:cNvSpPr>
            <p:nvPr/>
          </p:nvSpPr>
          <p:spPr bwMode="auto">
            <a:xfrm>
              <a:off x="2160" y="1872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199" name="Oval 49"/>
            <p:cNvSpPr>
              <a:spLocks noChangeArrowheads="1"/>
            </p:cNvSpPr>
            <p:nvPr/>
          </p:nvSpPr>
          <p:spPr bwMode="auto">
            <a:xfrm>
              <a:off x="3984" y="2304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200" name="Oval 50"/>
            <p:cNvSpPr>
              <a:spLocks noChangeArrowheads="1"/>
            </p:cNvSpPr>
            <p:nvPr/>
          </p:nvSpPr>
          <p:spPr bwMode="auto">
            <a:xfrm>
              <a:off x="3984" y="2064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201" name="Oval 51"/>
            <p:cNvSpPr>
              <a:spLocks noChangeArrowheads="1"/>
            </p:cNvSpPr>
            <p:nvPr/>
          </p:nvSpPr>
          <p:spPr bwMode="auto">
            <a:xfrm>
              <a:off x="3408" y="2496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7202" name="Oval 52"/>
            <p:cNvSpPr>
              <a:spLocks noChangeArrowheads="1"/>
            </p:cNvSpPr>
            <p:nvPr/>
          </p:nvSpPr>
          <p:spPr bwMode="auto">
            <a:xfrm>
              <a:off x="3696" y="1872"/>
              <a:ext cx="96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FF"/>
                </a:solidFill>
              </a:endParaRPr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304800" y="3916363"/>
            <a:ext cx="2146300" cy="1814512"/>
            <a:chOff x="96" y="2256"/>
            <a:chExt cx="1352" cy="1143"/>
          </a:xfrm>
        </p:grpSpPr>
        <p:sp>
          <p:nvSpPr>
            <p:cNvPr id="2102" name="Text Box 54"/>
            <p:cNvSpPr txBox="1">
              <a:spLocks noChangeArrowheads="1"/>
            </p:cNvSpPr>
            <p:nvPr/>
          </p:nvSpPr>
          <p:spPr bwMode="auto">
            <a:xfrm>
              <a:off x="96" y="3072"/>
              <a:ext cx="13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Ribosomes</a:t>
              </a:r>
              <a:endParaRPr lang="en-GB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187" name="Line 5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776" y="2440"/>
              <a:ext cx="672" cy="72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Line 57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768" y="2256"/>
              <a:ext cx="528" cy="9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4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animBg="1"/>
      <p:bldP spid="2054" grpId="0" animBg="1"/>
      <p:bldP spid="2057" grpId="0" animBg="1"/>
      <p:bldP spid="2058" grpId="0" animBg="1"/>
      <p:bldP spid="20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3000" cy="2743200"/>
          </a:xfrm>
        </p:spPr>
        <p:txBody>
          <a:bodyPr/>
          <a:lstStyle/>
          <a:p>
            <a:pPr marL="287338" indent="-287338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Tx/>
            </a:pPr>
            <a:r>
              <a:rPr lang="en-US" altLang="en-US" sz="2000" b="1" dirty="0" smtClean="0"/>
              <a:t>Bacteria occur in many shapes and sizes. Most bacteria have one of three basic shapes: rod-shaped, sphere-shaped, or spiral-shaped.</a:t>
            </a:r>
            <a:endParaRPr lang="en-US" altLang="en-US" sz="1000" b="1" dirty="0" smtClean="0"/>
          </a:p>
          <a:p>
            <a:pPr marL="287338" indent="-287338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Tx/>
            </a:pPr>
            <a:r>
              <a:rPr lang="en-US" altLang="en-US" sz="2000" b="1" u="sng" dirty="0" smtClean="0"/>
              <a:t>Spiral shaped</a:t>
            </a:r>
            <a:r>
              <a:rPr lang="en-US" altLang="en-US" sz="2000" b="1" dirty="0" smtClean="0"/>
              <a:t> bacteria in the form of </a:t>
            </a:r>
            <a:r>
              <a:rPr lang="en-US" altLang="en-US" sz="2000" b="1" dirty="0" err="1" smtClean="0">
                <a:solidFill>
                  <a:srgbClr val="FF0000"/>
                </a:solidFill>
              </a:rPr>
              <a:t>spirilla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000" b="1" dirty="0" smtClean="0"/>
              <a:t>(singular, </a:t>
            </a:r>
            <a:r>
              <a:rPr lang="en-US" altLang="en-US" sz="2000" b="1" dirty="0" err="1" smtClean="0"/>
              <a:t>spirillum</a:t>
            </a:r>
            <a:r>
              <a:rPr lang="en-US" altLang="en-US" sz="2000" b="1" dirty="0" smtClean="0"/>
              <a:t>) or vibrio (comma like).</a:t>
            </a:r>
            <a:endParaRPr lang="en-US" altLang="en-US" sz="1000" b="1" dirty="0" smtClean="0"/>
          </a:p>
          <a:p>
            <a:pPr marL="287338" indent="-287338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Tx/>
            </a:pPr>
            <a:r>
              <a:rPr lang="en-US" altLang="en-US" sz="2000" b="1" u="sng" dirty="0" smtClean="0"/>
              <a:t>Sphere-shaped</a:t>
            </a:r>
            <a:r>
              <a:rPr lang="en-US" altLang="en-US" sz="2000" b="1" dirty="0" smtClean="0"/>
              <a:t> bacteria are called </a:t>
            </a:r>
            <a:r>
              <a:rPr lang="en-US" altLang="en-US" sz="2000" b="1" dirty="0" err="1" smtClean="0">
                <a:solidFill>
                  <a:srgbClr val="FF0000"/>
                </a:solidFill>
              </a:rPr>
              <a:t>cocci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000" b="1" dirty="0" smtClean="0"/>
              <a:t>(singular, </a:t>
            </a:r>
            <a:r>
              <a:rPr lang="en-US" altLang="en-US" sz="2000" b="1" dirty="0" err="1" smtClean="0"/>
              <a:t>coccus</a:t>
            </a:r>
            <a:r>
              <a:rPr lang="en-US" altLang="en-US" sz="2000" b="1" dirty="0" smtClean="0"/>
              <a:t>). An example of </a:t>
            </a:r>
            <a:r>
              <a:rPr lang="en-US" altLang="en-US" sz="2000" b="1" dirty="0" err="1" smtClean="0"/>
              <a:t>cocci</a:t>
            </a:r>
            <a:r>
              <a:rPr lang="en-US" altLang="en-US" sz="2000" b="1" dirty="0" smtClean="0"/>
              <a:t> is </a:t>
            </a:r>
            <a:r>
              <a:rPr lang="en-US" altLang="en-US" sz="2000" b="1" i="1" dirty="0" smtClean="0"/>
              <a:t>Micrococcus </a:t>
            </a:r>
            <a:r>
              <a:rPr lang="en-US" altLang="en-US" sz="2000" b="1" i="1" dirty="0" err="1" smtClean="0"/>
              <a:t>luteus</a:t>
            </a:r>
            <a:r>
              <a:rPr lang="en-US" altLang="en-US" sz="2000" b="1" dirty="0" smtClean="0"/>
              <a:t>. </a:t>
            </a:r>
            <a:r>
              <a:rPr lang="en-US" altLang="en-US" sz="2000" b="1" u="sng" dirty="0" err="1" smtClean="0"/>
              <a:t>Cocci</a:t>
            </a:r>
            <a:r>
              <a:rPr lang="en-US" altLang="en-US" sz="2000" b="1" dirty="0" smtClean="0"/>
              <a:t> are single or aggregate cells in different shapes.</a:t>
            </a:r>
            <a:endParaRPr lang="en-US" altLang="en-US" sz="1000" b="1" dirty="0" smtClean="0"/>
          </a:p>
          <a:p>
            <a:pPr marL="287338" indent="-287338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Tx/>
            </a:pPr>
            <a:r>
              <a:rPr lang="en-US" altLang="en-US" sz="2000" b="1" u="sng" dirty="0" smtClean="0"/>
              <a:t>Rod-shaped</a:t>
            </a:r>
            <a:r>
              <a:rPr lang="en-US" altLang="en-US" sz="2000" b="1" dirty="0" smtClean="0"/>
              <a:t> bacteria are called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bacilli </a:t>
            </a:r>
            <a:r>
              <a:rPr lang="en-US" altLang="en-US" sz="2000" b="1" dirty="0" smtClean="0"/>
              <a:t>(singular, bacillus). An example of bacilli is </a:t>
            </a:r>
            <a:r>
              <a:rPr lang="en-US" altLang="en-US" sz="2000" b="1" i="1" dirty="0" smtClean="0"/>
              <a:t>Escherichia coli</a:t>
            </a:r>
            <a:r>
              <a:rPr lang="en-US" altLang="en-US" sz="2000" b="1" dirty="0" smtClean="0"/>
              <a:t>. </a:t>
            </a:r>
            <a:r>
              <a:rPr lang="en-US" altLang="en-US" sz="2000" b="1" u="sng" dirty="0" smtClean="0"/>
              <a:t>Bacilli </a:t>
            </a:r>
            <a:r>
              <a:rPr lang="en-US" altLang="en-US" sz="2000" b="1" dirty="0" smtClean="0"/>
              <a:t>are single or aggregate cells in different shapes also.</a:t>
            </a:r>
          </a:p>
          <a:p>
            <a:pPr marL="287338" indent="-287338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Tx/>
              <a:buFont typeface="Wingdings" pitchFamily="2" charset="2"/>
              <a:buNone/>
            </a:pPr>
            <a:endParaRPr lang="en-US" altLang="en-US" sz="1000" b="1" dirty="0" smtClean="0"/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title"/>
          </p:nvPr>
        </p:nvSpPr>
        <p:spPr>
          <a:xfrm>
            <a:off x="2362200" y="198438"/>
            <a:ext cx="3962400" cy="6397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Shapes of Bacteria</a:t>
            </a:r>
          </a:p>
        </p:txBody>
      </p:sp>
      <p:pic>
        <p:nvPicPr>
          <p:cNvPr id="8196" name="Picture 9" descr="p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78300"/>
            <a:ext cx="86106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3"/>
          <a:stretch/>
        </p:blipFill>
        <p:spPr bwMode="auto">
          <a:xfrm>
            <a:off x="230039" y="4195552"/>
            <a:ext cx="2989771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uiExpand="1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76400"/>
            <a:ext cx="8229600" cy="217805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GB" altLang="en-US" sz="2000" b="1" smtClean="0">
                <a:solidFill>
                  <a:srgbClr val="000000"/>
                </a:solidFill>
              </a:rPr>
              <a:t>It </a:t>
            </a:r>
            <a:r>
              <a:rPr lang="en-US" altLang="en-US" sz="2000" b="1" smtClean="0">
                <a:solidFill>
                  <a:srgbClr val="000000"/>
                </a:solidFill>
              </a:rPr>
              <a:t>is a tool for identifying </a:t>
            </a:r>
            <a:r>
              <a:rPr lang="ar-EG" altLang="en-US" sz="1600" smtClean="0">
                <a:solidFill>
                  <a:srgbClr val="000000"/>
                </a:solidFill>
              </a:rPr>
              <a:t>تعريف</a:t>
            </a:r>
            <a:r>
              <a:rPr lang="en-US" altLang="en-US" sz="2000" b="1" smtClean="0">
                <a:solidFill>
                  <a:srgbClr val="000000"/>
                </a:solidFill>
              </a:rPr>
              <a:t> bacteria, based on differences in their cell walls.</a:t>
            </a:r>
          </a:p>
          <a:p>
            <a:pPr eaLnBrk="1" hangingPunct="1"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</a:pPr>
            <a:endParaRPr lang="en-US" altLang="en-US" sz="1000" b="1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800" b="1" smtClean="0">
                <a:solidFill>
                  <a:srgbClr val="0000FF"/>
                </a:solidFill>
              </a:rPr>
              <a:t>A)- Gram-positive (</a:t>
            </a:r>
            <a:r>
              <a:rPr lang="en-US" altLang="en-US" sz="2000" b="1" smtClean="0">
                <a:solidFill>
                  <a:srgbClr val="0000FF"/>
                </a:solidFill>
              </a:rPr>
              <a:t>Gram +ve</a:t>
            </a:r>
            <a:r>
              <a:rPr lang="en-US" altLang="en-US" sz="2800" b="1" smtClean="0">
                <a:solidFill>
                  <a:srgbClr val="0000FF"/>
                </a:solidFill>
              </a:rPr>
              <a:t>) bacteria:</a:t>
            </a:r>
            <a:r>
              <a:rPr lang="en-US" altLang="en-US" sz="2000" b="1" smtClean="0">
                <a:solidFill>
                  <a:srgbClr val="000000"/>
                </a:solidFill>
              </a:rPr>
              <a:t> 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smtClean="0">
                <a:solidFill>
                  <a:srgbClr val="000000"/>
                </a:solidFill>
              </a:rPr>
              <a:t>Their cell walls have </a:t>
            </a:r>
            <a:r>
              <a:rPr lang="en-US" altLang="en-US" sz="2000" b="1" u="sng" smtClean="0">
                <a:solidFill>
                  <a:srgbClr val="FF0000"/>
                </a:solidFill>
              </a:rPr>
              <a:t>large amounts</a:t>
            </a:r>
            <a:r>
              <a:rPr lang="en-US" altLang="en-US" sz="2600" b="1" u="sng" smtClean="0">
                <a:solidFill>
                  <a:srgbClr val="FF0000"/>
                </a:solidFill>
              </a:rPr>
              <a:t> </a:t>
            </a:r>
            <a:r>
              <a:rPr lang="ar-EG" altLang="en-US" sz="1600" u="sng" smtClean="0"/>
              <a:t>كمية كبيرة</a:t>
            </a:r>
            <a:r>
              <a:rPr lang="en-US" altLang="en-US" sz="2600" b="1" u="sng" smtClean="0">
                <a:solidFill>
                  <a:srgbClr val="FF0000"/>
                </a:solidFill>
              </a:rPr>
              <a:t> </a:t>
            </a:r>
            <a:r>
              <a:rPr lang="en-US" altLang="en-US" sz="2000" b="1" u="sng" smtClean="0">
                <a:solidFill>
                  <a:srgbClr val="FF0000"/>
                </a:solidFill>
              </a:rPr>
              <a:t>of peptidoglycans </a:t>
            </a:r>
            <a:r>
              <a:rPr lang="en-US" altLang="en-US" sz="2000" b="1" smtClean="0"/>
              <a:t>that react with </a:t>
            </a:r>
            <a:r>
              <a:rPr lang="en-US" altLang="en-US" sz="1800" b="1" smtClean="0"/>
              <a:t>Gram’s stain (appear </a:t>
            </a:r>
            <a:r>
              <a:rPr lang="en-GB" altLang="en-US" sz="2000" b="1" smtClean="0">
                <a:solidFill>
                  <a:srgbClr val="990099"/>
                </a:solidFill>
              </a:rPr>
              <a:t>violet-</a:t>
            </a:r>
            <a:r>
              <a:rPr lang="en-US" altLang="en-US" sz="1800" b="1" smtClean="0"/>
              <a:t>stained </a:t>
            </a:r>
            <a:r>
              <a:rPr lang="ar-EG" altLang="en-US" sz="1600" smtClean="0"/>
              <a:t>تـُصبغ بنفسجيا</a:t>
            </a:r>
            <a:r>
              <a:rPr lang="en-US" altLang="en-US" sz="1800" b="1" smtClean="0"/>
              <a:t>).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6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99"/>
          <a:stretch>
            <a:fillRect/>
          </a:stretch>
        </p:blipFill>
        <p:spPr bwMode="auto">
          <a:xfrm>
            <a:off x="1143000" y="4014788"/>
            <a:ext cx="6858000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285175"/>
            <a:ext cx="5181600" cy="584775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 algn="ctr" eaLnBrk="1" hangingPunct="1"/>
            <a:r>
              <a:rPr lang="en-US" alt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Gram’s stain: </a:t>
            </a:r>
            <a:r>
              <a:rPr lang="ar-EG" altLang="en-US" sz="2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صبغة جرام</a:t>
            </a:r>
            <a:endParaRPr lang="en-US" altLang="en-US" sz="240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229600" cy="1900237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b="1" dirty="0" smtClean="0">
                <a:solidFill>
                  <a:srgbClr val="0000FF"/>
                </a:solidFill>
              </a:rPr>
              <a:t>B)- Gram-negative</a:t>
            </a:r>
            <a:r>
              <a:rPr lang="en-US" altLang="en-US" sz="22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(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Gram -</a:t>
            </a:r>
            <a:r>
              <a:rPr lang="en-US" altLang="en-US" sz="1600" b="1" dirty="0" err="1" smtClean="0">
                <a:solidFill>
                  <a:srgbClr val="000000"/>
                </a:solidFill>
              </a:rPr>
              <a:t>ve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) </a:t>
            </a:r>
            <a:r>
              <a:rPr lang="en-US" altLang="en-US" sz="2200" b="1" dirty="0" smtClean="0">
                <a:solidFill>
                  <a:srgbClr val="000000"/>
                </a:solidFill>
              </a:rPr>
              <a:t>bacteria: </a:t>
            </a:r>
          </a:p>
          <a:p>
            <a:pPr eaLnBrk="1" hangingPunct="1"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</a:pPr>
            <a:endParaRPr lang="en-US" altLang="en-US" sz="1600" b="1" dirty="0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200" b="1" dirty="0" smtClean="0">
                <a:solidFill>
                  <a:srgbClr val="000000"/>
                </a:solidFill>
              </a:rPr>
              <a:t>their cell walls have 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no</a:t>
            </a:r>
            <a:r>
              <a:rPr lang="en-US" altLang="en-US" sz="2200" b="1" dirty="0" smtClean="0">
                <a:solidFill>
                  <a:srgbClr val="000000"/>
                </a:solidFill>
              </a:rPr>
              <a:t> or 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small amount </a:t>
            </a:r>
            <a:r>
              <a:rPr lang="en-US" altLang="en-US" sz="2200" b="1" dirty="0" smtClean="0"/>
              <a:t>of  </a:t>
            </a:r>
            <a:r>
              <a:rPr lang="en-US" altLang="en-US" sz="2200" b="1" u="sng" dirty="0" smtClean="0">
                <a:solidFill>
                  <a:srgbClr val="0000FF"/>
                </a:solidFill>
              </a:rPr>
              <a:t>peptidoglycan</a:t>
            </a:r>
            <a:r>
              <a:rPr lang="en-US" altLang="en-US" sz="2200" b="1" dirty="0" smtClean="0">
                <a:solidFill>
                  <a:srgbClr val="000000"/>
                </a:solidFill>
              </a:rPr>
              <a:t>. </a:t>
            </a:r>
            <a:r>
              <a:rPr lang="en-US" altLang="en-US" sz="1900" b="1" dirty="0" smtClean="0"/>
              <a:t>So, do not react or very weakly react with</a:t>
            </a:r>
            <a:r>
              <a:rPr lang="en-US" altLang="en-US" sz="2300" b="1" dirty="0" smtClean="0"/>
              <a:t> </a:t>
            </a:r>
            <a:r>
              <a:rPr lang="en-US" altLang="en-US" sz="2000" b="1" dirty="0" smtClean="0"/>
              <a:t>Gram’s stain (appear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red-</a:t>
            </a:r>
            <a:r>
              <a:rPr lang="en-US" altLang="en-US" sz="2000" b="1" dirty="0" smtClean="0"/>
              <a:t>stained </a:t>
            </a:r>
            <a:r>
              <a:rPr lang="ar-EG" altLang="en-US" sz="1400" b="1" dirty="0" smtClean="0"/>
              <a:t>تصبغ بالأحمر</a:t>
            </a:r>
            <a:r>
              <a:rPr lang="en-US" altLang="en-US" sz="2000" b="1" dirty="0" smtClean="0"/>
              <a:t>)</a:t>
            </a:r>
            <a:endParaRPr lang="en-US" altLang="en-US" sz="2200" b="1" dirty="0" smtClean="0">
              <a:solidFill>
                <a:srgbClr val="000000"/>
              </a:solidFill>
            </a:endParaRP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6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07" b="3186"/>
          <a:stretch>
            <a:fillRect/>
          </a:stretch>
        </p:blipFill>
        <p:spPr bwMode="auto">
          <a:xfrm>
            <a:off x="609600" y="3694113"/>
            <a:ext cx="7772400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1828800" y="285175"/>
            <a:ext cx="518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ctr" eaLnBrk="1" hangingPunct="1"/>
            <a:r>
              <a:rPr lang="en-US" altLang="en-US" sz="3200" kern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Gram’s stain: </a:t>
            </a:r>
            <a:r>
              <a:rPr lang="ar-EG" altLang="en-US" sz="2400" kern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صبغة جرام</a:t>
            </a:r>
            <a:endParaRPr lang="en-US" altLang="en-US" sz="2400" kern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63000" cy="4876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 Stain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</a:pPr>
            <a:endParaRPr lang="en-US" altLang="en-US" sz="2400" dirty="0" smtClean="0"/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</a:pPr>
            <a:r>
              <a:rPr lang="en-US" altLang="en-US" sz="2400" dirty="0" smtClean="0"/>
              <a:t>Most species of bacteria are classified into two categories based on the structure of their cell walls as determined by a technique called the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Gram stain</a:t>
            </a:r>
            <a:r>
              <a:rPr lang="en-US" altLang="en-US" sz="2400" b="1" dirty="0" smtClean="0"/>
              <a:t>.</a:t>
            </a:r>
            <a:endParaRPr lang="en-US" altLang="en-US" sz="2400" dirty="0" smtClean="0"/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</a:pPr>
            <a:r>
              <a:rPr lang="en-US" altLang="en-US" sz="2400" dirty="0" smtClean="0"/>
              <a:t>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</a:pP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Gram-positive bacteria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 smtClean="0"/>
              <a:t>have a thick layer of peptidoglycan in their cell wall,  and they appear </a:t>
            </a:r>
            <a:r>
              <a:rPr lang="en-US" altLang="en-US" sz="2400" dirty="0" smtClean="0">
                <a:solidFill>
                  <a:srgbClr val="FF0000"/>
                </a:solidFill>
              </a:rPr>
              <a:t>violet</a:t>
            </a:r>
            <a:r>
              <a:rPr lang="en-US" altLang="en-US" sz="2400" dirty="0" smtClean="0"/>
              <a:t> under a microscope after the Gram-staining procedure.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</a:pPr>
            <a:endParaRPr lang="en-US" altLang="en-US" sz="2400" dirty="0" smtClean="0"/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</a:pP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Gram-negative bacteria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 smtClean="0"/>
              <a:t>have a thin layer of peptidoglycan in their cell wall, and they appear reddish-pink under a microscope after the Gram-staining procedure. </a:t>
            </a: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1600200" y="254655"/>
            <a:ext cx="594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>
              <a:defRPr/>
            </a:pPr>
            <a:r>
              <a:rPr lang="en-US" sz="28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Summary of </a:t>
            </a:r>
            <a:r>
              <a:rPr lang="en-US" sz="28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Gram’s stain: </a:t>
            </a:r>
            <a:r>
              <a:rPr lang="ar-EG" sz="20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صبغة جرام</a:t>
            </a:r>
            <a:endParaRPr lang="en-US" sz="2800" b="1" kern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9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uiExpand="1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ATION_ID" val="1150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1509690-c:\users\amahmedkeele\desktop\lectures\lecture-5 prokaryotes\lecture 5.pptx"/>
  <p:tag name="ARTICULATE_PRESENTER_VERSION" val="7"/>
  <p:tag name="ARTICULATE_USED_PAGE_ORIENTATION" val="1"/>
  <p:tag name="ARTICULATE_USED_PAGE_SIZE" val="1"/>
  <p:tag name="ARTICULATE_PROJECT_OPEN" val="0"/>
  <p:tag name="ARTICULATE_SLIDE_COUNT" val="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ELAPSEDTIME" val="281.5"/>
  <p:tag name="ANNOTATION_TYPE_1" val="0"/>
  <p:tag name="ANNOTATION_START_1" val="30.3"/>
  <p:tag name="ANNOTATION_END_1" val="41.7"/>
  <p:tag name="ANNOTATION_TOP_1" val="166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1.7"/>
  <p:tag name="ANNOTATION_END_2" val="43.7"/>
  <p:tag name="ANNOTATION_TOP_2" val="165"/>
  <p:tag name="ANNOTATION_LEFT_2" val="83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3.7"/>
  <p:tag name="ANNOTATION_END_3" val="45.6"/>
  <p:tag name="ANNOTATION_TOP_3" val="193"/>
  <p:tag name="ANNOTATION_LEFT_3" val="22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5.6"/>
  <p:tag name="ANNOTATION_END_4" val="55.0"/>
  <p:tag name="ANNOTATION_TOP_4" val="192"/>
  <p:tag name="ANNOTATION_LEFT_4" val="40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5.0"/>
  <p:tag name="ANNOTATION_END_5" val="83.2"/>
  <p:tag name="ANNOTATION_TOP_5" val="356"/>
  <p:tag name="ANNOTATION_LEFT_5" val="15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3.2"/>
  <p:tag name="ANNOTATION_END_6" val="99.4"/>
  <p:tag name="ANNOTATION_TOP_6" val="338"/>
  <p:tag name="ANNOTATION_LEFT_6" val="62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9.4"/>
  <p:tag name="ANNOTATION_END_7" val="109.5"/>
  <p:tag name="ANNOTATION_TOP_7" val="339"/>
  <p:tag name="ANNOTATION_LEFT_7" val="12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09.5"/>
  <p:tag name="ANNOTATION_END_8" val="117.4"/>
  <p:tag name="ANNOTATION_TOP_8" val="516"/>
  <p:tag name="ANNOTATION_LEFT_8" val="51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7.4"/>
  <p:tag name="ANNOTATION_END_9" val="121.1"/>
  <p:tag name="ANNOTATION_TOP_9" val="469"/>
  <p:tag name="ANNOTATION_LEFT_9" val="47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21.1"/>
  <p:tag name="ANNOTATION_END_10" val="122.6"/>
  <p:tag name="ANNOTATION_TOP_10" val="492"/>
  <p:tag name="ANNOTATION_LEFT_10" val="34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2.6"/>
  <p:tag name="ANNOTATION_END_11" val="123.6"/>
  <p:tag name="ANNOTATION_TOP_11" val="490"/>
  <p:tag name="ANNOTATION_LEFT_11" val="35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3.6"/>
  <p:tag name="ANNOTATION_END_12" val="128.9"/>
  <p:tag name="ANNOTATION_TOP_12" val="490"/>
  <p:tag name="ANNOTATION_LEFT_12" val="35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8.9"/>
  <p:tag name="ANNOTATION_END_13" val="131.6"/>
  <p:tag name="ANNOTATION_TOP_13" val="421"/>
  <p:tag name="ANNOTATION_LEFT_13" val="43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1.6"/>
  <p:tag name="ANNOTATION_END_14" val="132.7"/>
  <p:tag name="ANNOTATION_TOP_14" val="446"/>
  <p:tag name="ANNOTATION_LEFT_14" val="31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2.7"/>
  <p:tag name="ANNOTATION_END_15" val="139.8"/>
  <p:tag name="ANNOTATION_TOP_15" val="443"/>
  <p:tag name="ANNOTATION_LEFT_15" val="31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9.8"/>
  <p:tag name="ANNOTATION_END_16" val="140.6"/>
  <p:tag name="ANNOTATION_TOP_16" val="534"/>
  <p:tag name="ANNOTATION_LEFT_16" val="29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0.6"/>
  <p:tag name="ANNOTATION_END_17" val="141.8"/>
  <p:tag name="ANNOTATION_TOP_17" val="527"/>
  <p:tag name="ANNOTATION_LEFT_17" val="29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1.8"/>
  <p:tag name="ANNOTATION_END_18" val="150.9"/>
  <p:tag name="ANNOTATION_TOP_18" val="446"/>
  <p:tag name="ANNOTATION_LEFT_18" val="24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0.9"/>
  <p:tag name="ANNOTATION_END_19" val="156.1"/>
  <p:tag name="ANNOTATION_TOP_19" val="383"/>
  <p:tag name="ANNOTATION_LEFT_19" val="44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6.1"/>
  <p:tag name="ANNOTATION_END_20" val="157.4"/>
  <p:tag name="ANNOTATION_TOP_20" val="421"/>
  <p:tag name="ANNOTATION_LEFT_20" val="28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7.4"/>
  <p:tag name="ANNOTATION_END_21" val="158.7"/>
  <p:tag name="ANNOTATION_TOP_21" val="373"/>
  <p:tag name="ANNOTATION_LEFT_21" val="24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8.7"/>
  <p:tag name="ANNOTATION_END_22" val="159.8"/>
  <p:tag name="ANNOTATION_TOP_22" val="425"/>
  <p:tag name="ANNOTATION_LEFT_22" val="22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9.8"/>
  <p:tag name="ANNOTATION_END_23" val="171.6"/>
  <p:tag name="ANNOTATION_TOP_23" val="460"/>
  <p:tag name="ANNOTATION_LEFT_23" val="25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71.6"/>
  <p:tag name="ANNOTATION_END_24" val="187.1"/>
  <p:tag name="ANNOTATION_TOP_24" val="420"/>
  <p:tag name="ANNOTATION_LEFT_24" val="26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9.9"/>
  <p:tag name="ANNOTATION_END_25" val="203.8"/>
  <p:tag name="ANNOTATION_TOP_25" val="334"/>
  <p:tag name="ANNOTATION_LEFT_25" val="41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03.8"/>
  <p:tag name="ANNOTATION_END_26" val="212.2"/>
  <p:tag name="ANNOTATION_TOP_26" val="356"/>
  <p:tag name="ANNOTATION_LEFT_26" val="67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12.2"/>
  <p:tag name="ANNOTATION_END_27" val="238.4"/>
  <p:tag name="ANNOTATION_TOP_27" val="429"/>
  <p:tag name="ANNOTATION_LEFT_27" val="26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38.4"/>
  <p:tag name="ANNOTATION_END_28" val="250.9"/>
  <p:tag name="ANNOTATION_TOP_28" val="252"/>
  <p:tag name="ANNOTATION_LEFT_28" val="16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50.9"/>
  <p:tag name="ANNOTATION_END_29" val="254.6"/>
  <p:tag name="ANNOTATION_TOP_29" val="616"/>
  <p:tag name="ANNOTATION_LEFT_29" val="33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54.6"/>
  <p:tag name="ANNOTATION_END_30" val="255.4"/>
  <p:tag name="ANNOTATION_TOP_30" val="607"/>
  <p:tag name="ANNOTATION_LEFT_30" val="37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16711680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55.4"/>
  <p:tag name="ANNOTATION_TOP_31" val="578"/>
  <p:tag name="ANNOTATION_LEFT_31" val="40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16711680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NAV_LEVEL" val="1"/>
  <p:tag name="ARTICULATE_SLIDE_PRESENTER_GUID" val="a24e2487-e4b8-4d7c-a837-f5b5b4f7d29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7521433ef684feb808f298347a5902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ba2700e70434c66b0f6aa71bbb226f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48fa352a02143f593c4c3848c1643e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1b8692e16a945ba951c3ae9682c580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89cede8684c419b92cfec6c34d581d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bdbc69facb24ca39b3fb32b6e47f4d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ba45eed99694969953e16ef3380246f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d84491be61c4d6ba47163115163c10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0"/>
  <p:tag name="ARTICULATE_NAV_LEVEL" val="1"/>
  <p:tag name="ARTICULATE_SLIDE_PRESENTER_GUID" val="a24e2487-e4b8-4d7c-a837-f5b5b4f7d2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52bd36c15e94bc086cf7d40aa87c1a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AUDIO_RECORDED" val="1"/>
  <p:tag name="TIMELINE" val="2.7/20.1/25.5/32.2/64.5/74.8"/>
  <p:tag name="ELAPSEDTIME" val="93.2"/>
  <p:tag name="ANNOTATION_TYPE_1" val="0"/>
  <p:tag name="ANNOTATION_START_1" val="12.5"/>
  <p:tag name="ANNOTATION_END_1" val="24.7"/>
  <p:tag name="ANNOTATION_TOP_1" val="173"/>
  <p:tag name="ANNOTATION_LEFT_1" val="75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2"/>
  <p:tag name="ANNOTATION_START_2" val="46.3"/>
  <p:tag name="ANNOTATION_END_2" val="46.3"/>
  <p:tag name="ANNOTATION_TOP_2" val="-40"/>
  <p:tag name="ANNOTATION_LEFT_2" val="-40"/>
  <p:tag name="ANNOTATION_WIDTH_2" val="1042"/>
  <p:tag name="ANNOTATION_HEIGHT_2" val="801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46.3"/>
  <p:tag name="ANNOTATION_END_3" val="53.0"/>
  <p:tag name="ANNOTATION_TOP_3" val="562"/>
  <p:tag name="ANNOTATION_LEFT_3" val="412"/>
  <p:tag name="ANNOTATION_WIDTH_3" val="63"/>
  <p:tag name="ANNOTATION_HEIGHT_3" val="57"/>
  <p:tag name="ANNOTATION_ANIMATION_3" val="4"/>
  <p:tag name="ANNOTATION_ROTATION_3" val="0"/>
  <p:tag name="ANNOTATION_SUB_TYPE_3" val="11"/>
  <p:tag name="ANNOTATION_LOOP_COUNT_3" val="1"/>
  <p:tag name="ANNOTATION_BOX_RADIUS_3" val="5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53.0"/>
  <p:tag name="ANNOTATION_END_4" val="83.9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0"/>
  <p:tag name="ANNOTATION_START_5" val="83.9"/>
  <p:tag name="ANNOTATION_END_5" val="87.0"/>
  <p:tag name="ANNOTATION_TOP_5" val="172"/>
  <p:tag name="ANNOTATION_LEFT_5" val="74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7.0"/>
  <p:tag name="ANNOTATION_TOP_6" val="174"/>
  <p:tag name="ANNOTATION_LEFT_6" val="53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COUNT" val="6"/>
  <p:tag name="ARTICULATE_NAV_LEVEL" val="1"/>
  <p:tag name="ARTICULATE_SLIDE_PRESENTER_GUID" val="a24e2487-e4b8-4d7c-a837-f5b5b4f7d29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059fb06bee6459f8c3b4607a5cf804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9f4fc84cd1b496694257a6046e3b41f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cc7deaa78824b41bc523458df051fe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c1d19ada3d435db7be692f981156b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229ab0a4ce4417da183ed60ec22cea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de20c1896b44029189f6dfbb05a97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976c2af581b460585330608a21840dd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9"/>
  <p:tag name="ARTICULATE_AUDIO_RECORDED" val="1"/>
  <p:tag name="TIMELINE" val="13.2/47.0/64.2/81.2"/>
  <p:tag name="ELAPSEDTIME" val="120.2"/>
  <p:tag name="ANNOTATION_TYPE_1" val="0"/>
  <p:tag name="ANNOTATION_START_1" val="27.2"/>
  <p:tag name="ANNOTATION_END_1" val="29.4"/>
  <p:tag name="ANNOTATION_TOP_1" val="179"/>
  <p:tag name="ANNOTATION_LEFT_1" val="32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9.4"/>
  <p:tag name="ANNOTATION_END_2" val="32.4"/>
  <p:tag name="ANNOTATION_TOP_2" val="498"/>
  <p:tag name="ANNOTATION_LEFT_2" val="16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2.4"/>
  <p:tag name="ANNOTATION_END_3" val="36.4"/>
  <p:tag name="ANNOTATION_TOP_3" val="180"/>
  <p:tag name="ANNOTATION_LEFT_3" val="48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6.4"/>
  <p:tag name="ANNOTATION_END_4" val="38.8"/>
  <p:tag name="ANNOTATION_TOP_4" val="489"/>
  <p:tag name="ANNOTATION_LEFT_4" val="42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8.8"/>
  <p:tag name="ANNOTATION_END_5" val="41.4"/>
  <p:tag name="ANNOTATION_TOP_5" val="177"/>
  <p:tag name="ANNOTATION_LEFT_5" val="72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1.4"/>
  <p:tag name="ANNOTATION_END_6" val="44.5"/>
  <p:tag name="ANNOTATION_TOP_6" val="549"/>
  <p:tag name="ANNOTATION_LEFT_6" val="79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9.6"/>
  <p:tag name="ANNOTATION_END_7" val="55.8"/>
  <p:tag name="ANNOTATION_TOP_7" val="214"/>
  <p:tag name="ANNOTATION_LEFT_7" val="6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5.8"/>
  <p:tag name="ANNOTATION_END_8" val="65.7"/>
  <p:tag name="ANNOTATION_TOP_8" val="213"/>
  <p:tag name="ANNOTATION_LEFT_8" val="53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5.7"/>
  <p:tag name="ANNOTATION_END_9" val="70.7"/>
  <p:tag name="ANNOTATION_TOP_9" val="269"/>
  <p:tag name="ANNOTATION_LEFT_9" val="6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0.7"/>
  <p:tag name="ANNOTATION_END_10" val="82.9"/>
  <p:tag name="ANNOTATION_TOP_10" val="271"/>
  <p:tag name="ANNOTATION_LEFT_10" val="50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2.9"/>
  <p:tag name="ANNOTATION_END_11" val="89.3"/>
  <p:tag name="ANNOTATION_TOP_11" val="351"/>
  <p:tag name="ANNOTATION_LEFT_11" val="6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9.3"/>
  <p:tag name="ANNOTATION_END_12" val="111.1"/>
  <p:tag name="ANNOTATION_TOP_12" val="359"/>
  <p:tag name="ANNOTATION_LEFT_12" val="46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NAV_LEVEL" val="1"/>
  <p:tag name="ARTICULATE_SLIDE_PRESENTER_GUID" val="a24e2487-e4b8-4d7c-a837-f5b5b4f7d29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1"/>
  <p:tag name="ORIGINAL_AUDIO_FILEPATH" val="C:\Users\amahmedkeele\Desktop\Lectures\Lecture-5 Prokaryotes\s22.wav"/>
  <p:tag name="ELAPSEDTIME" val="0"/>
  <p:tag name="ARTICULATE_NAV_LEVEL" val="1"/>
  <p:tag name="ARTICULATE_SLIDE_PRESENTER_GUID" val="a24e2487-e4b8-4d7c-a837-f5b5b4f7d2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934c36504484224872115b71d3d482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0f923db4e94437d8414681d8afb908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2"/>
  <p:tag name="ARTICULATE_AUDIO_RECORDED" val="1"/>
  <p:tag name="TIMELINE" val="50.1/65.0"/>
  <p:tag name="ELAPSEDTIME" val="184.1"/>
  <p:tag name="ANNOTATION_TYPE_1" val="0"/>
  <p:tag name="ANNOTATION_START_1" val="25.9"/>
  <p:tag name="ANNOTATION_END_1" val="36.5"/>
  <p:tag name="ANNOTATION_TOP_1" val="198"/>
  <p:tag name="ANNOTATION_LEFT_1" val="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5"/>
  <p:tag name="ANNOTATION_END_2" val="58.0"/>
  <p:tag name="ANNOTATION_TOP_2" val="234"/>
  <p:tag name="ANNOTATION_LEFT_2" val="19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8.0"/>
  <p:tag name="ANNOTATION_END_3" val="61.5"/>
  <p:tag name="ANNOTATION_TOP_3" val="307"/>
  <p:tag name="ANNOTATION_LEFT_3" val="7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1.5"/>
  <p:tag name="ANNOTATION_END_4" val="69.0"/>
  <p:tag name="ANNOTATION_TOP_4" val="302"/>
  <p:tag name="ANNOTATION_LEFT_4" val="42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9.0"/>
  <p:tag name="ANNOTATION_END_5" val="71.8"/>
  <p:tag name="ANNOTATION_TOP_5" val="353"/>
  <p:tag name="ANNOTATION_LEFT_5" val="6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1.8"/>
  <p:tag name="ANNOTATION_END_6" val="72.8"/>
  <p:tag name="ANNOTATION_TOP_6" val="362"/>
  <p:tag name="ANNOTATION_LEFT_6" val="43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2.8"/>
  <p:tag name="ANNOTATION_END_7" val="74.8"/>
  <p:tag name="ANNOTATION_TOP_7" val="351"/>
  <p:tag name="ANNOTATION_LEFT_7" val="63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2"/>
  <p:tag name="ANNOTATION_START_8" val="79.6"/>
  <p:tag name="ANNOTATION_END_8" val="79.6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79.6"/>
  <p:tag name="ANNOTATION_END_9" val="94.9"/>
  <p:tag name="ANNOTATION_TOP_9" val="332"/>
  <p:tag name="ANNOTATION_LEFT_9" val="644"/>
  <p:tag name="ANNOTATION_WIDTH_9" val="205"/>
  <p:tag name="ANNOTATION_HEIGHT_9" val="52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94.9"/>
  <p:tag name="ANNOTATION_END_10" val="100.5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0"/>
  <p:tag name="ANNOTATION_START_11" val="100.5"/>
  <p:tag name="ANNOTATION_END_11" val="110.1"/>
  <p:tag name="ANNOTATION_TOP_11" val="350"/>
  <p:tag name="ANNOTATION_LEFT_11" val="19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0.1"/>
  <p:tag name="ANNOTATION_END_12" val="122.7"/>
  <p:tag name="ANNOTATION_TOP_12" val="391"/>
  <p:tag name="ANNOTATION_LEFT_12" val="8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2.7"/>
  <p:tag name="ANNOTATION_END_13" val="145.2"/>
  <p:tag name="ANNOTATION_TOP_13" val="392"/>
  <p:tag name="ANNOTATION_LEFT_13" val="51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5.2"/>
  <p:tag name="ANNOTATION_END_14" val="146.7"/>
  <p:tag name="ANNOTATION_TOP_14" val="602"/>
  <p:tag name="ANNOTATION_LEFT_14" val="33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6.7"/>
  <p:tag name="ANNOTATION_END_15" val="150.7"/>
  <p:tag name="ANNOTATION_TOP_15" val="594"/>
  <p:tag name="ANNOTATION_LEFT_15" val="34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50.7"/>
  <p:tag name="ANNOTATION_END_16" val="152.8"/>
  <p:tag name="ANNOTATION_TOP_16" val="495"/>
  <p:tag name="ANNOTATION_LEFT_16" val="39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52.8"/>
  <p:tag name="ANNOTATION_END_17" val="153.7"/>
  <p:tag name="ANNOTATION_TOP_17" val="500"/>
  <p:tag name="ANNOTATION_LEFT_17" val="62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53.7"/>
  <p:tag name="ANNOTATION_END_18" val="154.2"/>
  <p:tag name="ANNOTATION_TOP_18" val="491"/>
  <p:tag name="ANNOTATION_LEFT_18" val="64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4.2"/>
  <p:tag name="ANNOTATION_END_19" val="154.9"/>
  <p:tag name="ANNOTATION_TOP_19" val="484"/>
  <p:tag name="ANNOTATION_LEFT_19" val="66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4.9"/>
  <p:tag name="ANNOTATION_END_20" val="155.4"/>
  <p:tag name="ANNOTATION_TOP_20" val="522"/>
  <p:tag name="ANNOTATION_LEFT_20" val="66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5.4"/>
  <p:tag name="ANNOTATION_END_21" val="155.8"/>
  <p:tag name="ANNOTATION_TOP_21" val="538"/>
  <p:tag name="ANNOTATION_LEFT_21" val="65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5.8"/>
  <p:tag name="ANNOTATION_END_22" val="156.3"/>
  <p:tag name="ANNOTATION_TOP_22" val="557"/>
  <p:tag name="ANNOTATION_LEFT_22" val="64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6.3"/>
  <p:tag name="ANNOTATION_END_23" val="161.1"/>
  <p:tag name="ANNOTATION_TOP_23" val="571"/>
  <p:tag name="ANNOTATION_LEFT_23" val="64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1.1"/>
  <p:tag name="ANNOTATION_END_24" val="164.9"/>
  <p:tag name="ANNOTATION_TOP_24" val="527"/>
  <p:tag name="ANNOTATION_LEFT_24" val="50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4.9"/>
  <p:tag name="ANNOTATION_END_25" val="165.3"/>
  <p:tag name="ANNOTATION_TOP_25" val="481"/>
  <p:tag name="ANNOTATION_LEFT_25" val="57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5.3"/>
  <p:tag name="ANNOTATION_END_26" val="165.8"/>
  <p:tag name="ANNOTATION_TOP_26" val="518"/>
  <p:tag name="ANNOTATION_LEFT_26" val="59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5.8"/>
  <p:tag name="ANNOTATION_END_27" val="166.1"/>
  <p:tag name="ANNOTATION_TOP_27" val="544"/>
  <p:tag name="ANNOTATION_LEFT_27" val="59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6.1"/>
  <p:tag name="ANNOTATION_TOP_28" val="561"/>
  <p:tag name="ANNOTATION_LEFT_28" val="59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COUNT" val="28"/>
  <p:tag name="ARTICULATE_NAV_LEVEL" val="1"/>
  <p:tag name="ARTICULATE_SLIDE_PRESENTER_GUID" val="a24e2487-e4b8-4d7c-a837-f5b5b4f7d29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beb162e3646412abdff58c2f871ec7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8b0a9cfda1f4185b281c8de7d6ffee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3"/>
  <p:tag name="ARTICULATE_AUDIO_RECORDED" val="1"/>
  <p:tag name="ELAPSEDTIME" val="139.9"/>
  <p:tag name="ANNOTATION_TYPE_1" val="0"/>
  <p:tag name="ANNOTATION_START_1" val="5.1"/>
  <p:tag name="ANNOTATION_END_1" val="16.9"/>
  <p:tag name="ANNOTATION_TOP_1" val="191"/>
  <p:tag name="ANNOTATION_LEFT_1" val="46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9"/>
  <p:tag name="ANNOTATION_END_2" val="19.7"/>
  <p:tag name="ANNOTATION_TOP_2" val="260"/>
  <p:tag name="ANNOTATION_LEFT_2" val="9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7"/>
  <p:tag name="ANNOTATION_END_3" val="21.1"/>
  <p:tag name="ANNOTATION_TOP_3" val="267"/>
  <p:tag name="ANNOTATION_LEFT_3" val="3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1.1"/>
  <p:tag name="ANNOTATION_END_4" val="22.5"/>
  <p:tag name="ANNOTATION_TOP_4" val="269"/>
  <p:tag name="ANNOTATION_LEFT_4" val="46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2.5"/>
  <p:tag name="ANNOTATION_END_5" val="42.6"/>
  <p:tag name="ANNOTATION_TOP_5" val="302"/>
  <p:tag name="ANNOTATION_LEFT_5" val="9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2.6"/>
  <p:tag name="ANNOTATION_END_6" val="46.9"/>
  <p:tag name="ANNOTATION_TOP_6" val="300"/>
  <p:tag name="ANNOTATION_LEFT_6" val="49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6.9"/>
  <p:tag name="ANNOTATION_END_7" val="58.4"/>
  <p:tag name="ANNOTATION_TOP_7" val="338"/>
  <p:tag name="ANNOTATION_LEFT_7" val="26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8.4"/>
  <p:tag name="ANNOTATION_END_8" val="62.9"/>
  <p:tag name="ANNOTATION_TOP_8" val="590"/>
  <p:tag name="ANNOTATION_LEFT_8" val="31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2.9"/>
  <p:tag name="ANNOTATION_END_9" val="68.3"/>
  <p:tag name="ANNOTATION_TOP_9" val="493"/>
  <p:tag name="ANNOTATION_LEFT_9" val="36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8.3"/>
  <p:tag name="ANNOTATION_END_10" val="69.0"/>
  <p:tag name="ANNOTATION_TOP_10" val="580"/>
  <p:tag name="ANNOTATION_LEFT_10" val="63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9.0"/>
  <p:tag name="ANNOTATION_END_11" val="70.1"/>
  <p:tag name="ANNOTATION_TOP_11" val="568"/>
  <p:tag name="ANNOTATION_LEFT_11" val="65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0.1"/>
  <p:tag name="ANNOTATION_END_12" val="71.1"/>
  <p:tag name="ANNOTATION_TOP_12" val="551"/>
  <p:tag name="ANNOTATION_LEFT_12" val="82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1.1"/>
  <p:tag name="ANNOTATION_END_13" val="71.5"/>
  <p:tag name="ANNOTATION_TOP_13" val="565"/>
  <p:tag name="ANNOTATION_LEFT_13" val="75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1.5"/>
  <p:tag name="ANNOTATION_END_14" val="82.9"/>
  <p:tag name="ANNOTATION_TOP_14" val="583"/>
  <p:tag name="ANNOTATION_LEFT_14" val="74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a24e2487-e4b8-4d7c-a837-f5b5b4f7d29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2b3ae9fee1a4bc8bce1f6a4d6b03c1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a154d89ff6947abb5da67cb95bc2d3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2"/>
  <p:tag name="ARTICULATE_AUDIO_RECORDED" val="1"/>
  <p:tag name="TIMELINE" val="5.3/27.4"/>
  <p:tag name="ELAPSEDTIME" val="69.4"/>
  <p:tag name="ANNOTATION_TYPE_1" val="0"/>
  <p:tag name="ANNOTATION_START_1" val="8.6"/>
  <p:tag name="ANNOTATION_END_1" val="29.2"/>
  <p:tag name="ANNOTATION_TOP_1" val="251"/>
  <p:tag name="ANNOTATION_LEFT_1" val="8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9.2"/>
  <p:tag name="ANNOTATION_END_2" val="44.6"/>
  <p:tag name="ANNOTATION_TOP_2" val="375"/>
  <p:tag name="ANNOTATION_LEFT_2" val="8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4.6"/>
  <p:tag name="ANNOTATION_TOP_3" val="519"/>
  <p:tag name="ANNOTATION_LEFT_3" val="7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COUNT" val="3"/>
  <p:tag name="ARTICULATE_NAV_LEVEL" val="1"/>
  <p:tag name="ARTICULATE_SLIDE_PRESENTER_GUID" val="a24e2487-e4b8-4d7c-a837-f5b5b4f7d29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b1fe50a9c264123be50d099e2b4dbc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e709d879192409b8146077bf96ab8a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7" val="2"/>
  <p:tag name="ANNOTATION_START_7" val="41.0"/>
  <p:tag name="ANNOTATION_END_7" val="54.1"/>
  <p:tag name="ANNOTATION_TOP_7" val="414"/>
  <p:tag name="ANNOTATION_LEFT_7" val="476"/>
  <p:tag name="ANNOTATION_WIDTH_7" val="162"/>
  <p:tag name="ANNOTATION_HEIGHT_7" val="45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54.1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UDIO_ID" val="314"/>
  <p:tag name="ARTICULATE_AUDIO_RECORDED" val="1"/>
  <p:tag name="TIMELINE" val="2.1/23.9/44.6/70.0"/>
  <p:tag name="ELAPSEDTIME" val="135.5"/>
  <p:tag name="ANNOTATION_TYPE_1" val="2"/>
  <p:tag name="ANNOTATION_START_1" val="53.9"/>
  <p:tag name="ANNOTATION_END_1" val="53.9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53.9"/>
  <p:tag name="ANNOTATION_END_2" val="67.4"/>
  <p:tag name="ANNOTATION_TOP_2" val="421"/>
  <p:tag name="ANNOTATION_LEFT_2" val="486"/>
  <p:tag name="ANNOTATION_WIDTH_2" val="150"/>
  <p:tag name="ANNOTATION_HEIGHT_2" val="38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67.4"/>
  <p:tag name="ANNOTATION_END_3" val="83.6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83.6"/>
  <p:tag name="ANNOTATION_END_4" val="83.6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83.6"/>
  <p:tag name="ANNOTATION_END_5" val="103.1"/>
  <p:tag name="ANNOTATION_TOP_5" val="544"/>
  <p:tag name="ANNOTATION_LEFT_5" val="447"/>
  <p:tag name="ANNOTATION_WIDTH_5" val="144"/>
  <p:tag name="ANNOTATION_HEIGHT_5" val="44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103.1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COUNT" val="6"/>
  <p:tag name="ARTICULATE_NAV_LEVEL" val="1"/>
  <p:tag name="ARTICULATE_SLIDE_PRESENTER_GUID" val="a24e2487-e4b8-4d7c-a837-f5b5b4f7d29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03b34e0098d452a879f44b6869c528f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e7800d762f7400fb7957052b76021d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5"/>
  <p:tag name="ARTICULATE_AUDIO_RECORDED" val="1"/>
  <p:tag name="ELAPSEDTIME" val="110.0"/>
  <p:tag name="ANNOTATION_TYPE_1" val="0"/>
  <p:tag name="ANNOTATION_START_1" val="16.2"/>
  <p:tag name="ANNOTATION_END_1" val="20.1"/>
  <p:tag name="ANNOTATION_TOP_1" val="199"/>
  <p:tag name="ANNOTATION_LEFT_1" val="8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1"/>
  <p:tag name="ANNOTATION_END_2" val="24.0"/>
  <p:tag name="ANNOTATION_TOP_2" val="240"/>
  <p:tag name="ANNOTATION_LEFT_2" val="8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4.0"/>
  <p:tag name="ANNOTATION_END_3" val="29.5"/>
  <p:tag name="ANNOTATION_TOP_3" val="321"/>
  <p:tag name="ANNOTATION_LEFT_3" val="8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9.5"/>
  <p:tag name="ANNOTATION_END_4" val="34.4"/>
  <p:tag name="ANNOTATION_TOP_4" val="237"/>
  <p:tag name="ANNOTATION_LEFT_4" val="25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4.4"/>
  <p:tag name="ANNOTATION_END_5" val="38.9"/>
  <p:tag name="ANNOTATION_TOP_5" val="414"/>
  <p:tag name="ANNOTATION_LEFT_5" val="10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8.9"/>
  <p:tag name="ANNOTATION_END_6" val="48.0"/>
  <p:tag name="ANNOTATION_TOP_6" val="540"/>
  <p:tag name="ANNOTATION_LEFT_6" val="11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0"/>
  <p:tag name="ANNOTATION_END_7" val="64.8"/>
  <p:tag name="ANNOTATION_TOP_7" val="569"/>
  <p:tag name="ANNOTATION_LEFT_7" val="12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4.8"/>
  <p:tag name="ANNOTATION_END_8" val="91.9"/>
  <p:tag name="ANNOTATION_TOP_8" val="614"/>
  <p:tag name="ANNOTATION_LEFT_8" val="12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1.9"/>
  <p:tag name="ANNOTATION_END_9" val="102.2"/>
  <p:tag name="ANNOTATION_TOP_9" val="657"/>
  <p:tag name="ANNOTATION_LEFT_9" val="11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NAV_LEVEL" val="1"/>
  <p:tag name="ARTICULATE_SLIDE_PRESENTER_GUID" val="a24e2487-e4b8-4d7c-a837-f5b5b4f7d29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97915b3f7674a5586d893af87d829d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eb1292a1540451fa3982d3ffad844d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TIMELINE" val="3.5/92.9"/>
  <p:tag name="ELAPSEDTIME" val="148.3"/>
  <p:tag name="ANNOTATION_TYPE_1" val="0"/>
  <p:tag name="ANNOTATION_START_1" val="6.4"/>
  <p:tag name="ANNOTATION_END_1" val="17.1"/>
  <p:tag name="ANNOTATION_TOP_1" val="215"/>
  <p:tag name="ANNOTATION_LEFT_1" val="8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7.1"/>
  <p:tag name="ANNOTATION_END_2" val="46.9"/>
  <p:tag name="ANNOTATION_TOP_2" val="311"/>
  <p:tag name="ANNOTATION_LEFT_2" val="9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6.9"/>
  <p:tag name="ANNOTATION_END_3" val="65.5"/>
  <p:tag name="ANNOTATION_TOP_3" val="365"/>
  <p:tag name="ANNOTATION_LEFT_3" val="9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5.5"/>
  <p:tag name="ANNOTATION_TOP_4" val="410"/>
  <p:tag name="ANNOTATION_LEFT_4" val="9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COUNT" val="4"/>
  <p:tag name="ARTICULATE_NAV_LEVEL" val="1"/>
  <p:tag name="ARTICULATE_SLIDE_PRESENTER_GUID" val="a24e2487-e4b8-4d7c-a837-f5b5b4f7d29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6859337c9904ffca587cc7d81b9340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eb2a8dfca6b4b14a3d062426d41c5e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5"/>
  <p:tag name="ARTICULATE_AUDIO_RECORDED" val="1"/>
  <p:tag name="TIMELINE" val="8.3"/>
  <p:tag name="ELAPSEDTIME" val="58.6"/>
  <p:tag name="ANNOTATION_TYPE_1" val="0"/>
  <p:tag name="ANNOTATION_START_1" val="27.6"/>
  <p:tag name="ANNOTATION_END_1" val="34.2"/>
  <p:tag name="ANNOTATION_TOP_1" val="406"/>
  <p:tag name="ANNOTATION_LEFT_1" val="6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4.2"/>
  <p:tag name="ANNOTATION_END_2" val="51.6"/>
  <p:tag name="ANNOTATION_TOP_2" val="366"/>
  <p:tag name="ANNOTATION_LEFT_2" val="12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NAV_LEVEL" val="1"/>
  <p:tag name="ARTICULATE_SLIDE_PRESENTER_GUID" val="a24e2487-e4b8-4d7c-a837-f5b5b4f7d2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224b2f84f794b45b4b460e14f3a27ad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aa346b1c3c3414fa4e4cc282069887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3"/>
  <p:tag name="ARTICULATE_NAV_LEVEL" val="1"/>
  <p:tag name="ARTICULATE_SLIDE_PRESENTER_GUID" val="a24e2487-e4b8-4d7c-a837-f5b5b4f7d2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c5a7ca10-5b3b-47f6-8801-810dbf1bcfd6"/>
  <p:tag name="VIDEO_SOURCE_TYPE" val="local"/>
  <p:tag name="VIDEO_TITLE" val="micro_bacterial_growth.swf"/>
  <p:tag name="OVERRIDE_SWF" val="YES"/>
  <p:tag name="THUMBNAIL_IS_PLACEHOLDER" val="False"/>
  <p:tag name="SWF_MOVIE_PATH" val="micro_bacterial_growth.swf"/>
  <p:tag name="SWF_MOVIE_PATH_ORIGINAL" val="micro_bacterial_growth.swf"/>
  <p:tag name="SWF_MOVIE_PATH_SOURCE" val="C:\Users\amahmedkeele\Desktop\Lectures\Lecture-5 Prokaryotes\micro_bacterial_growth.swf"/>
  <p:tag name="CONTAINER" val="movieloader"/>
  <p:tag name="ART_PLAYER" val="YES"/>
  <p:tag name="VIDEO_SHOW_CONTROLS" val="True"/>
  <p:tag name="WINDOW_SIZE_WIDTH" val="550"/>
  <p:tag name="WINDOW_SIZE_HEIGHT" val="400"/>
  <p:tag name="ARTICULATE_LAYER_TIMING" val="0.00"/>
  <p:tag name="VIDEO_MODE" val="video"/>
  <p:tag name="SWF_MOVIE_DURATION" val="36000"/>
  <p:tag name="VIDEO_KEY" val="f9077a87-f0f7-4302-9424-be311e84656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ARTICULATE_AUDIO_RECORDED" val="1"/>
  <p:tag name="TIMELINE" val="13.8/76.0"/>
  <p:tag name="ELAPSEDTIME" val="109.0"/>
  <p:tag name="ANNOTATION_TYPE_1" val="0"/>
  <p:tag name="ANNOTATION_START_1" val="15.8"/>
  <p:tag name="ANNOTATION_END_1" val="43.1"/>
  <p:tag name="ANNOTATION_TOP_1" val="240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2"/>
  <p:tag name="ANNOTATION_START_2" val="43.1"/>
  <p:tag name="ANNOTATION_END_2" val="43.1"/>
  <p:tag name="ANNOTATION_TOP_2" val="-40"/>
  <p:tag name="ANNOTATION_LEFT_2" val="-40"/>
  <p:tag name="ANNOTATION_WIDTH_2" val="1042"/>
  <p:tag name="ANNOTATION_HEIGHT_2" val="801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43.1"/>
  <p:tag name="ANNOTATION_END_3" val="47.5"/>
  <p:tag name="ANNOTATION_TOP_3" val="256"/>
  <p:tag name="ANNOTATION_LEFT_3" val="83"/>
  <p:tag name="ANNOTATION_WIDTH_3" val="123"/>
  <p:tag name="ANNOTATION_HEIGHT_3" val="48"/>
  <p:tag name="ANNOTATION_ANIMATION_3" val="4"/>
  <p:tag name="ANNOTATION_ROTATION_3" val="0"/>
  <p:tag name="ANNOTATION_SUB_TYPE_3" val="11"/>
  <p:tag name="ANNOTATION_LOOP_COUNT_3" val="1"/>
  <p:tag name="ANNOTATION_BOX_RADIUS_3" val="5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47.5"/>
  <p:tag name="ANNOTATION_END_4" val="47.5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47.5"/>
  <p:tag name="ANNOTATION_END_5" val="66.1"/>
  <p:tag name="ANNOTATION_TOP_5" val="257"/>
  <p:tag name="ANNOTATION_LEFT_5" val="293"/>
  <p:tag name="ANNOTATION_WIDTH_5" val="129"/>
  <p:tag name="ANNOTATION_HEIGHT_5" val="45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66.1"/>
  <p:tag name="ANNOTATION_END_6" val="80.0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0"/>
  <p:tag name="ANNOTATION_START_7" val="80.0"/>
  <p:tag name="ANNOTATION_END_7" val="88.8"/>
  <p:tag name="ANNOTATION_TOP_7" val="433"/>
  <p:tag name="ANNOTATION_LEFT_7" val="6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8.8"/>
  <p:tag name="ANNOTATION_END_8" val="93.0"/>
  <p:tag name="ANNOTATION_TOP_8" val="538"/>
  <p:tag name="ANNOTATION_LEFT_8" val="8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3.0"/>
  <p:tag name="ANNOTATION_TOP_9" val="540"/>
  <p:tag name="ANNOTATION_LEFT_9" val="27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NAV_LEVEL" val="1"/>
  <p:tag name="ARTICULATE_SLIDE_PRESENTER_GUID" val="a24e2487-e4b8-4d7c-a837-f5b5b4f7d29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10952596584e259781f083f159627f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a38d6744ffd463fbc3d4fa82f5d1ac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ARTICULATE_AUDIO_RECORDED" val="1"/>
  <p:tag name="TIMELINE" val="1.5"/>
  <p:tag name="ELAPSEDTIME" val="147.4"/>
  <p:tag name="ANNOTATION_TYPE_1" val="0"/>
  <p:tag name="ANNOTATION_START_1" val="5.9"/>
  <p:tag name="ANNOTATION_END_1" val="8.2"/>
  <p:tag name="ANNOTATION_TOP_1" val="252"/>
  <p:tag name="ANNOTATION_LEFT_1" val="8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2"/>
  <p:tag name="ANNOTATION_END_2" val="10.2"/>
  <p:tag name="ANNOTATION_TOP_2" val="334"/>
  <p:tag name="ANNOTATION_LEFT_2" val="7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2"/>
  <p:tag name="ANNOTATION_END_3" val="12.4"/>
  <p:tag name="ANNOTATION_TOP_3" val="468"/>
  <p:tag name="ANNOTATION_LEFT_3" val="9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2.4"/>
  <p:tag name="ANNOTATION_END_4" val="14.9"/>
  <p:tag name="ANNOTATION_TOP_4" val="546"/>
  <p:tag name="ANNOTATION_LEFT_4" val="9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4.9"/>
  <p:tag name="ANNOTATION_END_5" val="21.6"/>
  <p:tag name="ANNOTATION_TOP_5" val="253"/>
  <p:tag name="ANNOTATION_LEFT_5" val="9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21.6"/>
  <p:tag name="ANNOTATION_END_6" val="21.6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21.6"/>
  <p:tag name="ANNOTATION_END_7" val="27.7"/>
  <p:tag name="ANNOTATION_TOP_7" val="222"/>
  <p:tag name="ANNOTATION_LEFT_7" val="100"/>
  <p:tag name="ANNOTATION_WIDTH_7" val="103"/>
  <p:tag name="ANNOTATION_HEIGHT_7" val="41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27.7"/>
  <p:tag name="ANNOTATION_END_8" val="27.7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27.7"/>
  <p:tag name="ANNOTATION_END_9" val="33.1"/>
  <p:tag name="ANNOTATION_TOP_9" val="304"/>
  <p:tag name="ANNOTATION_LEFT_9" val="88"/>
  <p:tag name="ANNOTATION_WIDTH_9" val="134"/>
  <p:tag name="ANNOTATION_HEIGHT_9" val="48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33.1"/>
  <p:tag name="ANNOTATION_END_10" val="33.1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33.1"/>
  <p:tag name="ANNOTATION_END_11" val="42.9"/>
  <p:tag name="ANNOTATION_TOP_11" val="430"/>
  <p:tag name="ANNOTATION_LEFT_11" val="91"/>
  <p:tag name="ANNOTATION_WIDTH_11" val="87"/>
  <p:tag name="ANNOTATION_HEIGHT_11" val="56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5296274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42.9"/>
  <p:tag name="ANNOTATION_END_12" val="42.9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5296274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42.9"/>
  <p:tag name="ANNOTATION_END_13" val="51.1"/>
  <p:tag name="ANNOTATION_TOP_13" val="514"/>
  <p:tag name="ANNOTATION_LEFT_13" val="85"/>
  <p:tag name="ANNOTATION_WIDTH_13" val="128"/>
  <p:tag name="ANNOTATION_HEIGHT_13" val="52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16777215"/>
  <p:tag name="ANNOTATION_FILL_COLOR_13" val="5296274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51.1"/>
  <p:tag name="ANNOTATION_END_14" val="55.1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5296274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55.1"/>
  <p:tag name="ANNOTATION_END_15" val="58.2"/>
  <p:tag name="ANNOTATION_TOP_15" val="250"/>
  <p:tag name="ANNOTATION_LEFT_15" val="5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8.2"/>
  <p:tag name="ANNOTATION_END_16" val="65.6"/>
  <p:tag name="ANNOTATION_TOP_16" val="261"/>
  <p:tag name="ANNOTATION_LEFT_16" val="45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5.6"/>
  <p:tag name="ANNOTATION_END_17" val="67.2"/>
  <p:tag name="ANNOTATION_TOP_17" val="328"/>
  <p:tag name="ANNOTATION_LEFT_17" val="10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67.2"/>
  <p:tag name="ANNOTATION_END_18" val="84.7"/>
  <p:tag name="ANNOTATION_TOP_18" val="329"/>
  <p:tag name="ANNOTATION_LEFT_18" val="50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4.7"/>
  <p:tag name="ANNOTATION_END_19" val="88.1"/>
  <p:tag name="ANNOTATION_TOP_19" val="457"/>
  <p:tag name="ANNOTATION_LEFT_19" val="6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8.1"/>
  <p:tag name="ANNOTATION_END_20" val="90.2"/>
  <p:tag name="ANNOTATION_TOP_20" val="455"/>
  <p:tag name="ANNOTATION_LEFT_20" val="42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0.2"/>
  <p:tag name="ANNOTATION_END_21" val="113.1"/>
  <p:tag name="ANNOTATION_TOP_21" val="461"/>
  <p:tag name="ANNOTATION_LEFT_21" val="66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3.1"/>
  <p:tag name="ANNOTATION_END_22" val="115.3"/>
  <p:tag name="ANNOTATION_TOP_22" val="536"/>
  <p:tag name="ANNOTATION_LEFT_22" val="8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5.3"/>
  <p:tag name="ANNOTATION_END_23" val="144.5"/>
  <p:tag name="ANNOTATION_TOP_23" val="541"/>
  <p:tag name="ANNOTATION_LEFT_23" val="47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NAV_LEVEL" val="1"/>
  <p:tag name="ARTICULATE_SLIDE_PRESENTER_GUID" val="a24e2487-e4b8-4d7c-a837-f5b5b4f7d29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764eb692dd4491593e1e578f8aae70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237eda2ea344a67a692ad59cade445d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8"/>
  <p:tag name="ARTICULATE_AUDIO_RECORDED" val="1"/>
  <p:tag name="TIMELINE" val="5.4/10.5/14.5/18.8"/>
  <p:tag name="ELAPSEDTIME" val="310.7"/>
  <p:tag name="ANNOTATION_TYPE_1" val="2"/>
  <p:tag name="ANNOTATION_START_1" val="35.0"/>
  <p:tag name="ANNOTATION_END_1" val="35.0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35.0"/>
  <p:tag name="ANNOTATION_END_2" val="43.4"/>
  <p:tag name="ANNOTATION_TOP_2" val="188"/>
  <p:tag name="ANNOTATION_LEFT_2" val="80"/>
  <p:tag name="ANNOTATION_WIDTH_2" val="124"/>
  <p:tag name="ANNOTATION_HEIGHT_2" val="55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43.4"/>
  <p:tag name="ANNOTATION_END_3" val="43.4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43.4"/>
  <p:tag name="ANNOTATION_END_4" val="59.1"/>
  <p:tag name="ANNOTATION_TOP_4" val="202"/>
  <p:tag name="ANNOTATION_LEFT_4" val="206"/>
  <p:tag name="ANNOTATION_WIDTH_4" val="83"/>
  <p:tag name="ANNOTATION_HEIGHT_4" val="41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59.1"/>
  <p:tag name="ANNOTATION_END_5" val="59.1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59.1"/>
  <p:tag name="ANNOTATION_END_6" val="66.6"/>
  <p:tag name="ANNOTATION_TOP_6" val="196"/>
  <p:tag name="ANNOTATION_LEFT_6" val="288"/>
  <p:tag name="ANNOTATION_WIDTH_6" val="137"/>
  <p:tag name="ANNOTATION_HEIGHT_6" val="49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66.6"/>
  <p:tag name="ANNOTATION_END_7" val="75.0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0"/>
  <p:tag name="ANNOTATION_START_8" val="75.0"/>
  <p:tag name="ANNOTATION_END_8" val="81.3"/>
  <p:tag name="ANNOTATION_TOP_8" val="256"/>
  <p:tag name="ANNOTATION_LEFT_8" val="8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1.3"/>
  <p:tag name="ANNOTATION_END_9" val="86.8"/>
  <p:tag name="ANNOTATION_TOP_9" val="257"/>
  <p:tag name="ANNOTATION_LEFT_9" val="50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6.8"/>
  <p:tag name="ANNOTATION_END_10" val="96.0"/>
  <p:tag name="ANNOTATION_TOP_10" val="223"/>
  <p:tag name="ANNOTATION_LEFT_10" val="21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2"/>
  <p:tag name="ANNOTATION_START_11" val="106.0"/>
  <p:tag name="ANNOTATION_END_11" val="106.0"/>
  <p:tag name="ANNOTATION_TOP_11" val="-40"/>
  <p:tag name="ANNOTATION_LEFT_11" val="-40"/>
  <p:tag name="ANNOTATION_WIDTH_11" val="1042"/>
  <p:tag name="ANNOTATION_HEIGHT_11" val="801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16777215"/>
  <p:tag name="ANNOTATION_FILL_COLOR_11" val="5296274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106.0"/>
  <p:tag name="ANNOTATION_END_12" val="113.5"/>
  <p:tag name="ANNOTATION_TOP_12" val="322"/>
  <p:tag name="ANNOTATION_LEFT_12" val="79"/>
  <p:tag name="ANNOTATION_WIDTH_12" val="150"/>
  <p:tag name="ANNOTATION_HEIGHT_12" val="55"/>
  <p:tag name="ANNOTATION_ANIMATION_12" val="4"/>
  <p:tag name="ANNOTATION_ROTATION_12" val="0"/>
  <p:tag name="ANNOTATION_SUB_TYPE_12" val="11"/>
  <p:tag name="ANNOTATION_LOOP_COUNT_12" val="1"/>
  <p:tag name="ANNOTATION_BOX_RADIUS_12" val="5"/>
  <p:tag name="ANNOTATION_SCALE_12" val="0"/>
  <p:tag name="ANNOTATION_BORDER_ALPHA_12" val="100"/>
  <p:tag name="ANNOTATION_BORDER_COLOR_12" val="16777215"/>
  <p:tag name="ANNOTATION_FILL_COLOR_12" val="5296274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113.5"/>
  <p:tag name="ANNOTATION_END_13" val="113.5"/>
  <p:tag name="ANNOTATION_TOP_13" val="-40"/>
  <p:tag name="ANNOTATION_LEFT_13" val="-40"/>
  <p:tag name="ANNOTATION_WIDTH_13" val="1042"/>
  <p:tag name="ANNOTATION_HEIGHT_13" val="801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16777215"/>
  <p:tag name="ANNOTATION_FILL_COLOR_13" val="5296274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113.5"/>
  <p:tag name="ANNOTATION_END_14" val="121.2"/>
  <p:tag name="ANNOTATION_TOP_14" val="324"/>
  <p:tag name="ANNOTATION_LEFT_14" val="220"/>
  <p:tag name="ANNOTATION_WIDTH_14" val="94"/>
  <p:tag name="ANNOTATION_HEIGHT_14" val="45"/>
  <p:tag name="ANNOTATION_ANIMATION_14" val="4"/>
  <p:tag name="ANNOTATION_ROTATION_14" val="0"/>
  <p:tag name="ANNOTATION_SUB_TYPE_14" val="11"/>
  <p:tag name="ANNOTATION_LOOP_COUNT_14" val="1"/>
  <p:tag name="ANNOTATION_BOX_RADIUS_14" val="5"/>
  <p:tag name="ANNOTATION_SCALE_14" val="0"/>
  <p:tag name="ANNOTATION_BORDER_ALPHA_14" val="100"/>
  <p:tag name="ANNOTATION_BORDER_COLOR_14" val="16777215"/>
  <p:tag name="ANNOTATION_FILL_COLOR_14" val="5296274"/>
  <p:tag name="ANNOTATION_FILL_ALPHA_14" val="50"/>
  <p:tag name="ANNOTATION_BORDER_WIDTH_14" val="2"/>
  <p:tag name="ANNOTATION_SLIDE_WIDTH_14" val="960"/>
  <p:tag name="ANNOTATION_SLIDE_HEIGHT_14" val="720"/>
  <p:tag name="ANNOTATION_TYPE_15" val="2"/>
  <p:tag name="ANNOTATION_START_15" val="121.2"/>
  <p:tag name="ANNOTATION_END_15" val="121.2"/>
  <p:tag name="ANNOTATION_TOP_15" val="-40"/>
  <p:tag name="ANNOTATION_LEFT_15" val="-40"/>
  <p:tag name="ANNOTATION_WIDTH_15" val="1042"/>
  <p:tag name="ANNOTATION_HEIGHT_15" val="801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16777215"/>
  <p:tag name="ANNOTATION_FILL_COLOR_15" val="5296274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121.2"/>
  <p:tag name="ANNOTATION_END_16" val="124.9"/>
  <p:tag name="ANNOTATION_TOP_16" val="324"/>
  <p:tag name="ANNOTATION_LEFT_16" val="302"/>
  <p:tag name="ANNOTATION_WIDTH_16" val="137"/>
  <p:tag name="ANNOTATION_HEIGHT_16" val="49"/>
  <p:tag name="ANNOTATION_ANIMATION_16" val="4"/>
  <p:tag name="ANNOTATION_ROTATION_16" val="0"/>
  <p:tag name="ANNOTATION_SUB_TYPE_16" val="11"/>
  <p:tag name="ANNOTATION_LOOP_COUNT_16" val="1"/>
  <p:tag name="ANNOTATION_BOX_RADIUS_16" val="5"/>
  <p:tag name="ANNOTATION_SCALE_16" val="0"/>
  <p:tag name="ANNOTATION_BORDER_ALPHA_16" val="100"/>
  <p:tag name="ANNOTATION_BORDER_COLOR_16" val="16777215"/>
  <p:tag name="ANNOTATION_FILL_COLOR_16" val="5296274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124.9"/>
  <p:tag name="ANNOTATION_END_17" val="128.8"/>
  <p:tag name="ANNOTATION_TOP_17" val="-40"/>
  <p:tag name="ANNOTATION_LEFT_17" val="-40"/>
  <p:tag name="ANNOTATION_WIDTH_17" val="1042"/>
  <p:tag name="ANNOTATION_HEIGHT_17" val="801"/>
  <p:tag name="ANNOTATION_ANIMATION_17" val="4"/>
  <p:tag name="ANNOTATION_ROTATION_17" val="0"/>
  <p:tag name="ANNOTATION_SUB_TYPE_17" val="11"/>
  <p:tag name="ANNOTATION_LOOP_COUNT_17" val="1"/>
  <p:tag name="ANNOTATION_BOX_RADIUS_17" val="0"/>
  <p:tag name="ANNOTATION_SCALE_17" val="0"/>
  <p:tag name="ANNOTATION_BORDER_ALPHA_17" val="100"/>
  <p:tag name="ANNOTATION_BORDER_COLOR_17" val="16777215"/>
  <p:tag name="ANNOTATION_FILL_COLOR_17" val="5296274"/>
  <p:tag name="ANNOTATION_FILL_ALPHA_17" val="50"/>
  <p:tag name="ANNOTATION_BORDER_WIDTH_17" val="2"/>
  <p:tag name="ANNOTATION_SLIDE_WIDTH_17" val="960"/>
  <p:tag name="ANNOTATION_SLIDE_HEIGHT_17" val="720"/>
  <p:tag name="ANNOTATION_TYPE_18" val="0"/>
  <p:tag name="ANNOTATION_START_18" val="128.8"/>
  <p:tag name="ANNOTATION_END_18" val="131.8"/>
  <p:tag name="ANNOTATION_TOP_18" val="392"/>
  <p:tag name="ANNOTATION_LEFT_18" val="8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1.8"/>
  <p:tag name="ANNOTATION_END_19" val="134.2"/>
  <p:tag name="ANNOTATION_TOP_19" val="385"/>
  <p:tag name="ANNOTATION_LEFT_19" val="23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34.2"/>
  <p:tag name="ANNOTATION_END_20" val="157.6"/>
  <p:tag name="ANNOTATION_TOP_20" val="387"/>
  <p:tag name="ANNOTATION_LEFT_20" val="62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7.6"/>
  <p:tag name="ANNOTATION_END_21" val="172.3"/>
  <p:tag name="ANNOTATION_TOP_21" val="383"/>
  <p:tag name="ANNOTATION_LEFT_21" val="75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2"/>
  <p:tag name="ANNOTATION_START_22" val="181.7"/>
  <p:tag name="ANNOTATION_END_22" val="181.7"/>
  <p:tag name="ANNOTATION_TOP_22" val="-40"/>
  <p:tag name="ANNOTATION_LEFT_22" val="-40"/>
  <p:tag name="ANNOTATION_WIDTH_22" val="1042"/>
  <p:tag name="ANNOTATION_HEIGHT_22" val="801"/>
  <p:tag name="ANNOTATION_ANIMATION_22" val="4"/>
  <p:tag name="ANNOTATION_ROTATION_22" val="0"/>
  <p:tag name="ANNOTATION_SUB_TYPE_22" val="11"/>
  <p:tag name="ANNOTATION_LOOP_COUNT_22" val="1"/>
  <p:tag name="ANNOTATION_BOX_RADIUS_22" val="0"/>
  <p:tag name="ANNOTATION_SCALE_22" val="0"/>
  <p:tag name="ANNOTATION_BORDER_ALPHA_22" val="100"/>
  <p:tag name="ANNOTATION_BORDER_COLOR_22" val="16777215"/>
  <p:tag name="ANNOTATION_FILL_COLOR_22" val="5296274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181.7"/>
  <p:tag name="ANNOTATION_END_23" val="188.5"/>
  <p:tag name="ANNOTATION_TOP_23" val="450"/>
  <p:tag name="ANNOTATION_LEFT_23" val="80"/>
  <p:tag name="ANNOTATION_WIDTH_23" val="130"/>
  <p:tag name="ANNOTATION_HEIGHT_23" val="50"/>
  <p:tag name="ANNOTATION_ANIMATION_23" val="4"/>
  <p:tag name="ANNOTATION_ROTATION_23" val="0"/>
  <p:tag name="ANNOTATION_SUB_TYPE_23" val="11"/>
  <p:tag name="ANNOTATION_LOOP_COUNT_23" val="1"/>
  <p:tag name="ANNOTATION_BOX_RADIUS_23" val="5"/>
  <p:tag name="ANNOTATION_SCALE_23" val="0"/>
  <p:tag name="ANNOTATION_BORDER_ALPHA_23" val="100"/>
  <p:tag name="ANNOTATION_BORDER_COLOR_23" val="16777215"/>
  <p:tag name="ANNOTATION_FILL_COLOR_23" val="5296274"/>
  <p:tag name="ANNOTATION_FILL_ALPHA_23" val="50"/>
  <p:tag name="ANNOTATION_BORDER_WIDTH_23" val="2"/>
  <p:tag name="ANNOTATION_SLIDE_WIDTH_23" val="960"/>
  <p:tag name="ANNOTATION_SLIDE_HEIGHT_23" val="720"/>
  <p:tag name="ANNOTATION_TYPE_24" val="2"/>
  <p:tag name="ANNOTATION_START_24" val="188.5"/>
  <p:tag name="ANNOTATION_END_24" val="188.5"/>
  <p:tag name="ANNOTATION_TOP_24" val="-40"/>
  <p:tag name="ANNOTATION_LEFT_24" val="-40"/>
  <p:tag name="ANNOTATION_WIDTH_24" val="1042"/>
  <p:tag name="ANNOTATION_HEIGHT_24" val="801"/>
  <p:tag name="ANNOTATION_ANIMATION_24" val="4"/>
  <p:tag name="ANNOTATION_ROTATION_24" val="0"/>
  <p:tag name="ANNOTATION_SUB_TYPE_24" val="11"/>
  <p:tag name="ANNOTATION_LOOP_COUNT_24" val="1"/>
  <p:tag name="ANNOTATION_BOX_RADIUS_24" val="0"/>
  <p:tag name="ANNOTATION_SCALE_24" val="0"/>
  <p:tag name="ANNOTATION_BORDER_ALPHA_24" val="100"/>
  <p:tag name="ANNOTATION_BORDER_COLOR_24" val="16777215"/>
  <p:tag name="ANNOTATION_FILL_COLOR_24" val="5296274"/>
  <p:tag name="ANNOTATION_FILL_ALPHA_24" val="50"/>
  <p:tag name="ANNOTATION_BORDER_WIDTH_24" val="2"/>
  <p:tag name="ANNOTATION_SLIDE_WIDTH_24" val="960"/>
  <p:tag name="ANNOTATION_SLIDE_HEIGHT_24" val="720"/>
  <p:tag name="ANNOTATION_TYPE_25" val="2"/>
  <p:tag name="ANNOTATION_START_25" val="188.5"/>
  <p:tag name="ANNOTATION_END_25" val="200.5"/>
  <p:tag name="ANNOTATION_TOP_25" val="451"/>
  <p:tag name="ANNOTATION_LEFT_25" val="201"/>
  <p:tag name="ANNOTATION_WIDTH_25" val="130"/>
  <p:tag name="ANNOTATION_HEIGHT_25" val="55"/>
  <p:tag name="ANNOTATION_ANIMATION_25" val="4"/>
  <p:tag name="ANNOTATION_ROTATION_25" val="0"/>
  <p:tag name="ANNOTATION_SUB_TYPE_25" val="11"/>
  <p:tag name="ANNOTATION_LOOP_COUNT_25" val="1"/>
  <p:tag name="ANNOTATION_BOX_RADIUS_25" val="5"/>
  <p:tag name="ANNOTATION_SCALE_25" val="0"/>
  <p:tag name="ANNOTATION_BORDER_ALPHA_25" val="100"/>
  <p:tag name="ANNOTATION_BORDER_COLOR_25" val="16777215"/>
  <p:tag name="ANNOTATION_FILL_COLOR_25" val="5296274"/>
  <p:tag name="ANNOTATION_FILL_ALPHA_25" val="50"/>
  <p:tag name="ANNOTATION_BORDER_WIDTH_25" val="2"/>
  <p:tag name="ANNOTATION_SLIDE_WIDTH_25" val="960"/>
  <p:tag name="ANNOTATION_SLIDE_HEIGHT_25" val="720"/>
  <p:tag name="ANNOTATION_TYPE_26" val="2"/>
  <p:tag name="ANNOTATION_START_26" val="200.5"/>
  <p:tag name="ANNOTATION_END_26" val="200.5"/>
  <p:tag name="ANNOTATION_TOP_26" val="-40"/>
  <p:tag name="ANNOTATION_LEFT_26" val="-40"/>
  <p:tag name="ANNOTATION_WIDTH_26" val="1042"/>
  <p:tag name="ANNOTATION_HEIGHT_26" val="801"/>
  <p:tag name="ANNOTATION_ANIMATION_26" val="4"/>
  <p:tag name="ANNOTATION_ROTATION_26" val="0"/>
  <p:tag name="ANNOTATION_SUB_TYPE_26" val="11"/>
  <p:tag name="ANNOTATION_LOOP_COUNT_26" val="1"/>
  <p:tag name="ANNOTATION_BOX_RADIUS_26" val="0"/>
  <p:tag name="ANNOTATION_SCALE_26" val="0"/>
  <p:tag name="ANNOTATION_BORDER_ALPHA_26" val="100"/>
  <p:tag name="ANNOTATION_BORDER_COLOR_26" val="16777215"/>
  <p:tag name="ANNOTATION_FILL_COLOR_26" val="5296274"/>
  <p:tag name="ANNOTATION_FILL_ALPHA_26" val="50"/>
  <p:tag name="ANNOTATION_BORDER_WIDTH_26" val="2"/>
  <p:tag name="ANNOTATION_SLIDE_WIDTH_26" val="960"/>
  <p:tag name="ANNOTATION_SLIDE_HEIGHT_26" val="720"/>
  <p:tag name="ANNOTATION_TYPE_27" val="2"/>
  <p:tag name="ANNOTATION_START_27" val="200.5"/>
  <p:tag name="ANNOTATION_END_27" val="202.9"/>
  <p:tag name="ANNOTATION_TOP_27" val="455"/>
  <p:tag name="ANNOTATION_LEFT_27" val="330"/>
  <p:tag name="ANNOTATION_WIDTH_27" val="105"/>
  <p:tag name="ANNOTATION_HEIGHT_27" val="54"/>
  <p:tag name="ANNOTATION_ANIMATION_27" val="4"/>
  <p:tag name="ANNOTATION_ROTATION_27" val="0"/>
  <p:tag name="ANNOTATION_SUB_TYPE_27" val="11"/>
  <p:tag name="ANNOTATION_LOOP_COUNT_27" val="1"/>
  <p:tag name="ANNOTATION_BOX_RADIUS_27" val="5"/>
  <p:tag name="ANNOTATION_SCALE_27" val="0"/>
  <p:tag name="ANNOTATION_BORDER_ALPHA_27" val="100"/>
  <p:tag name="ANNOTATION_BORDER_COLOR_27" val="16777215"/>
  <p:tag name="ANNOTATION_FILL_COLOR_27" val="5296274"/>
  <p:tag name="ANNOTATION_FILL_ALPHA_27" val="50"/>
  <p:tag name="ANNOTATION_BORDER_WIDTH_27" val="2"/>
  <p:tag name="ANNOTATION_SLIDE_WIDTH_27" val="960"/>
  <p:tag name="ANNOTATION_SLIDE_HEIGHT_27" val="720"/>
  <p:tag name="ANNOTATION_TYPE_28" val="2"/>
  <p:tag name="ANNOTATION_START_28" val="202.9"/>
  <p:tag name="ANNOTATION_END_28" val="206.5"/>
  <p:tag name="ANNOTATION_TOP_28" val="-40"/>
  <p:tag name="ANNOTATION_LEFT_28" val="-40"/>
  <p:tag name="ANNOTATION_WIDTH_28" val="1042"/>
  <p:tag name="ANNOTATION_HEIGHT_28" val="801"/>
  <p:tag name="ANNOTATION_ANIMATION_28" val="4"/>
  <p:tag name="ANNOTATION_ROTATION_28" val="0"/>
  <p:tag name="ANNOTATION_SUB_TYPE_28" val="11"/>
  <p:tag name="ANNOTATION_LOOP_COUNT_28" val="1"/>
  <p:tag name="ANNOTATION_BOX_RADIUS_28" val="0"/>
  <p:tag name="ANNOTATION_SCALE_28" val="0"/>
  <p:tag name="ANNOTATION_BORDER_ALPHA_28" val="100"/>
  <p:tag name="ANNOTATION_BORDER_COLOR_28" val="16777215"/>
  <p:tag name="ANNOTATION_FILL_COLOR_28" val="5296274"/>
  <p:tag name="ANNOTATION_FILL_ALPHA_28" val="50"/>
  <p:tag name="ANNOTATION_BORDER_WIDTH_28" val="2"/>
  <p:tag name="ANNOTATION_SLIDE_WIDTH_28" val="960"/>
  <p:tag name="ANNOTATION_SLIDE_HEIGHT_28" val="720"/>
  <p:tag name="ANNOTATION_TYPE_29" val="0"/>
  <p:tag name="ANNOTATION_START_29" val="206.5"/>
  <p:tag name="ANNOTATION_END_29" val="211.6"/>
  <p:tag name="ANNOTATION_TOP_29" val="517"/>
  <p:tag name="ANNOTATION_LEFT_29" val="8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11.6"/>
  <p:tag name="ANNOTATION_END_30" val="215.1"/>
  <p:tag name="ANNOTATION_TOP_30" val="218"/>
  <p:tag name="ANNOTATION_LEFT_30" val="4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16711680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15.1"/>
  <p:tag name="ANNOTATION_END_31" val="216.1"/>
  <p:tag name="ANNOTATION_TOP_31" val="483"/>
  <p:tag name="ANNOTATION_LEFT_31" val="3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16711680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16.1"/>
  <p:tag name="ANNOTATION_END_32" val="218.4"/>
  <p:tag name="ANNOTATION_TOP_32" val="478"/>
  <p:tag name="ANNOTATION_LEFT_32" val="5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16711680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18.4"/>
  <p:tag name="ANNOTATION_END_33" val="234.0"/>
  <p:tag name="ANNOTATION_TOP_33" val="517"/>
  <p:tag name="ANNOTATION_LEFT_33" val="422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16711680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34.0"/>
  <p:tag name="ANNOTATION_END_34" val="245.4"/>
  <p:tag name="ANNOTATION_TOP_34" val="570"/>
  <p:tag name="ANNOTATION_LEFT_34" val="8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16711680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45.4"/>
  <p:tag name="ANNOTATION_END_35" val="250.9"/>
  <p:tag name="ANNOTATION_TOP_35" val="568"/>
  <p:tag name="ANNOTATION_LEFT_35" val="22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16711680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50.9"/>
  <p:tag name="ANNOTATION_END_36" val="255.1"/>
  <p:tag name="ANNOTATION_TOP_36" val="569"/>
  <p:tag name="ANNOTATION_LEFT_36" val="35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16711680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55.1"/>
  <p:tag name="ANNOTATION_END_37" val="278.6"/>
  <p:tag name="ANNOTATION_TOP_37" val="616"/>
  <p:tag name="ANNOTATION_LEFT_37" val="97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16711680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86.9"/>
  <p:tag name="ANNOTATION_END_38" val="289.3"/>
  <p:tag name="ANNOTATION_TOP_38" val="222"/>
  <p:tag name="ANNOTATION_LEFT_38" val="78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16711680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89.3"/>
  <p:tag name="ANNOTATION_END_39" val="292.1"/>
  <p:tag name="ANNOTATION_TOP_39" val="347"/>
  <p:tag name="ANNOTATION_LEFT_39" val="85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16711680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92.1"/>
  <p:tag name="ANNOTATION_END_40" val="294.7"/>
  <p:tag name="ANNOTATION_TOP_40" val="475"/>
  <p:tag name="ANNOTATION_LEFT_40" val="8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16711680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94.7"/>
  <p:tag name="ANNOTATION_TOP_41" val="572"/>
  <p:tag name="ANNOTATION_LEFT_41" val="86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16711680"/>
  <p:tag name="ANNOTATION_FILL_ALPHA_41" val="100"/>
  <p:tag name="ANNOTATION_BORDER_WIDTH_41" val="2"/>
  <p:tag name="ANNOTATION_SLIDE_WIDTH_41" val="960"/>
  <p:tag name="ANNOTATION_SLIDE_HEIGHT_41" val="720"/>
  <p:tag name="ANNOTATION_COUNT" val="41"/>
  <p:tag name="ARTICULATE_NAV_LEVEL" val="1"/>
  <p:tag name="ARTICULATE_SLIDE_PRESENTER_GUID" val="a24e2487-e4b8-4d7c-a837-f5b5b4f7d2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1d340e3060b40cd856f7784d6681fed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e06cf58bc149768bb4136b5d0d1ba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IZMAKER_QUIZ_FILENAME" val="C:\Ashraf\D\Faculty file\e-Larning\1433-1434\المحتوى الرقمي\Zoo-145\Without-Sound\2 Lecture-Prokaryotes\Quiz1.quiz"/>
  <p:tag name="QUIZMAKER_QUIZ_SLIDE_ID" val="318"/>
  <p:tag name="OVERRIDE" val="QUIZMAKER_QUIZ_SLIDE"/>
  <p:tag name="QUIZMAKER_QUIZ_TITLE" val="Quiz1"/>
  <p:tag name="ARTICULATE_DESCRIPTION" val="Quiz - 4 questions"/>
  <p:tag name="AQP_PASS_SCORE" val="80"/>
  <p:tag name="QUIZMAKER_LAST_MODIFY_DATE" val="41578.6088310185"/>
  <p:tag name="EMBEDDEDCONTENT_LASTWRITETIMEUTC" val="2013-10-31 11:36:43Z"/>
  <p:tag name="ELAPSEDTIME" val="5"/>
  <p:tag name="AUDIO_ID" val="318"/>
  <p:tag name="AQP_PASS_ACTION" val="2"/>
  <p:tag name="AQP_FAIL_ACTION" val="2"/>
  <p:tag name="ARTICULATE_SHOW_IN_MENU" val="multipleitems"/>
  <p:tag name="ARTICULATE_NAV_LEVEL" val="1"/>
  <p:tag name="ARTICULATE_SLIDE_PRESENTER_GUID" val="a24e2487-e4b8-4d7c-a837-f5b5b4f7d292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USED_LAYOUT" val="6"/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B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RTICULATE_NAV_LEVEL" val="1"/>
  <p:tag name="ARTICULATE_SLIDE_PRESENTER_GUID" val="736f18a4-6a5f-4ffd-af4d-e3e782cc8a3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324"/>
  <p:tag name="ARTICULATE_USED_LAYOUT" val="1"/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VERRIDE" val="ENGAGE_INTERACTION_SLIDE"/>
  <p:tag name="ENGAGE_INTERACTION_FILENAME" val="C:\Ashraf\D\Ashraf 2\Lectures\Saudia\145-Zoo\Gamal-Lectures\New-Articulate\Lectures\Lecture-5 Prokaryotes\Main.intr"/>
  <p:tag name="ENGAGE_INTERACTION_SLIDE_ID" val="322"/>
  <p:tag name="ENGAGE_INTERACTION_FINISH" val="2"/>
  <p:tag name="ENGAGE_INTERACTION_FINISH_MESSAGE" val="Next Slide"/>
  <p:tag name="ENGAGE_INTERACTION_TITLE" val="Prokaryotes"/>
  <p:tag name="ARTICULATE_DESCRIPTION" val="Accordion - 1 Panel "/>
  <p:tag name="ENGAGE_LAST_MODIFY_DATE" val="41656.6019675926"/>
  <p:tag name="EMBEDDEDCONTENT_LASTWRITETIMEUTC" val="2014-01-17 11:26:50Z"/>
  <p:tag name="ELAPSEDTIME" val="134"/>
  <p:tag name="ARTICULATE_SHOW_IN_MENU" val="multipleitems"/>
  <p:tag name="AUDIO_ID" val="322"/>
  <p:tag name="ARTICULATE_NAV_LEVEL" val="1"/>
  <p:tag name="ARTICULATE_SLIDE_PRESENTER_GUID" val="a24e2487-e4b8-4d7c-a837-f5b5b4f7d292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USED_LAYOUT" val="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d4228f0b98649f1859010e151ebef3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1948e17bc33481d9989b9b68f8b90d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B" val="1"/>
</p:tagLst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3635</TotalTime>
  <Words>856</Words>
  <Application>Microsoft Office PowerPoint</Application>
  <PresentationFormat>On-screen Show (4:3)</PresentationFormat>
  <Paragraphs>112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Network</vt:lpstr>
      <vt:lpstr>PowerPoint Presentation</vt:lpstr>
      <vt:lpstr>PowerPoint Presentation</vt:lpstr>
      <vt:lpstr>Prokaryotes</vt:lpstr>
      <vt:lpstr>PowerPoint Presentation</vt:lpstr>
      <vt:lpstr>PowerPoint Presentation</vt:lpstr>
      <vt:lpstr>Shapes of Bacteria</vt:lpstr>
      <vt:lpstr>The Gram’s stain: صبغة جرام</vt:lpstr>
      <vt:lpstr>PowerPoint Presentation</vt:lpstr>
      <vt:lpstr>PowerPoint Presentation</vt:lpstr>
      <vt:lpstr>PowerPoint Presentation</vt:lpstr>
      <vt:lpstr>PowerPoint Presentation</vt:lpstr>
      <vt:lpstr>II - The bacterial cell wall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Quiz1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 Ahm</dc:creator>
  <cp:lastModifiedBy>Ahm Ahm</cp:lastModifiedBy>
  <cp:revision>560</cp:revision>
  <dcterms:created xsi:type="dcterms:W3CDTF">2005-10-01T18:57:57Z</dcterms:created>
  <dcterms:modified xsi:type="dcterms:W3CDTF">2014-09-21T08:50:19Z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5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ACDD97B6-0105-4994-99EC-8F127B169FD6</vt:lpwstr>
  </property>
  <property fmtid="{D5CDD505-2E9C-101B-9397-08002B2CF9AE}" pid="6" name="ArticulateProjectFull">
    <vt:lpwstr>C:\Users\amahmedkeele\Desktop\Lectures\Lecture-5 Prokaryotes\Lecture 5.ppta</vt:lpwstr>
  </property>
</Properties>
</file>