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  <p:sldMasterId id="2147483768" r:id="rId5"/>
  </p:sldMasterIdLst>
  <p:notesMasterIdLst>
    <p:notesMasterId r:id="rId33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349" r:id="rId14"/>
    <p:sldId id="272" r:id="rId15"/>
    <p:sldId id="273" r:id="rId16"/>
    <p:sldId id="279" r:id="rId17"/>
    <p:sldId id="351" r:id="rId18"/>
    <p:sldId id="280" r:id="rId19"/>
    <p:sldId id="281" r:id="rId20"/>
    <p:sldId id="282" r:id="rId21"/>
    <p:sldId id="283" r:id="rId22"/>
    <p:sldId id="286" r:id="rId23"/>
    <p:sldId id="299" r:id="rId24"/>
    <p:sldId id="352" r:id="rId25"/>
    <p:sldId id="350" r:id="rId26"/>
    <p:sldId id="305" r:id="rId27"/>
    <p:sldId id="306" r:id="rId28"/>
    <p:sldId id="308" r:id="rId29"/>
    <p:sldId id="309" r:id="rId30"/>
    <p:sldId id="307" r:id="rId31"/>
    <p:sldId id="310" r:id="rId32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C5C000"/>
    <a:srgbClr val="FF9900"/>
    <a:srgbClr val="666633"/>
    <a:srgbClr val="7D9697"/>
    <a:srgbClr val="599DBB"/>
    <a:srgbClr val="515689"/>
    <a:srgbClr val="B129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718FF7-0367-443F-BAA9-105B30C0A5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4B597-469C-47EE-A41B-F1EEE0B036E5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AFDF5-E1A1-4BA0-9856-F39BB6824191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26379-6B03-49C4-A818-CE78D5C7E122}" type="slidenum">
              <a:rPr lang="ar-SA" smtClean="0"/>
              <a:pPr/>
              <a:t>11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3D1CA-E63A-4715-BAEC-2448C78DB947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90259-120C-4E76-BDC3-3EBB1C6CB321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B3638-AAA9-468E-9B20-799ACDEFD803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B2220-2631-4027-8796-D72C8BB2A2E0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6FE31-C976-4D6F-8929-1FC9AA4F909F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6CCC3-2999-446D-9960-D36E100B5AC4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F2FE0-2DD8-4962-949E-DAE573C7EA3D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5C92E-74A7-4FBC-AF6D-0B7F41A2D01F}" type="slidenum">
              <a:rPr lang="ar-SA" smtClean="0"/>
              <a:pPr/>
              <a:t>22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27EBD-844D-45E0-A293-87E1918788EA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1B88E-894B-4CCC-91A6-AC8D2D9AF61F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38BB4-1E4D-4D6E-9EF4-3B28AC487080}" type="slidenum">
              <a:rPr lang="ar-SA" smtClean="0"/>
              <a:pPr/>
              <a:t>24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F2574-3ED4-4682-96DA-955E33A4EE19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C96C5-C538-4BC2-81BB-D789C89D6E0F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2BD0D-EDC2-49D0-9A00-21FF2EC4B362}" type="slidenum">
              <a:rPr lang="ar-SA" smtClean="0"/>
              <a:pPr/>
              <a:t>27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9F043-2DB9-4315-9018-23B8F7CD5A8B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3BE4E-D8D4-4303-B8EF-65689C644A3A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DCAE4-EB36-40D3-9659-DBFE7FBE3C5B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A8FEE-7AFC-49F5-B54D-1D8FD9BFA75C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D58E7-12FC-4781-8552-3F10E61D4CF1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F76F7-2283-46DF-A591-C944DC74E6C7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D4997-86D6-46DE-B694-5F2B7F9095AE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438C-1A9B-4C43-BF41-322ABE0F4A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0" y="0"/>
            <a:ext cx="9144000" cy="5157788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gray">
          <a:xfrm>
            <a:off x="1262063" y="0"/>
            <a:ext cx="2362200" cy="495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304800" y="2400300"/>
            <a:ext cx="8458200" cy="11049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90800"/>
            <a:ext cx="8229600" cy="685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58674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gray">
          <a:xfrm>
            <a:off x="4267200" y="5257800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Company</a:t>
            </a:r>
          </a:p>
          <a:p>
            <a:r>
              <a:rPr lang="en-US" sz="2600" b="1"/>
              <a:t>LOGO</a:t>
            </a:r>
          </a:p>
        </p:txBody>
      </p:sp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3490913"/>
            <a:ext cx="1258888" cy="1438275"/>
          </a:xfrm>
          <a:prstGeom prst="rect">
            <a:avLst/>
          </a:prstGeom>
          <a:noFill/>
        </p:spPr>
      </p:pic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1276350" y="4941888"/>
            <a:ext cx="7867650" cy="2174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281113" y="4927600"/>
            <a:ext cx="2370137" cy="1096963"/>
          </a:xfrm>
          <a:prstGeom prst="rect">
            <a:avLst/>
          </a:prstGeom>
          <a:noFill/>
        </p:spPr>
      </p:pic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" y="304800"/>
            <a:ext cx="8534400" cy="4343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7391400" y="914400"/>
            <a:ext cx="1600200" cy="1447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>
            <a:off x="8305800" y="0"/>
            <a:ext cx="76200" cy="1752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6" grpId="0" animBg="1"/>
      <p:bldP spid="3137" grpId="0" animBg="1"/>
      <p:bldP spid="3140" grpId="0" animBg="1"/>
    </p:bld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619125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61912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r>
              <a:rPr lang="ar-SA" smtClean="0"/>
              <a:t>انقر فوق الرمز لإضافة جدول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438C-1A9B-4C43-BF41-322ABE0F4A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hf hdr="0" ft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43"/>
          <p:cNvSpPr>
            <a:spLocks noChangeArrowheads="1"/>
          </p:cNvSpPr>
          <p:nvPr/>
        </p:nvSpPr>
        <p:spPr bwMode="gray">
          <a:xfrm>
            <a:off x="0" y="9525"/>
            <a:ext cx="9144000" cy="1028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1447800" y="0"/>
            <a:ext cx="7696200" cy="879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158750"/>
            <a:ext cx="9144000" cy="6032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1143000"/>
            <a:ext cx="228600" cy="5715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gray">
          <a:xfrm>
            <a:off x="8686800" y="0"/>
            <a:ext cx="76200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716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0"/>
            <a:ext cx="1447800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0" y="0"/>
            <a:ext cx="1243013" cy="1038225"/>
          </a:xfrm>
          <a:prstGeom prst="rect">
            <a:avLst/>
          </a:prstGeom>
          <a:noFill/>
        </p:spPr>
      </p:pic>
      <p:sp>
        <p:nvSpPr>
          <p:cNvPr id="1070" name="Rectangle 46"/>
          <p:cNvSpPr>
            <a:spLocks noChangeArrowheads="1"/>
          </p:cNvSpPr>
          <p:nvPr/>
        </p:nvSpPr>
        <p:spPr bwMode="gray">
          <a:xfrm>
            <a:off x="0" y="1035050"/>
            <a:ext cx="14478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206375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1072" grpId="0" animBg="1"/>
    </p:bldLst>
  </p:timing>
  <p:hf hdr="0" ft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news.cnet.com/8301-19882_3-20016433-250.html" TargetMode="External"/><Relationship Id="rId4" Type="http://schemas.openxmlformats.org/officeDocument/2006/relationships/hyperlink" Target="http://www.youtube.com/watch?v=gdGtlAgwcx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eMWG3fwiE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66813"/>
            <a:ext cx="7772400" cy="14700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Copperplate Gothic Bold" pitchFamily="34" charset="0"/>
              </a:rPr>
              <a:t>Storage</a:t>
            </a:r>
          </a:p>
        </p:txBody>
      </p:sp>
      <p:sp>
        <p:nvSpPr>
          <p:cNvPr id="10242" name="عنصر نائب لرقم الشريحة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B76617-7817-4CC4-A6B5-241880A0621E}" type="slidenum">
              <a:rPr lang="ar-SA" b="0" smtClean="0">
                <a:solidFill>
                  <a:schemeClr val="tx1"/>
                </a:solidFill>
              </a:rPr>
              <a:pPr/>
              <a:t>1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598003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dirty="0" smtClean="0">
                <a:solidFill>
                  <a:schemeClr val="accent3"/>
                </a:solidFill>
              </a:rPr>
              <a:t>y</a:t>
            </a: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Hussein </a:t>
            </a:r>
            <a:r>
              <a:rPr lang="en-US" sz="2400" dirty="0" err="1" smtClean="0">
                <a:solidFill>
                  <a:schemeClr val="accent3"/>
                </a:solidFill>
              </a:rPr>
              <a:t>Alhashimi</a:t>
            </a:r>
            <a:endParaRPr lang="en-US" sz="2400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Miniature Hard Disks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247900"/>
            <a:ext cx="8266112" cy="3878263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Many mobile device and consumer electronics include miniature hard disks.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These tiny hard disks are found in devices such as audio players, digital cameras, smart phones, and PDAs.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It has a greater storage capacities than flash memory.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Miniature hard disk have storage capacities that range from 2 GB to 120 GB.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2800" dirty="0" smtClean="0">
              <a:latin typeface="Tw Cen MT Condensed" pitchFamily="34" charset="0"/>
            </a:endParaRPr>
          </a:p>
        </p:txBody>
      </p:sp>
      <p:sp>
        <p:nvSpPr>
          <p:cNvPr id="19459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E6E3E-B82F-4C76-BD8E-B055A479BF23}" type="slidenum">
              <a:rPr lang="ar-SA" b="0" smtClean="0">
                <a:solidFill>
                  <a:schemeClr val="tx1"/>
                </a:solidFill>
              </a:rPr>
              <a:pPr/>
              <a:t>10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pic>
        <p:nvPicPr>
          <p:cNvPr id="19462" name="Picture 7" descr="ch6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957263"/>
            <a:ext cx="14414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-71462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Portable Hard Disks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47900"/>
            <a:ext cx="5795963" cy="4421188"/>
          </a:xfrm>
        </p:spPr>
        <p:txBody>
          <a:bodyPr rtlCol="0">
            <a:noAutofit/>
          </a:bodyPr>
          <a:lstStyle/>
          <a:p>
            <a:pPr marL="990600" lvl="1" indent="-533400" algn="just" rtl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Its either are external or removable and have storage capacities up to 500 GB or higher.</a:t>
            </a:r>
          </a:p>
          <a:p>
            <a:pPr marL="990600" lvl="1" indent="-533400" algn="just" rtl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The entire hard disk is enclosed in an airtight, sealed case.</a:t>
            </a:r>
          </a:p>
          <a:p>
            <a:pPr marL="990600" lvl="1" indent="-533400" algn="just" rtl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rPr>
              <a:t>External hard disk</a:t>
            </a:r>
            <a:r>
              <a:rPr lang="en-US" sz="2800" dirty="0" smtClean="0">
                <a:solidFill>
                  <a:srgbClr val="FF9900"/>
                </a:solidFill>
                <a:latin typeface="Tw Cen MT Condensed" pitchFamily="34" charset="0"/>
              </a:rPr>
              <a:t>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is a separate freestanding hard disk that connects with a cable to a USB port or FireWire port on the system unit.</a:t>
            </a:r>
          </a:p>
          <a:p>
            <a:pPr marL="990600" lvl="1" indent="-533400" algn="just" rtl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rPr>
              <a:t>Removable hard disk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is a hard disk that you insert and removed from a drive.</a:t>
            </a:r>
          </a:p>
        </p:txBody>
      </p:sp>
      <p:sp>
        <p:nvSpPr>
          <p:cNvPr id="20483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4766C-8798-4A03-B4B1-21CF3E224E98}" type="slidenum">
              <a:rPr lang="ar-SA" b="0" smtClean="0">
                <a:solidFill>
                  <a:schemeClr val="tx1"/>
                </a:solidFill>
              </a:rPr>
              <a:pPr/>
              <a:t>11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pic>
        <p:nvPicPr>
          <p:cNvPr id="20486" name="Picture 5" descr="ch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149725"/>
            <a:ext cx="29067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Maxtor-External-Hard-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916113"/>
            <a:ext cx="2906713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Online Storage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133600"/>
            <a:ext cx="7747000" cy="4724400"/>
          </a:xfrm>
        </p:spPr>
        <p:txBody>
          <a:bodyPr/>
          <a:lstStyle/>
          <a:p>
            <a:pPr marL="179388" lvl="1" indent="-533400" algn="l" rt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smtClean="0">
                <a:latin typeface="Tw Cen MT Condensed" pitchFamily="34" charset="0"/>
              </a:rPr>
              <a:t>       Is a service on the web that provides hard disk storage to computer users usually for a minimal monthly fee.</a:t>
            </a:r>
          </a:p>
          <a:p>
            <a:pPr marL="179388" lvl="1" indent="-533400" algn="l" rt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200" smtClean="0">
                <a:latin typeface="Tw Cen MT Condensed" pitchFamily="34" charset="0"/>
              </a:rPr>
              <a:t>User subscribe to an online storage service  for a variety reasons: </a:t>
            </a:r>
          </a:p>
          <a:p>
            <a:pPr marL="179388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To access files on the Internet  hard disk from any computer or device that has Internet access.</a:t>
            </a:r>
          </a:p>
          <a:p>
            <a:pPr marL="179388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To share these file with other people instead of e-mailing the files to them.</a:t>
            </a:r>
          </a:p>
          <a:p>
            <a:pPr marL="179388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3200" smtClean="0">
                <a:latin typeface="Tw Cen MT Condensed" pitchFamily="34" charset="0"/>
              </a:rPr>
              <a:t>To store backups of data.</a:t>
            </a:r>
          </a:p>
        </p:txBody>
      </p:sp>
      <p:sp>
        <p:nvSpPr>
          <p:cNvPr id="21507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D8ACCB-EB56-4032-9699-1E2CBA1DA874}" type="slidenum">
              <a:rPr lang="ar-SA" b="0" smtClean="0">
                <a:solidFill>
                  <a:schemeClr val="tx1"/>
                </a:solidFill>
              </a:rPr>
              <a:pPr/>
              <a:t>12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Online Storage</a:t>
            </a:r>
            <a:endParaRPr lang="ar-SA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26719" t="11667" r="26874" b="14999"/>
          <a:stretch>
            <a:fillRect/>
          </a:stretch>
        </p:blipFill>
        <p:spPr bwMode="auto">
          <a:xfrm>
            <a:off x="142844" y="2500306"/>
            <a:ext cx="4786346" cy="425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14167" r="24531" b="18333"/>
          <a:stretch>
            <a:fillRect/>
          </a:stretch>
        </p:blipFill>
        <p:spPr bwMode="auto">
          <a:xfrm>
            <a:off x="4857784" y="1071546"/>
            <a:ext cx="4286248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B- Floppy Disks, also called Diskette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0" y="2060575"/>
            <a:ext cx="6645275" cy="4610100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Is a portable, inexpensive storage medium that consists of a thin, circular, flexible plastic film with a magnetic coating enclosed in square shape plastic shell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A typical floppy disk is 3.5 inches wide and can store up to 1.44 MB.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You can read from/ write on a floppy disk any number of times.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3200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3200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3200" dirty="0" smtClean="0">
              <a:latin typeface="Tw Cen MT Condensed" pitchFamily="34" charset="0"/>
            </a:endParaRPr>
          </a:p>
        </p:txBody>
      </p:sp>
      <p:sp>
        <p:nvSpPr>
          <p:cNvPr id="22531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7D01FC-FDC4-40DE-8912-A463010CE438}" type="slidenum">
              <a:rPr lang="ar-SA" b="0" smtClean="0">
                <a:solidFill>
                  <a:schemeClr val="tx1"/>
                </a:solidFill>
              </a:rPr>
              <a:pPr/>
              <a:t>14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pic>
        <p:nvPicPr>
          <p:cNvPr id="22534" name="Picture 8" descr="http://www.blogcdn.com/www.tuaw.com/media/2010/04/701458596b828a68d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708275"/>
            <a:ext cx="20304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Floppy disk drive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-180975" y="2247900"/>
            <a:ext cx="7489825" cy="4349750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Is device that read from/write on floppy disk.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User inserts diskette in and removes it from floppy device.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In past PCs and  notebook computers had a floppy drive installed inside the system unit.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Most computer today do not include a floppy disk driver as standard equipment. On these computer you can use </a:t>
            </a:r>
            <a:r>
              <a:rPr lang="en-US" sz="3200" b="1" dirty="0" smtClean="0">
                <a:latin typeface="Tw Cen MT Condensed" pitchFamily="34" charset="0"/>
              </a:rPr>
              <a:t>external floppy disk drive.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3200" b="1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3200" b="1" dirty="0" smtClean="0">
              <a:latin typeface="Tw Cen MT Condensed" pitchFamily="34" charset="0"/>
            </a:endParaRPr>
          </a:p>
        </p:txBody>
      </p:sp>
      <p:sp>
        <p:nvSpPr>
          <p:cNvPr id="23555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275184-EE13-40B6-913D-6DD3C2313D90}" type="slidenum">
              <a:rPr lang="ar-SA" b="0" smtClean="0">
                <a:solidFill>
                  <a:schemeClr val="tx1"/>
                </a:solidFill>
              </a:rPr>
              <a:pPr/>
              <a:t>15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pic>
        <p:nvPicPr>
          <p:cNvPr id="23558" name="Picture 8" descr="http://www.cybergb.com/catalog/images/flop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130425"/>
            <a:ext cx="1800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http://www.papatek.com/shop/UploadPhotos/91-47000-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700" y="3933825"/>
            <a:ext cx="18573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ar-SA" sz="3600" dirty="0" smtClean="0">
                <a:latin typeface="Copperplate Gothic Bold" pitchFamily="34" charset="0"/>
              </a:rPr>
              <a:t> </a:t>
            </a:r>
            <a:r>
              <a:rPr lang="en-US" sz="3600" dirty="0" smtClean="0">
                <a:latin typeface="Copperplate Gothic Bold" pitchFamily="34" charset="0"/>
              </a:rPr>
              <a:t> C- Zip Disks &amp;  Zip Drive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247900"/>
            <a:ext cx="6249988" cy="4349750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600" dirty="0" smtClean="0">
                <a:latin typeface="Tw Cen MT Condensed" pitchFamily="34" charset="0"/>
              </a:rPr>
              <a:t>Is a type of portable magnetic media that can store from 100 MB to 750 MB of data</a:t>
            </a:r>
            <a:r>
              <a:rPr lang="en-US" sz="3600" b="1" dirty="0" smtClean="0">
                <a:latin typeface="Tw Cen MT Condensed" pitchFamily="34" charset="0"/>
              </a:rPr>
              <a:t>.</a:t>
            </a:r>
          </a:p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600" b="1" u="sng" dirty="0" smtClean="0">
                <a:latin typeface="Tw Cen MT Condensed" pitchFamily="34" charset="0"/>
              </a:rPr>
              <a:t>Zip Drive</a:t>
            </a:r>
          </a:p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3600" dirty="0" smtClean="0">
                <a:latin typeface="Tw Cen MT Condensed" pitchFamily="34" charset="0"/>
              </a:rPr>
              <a:t>Is a high capacity disk drive developed by Iomega Corporation that reads from and writes on a Zip disk.</a:t>
            </a:r>
          </a:p>
        </p:txBody>
      </p:sp>
      <p:sp>
        <p:nvSpPr>
          <p:cNvPr id="24579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0FF95C-2796-45B1-B0DC-6EE90D346C43}" type="slidenum">
              <a:rPr lang="ar-SA" b="0" smtClean="0">
                <a:solidFill>
                  <a:schemeClr val="tx1"/>
                </a:solidFill>
              </a:rPr>
              <a:pPr/>
              <a:t>16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pic>
        <p:nvPicPr>
          <p:cNvPr id="24582" name="Picture 8" descr="http://www.mojaskola.me/files/os-radomir-mitrovic/images/tehno-mania/Zip_di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492375"/>
            <a:ext cx="192881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2-Optical Discs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9138"/>
            <a:ext cx="7164388" cy="4752975"/>
          </a:xfrm>
        </p:spPr>
        <p:txBody>
          <a:bodyPr/>
          <a:lstStyle/>
          <a:p>
            <a:pPr marL="503238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Is a type of optical storage media that consists of a flat, round, portable, disc made of metal, plastic.</a:t>
            </a:r>
          </a:p>
          <a:p>
            <a:pPr marL="503238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The Disc Size usually are 4.75 inches in diameter.</a:t>
            </a:r>
          </a:p>
          <a:p>
            <a:pPr marL="503238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Some Optical disc formats read only, others are read/write.</a:t>
            </a:r>
          </a:p>
          <a:p>
            <a:pPr marL="503238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Every PC today includes some type of optical disc drive installed in a drive bay.</a:t>
            </a:r>
          </a:p>
          <a:p>
            <a:pPr marL="503238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With some discs, you can read and / or  write on one side only. Other discs are double-sided.</a:t>
            </a:r>
          </a:p>
          <a:p>
            <a:pPr marL="503238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3200" dirty="0" smtClean="0">
              <a:latin typeface="Tw Cen MT Condensed" pitchFamily="34" charset="0"/>
            </a:endParaRPr>
          </a:p>
        </p:txBody>
      </p:sp>
      <p:sp>
        <p:nvSpPr>
          <p:cNvPr id="25603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A00DA7-6C9A-40B3-8293-4F72CA0F5257}" type="slidenum">
              <a:rPr lang="ar-SA" b="0" smtClean="0">
                <a:solidFill>
                  <a:schemeClr val="tx1"/>
                </a:solidFill>
              </a:rPr>
              <a:pPr/>
              <a:t>17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pic>
        <p:nvPicPr>
          <p:cNvPr id="2560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3068638"/>
            <a:ext cx="21161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Optical Discs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422400"/>
            <a:ext cx="8218488" cy="1212850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800" smtClean="0">
                <a:latin typeface="Tw Cen MT Condensed" pitchFamily="34" charset="0"/>
              </a:rPr>
              <a:t>Many different formats of optical discs exist today. DVDs having a much greater storage capacity than CDs.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2800" smtClean="0">
              <a:latin typeface="Tw Cen MT Condensed" pitchFamily="34" charset="0"/>
            </a:endParaRPr>
          </a:p>
        </p:txBody>
      </p:sp>
      <p:graphicFrame>
        <p:nvGraphicFramePr>
          <p:cNvPr id="226378" name="Group 74"/>
          <p:cNvGraphicFramePr>
            <a:graphicFrameLocks noGrp="1"/>
          </p:cNvGraphicFramePr>
          <p:nvPr>
            <p:ph sz="half" idx="2"/>
          </p:nvPr>
        </p:nvGraphicFramePr>
        <p:xfrm>
          <a:off x="511175" y="2565400"/>
          <a:ext cx="8020845" cy="3600947"/>
        </p:xfrm>
        <a:graphic>
          <a:graphicData uri="http://schemas.openxmlformats.org/drawingml/2006/table">
            <a:tbl>
              <a:tblPr/>
              <a:tblGrid>
                <a:gridCol w="4583821"/>
                <a:gridCol w="1069334"/>
                <a:gridCol w="1220892"/>
                <a:gridCol w="1146798"/>
              </a:tblGrid>
              <a:tr h="504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Optical Disc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</a:tr>
              <a:tr h="504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CD-Rom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 Condensed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CD-R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CD-RW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DVD-ROM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DVD-R /DVD+R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DVD-RW / DVD+RW/ DVD+RAM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70" name="عنصر نائب لرقم الشريحة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9012EF-3D24-480B-9BE1-4FEB50F58D07}" type="slidenum">
              <a:rPr lang="ar-SA" b="0" smtClean="0">
                <a:solidFill>
                  <a:schemeClr val="tx1"/>
                </a:solidFill>
              </a:rPr>
              <a:pPr/>
              <a:t>18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26671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TAPE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349500"/>
            <a:ext cx="8713787" cy="4032250"/>
          </a:xfrm>
        </p:spPr>
        <p:txBody>
          <a:bodyPr/>
          <a:lstStyle/>
          <a:p>
            <a:pPr marL="539750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One of the first storage media used with mainframe computer was tape.</a:t>
            </a:r>
          </a:p>
          <a:p>
            <a:pPr marL="539750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800" b="1" dirty="0" smtClean="0">
                <a:latin typeface="Tw Cen MT Condensed" pitchFamily="34" charset="0"/>
              </a:rPr>
              <a:t>Tape</a:t>
            </a:r>
            <a:r>
              <a:rPr lang="en-US" sz="2800" dirty="0" smtClean="0">
                <a:latin typeface="Tw Cen MT Condensed" pitchFamily="34" charset="0"/>
              </a:rPr>
              <a:t> is a magnetically coated ribbon of plastic capable of storing large amounts of data and information at a low cost.</a:t>
            </a:r>
          </a:p>
          <a:p>
            <a:pPr marL="539750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Tape no longer is used as a primary storage. </a:t>
            </a:r>
          </a:p>
          <a:p>
            <a:pPr marL="539750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A </a:t>
            </a:r>
            <a:r>
              <a:rPr lang="en-US" sz="2800" b="1" dirty="0" smtClean="0">
                <a:latin typeface="Tw Cen MT Condensed" pitchFamily="34" charset="0"/>
              </a:rPr>
              <a:t>tape drive </a:t>
            </a:r>
            <a:r>
              <a:rPr lang="en-US" sz="2800" dirty="0" smtClean="0">
                <a:latin typeface="Tw Cen MT Condensed" pitchFamily="34" charset="0"/>
              </a:rPr>
              <a:t>reads and write data and information on a tape.</a:t>
            </a:r>
          </a:p>
          <a:p>
            <a:pPr marL="539750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800" b="1" dirty="0" smtClean="0">
                <a:latin typeface="Tw Cen MT Condensed" pitchFamily="34" charset="0"/>
              </a:rPr>
              <a:t>Tape storage requires sequential access, which refers to reading or writing data one after the other.</a:t>
            </a:r>
          </a:p>
          <a:p>
            <a:pPr marL="539750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800" b="1" dirty="0" smtClean="0">
                <a:latin typeface="Tw Cen MT Condensed" pitchFamily="34" charset="0"/>
              </a:rPr>
              <a:t>You must forward or rewind the tape to a specific point to access a specific piece of data.</a:t>
            </a:r>
          </a:p>
          <a:p>
            <a:pPr marL="539750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2800" b="1" dirty="0" smtClean="0">
              <a:latin typeface="Tw Cen MT Condensed" pitchFamily="34" charset="0"/>
            </a:endParaRPr>
          </a:p>
        </p:txBody>
      </p:sp>
      <p:sp>
        <p:nvSpPr>
          <p:cNvPr id="27651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4CA13B-CBB7-4CB1-A985-BBF8CF437DF1}" type="slidenum">
              <a:rPr lang="ar-SA" b="0" smtClean="0">
                <a:solidFill>
                  <a:schemeClr val="tx1"/>
                </a:solidFill>
              </a:rPr>
              <a:pPr/>
              <a:t>19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pic>
        <p:nvPicPr>
          <p:cNvPr id="7" name="صورة 6" descr="tape%20backup%20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285728"/>
            <a:ext cx="1943618" cy="21574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Copperplate Gothic Bold" pitchFamily="34" charset="0"/>
              </a:rPr>
              <a:t>Storage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Tw Cen MT Condensed" pitchFamily="34" charset="0"/>
            </a:endParaRP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Storage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holds data, instructions and information for </a:t>
            </a:r>
            <a:r>
              <a:rPr lang="en-US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future use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.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w Cen MT Condensed" pitchFamily="34" charset="0"/>
            </a:endParaRP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Storage medium,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also called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secondary storage, 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	</a:t>
            </a:r>
          </a:p>
          <a:p>
            <a:pPr marL="1371600" lvl="2" indent="-457200"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Is the physical material on which a computer keeps data, instructions and information.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solidFill>
                <a:srgbClr val="C5C000"/>
              </a:solidFill>
              <a:latin typeface="Tw Cen MT Condensed" pitchFamily="34" charset="0"/>
            </a:endParaRPr>
          </a:p>
          <a:p>
            <a:pPr marL="1371600" lvl="2" indent="-457200"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C5C000"/>
                </a:solidFill>
                <a:latin typeface="Tw Cen MT Condensed" pitchFamily="34" charset="0"/>
              </a:rPr>
              <a:t>For Example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: hard disks</a:t>
            </a:r>
            <a:r>
              <a:rPr lang="en-US" dirty="0" smtClean="0">
                <a:solidFill>
                  <a:srgbClr val="C5C000"/>
                </a:solidFill>
                <a:latin typeface="Tw Cen MT Condensed" pitchFamily="34" charset="0"/>
              </a:rPr>
              <a:t>,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floppy disks</a:t>
            </a:r>
            <a:r>
              <a:rPr lang="en-US" dirty="0" smtClean="0">
                <a:solidFill>
                  <a:srgbClr val="C5C000"/>
                </a:solidFill>
                <a:latin typeface="Tw Cen MT Condensed" pitchFamily="34" charset="0"/>
              </a:rPr>
              <a:t>,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Zip disks</a:t>
            </a:r>
            <a:r>
              <a:rPr lang="en-US" dirty="0" smtClean="0">
                <a:solidFill>
                  <a:srgbClr val="C5C000"/>
                </a:solidFill>
                <a:latin typeface="Tw Cen MT Condensed" pitchFamily="34" charset="0"/>
              </a:rPr>
              <a:t>,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CDs and DVDs</a:t>
            </a:r>
            <a:r>
              <a:rPr lang="en-US" dirty="0" smtClean="0">
                <a:solidFill>
                  <a:srgbClr val="C5C000"/>
                </a:solidFill>
                <a:latin typeface="Tw Cen MT Condensed" pitchFamily="34" charset="0"/>
              </a:rPr>
              <a:t>,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tape</a:t>
            </a:r>
            <a:r>
              <a:rPr lang="en-US" dirty="0" smtClean="0">
                <a:solidFill>
                  <a:srgbClr val="C5C000"/>
                </a:solidFill>
                <a:latin typeface="Tw Cen MT Condensed" pitchFamily="34" charset="0"/>
              </a:rPr>
              <a:t>,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Pc Cards</a:t>
            </a:r>
            <a:r>
              <a:rPr lang="en-US" dirty="0" smtClean="0">
                <a:solidFill>
                  <a:srgbClr val="C5C000"/>
                </a:solidFill>
                <a:latin typeface="Tw Cen MT Condensed" pitchFamily="34" charset="0"/>
              </a:rPr>
              <a:t>,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flash memory cards</a:t>
            </a:r>
            <a:r>
              <a:rPr lang="en-US" dirty="0" smtClean="0">
                <a:solidFill>
                  <a:srgbClr val="C5C000"/>
                </a:solidFill>
                <a:latin typeface="Tw Cen MT Condensed" pitchFamily="34" charset="0"/>
              </a:rPr>
              <a:t>,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itchFamily="34" charset="0"/>
              </a:rPr>
              <a:t> USB flash devices and microfilm.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w Cen MT Condensed" pitchFamily="34" charset="0"/>
            </a:endParaRPr>
          </a:p>
        </p:txBody>
      </p:sp>
      <p:sp>
        <p:nvSpPr>
          <p:cNvPr id="11267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5B2E65-6C41-4A8B-B77C-10F8F206F170}" type="slidenum">
              <a:rPr lang="ar-SA" b="0" smtClean="0">
                <a:solidFill>
                  <a:schemeClr val="tx1"/>
                </a:solidFill>
              </a:rPr>
              <a:pPr/>
              <a:t>2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TAPE</a:t>
            </a:r>
            <a:endParaRPr lang="ar-SA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3188F-E114-4563-9C89-62E6DF1EE00B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صورة 3" descr="Dds_tape_driv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285860"/>
            <a:ext cx="6572264" cy="4929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Direct Access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3600" b="1" smtClean="0">
                <a:latin typeface="Tw Cen MT Condensed" pitchFamily="34" charset="0"/>
              </a:rPr>
              <a:t>Hard disks , CDs and DVDs all use direct access.</a:t>
            </a:r>
          </a:p>
          <a:p>
            <a:pPr marL="539750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3600" b="1" smtClean="0">
                <a:latin typeface="Tw Cen MT Condensed" pitchFamily="34" charset="0"/>
              </a:rPr>
              <a:t>Direct access mean that the device can locate a particular data item or file immediately.</a:t>
            </a:r>
          </a:p>
          <a:p>
            <a:pPr marL="539750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3600" b="1" smtClean="0">
                <a:latin typeface="Tw Cen MT Condensed" pitchFamily="34" charset="0"/>
              </a:rPr>
              <a:t>When writing or reading specific data, direct access is much faster than sequential access. </a:t>
            </a:r>
          </a:p>
          <a:p>
            <a:pPr eaLnBrk="1" hangingPunct="1"/>
            <a:endParaRPr lang="ar-SA" sz="400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2DDB21-F867-49CC-A328-895C082E8B2E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" descr="sandisk_12in1_usb_flash_memory_card_read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763" y="4437063"/>
            <a:ext cx="13525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746" y="-71462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3200" dirty="0" smtClean="0">
                <a:latin typeface="Copperplate Gothic Bold" pitchFamily="34" charset="0"/>
              </a:rPr>
              <a:t>Miniature Mobile Storage Media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2349500"/>
            <a:ext cx="8135938" cy="2087563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2400" b="1" dirty="0" smtClean="0">
                <a:latin typeface="Tw Cen MT Condensed" pitchFamily="34" charset="0"/>
              </a:rPr>
              <a:t>Three types of Miniature mobile storage media:</a:t>
            </a:r>
          </a:p>
          <a:p>
            <a:pPr marL="577850" indent="-533400" algn="l" rtl="0" eaLnBrk="1" hangingPunct="1">
              <a:buFont typeface="Book Antiqua" pitchFamily="18" charset="0"/>
              <a:buAutoNum type="arabicPeriod"/>
            </a:pPr>
            <a:r>
              <a:rPr lang="en-US" sz="2600" b="1" dirty="0" smtClean="0">
                <a:latin typeface="Tw Cen MT Condensed" pitchFamily="34" charset="0"/>
              </a:rPr>
              <a:t>Flash memory cards</a:t>
            </a:r>
          </a:p>
          <a:p>
            <a:pPr marL="577850" indent="-533400" algn="l" rtl="0" eaLnBrk="1" hangingPunct="1">
              <a:buFont typeface="Book Antiqua" pitchFamily="18" charset="0"/>
              <a:buAutoNum type="arabicPeriod"/>
            </a:pPr>
            <a:r>
              <a:rPr lang="en-US" sz="2600" b="1" dirty="0" smtClean="0">
                <a:latin typeface="Tw Cen MT Condensed" pitchFamily="34" charset="0"/>
              </a:rPr>
              <a:t> USB flash drives</a:t>
            </a:r>
          </a:p>
          <a:p>
            <a:pPr marL="577850" indent="-533400" algn="l" rtl="0" eaLnBrk="1" hangingPunct="1">
              <a:buFont typeface="Book Antiqua" pitchFamily="18" charset="0"/>
              <a:buAutoNum type="arabicPeriod"/>
            </a:pPr>
            <a:r>
              <a:rPr lang="en-US" sz="2600" b="1" dirty="0" smtClean="0">
                <a:latin typeface="Tw Cen MT Condensed" pitchFamily="34" charset="0"/>
              </a:rPr>
              <a:t> and smart cards.</a:t>
            </a:r>
          </a:p>
        </p:txBody>
      </p:sp>
      <p:sp>
        <p:nvSpPr>
          <p:cNvPr id="2970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3821A2-2E4D-4C46-91E9-8E9C94F53745}" type="slidenum">
              <a:rPr lang="ar-SA" b="0" smtClean="0">
                <a:solidFill>
                  <a:schemeClr val="tx1"/>
                </a:solidFill>
              </a:rPr>
              <a:pPr/>
              <a:t>22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pic>
        <p:nvPicPr>
          <p:cNvPr id="29703" name="Picture 6" descr="flash_mem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464050"/>
            <a:ext cx="12969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7175" y="2133600"/>
            <a:ext cx="10604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6063" y="30178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6063" y="4165600"/>
            <a:ext cx="18478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Flash memory Cards</a:t>
            </a:r>
          </a:p>
        </p:txBody>
      </p:sp>
      <p:graphicFrame>
        <p:nvGraphicFramePr>
          <p:cNvPr id="270380" name="Group 44"/>
          <p:cNvGraphicFramePr>
            <a:graphicFrameLocks noGrp="1"/>
          </p:cNvGraphicFramePr>
          <p:nvPr>
            <p:ph idx="1"/>
          </p:nvPr>
        </p:nvGraphicFramePr>
        <p:xfrm>
          <a:off x="1044575" y="2205038"/>
          <a:ext cx="6840538" cy="3744913"/>
        </p:xfrm>
        <a:graphic>
          <a:graphicData uri="http://schemas.openxmlformats.org/drawingml/2006/table">
            <a:tbl>
              <a:tblPr/>
              <a:tblGrid>
                <a:gridCol w="1439863"/>
                <a:gridCol w="1800225"/>
                <a:gridCol w="360045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Media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Storage Capacity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</a:tr>
              <a:tr h="171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CompactFlash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 Condensed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64 MB to 8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Digital Cameras, PDAS, Smart phone, photo printers, audio players, notebook computers, Desktop computer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Smart Media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 Condensed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32MB to 128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Digital Cameras,</a:t>
                      </a: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photo printers, audio players.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B77681-AAB0-4087-8553-7657157A2973}" type="slidenum">
              <a:rPr lang="ar-SA" b="0" smtClean="0">
                <a:solidFill>
                  <a:schemeClr val="tx1"/>
                </a:solidFill>
              </a:rPr>
              <a:pPr/>
              <a:t>23</a:t>
            </a:fld>
            <a:endParaRPr lang="en-US" b="0" smtClean="0">
              <a:solidFill>
                <a:schemeClr val="tx1"/>
              </a:solidFill>
            </a:endParaRPr>
          </a:p>
        </p:txBody>
      </p:sp>
      <p:pic>
        <p:nvPicPr>
          <p:cNvPr id="30742" name="Picture 29" descr="flashmemory-store_1997_458522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519488"/>
            <a:ext cx="12255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3" name="Picture 40" descr="smartm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5013325"/>
            <a:ext cx="110966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4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Flash memory Cards</a:t>
            </a:r>
          </a:p>
        </p:txBody>
      </p:sp>
      <p:graphicFrame>
        <p:nvGraphicFramePr>
          <p:cNvPr id="277511" name="Group 7"/>
          <p:cNvGraphicFramePr>
            <a:graphicFrameLocks noGrp="1"/>
          </p:cNvGraphicFramePr>
          <p:nvPr>
            <p:ph idx="1"/>
          </p:nvPr>
        </p:nvGraphicFramePr>
        <p:xfrm>
          <a:off x="755650" y="2205038"/>
          <a:ext cx="7561263" cy="3744913"/>
        </p:xfrm>
        <a:graphic>
          <a:graphicData uri="http://schemas.openxmlformats.org/drawingml/2006/table">
            <a:tbl>
              <a:tblPr/>
              <a:tblGrid>
                <a:gridCol w="1592263"/>
                <a:gridCol w="1989137"/>
                <a:gridCol w="3979863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Media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Storage Capacity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</a:tr>
              <a:tr h="171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Secure Digital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 Condensed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64 MB to 1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Digital Cameras, PDAS, Smart phone, photo printers, music players, Digital video camera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xD Picture Card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 Condensed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     64 MB to 1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Digital Cameras,</a:t>
                      </a: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photo printers.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6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1F86DB-EC18-4444-A0A9-3EE87C661350}" type="slidenum">
              <a:rPr lang="ar-SA" b="0" smtClean="0">
                <a:solidFill>
                  <a:schemeClr val="tx1"/>
                </a:solidFill>
              </a:rPr>
              <a:pPr/>
              <a:t>24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31766" name="Text Box 6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pic>
        <p:nvPicPr>
          <p:cNvPr id="31767" name="Picture 25" descr="sandisk_sd_1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131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26" descr="1_gb_xdpicture_card_olympus_14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941888"/>
            <a:ext cx="9969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Flash memory Cards</a:t>
            </a:r>
          </a:p>
        </p:txBody>
      </p:sp>
      <p:graphicFrame>
        <p:nvGraphicFramePr>
          <p:cNvPr id="279579" name="Group 27"/>
          <p:cNvGraphicFramePr>
            <a:graphicFrameLocks noGrp="1"/>
          </p:cNvGraphicFramePr>
          <p:nvPr>
            <p:ph idx="1"/>
          </p:nvPr>
        </p:nvGraphicFramePr>
        <p:xfrm>
          <a:off x="827088" y="2308225"/>
          <a:ext cx="7489825" cy="2000250"/>
        </p:xfrm>
        <a:graphic>
          <a:graphicData uri="http://schemas.openxmlformats.org/drawingml/2006/table">
            <a:tbl>
              <a:tblPr/>
              <a:tblGrid>
                <a:gridCol w="1576387"/>
                <a:gridCol w="1971675"/>
                <a:gridCol w="3941763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Media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Storage Capacity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</a:tr>
              <a:tr h="151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Memory Stick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 Condensed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256 MB to 4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Digital Cameras, PDAS, Smart phone, photo printers, handheld game consoles, notebook computer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A426C2-DE79-40E6-8586-0D49D66FCFE1}" type="slidenum">
              <a:rPr lang="ar-SA" b="0" smtClean="0">
                <a:solidFill>
                  <a:schemeClr val="tx1"/>
                </a:solidFill>
              </a:rPr>
              <a:pPr/>
              <a:t>25</a:t>
            </a:fld>
            <a:endParaRPr lang="en-US" b="0" smtClean="0">
              <a:solidFill>
                <a:schemeClr val="tx1"/>
              </a:solidFill>
            </a:endParaRPr>
          </a:p>
        </p:txBody>
      </p:sp>
      <p:pic>
        <p:nvPicPr>
          <p:cNvPr id="32786" name="Picture 28" descr="%24GB%20Sony%20Memory%20St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357563"/>
            <a:ext cx="130016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7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USB Flash Drives 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375"/>
            <a:ext cx="8218488" cy="3633788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Sometimes called a </a:t>
            </a:r>
            <a:r>
              <a:rPr lang="en-US" sz="3200" b="1" dirty="0" smtClean="0">
                <a:latin typeface="Tw Cen MT Condensed" pitchFamily="34" charset="0"/>
              </a:rPr>
              <a:t>pen drive</a:t>
            </a:r>
            <a:r>
              <a:rPr lang="en-US" sz="3200" dirty="0" smtClean="0">
                <a:latin typeface="Tw Cen MT Condensed" pitchFamily="34" charset="0"/>
              </a:rPr>
              <a:t>,  is a flash memory storage device that plugs in a USB port on a computer or mobile device.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Become the mobile user’s primary storage device.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 Condensed" pitchFamily="34" charset="0"/>
              </a:rPr>
              <a:t>Current USB flash  drive have storage capacities up to </a:t>
            </a:r>
            <a:r>
              <a:rPr lang="en-US" sz="3200" dirty="0" smtClean="0">
                <a:latin typeface="Tw Cen MT Condensed" pitchFamily="34" charset="0"/>
              </a:rPr>
              <a:t>256 </a:t>
            </a:r>
            <a:r>
              <a:rPr lang="en-US" sz="3200" dirty="0" smtClean="0">
                <a:latin typeface="Tw Cen MT Condensed" pitchFamily="34" charset="0"/>
              </a:rPr>
              <a:t>GB.</a:t>
            </a:r>
          </a:p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3200" dirty="0" smtClean="0">
              <a:latin typeface="Tw Cen MT Condensed" pitchFamily="34" charset="0"/>
            </a:endParaRPr>
          </a:p>
        </p:txBody>
      </p:sp>
      <p:sp>
        <p:nvSpPr>
          <p:cNvPr id="33795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4D0110-1FB2-45BA-AE6B-A81079EEC7FF}" type="slidenum">
              <a:rPr lang="ar-SA" b="0" smtClean="0">
                <a:solidFill>
                  <a:schemeClr val="tx1"/>
                </a:solidFill>
              </a:rPr>
              <a:pPr/>
              <a:t>26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pic>
        <p:nvPicPr>
          <p:cNvPr id="6" name="صورة 5" descr="1gb%20usb%20flash%20dri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785794"/>
            <a:ext cx="2405066" cy="180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http://www.dotsec.com/images/smartcard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708275"/>
            <a:ext cx="226853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Smart Cards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6804025" cy="4535488"/>
          </a:xfrm>
        </p:spPr>
        <p:txBody>
          <a:bodyPr/>
          <a:lstStyle/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Which is similar in size to a credit card or ATM card, stores data on a thin microprocessor embedded in the card.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Smart cards contain a processor and have input , process, output , and storage capabilities.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Uses of smart cards include storing medical records, and other health-care or identification information; tracking information such as customer purchases or employee attendance.</a:t>
            </a:r>
          </a:p>
        </p:txBody>
      </p:sp>
      <p:sp>
        <p:nvSpPr>
          <p:cNvPr id="3482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496A48-37F1-4EF9-9CAF-FAE5168FB62E}" type="slidenum">
              <a:rPr lang="ar-SA" b="0" smtClean="0">
                <a:solidFill>
                  <a:schemeClr val="tx1"/>
                </a:solidFill>
              </a:rPr>
              <a:pPr/>
              <a:t>27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sp>
        <p:nvSpPr>
          <p:cNvPr id="7" name="مستطيل 6"/>
          <p:cNvSpPr/>
          <p:nvPr/>
        </p:nvSpPr>
        <p:spPr bwMode="auto">
          <a:xfrm>
            <a:off x="1000100" y="5929330"/>
            <a:ext cx="6643734" cy="6429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b="0" dirty="0">
                <a:hlinkClick r:id="rId4"/>
              </a:rPr>
              <a:t>http://</a:t>
            </a:r>
            <a:r>
              <a:rPr lang="en-US" b="0" dirty="0" smtClean="0">
                <a:hlinkClick r:id="rId4"/>
              </a:rPr>
              <a:t>www.youtube.com/watch?v=gdGtlAgwcxU</a:t>
            </a:r>
            <a:endParaRPr lang="en-US" b="0" dirty="0" smtClean="0"/>
          </a:p>
          <a:p>
            <a:pPr algn="l" rtl="0"/>
            <a:r>
              <a:rPr lang="en-US" b="0" dirty="0" smtClean="0">
                <a:hlinkClick r:id="rId5"/>
              </a:rPr>
              <a:t>http://news.cnet.com/8301-19882_3-20016433-250.html</a:t>
            </a:r>
            <a:endParaRPr lang="en-US" b="0" dirty="0" smtClean="0"/>
          </a:p>
          <a:p>
            <a:pPr algn="l" rtl="0"/>
            <a:endParaRPr lang="en-US" b="0" dirty="0" smtClean="0"/>
          </a:p>
          <a:p>
            <a:pPr algn="l" rtl="0"/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Storage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Tw Cen MT Condensed" pitchFamily="34" charset="0"/>
              </a:rPr>
              <a:t>Capacity </a:t>
            </a:r>
            <a:r>
              <a:rPr lang="en-US" sz="2400" smtClean="0">
                <a:latin typeface="Tw Cen MT Condensed" pitchFamily="34" charset="0"/>
              </a:rPr>
              <a:t>is the number of bytes (characters) a storage medium can hold.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sz="2400" smtClean="0">
              <a:latin typeface="Tw Cen MT Condensed" pitchFamily="34" charset="0"/>
            </a:endParaRPr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sz="2400" smtClean="0">
              <a:latin typeface="Tw Cen MT Condensed" pitchFamily="34" charset="0"/>
            </a:endParaRPr>
          </a:p>
        </p:txBody>
      </p:sp>
      <p:sp>
        <p:nvSpPr>
          <p:cNvPr id="12291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41519D-BF19-40C9-AC90-159CABF66E8E}" type="slidenum">
              <a:rPr lang="ar-SA" b="0" smtClean="0">
                <a:solidFill>
                  <a:schemeClr val="tx1"/>
                </a:solidFill>
              </a:rPr>
              <a:pPr/>
              <a:t>3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graphicFrame>
        <p:nvGraphicFramePr>
          <p:cNvPr id="170080" name="Group 96"/>
          <p:cNvGraphicFramePr>
            <a:graphicFrameLocks noGrp="1"/>
          </p:cNvGraphicFramePr>
          <p:nvPr/>
        </p:nvGraphicFramePr>
        <p:xfrm>
          <a:off x="684213" y="2133600"/>
          <a:ext cx="7632700" cy="4114800"/>
        </p:xfrm>
        <a:graphic>
          <a:graphicData uri="http://schemas.openxmlformats.org/drawingml/2006/table">
            <a:tbl>
              <a:tblPr/>
              <a:tblGrid>
                <a:gridCol w="1881187"/>
                <a:gridCol w="3206750"/>
                <a:gridCol w="254476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Storage 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Approximate number of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C000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Exact number of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Kilobyte    (KB)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1 thousand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10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  Or  1,024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megabyte (MB)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1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 Condensed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Gigabyte   (GB)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1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30  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 Condensed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Terabyte   (TB)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1 trillion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 Condensed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Petabyte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   (PB)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1 quadrillion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 Condensed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Exabyte     (EB)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1 quintillion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60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 Condensed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Zettabyte  (ZB)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1 sextillion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70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 Condensed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Yottabyte  (YB)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1 septillion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" pitchFamily="34" charset="0"/>
                          <a:cs typeface="Arial" pitchFamily="34" charset="0"/>
                        </a:rPr>
                        <a:t>80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 Condensed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Storage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2400" b="1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None/>
            </a:pPr>
            <a:r>
              <a:rPr lang="en-US" sz="2400" b="1" smtClean="0">
                <a:latin typeface="Tw Cen MT Condensed" pitchFamily="34" charset="0"/>
              </a:rPr>
              <a:t>Storage device </a:t>
            </a:r>
            <a:r>
              <a:rPr lang="en-US" sz="2400" smtClean="0">
                <a:latin typeface="Tw Cen MT Condensed" pitchFamily="34" charset="0"/>
              </a:rPr>
              <a:t>is the computer hardware that records and/or retrieves items to and from storage media.</a:t>
            </a:r>
          </a:p>
          <a:p>
            <a:pPr marL="990600" lvl="1" indent="-533400" algn="l" rtl="0" eaLnBrk="1" hangingPunct="1">
              <a:buFont typeface="Wingdings" pitchFamily="2" charset="2"/>
              <a:buNone/>
            </a:pPr>
            <a:endParaRPr lang="en-US" sz="240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400" b="1" smtClean="0">
                <a:latin typeface="Tw Cen MT Condensed" pitchFamily="34" charset="0"/>
              </a:rPr>
              <a:t>Writing</a:t>
            </a:r>
            <a:r>
              <a:rPr lang="en-US" sz="2400" smtClean="0">
                <a:latin typeface="Tw Cen MT Condensed" pitchFamily="34" charset="0"/>
              </a:rPr>
              <a:t> is the process of transferring data, instructions, and information from memory to a storage medium.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240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400" b="1" smtClean="0">
                <a:latin typeface="Tw Cen MT Condensed" pitchFamily="34" charset="0"/>
              </a:rPr>
              <a:t>Reading</a:t>
            </a:r>
            <a:r>
              <a:rPr lang="en-US" sz="2400" smtClean="0">
                <a:latin typeface="Tw Cen MT Condensed" pitchFamily="34" charset="0"/>
              </a:rPr>
              <a:t> is the process of transferring these items from a storage medium into memory.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2400" smtClean="0">
              <a:latin typeface="Tw Cen MT Condensed" pitchFamily="34" charset="0"/>
            </a:endParaRPr>
          </a:p>
        </p:txBody>
      </p:sp>
      <p:sp>
        <p:nvSpPr>
          <p:cNvPr id="13315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80304A-ACC8-419B-BE8C-B75805250286}" type="slidenum">
              <a:rPr lang="ar-SA" b="0" smtClean="0">
                <a:solidFill>
                  <a:schemeClr val="tx1"/>
                </a:solidFill>
              </a:rPr>
              <a:pPr/>
              <a:t>4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Storage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295414"/>
            <a:ext cx="7747000" cy="4776792"/>
          </a:xfrm>
        </p:spPr>
        <p:txBody>
          <a:bodyPr rtlCol="0">
            <a:noAutofit/>
          </a:bodyPr>
          <a:lstStyle/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itchFamily="34" charset="0"/>
            </a:endParaRP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</a:rPr>
              <a:t>The speed of storage devices is defined by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</a:rPr>
              <a:t>access tim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</a:rPr>
              <a:t>e.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</a:rPr>
              <a:t>Access time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</a:rPr>
              <a:t> measures the amount of time it takes a storage device to locate an item on a storage medium.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</a:rPr>
              <a:t>The access time of storage device is slow (millisecond) , compared with the access time of memory (nanosecond ). </a:t>
            </a:r>
          </a:p>
        </p:txBody>
      </p:sp>
      <p:sp>
        <p:nvSpPr>
          <p:cNvPr id="14339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15EECF-A5C0-41AF-BF20-38D6AC6D14DD}" type="slidenum">
              <a:rPr lang="ar-SA" b="0" smtClean="0">
                <a:solidFill>
                  <a:schemeClr val="tx1"/>
                </a:solidFill>
              </a:rPr>
              <a:pPr/>
              <a:t>5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88913"/>
            <a:ext cx="7756525" cy="1435100"/>
          </a:xfrm>
        </p:spPr>
        <p:txBody>
          <a:bodyPr/>
          <a:lstStyle/>
          <a:p>
            <a:pPr marL="342900" indent="-342900" rtl="0" eaLnBrk="1" hangingPunct="1"/>
            <a:r>
              <a:rPr lang="en-US" sz="3600" dirty="0" smtClean="0">
                <a:latin typeface="Copperplate Gothic Bold" pitchFamily="34" charset="0"/>
              </a:rPr>
              <a:t>Storage device</a:t>
            </a:r>
            <a:r>
              <a:rPr lang="en-US" sz="3600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sz="2800" b="1" dirty="0" smtClean="0">
                <a:solidFill>
                  <a:srgbClr val="808000"/>
                </a:solidFill>
                <a:latin typeface="Tw Cen MT Condensed" pitchFamily="34" charset="0"/>
              </a:rPr>
              <a:t>1-Magnetic Disks</a:t>
            </a:r>
            <a:endParaRPr lang="en-US" sz="3600" dirty="0" smtClean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89138"/>
            <a:ext cx="8496300" cy="4679950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Use magnetic particles to store items such as data, instructions and information on a disk’s surface.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Store data and instructions in </a:t>
            </a:r>
            <a:r>
              <a:rPr lang="en-US" sz="2800" b="1" dirty="0" smtClean="0">
                <a:latin typeface="Tw Cen MT Condensed" pitchFamily="34" charset="0"/>
              </a:rPr>
              <a:t>tracks</a:t>
            </a:r>
            <a:r>
              <a:rPr lang="en-US" sz="2800" dirty="0" smtClean="0">
                <a:latin typeface="Tw Cen MT Condensed" pitchFamily="34" charset="0"/>
              </a:rPr>
              <a:t> and </a:t>
            </a:r>
            <a:r>
              <a:rPr lang="en-US" sz="2800" b="1" dirty="0" smtClean="0">
                <a:latin typeface="Tw Cen MT Condensed" pitchFamily="34" charset="0"/>
              </a:rPr>
              <a:t>sectors</a:t>
            </a:r>
            <a:r>
              <a:rPr lang="en-US" sz="2800" dirty="0" smtClean="0">
                <a:latin typeface="Tw Cen MT Condensed" pitchFamily="34" charset="0"/>
              </a:rPr>
              <a:t>.</a:t>
            </a:r>
            <a:endParaRPr lang="en-US" sz="2800" b="1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800" b="1" dirty="0" smtClean="0">
                <a:latin typeface="Tw Cen MT Condensed" pitchFamily="34" charset="0"/>
              </a:rPr>
              <a:t>Track</a:t>
            </a:r>
            <a:r>
              <a:rPr lang="en-US" sz="2800" dirty="0" smtClean="0">
                <a:latin typeface="Tw Cen MT Condensed" pitchFamily="34" charset="0"/>
              </a:rPr>
              <a:t> is a full circle on the surface of the disk.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typically stores up to 512 bytes of data.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Three type of magnetic disks are Hard disks ,Floppy disks and Zip disks.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Some of these disks are portable which means you can remove the medium from one computer and carry it to another computer; others are not.</a:t>
            </a: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endParaRPr lang="en-US" sz="2800" dirty="0" smtClean="0">
              <a:latin typeface="Tw Cen MT Condensed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3018BB-A0E2-418F-B487-211E56579F99}" type="slidenum">
              <a:rPr lang="ar-SA" b="0" smtClean="0">
                <a:solidFill>
                  <a:schemeClr val="tx1"/>
                </a:solidFill>
              </a:rPr>
              <a:pPr/>
              <a:t>7</a:t>
            </a:fld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pic>
        <p:nvPicPr>
          <p:cNvPr id="14" name="صورة 13" descr="windowsdiskapi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412190"/>
            <a:ext cx="6750674" cy="5159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upload.wikimedia.org/wikipedia/commons/e/e6/Hard_disk_Western_Digital_WD1000_1_(dark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69875"/>
            <a:ext cx="14811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71462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A- Hard Disks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247900"/>
            <a:ext cx="8050213" cy="4610100"/>
          </a:xfrm>
        </p:spPr>
        <p:txBody>
          <a:bodyPr/>
          <a:lstStyle/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Tw Cen MT Condensed" pitchFamily="34" charset="0"/>
              </a:rPr>
              <a:t>Is a storage device that contains one or more inflexible, circular platter that store data, instructions and information.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The System unit on most desktop and notebook computers contains at least one hard disk.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The entire device is enclosed in an airtight, sealed case to protect it from contamination.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A hard disk that is mounted inside the system unit sometimes is called a </a:t>
            </a:r>
            <a:r>
              <a:rPr lang="en-US" sz="2800" b="1" dirty="0" smtClean="0">
                <a:latin typeface="Tw Cen MT Condensed" pitchFamily="34" charset="0"/>
              </a:rPr>
              <a:t>fixed disk </a:t>
            </a:r>
            <a:r>
              <a:rPr lang="en-US" sz="2800" dirty="0" smtClean="0">
                <a:latin typeface="Tw Cen MT Condensed" pitchFamily="34" charset="0"/>
              </a:rPr>
              <a:t>because it is not portable.</a:t>
            </a:r>
            <a:endParaRPr lang="en-US" sz="2800" b="1" dirty="0" smtClean="0">
              <a:latin typeface="Tw Cen MT Condensed" pitchFamily="34" charset="0"/>
            </a:endParaRPr>
          </a:p>
          <a:p>
            <a:pPr marL="990600" lvl="1" indent="-533400"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Tw Cen MT Condensed" pitchFamily="34" charset="0"/>
              </a:rPr>
              <a:t>Current personal computer hard disks have storage capacities from 80 to 500 GB and more.</a:t>
            </a:r>
          </a:p>
          <a:p>
            <a:pPr marL="990600" lvl="1" indent="-533400"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800" dirty="0" smtClean="0">
              <a:latin typeface="Tw Cen MT Condensed" pitchFamily="34" charset="0"/>
            </a:endParaRPr>
          </a:p>
        </p:txBody>
      </p:sp>
      <p:sp>
        <p:nvSpPr>
          <p:cNvPr id="1741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B192EF-7637-4A7C-9EF1-6177A3F7A802}" type="slidenum">
              <a:rPr lang="ar-SA" b="0" smtClean="0">
                <a:solidFill>
                  <a:schemeClr val="tx1"/>
                </a:solidFill>
              </a:rPr>
              <a:pPr/>
              <a:t>8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pic>
        <p:nvPicPr>
          <p:cNvPr id="17415" name="Picture 8" descr="http://www.pctechguide.com/images/31HardDr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1038" y="74613"/>
            <a:ext cx="18923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1414"/>
            <a:ext cx="6858000" cy="857256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pperplate Gothic Bold" pitchFamily="34" charset="0"/>
              </a:rPr>
              <a:t>Characteristics of a Hard Disks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0" y="2160588"/>
            <a:ext cx="9036050" cy="4868862"/>
          </a:xfrm>
        </p:spPr>
        <p:txBody>
          <a:bodyPr/>
          <a:lstStyle/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dirty="0" smtClean="0">
                <a:latin typeface="Tw Cen MT Condensed" pitchFamily="34" charset="0"/>
              </a:rPr>
              <a:t>The capacity of a hard disk is determined from the number of platters it contains.</a:t>
            </a:r>
            <a:endParaRPr lang="en-US" sz="2600" b="1" dirty="0" smtClean="0">
              <a:latin typeface="Tw Cen MT Condensed" pitchFamily="34" charset="0"/>
            </a:endParaRP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b="1" dirty="0" smtClean="0">
                <a:latin typeface="Tw Cen MT Condensed" pitchFamily="34" charset="0"/>
              </a:rPr>
              <a:t>Platter</a:t>
            </a:r>
            <a:r>
              <a:rPr lang="en-US" sz="2600" dirty="0" smtClean="0">
                <a:latin typeface="Tw Cen MT Condensed" pitchFamily="34" charset="0"/>
              </a:rPr>
              <a:t> is made of aluminum, glass, or ceramic.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dirty="0" smtClean="0">
                <a:latin typeface="Tw Cen MT Condensed" pitchFamily="34" charset="0"/>
              </a:rPr>
              <a:t>On desktop computer, platters most often have size of approximately 3.5 inches in diameter. 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dirty="0" smtClean="0">
                <a:latin typeface="Tw Cen MT Condensed" pitchFamily="34" charset="0"/>
              </a:rPr>
              <a:t>While the computer is running, the platters rotate at a high rate of speed.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dirty="0" smtClean="0">
                <a:latin typeface="Tw Cen MT Condensed" pitchFamily="34" charset="0"/>
              </a:rPr>
              <a:t>The platters typically continue to spin until power is removed from the computer. 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b="1" dirty="0" smtClean="0">
                <a:solidFill>
                  <a:srgbClr val="FF9900"/>
                </a:solidFill>
                <a:latin typeface="Tw Cen MT Condensed" pitchFamily="34" charset="0"/>
              </a:rPr>
              <a:t>On many computers</a:t>
            </a:r>
            <a:r>
              <a:rPr lang="en-US" sz="2600" dirty="0" smtClean="0">
                <a:latin typeface="Tw Cen MT Condensed" pitchFamily="34" charset="0"/>
              </a:rPr>
              <a:t>, the hard disk stops spinning after a specified time to save power.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b="1" u="sng" dirty="0" smtClean="0">
                <a:latin typeface="Tw Cen MT Condensed" pitchFamily="34" charset="0"/>
              </a:rPr>
              <a:t>Backup</a:t>
            </a:r>
            <a:r>
              <a:rPr lang="en-US" sz="2600" dirty="0" smtClean="0">
                <a:latin typeface="Tw Cen MT Condensed" pitchFamily="34" charset="0"/>
              </a:rPr>
              <a:t> is a duplicate of a file, program, or disk that you can use in case the original is lost, damaged, or destroyed.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2600" dirty="0" smtClean="0">
              <a:latin typeface="Tw Cen MT Condensed" pitchFamily="34" charset="0"/>
            </a:endParaRP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2600" dirty="0" smtClean="0">
              <a:latin typeface="Tw Cen MT Condensed" pitchFamily="34" charset="0"/>
            </a:endParaRPr>
          </a:p>
        </p:txBody>
      </p:sp>
      <p:sp>
        <p:nvSpPr>
          <p:cNvPr id="18435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13339B-8E42-491A-BCEE-1AEFC6C465A5}" type="slidenum">
              <a:rPr lang="ar-SA" b="0" smtClean="0">
                <a:solidFill>
                  <a:schemeClr val="tx1"/>
                </a:solidFill>
              </a:rPr>
              <a:pPr/>
              <a:t>9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 rot="-2711555">
            <a:off x="-576263" y="441325"/>
            <a:ext cx="2176463" cy="376238"/>
          </a:xfrm>
          <a:prstGeom prst="rect">
            <a:avLst/>
          </a:prstGeom>
          <a:solidFill>
            <a:srgbClr val="666633">
              <a:alpha val="74901"/>
            </a:srgbClr>
          </a:solidFill>
          <a:ln w="9525">
            <a:solidFill>
              <a:schemeClr val="accent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pPr algn="ctr" rtl="0"/>
            <a:r>
              <a:rPr lang="en-US">
                <a:latin typeface="Copperplate Gothic Light" pitchFamily="34" charset="0"/>
              </a:rPr>
              <a:t>Chapter 6</a:t>
            </a:r>
          </a:p>
        </p:txBody>
      </p:sp>
      <p:sp>
        <p:nvSpPr>
          <p:cNvPr id="6" name="مستطيل 5"/>
          <p:cNvSpPr/>
          <p:nvPr/>
        </p:nvSpPr>
        <p:spPr bwMode="auto">
          <a:xfrm>
            <a:off x="714348" y="6286520"/>
            <a:ext cx="6429420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b="0" dirty="0">
                <a:hlinkClick r:id="rId3"/>
              </a:rPr>
              <a:t>http://</a:t>
            </a:r>
            <a:r>
              <a:rPr lang="en-US" b="0" dirty="0" smtClean="0">
                <a:hlinkClick r:id="rId3"/>
              </a:rPr>
              <a:t>www.youtube.com/watch?v=9eMWG3fwiEU</a:t>
            </a:r>
            <a:endParaRPr lang="en-US" b="0" dirty="0" smtClean="0"/>
          </a:p>
          <a:p>
            <a:pPr algn="l" rtl="0"/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CloseUpDesignTemplate_TP01159437">
  <a:themeElements>
    <a:clrScheme name="WritingCloseUpDesignTemplate_TP01159437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CloseUpDesignTemplate_TP01159437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ritingCloseUpDesignTemplate_TP0115943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CloseUpDesignTemplate_TP0115943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CloseUpDesignTemplate_TP0115943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CloseUpDesignTemplate_TP0115943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CloseUpDesignTemplate_TP0115943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CloseUpDesignTemplate_TP0115943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CloseUpDesignTemplate_TP0115943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CloseUpDesignTemplate_TP0115943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CloseUpDesignTemplate_TP0115943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CloseUpDesignTemplate_TP0115943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CloseUpDesignTemplate_TP0115943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CloseUpDesignTemplate_TP0115943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s01_1">
  <a:themeElements>
    <a:clrScheme name="ms01_1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s01_1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6BB1F00AAFA34493B35981E2967FB1" ma:contentTypeVersion="0" ma:contentTypeDescription="Create a new document." ma:contentTypeScope="" ma:versionID="93a75d50146293455948a7ef2b3620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03289C9-0B3B-49A2-A793-2508C26AA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CB7B7D-2801-4C11-99E7-DF06B4FE5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CF4379-4A44-4DB0-85CC-AF8DA31C9B3E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Writing close-up design template</Template>
  <TotalTime>4744</TotalTime>
  <Words>1575</Words>
  <Application>Microsoft Office PowerPoint</Application>
  <PresentationFormat>On-screen Show (4:3)</PresentationFormat>
  <Paragraphs>276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WritingCloseUpDesignTemplate_TP01159437</vt:lpstr>
      <vt:lpstr>ms01_1</vt:lpstr>
      <vt:lpstr>Storage</vt:lpstr>
      <vt:lpstr>Storage</vt:lpstr>
      <vt:lpstr>Storage</vt:lpstr>
      <vt:lpstr>Storage</vt:lpstr>
      <vt:lpstr>Storage</vt:lpstr>
      <vt:lpstr>Storage device  1-Magnetic Disks</vt:lpstr>
      <vt:lpstr>Slide 7</vt:lpstr>
      <vt:lpstr>A- Hard Disks</vt:lpstr>
      <vt:lpstr>Characteristics of a Hard Disks</vt:lpstr>
      <vt:lpstr>Miniature Hard Disks</vt:lpstr>
      <vt:lpstr>Portable Hard Disks</vt:lpstr>
      <vt:lpstr>Online Storage</vt:lpstr>
      <vt:lpstr>Online Storage</vt:lpstr>
      <vt:lpstr>B- Floppy Disks, also called Diskette</vt:lpstr>
      <vt:lpstr>Floppy disk drive</vt:lpstr>
      <vt:lpstr>  C- Zip Disks &amp;  Zip Drive</vt:lpstr>
      <vt:lpstr>2-Optical Discs</vt:lpstr>
      <vt:lpstr>Optical Discs</vt:lpstr>
      <vt:lpstr>TAPE</vt:lpstr>
      <vt:lpstr>TAPE</vt:lpstr>
      <vt:lpstr>Direct Access</vt:lpstr>
      <vt:lpstr>Miniature Mobile Storage Media</vt:lpstr>
      <vt:lpstr>Flash memory Cards</vt:lpstr>
      <vt:lpstr>Flash memory Cards</vt:lpstr>
      <vt:lpstr>Flash memory Cards</vt:lpstr>
      <vt:lpstr>USB Flash Drives </vt:lpstr>
      <vt:lpstr>Smart Cards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</dc:title>
  <dc:creator>asma</dc:creator>
  <cp:lastModifiedBy>dell</cp:lastModifiedBy>
  <cp:revision>394</cp:revision>
  <dcterms:created xsi:type="dcterms:W3CDTF">2008-03-12T18:48:54Z</dcterms:created>
  <dcterms:modified xsi:type="dcterms:W3CDTF">2017-04-12T00:52:37Z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0x010100CC6BB1F00AAFA34493B35981E2967FB1</vt:lpwstr>
  </property>
</Properties>
</file>