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75" r:id="rId7"/>
    <p:sldId id="261" r:id="rId8"/>
    <p:sldId id="262" r:id="rId9"/>
    <p:sldId id="263" r:id="rId10"/>
    <p:sldId id="264" r:id="rId11"/>
    <p:sldId id="281" r:id="rId12"/>
    <p:sldId id="282" r:id="rId13"/>
    <p:sldId id="265" r:id="rId14"/>
    <p:sldId id="266" r:id="rId15"/>
    <p:sldId id="267" r:id="rId16"/>
    <p:sldId id="268" r:id="rId17"/>
    <p:sldId id="269" r:id="rId18"/>
    <p:sldId id="270" r:id="rId19"/>
    <p:sldId id="271" r:id="rId20"/>
    <p:sldId id="276" r:id="rId21"/>
    <p:sldId id="278" r:id="rId22"/>
    <p:sldId id="274" r:id="rId23"/>
    <p:sldId id="272" r:id="rId24"/>
    <p:sldId id="280" r:id="rId25"/>
    <p:sldId id="273"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snapToGrid="0" snapToObjects="1">
      <p:cViewPr varScale="1">
        <p:scale>
          <a:sx n="70" d="100"/>
          <a:sy n="70" d="100"/>
        </p:scale>
        <p:origin x="88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p>
            <a:fld id="{98F86115-AE90-D14A-8E2D-D410228E893A}" type="datetimeFigureOut">
              <a:rPr lang="en-US" smtClean="0"/>
              <a:pPr/>
              <a:t>11/20/2014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DF2531-32D2-1C4B-8EDD-C468387550E4}" type="slidenum">
              <a:rPr lang="en-GB" smtClean="0"/>
              <a:pPr/>
              <a:t>‹#›</a:t>
            </a:fld>
            <a:endParaRPr lang="en-GB" dirty="0"/>
          </a:p>
        </p:txBody>
      </p:sp>
    </p:spTree>
    <p:extLst>
      <p:ext uri="{BB962C8B-B14F-4D97-AF65-F5344CB8AC3E}">
        <p14:creationId xmlns:p14="http://schemas.microsoft.com/office/powerpoint/2010/main" val="682854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98F86115-AE90-D14A-8E2D-D410228E893A}" type="datetimeFigureOut">
              <a:rPr lang="en-US" smtClean="0"/>
              <a:pPr/>
              <a:t>11/20/2014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DF2531-32D2-1C4B-8EDD-C468387550E4}" type="slidenum">
              <a:rPr lang="en-GB" smtClean="0"/>
              <a:pPr/>
              <a:t>‹#›</a:t>
            </a:fld>
            <a:endParaRPr lang="en-GB" dirty="0"/>
          </a:p>
        </p:txBody>
      </p:sp>
    </p:spTree>
    <p:extLst>
      <p:ext uri="{BB962C8B-B14F-4D97-AF65-F5344CB8AC3E}">
        <p14:creationId xmlns:p14="http://schemas.microsoft.com/office/powerpoint/2010/main" val="2455964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98F86115-AE90-D14A-8E2D-D410228E893A}" type="datetimeFigureOut">
              <a:rPr lang="en-US" smtClean="0"/>
              <a:pPr/>
              <a:t>11/20/2014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DF2531-32D2-1C4B-8EDD-C468387550E4}" type="slidenum">
              <a:rPr lang="en-GB" smtClean="0"/>
              <a:pPr/>
              <a:t>‹#›</a:t>
            </a:fld>
            <a:endParaRPr lang="en-GB" dirty="0"/>
          </a:p>
        </p:txBody>
      </p:sp>
    </p:spTree>
    <p:extLst>
      <p:ext uri="{BB962C8B-B14F-4D97-AF65-F5344CB8AC3E}">
        <p14:creationId xmlns:p14="http://schemas.microsoft.com/office/powerpoint/2010/main" val="901856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98F86115-AE90-D14A-8E2D-D410228E893A}" type="datetimeFigureOut">
              <a:rPr lang="en-US" smtClean="0"/>
              <a:pPr/>
              <a:t>11/20/2014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DF2531-32D2-1C4B-8EDD-C468387550E4}" type="slidenum">
              <a:rPr lang="en-GB" smtClean="0"/>
              <a:pPr/>
              <a:t>‹#›</a:t>
            </a:fld>
            <a:endParaRPr lang="en-GB" dirty="0"/>
          </a:p>
        </p:txBody>
      </p:sp>
    </p:spTree>
    <p:extLst>
      <p:ext uri="{BB962C8B-B14F-4D97-AF65-F5344CB8AC3E}">
        <p14:creationId xmlns:p14="http://schemas.microsoft.com/office/powerpoint/2010/main" val="753049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98F86115-AE90-D14A-8E2D-D410228E893A}" type="datetimeFigureOut">
              <a:rPr lang="en-US" smtClean="0"/>
              <a:pPr/>
              <a:t>11/20/2014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DF2531-32D2-1C4B-8EDD-C468387550E4}" type="slidenum">
              <a:rPr lang="en-GB" smtClean="0"/>
              <a:pPr/>
              <a:t>‹#›</a:t>
            </a:fld>
            <a:endParaRPr lang="en-GB" dirty="0"/>
          </a:p>
        </p:txBody>
      </p:sp>
    </p:spTree>
    <p:extLst>
      <p:ext uri="{BB962C8B-B14F-4D97-AF65-F5344CB8AC3E}">
        <p14:creationId xmlns:p14="http://schemas.microsoft.com/office/powerpoint/2010/main" val="2040191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fld id="{98F86115-AE90-D14A-8E2D-D410228E893A}" type="datetimeFigureOut">
              <a:rPr lang="en-US" smtClean="0"/>
              <a:pPr/>
              <a:t>11/20/2014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1DF2531-32D2-1C4B-8EDD-C468387550E4}" type="slidenum">
              <a:rPr lang="en-GB" smtClean="0"/>
              <a:pPr/>
              <a:t>‹#›</a:t>
            </a:fld>
            <a:endParaRPr lang="en-GB" dirty="0"/>
          </a:p>
        </p:txBody>
      </p:sp>
    </p:spTree>
    <p:extLst>
      <p:ext uri="{BB962C8B-B14F-4D97-AF65-F5344CB8AC3E}">
        <p14:creationId xmlns:p14="http://schemas.microsoft.com/office/powerpoint/2010/main" val="381625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fld id="{98F86115-AE90-D14A-8E2D-D410228E893A}" type="datetimeFigureOut">
              <a:rPr lang="en-US" smtClean="0"/>
              <a:pPr/>
              <a:t>11/20/2014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1DF2531-32D2-1C4B-8EDD-C468387550E4}" type="slidenum">
              <a:rPr lang="en-GB" smtClean="0"/>
              <a:pPr/>
              <a:t>‹#›</a:t>
            </a:fld>
            <a:endParaRPr lang="en-GB" dirty="0"/>
          </a:p>
        </p:txBody>
      </p:sp>
    </p:spTree>
    <p:extLst>
      <p:ext uri="{BB962C8B-B14F-4D97-AF65-F5344CB8AC3E}">
        <p14:creationId xmlns:p14="http://schemas.microsoft.com/office/powerpoint/2010/main" val="4144493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fld id="{98F86115-AE90-D14A-8E2D-D410228E893A}" type="datetimeFigureOut">
              <a:rPr lang="en-US" smtClean="0"/>
              <a:pPr/>
              <a:t>11/20/2014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1DF2531-32D2-1C4B-8EDD-C468387550E4}" type="slidenum">
              <a:rPr lang="en-GB" smtClean="0"/>
              <a:pPr/>
              <a:t>‹#›</a:t>
            </a:fld>
            <a:endParaRPr lang="en-GB" dirty="0"/>
          </a:p>
        </p:txBody>
      </p:sp>
    </p:spTree>
    <p:extLst>
      <p:ext uri="{BB962C8B-B14F-4D97-AF65-F5344CB8AC3E}">
        <p14:creationId xmlns:p14="http://schemas.microsoft.com/office/powerpoint/2010/main" val="184280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F86115-AE90-D14A-8E2D-D410228E893A}" type="datetimeFigureOut">
              <a:rPr lang="en-US" smtClean="0"/>
              <a:pPr/>
              <a:t>11/20/2014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1DF2531-32D2-1C4B-8EDD-C468387550E4}" type="slidenum">
              <a:rPr lang="en-GB" smtClean="0"/>
              <a:pPr/>
              <a:t>‹#›</a:t>
            </a:fld>
            <a:endParaRPr lang="en-GB" dirty="0"/>
          </a:p>
        </p:txBody>
      </p:sp>
    </p:spTree>
    <p:extLst>
      <p:ext uri="{BB962C8B-B14F-4D97-AF65-F5344CB8AC3E}">
        <p14:creationId xmlns:p14="http://schemas.microsoft.com/office/powerpoint/2010/main" val="3656309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8F86115-AE90-D14A-8E2D-D410228E893A}" type="datetimeFigureOut">
              <a:rPr lang="en-US" smtClean="0"/>
              <a:pPr/>
              <a:t>11/20/2014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1DF2531-32D2-1C4B-8EDD-C468387550E4}" type="slidenum">
              <a:rPr lang="en-GB" smtClean="0"/>
              <a:pPr/>
              <a:t>‹#›</a:t>
            </a:fld>
            <a:endParaRPr lang="en-GB" dirty="0"/>
          </a:p>
        </p:txBody>
      </p:sp>
    </p:spTree>
    <p:extLst>
      <p:ext uri="{BB962C8B-B14F-4D97-AF65-F5344CB8AC3E}">
        <p14:creationId xmlns:p14="http://schemas.microsoft.com/office/powerpoint/2010/main" val="1084294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98F86115-AE90-D14A-8E2D-D410228E893A}" type="datetimeFigureOut">
              <a:rPr lang="en-US" smtClean="0"/>
              <a:pPr/>
              <a:t>11/20/2014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1DF2531-32D2-1C4B-8EDD-C468387550E4}" type="slidenum">
              <a:rPr lang="en-GB" smtClean="0"/>
              <a:pPr/>
              <a:t>‹#›</a:t>
            </a:fld>
            <a:endParaRPr lang="en-GB" dirty="0"/>
          </a:p>
        </p:txBody>
      </p:sp>
    </p:spTree>
    <p:extLst>
      <p:ext uri="{BB962C8B-B14F-4D97-AF65-F5344CB8AC3E}">
        <p14:creationId xmlns:p14="http://schemas.microsoft.com/office/powerpoint/2010/main" val="1300893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F86115-AE90-D14A-8E2D-D410228E893A}" type="datetimeFigureOut">
              <a:rPr lang="en-US" smtClean="0"/>
              <a:pPr/>
              <a:t>11/20/2014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F2531-32D2-1C4B-8EDD-C468387550E4}" type="slidenum">
              <a:rPr lang="en-GB" smtClean="0"/>
              <a:pPr/>
              <a:t>‹#›</a:t>
            </a:fld>
            <a:endParaRPr lang="en-GB" dirty="0"/>
          </a:p>
        </p:txBody>
      </p:sp>
    </p:spTree>
    <p:extLst>
      <p:ext uri="{BB962C8B-B14F-4D97-AF65-F5344CB8AC3E}">
        <p14:creationId xmlns:p14="http://schemas.microsoft.com/office/powerpoint/2010/main" val="956241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lstStyle/>
          <a:p>
            <a:r>
              <a:rPr lang="en-GB" dirty="0" smtClean="0"/>
              <a:t>Flame photometry</a:t>
            </a:r>
            <a:endParaRPr lang="en-GB" dirty="0"/>
          </a:p>
        </p:txBody>
      </p:sp>
    </p:spTree>
    <p:extLst>
      <p:ext uri="{BB962C8B-B14F-4D97-AF65-F5344CB8AC3E}">
        <p14:creationId xmlns:p14="http://schemas.microsoft.com/office/powerpoint/2010/main" val="1831572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3-11-02 at 14.52.40.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9205" t="14626" r="12432" b="9482"/>
          <a:stretch/>
        </p:blipFill>
        <p:spPr>
          <a:xfrm>
            <a:off x="457200" y="605498"/>
            <a:ext cx="8225355" cy="5331333"/>
          </a:xfrm>
        </p:spPr>
      </p:pic>
    </p:spTree>
    <p:extLst>
      <p:ext uri="{BB962C8B-B14F-4D97-AF65-F5344CB8AC3E}">
        <p14:creationId xmlns:p14="http://schemas.microsoft.com/office/powerpoint/2010/main" val="1148679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4072" y="1399309"/>
            <a:ext cx="8312728" cy="3539430"/>
          </a:xfrm>
          <a:prstGeom prst="rect">
            <a:avLst/>
          </a:prstGeom>
          <a:noFill/>
        </p:spPr>
        <p:txBody>
          <a:bodyPr wrap="square" rtlCol="0">
            <a:spAutoFit/>
          </a:bodyPr>
          <a:lstStyle/>
          <a:p>
            <a:pPr marL="457200" indent="-457200">
              <a:buFont typeface="Wingdings" pitchFamily="2" charset="2"/>
              <a:buChar char="v"/>
            </a:pPr>
            <a:r>
              <a:rPr lang="en-US" sz="3200" dirty="0" smtClean="0">
                <a:solidFill>
                  <a:srgbClr val="0070C0"/>
                </a:solidFill>
              </a:rPr>
              <a:t>Burner used in FP should have the following properties:</a:t>
            </a:r>
          </a:p>
          <a:p>
            <a:pPr marL="457200" indent="-457200">
              <a:buFontTx/>
              <a:buChar char="-"/>
            </a:pPr>
            <a:r>
              <a:rPr lang="en-US" sz="3200" dirty="0" smtClean="0"/>
              <a:t>The flame  should have ability to evaporate the solvent to give a </a:t>
            </a:r>
            <a:r>
              <a:rPr lang="en-US" sz="3200" dirty="0" smtClean="0"/>
              <a:t>residue(deposit)</a:t>
            </a:r>
            <a:endParaRPr lang="en-US" sz="3200" dirty="0" smtClean="0"/>
          </a:p>
          <a:p>
            <a:pPr marL="457200" indent="-457200">
              <a:buFontTx/>
              <a:buChar char="-"/>
            </a:pPr>
            <a:endParaRPr lang="en-US" sz="3200" dirty="0" smtClean="0"/>
          </a:p>
          <a:p>
            <a:r>
              <a:rPr lang="en-US" sz="3200" dirty="0" smtClean="0"/>
              <a:t>- It should convert this residue to gases state atom and finally  into individual atoms</a:t>
            </a:r>
          </a:p>
        </p:txBody>
      </p:sp>
      <p:sp>
        <p:nvSpPr>
          <p:cNvPr id="3" name="Title 1"/>
          <p:cNvSpPr txBox="1">
            <a:spLocks/>
          </p:cNvSpPr>
          <p:nvPr/>
        </p:nvSpPr>
        <p:spPr>
          <a:xfrm>
            <a:off x="457200" y="35152"/>
            <a:ext cx="8229600" cy="1143000"/>
          </a:xfrm>
          <a:prstGeom prst="rect">
            <a:avLst/>
          </a:prstGeom>
        </p:spPr>
        <p:txBody>
          <a:bodyP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4000" smtClean="0">
                <a:solidFill>
                  <a:srgbClr val="FF0000"/>
                </a:solidFill>
              </a:rPr>
              <a:t>Flame (burner)</a:t>
            </a:r>
            <a:endParaRPr lang="en-GB" sz="4000" dirty="0">
              <a:solidFill>
                <a:srgbClr val="FF0000"/>
              </a:solidFill>
            </a:endParaRPr>
          </a:p>
        </p:txBody>
      </p:sp>
    </p:spTree>
    <p:extLst>
      <p:ext uri="{BB962C8B-B14F-4D97-AF65-F5344CB8AC3E}">
        <p14:creationId xmlns:p14="http://schemas.microsoft.com/office/powerpoint/2010/main" val="3695530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673" y="735863"/>
            <a:ext cx="8589818" cy="3539430"/>
          </a:xfrm>
          <a:prstGeom prst="rect">
            <a:avLst/>
          </a:prstGeom>
        </p:spPr>
        <p:txBody>
          <a:bodyPr wrap="square">
            <a:spAutoFit/>
          </a:bodyPr>
          <a:lstStyle/>
          <a:p>
            <a:pPr marL="457200" lvl="0" indent="-457200">
              <a:buFont typeface="Wingdings" pitchFamily="2" charset="2"/>
              <a:buChar char="v"/>
            </a:pPr>
            <a:r>
              <a:rPr lang="en-US" sz="3200" dirty="0">
                <a:solidFill>
                  <a:srgbClr val="0070C0"/>
                </a:solidFill>
              </a:rPr>
              <a:t>The effect of flame depend on the temperature of flame and this temperature can be monitored by following method:</a:t>
            </a:r>
          </a:p>
          <a:p>
            <a:pPr marL="285750" lvl="0" indent="-285750">
              <a:buFontTx/>
              <a:buChar char="-"/>
            </a:pPr>
            <a:r>
              <a:rPr lang="en-US" sz="3200" dirty="0">
                <a:solidFill>
                  <a:prstClr val="black"/>
                </a:solidFill>
              </a:rPr>
              <a:t>Fuel to air ratio</a:t>
            </a:r>
          </a:p>
          <a:p>
            <a:pPr marL="285750" lvl="0" indent="-285750">
              <a:buFontTx/>
              <a:buChar char="-"/>
            </a:pPr>
            <a:r>
              <a:rPr lang="en-US" sz="3200" dirty="0">
                <a:solidFill>
                  <a:prstClr val="black"/>
                </a:solidFill>
              </a:rPr>
              <a:t>Type of solvent for preparing sample solution </a:t>
            </a:r>
          </a:p>
          <a:p>
            <a:pPr marL="285750" lvl="0" indent="-285750">
              <a:buFontTx/>
              <a:buChar char="-"/>
            </a:pPr>
            <a:r>
              <a:rPr lang="en-US" sz="3200" dirty="0">
                <a:solidFill>
                  <a:prstClr val="black"/>
                </a:solidFill>
              </a:rPr>
              <a:t>Amount of solvent which is entering to flame</a:t>
            </a:r>
          </a:p>
          <a:p>
            <a:pPr marL="285750" lvl="0" indent="-285750">
              <a:buFontTx/>
              <a:buChar char="-"/>
            </a:pPr>
            <a:r>
              <a:rPr lang="en-US" sz="3200" dirty="0">
                <a:solidFill>
                  <a:prstClr val="black"/>
                </a:solidFill>
              </a:rPr>
              <a:t>Type of burner used  in FP</a:t>
            </a:r>
          </a:p>
        </p:txBody>
      </p:sp>
    </p:spTree>
    <p:extLst>
      <p:ext uri="{BB962C8B-B14F-4D97-AF65-F5344CB8AC3E}">
        <p14:creationId xmlns:p14="http://schemas.microsoft.com/office/powerpoint/2010/main" val="1477354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152"/>
            <a:ext cx="8229600" cy="1143000"/>
          </a:xfrm>
        </p:spPr>
        <p:txBody>
          <a:bodyPr>
            <a:normAutofit/>
          </a:bodyPr>
          <a:lstStyle/>
          <a:p>
            <a:r>
              <a:rPr lang="en-GB" sz="4000" dirty="0" smtClean="0">
                <a:solidFill>
                  <a:srgbClr val="FF0000"/>
                </a:solidFill>
              </a:rPr>
              <a:t>Flame (burner)</a:t>
            </a:r>
            <a:endParaRPr lang="en-GB" sz="4000" dirty="0">
              <a:solidFill>
                <a:srgbClr val="FF0000"/>
              </a:solidFill>
            </a:endParaRPr>
          </a:p>
        </p:txBody>
      </p:sp>
      <p:sp>
        <p:nvSpPr>
          <p:cNvPr id="3" name="Content Placeholder 2"/>
          <p:cNvSpPr>
            <a:spLocks noGrp="1"/>
          </p:cNvSpPr>
          <p:nvPr>
            <p:ph idx="1"/>
          </p:nvPr>
        </p:nvSpPr>
        <p:spPr>
          <a:xfrm>
            <a:off x="228600" y="1361704"/>
            <a:ext cx="8229600" cy="4525963"/>
          </a:xfrm>
        </p:spPr>
        <p:txBody>
          <a:bodyPr>
            <a:normAutofit/>
          </a:bodyPr>
          <a:lstStyle/>
          <a:p>
            <a:pPr algn="just"/>
            <a:r>
              <a:rPr lang="en-US" dirty="0" smtClean="0"/>
              <a:t>Flame </a:t>
            </a:r>
            <a:r>
              <a:rPr lang="en-US" dirty="0"/>
              <a:t>photometry employs a variety of fuels mainly air, oxygen or nitrous oxide (N</a:t>
            </a:r>
            <a:r>
              <a:rPr lang="en-US" baseline="-25000" dirty="0"/>
              <a:t>2</a:t>
            </a:r>
            <a:r>
              <a:rPr lang="en-US" dirty="0"/>
              <a:t>O) as oxidant. </a:t>
            </a:r>
            <a:endParaRPr lang="en-US" dirty="0" smtClean="0"/>
          </a:p>
          <a:p>
            <a:pPr algn="just"/>
            <a:r>
              <a:rPr lang="en-US" dirty="0" smtClean="0"/>
              <a:t>Burners </a:t>
            </a:r>
            <a:r>
              <a:rPr lang="en-US" dirty="0"/>
              <a:t>are of two </a:t>
            </a:r>
            <a:r>
              <a:rPr lang="en-US" dirty="0" smtClean="0"/>
              <a:t>types:</a:t>
            </a:r>
            <a:endParaRPr lang="en-US" dirty="0"/>
          </a:p>
          <a:p>
            <a:pPr marL="0" indent="0" algn="just">
              <a:buNone/>
            </a:pPr>
            <a:r>
              <a:rPr lang="en-US" dirty="0"/>
              <a:t>Total Consumption Burner and Premix or Laminar flow Burner</a:t>
            </a:r>
            <a:r>
              <a:rPr lang="en-US" dirty="0" smtClean="0"/>
              <a:t>.</a:t>
            </a:r>
          </a:p>
        </p:txBody>
      </p:sp>
    </p:spTree>
    <p:extLst>
      <p:ext uri="{BB962C8B-B14F-4D97-AF65-F5344CB8AC3E}">
        <p14:creationId xmlns:p14="http://schemas.microsoft.com/office/powerpoint/2010/main" val="2709322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84515"/>
            <a:ext cx="8229600" cy="4495800"/>
          </a:xfrm>
        </p:spPr>
        <p:txBody>
          <a:bodyPr>
            <a:normAutofit/>
          </a:bodyPr>
          <a:lstStyle/>
          <a:p>
            <a:pPr algn="just"/>
            <a:r>
              <a:rPr lang="en-US" b="1" dirty="0" err="1">
                <a:solidFill>
                  <a:srgbClr val="00B0F0"/>
                </a:solidFill>
              </a:rPr>
              <a:t>Desolvation</a:t>
            </a:r>
            <a:r>
              <a:rPr lang="en-US" dirty="0"/>
              <a:t>: </a:t>
            </a:r>
            <a:r>
              <a:rPr lang="en-US" dirty="0" smtClean="0"/>
              <a:t>The </a:t>
            </a:r>
            <a:r>
              <a:rPr lang="en-US" dirty="0"/>
              <a:t>liquid solvent is evaporated, and </a:t>
            </a:r>
            <a:r>
              <a:rPr lang="en-US" dirty="0" smtClean="0"/>
              <a:t>the metal </a:t>
            </a:r>
            <a:r>
              <a:rPr lang="en-US" dirty="0"/>
              <a:t>particles </a:t>
            </a:r>
            <a:r>
              <a:rPr lang="en-US" dirty="0" smtClean="0"/>
              <a:t> </a:t>
            </a:r>
            <a:r>
              <a:rPr lang="en-US" dirty="0"/>
              <a:t>are dehydrated by the </a:t>
            </a:r>
            <a:r>
              <a:rPr lang="en-US" dirty="0" smtClean="0"/>
              <a:t>flame</a:t>
            </a:r>
          </a:p>
          <a:p>
            <a:pPr algn="just"/>
            <a:r>
              <a:rPr lang="en-US" b="1" dirty="0" err="1" smtClean="0">
                <a:solidFill>
                  <a:srgbClr val="00B0F0"/>
                </a:solidFill>
              </a:rPr>
              <a:t>Vapourisation</a:t>
            </a:r>
            <a:r>
              <a:rPr lang="en-US" dirty="0">
                <a:solidFill>
                  <a:srgbClr val="00B0F0"/>
                </a:solidFill>
              </a:rPr>
              <a:t>: </a:t>
            </a:r>
            <a:r>
              <a:rPr lang="en-US" dirty="0" smtClean="0"/>
              <a:t>The </a:t>
            </a:r>
            <a:r>
              <a:rPr lang="en-US" dirty="0"/>
              <a:t>sample </a:t>
            </a:r>
            <a:r>
              <a:rPr lang="en-US" dirty="0" err="1"/>
              <a:t>vaporises</a:t>
            </a:r>
            <a:r>
              <a:rPr lang="en-US" dirty="0"/>
              <a:t> to a gas .</a:t>
            </a:r>
            <a:endParaRPr lang="en-US" dirty="0" smtClean="0"/>
          </a:p>
          <a:p>
            <a:pPr marL="0" indent="0" algn="just">
              <a:buNone/>
            </a:pPr>
            <a:endParaRPr lang="en-US" dirty="0"/>
          </a:p>
          <a:p>
            <a:pPr algn="just"/>
            <a:r>
              <a:rPr lang="en-US" b="1" dirty="0">
                <a:solidFill>
                  <a:srgbClr val="00B0F0"/>
                </a:solidFill>
              </a:rPr>
              <a:t>Atomization</a:t>
            </a:r>
            <a:r>
              <a:rPr lang="en-US" dirty="0">
                <a:solidFill>
                  <a:srgbClr val="00B0F0"/>
                </a:solidFill>
              </a:rPr>
              <a:t>: </a:t>
            </a:r>
            <a:r>
              <a:rPr lang="en-US" dirty="0"/>
              <a:t>Reduction of metal ions in the solvent to metal atoms by the flame heat</a:t>
            </a:r>
            <a:r>
              <a:rPr lang="en-US" dirty="0" smtClean="0"/>
              <a:t>.</a:t>
            </a:r>
            <a:endParaRPr lang="en-US" dirty="0"/>
          </a:p>
        </p:txBody>
      </p:sp>
      <p:sp>
        <p:nvSpPr>
          <p:cNvPr id="4" name="Rectangle 3"/>
          <p:cNvSpPr/>
          <p:nvPr/>
        </p:nvSpPr>
        <p:spPr>
          <a:xfrm>
            <a:off x="544286" y="85059"/>
            <a:ext cx="7934696" cy="1077218"/>
          </a:xfrm>
          <a:prstGeom prst="rect">
            <a:avLst/>
          </a:prstGeom>
        </p:spPr>
        <p:txBody>
          <a:bodyPr wrap="square">
            <a:spAutoFit/>
          </a:bodyPr>
          <a:lstStyle/>
          <a:p>
            <a:r>
              <a:rPr lang="en-US" sz="3200" b="1" dirty="0">
                <a:solidFill>
                  <a:srgbClr val="00B0F0"/>
                </a:solidFill>
              </a:rPr>
              <a:t>The various processes in the flame are discussed below:</a:t>
            </a:r>
          </a:p>
        </p:txBody>
      </p:sp>
    </p:spTree>
    <p:extLst>
      <p:ext uri="{BB962C8B-B14F-4D97-AF65-F5344CB8AC3E}">
        <p14:creationId xmlns:p14="http://schemas.microsoft.com/office/powerpoint/2010/main" val="326442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029" y="631372"/>
            <a:ext cx="8229600" cy="5366657"/>
          </a:xfrm>
        </p:spPr>
        <p:txBody>
          <a:bodyPr>
            <a:normAutofit fontScale="92500"/>
          </a:bodyPr>
          <a:lstStyle/>
          <a:p>
            <a:pPr algn="just"/>
            <a:r>
              <a:rPr lang="en-US" b="1" dirty="0" smtClean="0">
                <a:solidFill>
                  <a:srgbClr val="00B0F0"/>
                </a:solidFill>
              </a:rPr>
              <a:t>Excitation</a:t>
            </a:r>
            <a:r>
              <a:rPr lang="en-US" dirty="0" smtClean="0">
                <a:solidFill>
                  <a:srgbClr val="00B0F0"/>
                </a:solidFill>
              </a:rPr>
              <a:t>: </a:t>
            </a:r>
            <a:r>
              <a:rPr lang="en-US" dirty="0" smtClean="0"/>
              <a:t>The electrostatic force of attraction between the electrons and nucleus of the atom helps them to absorb a particular amount of energy. The atoms then jump to the exited energy state.</a:t>
            </a:r>
          </a:p>
          <a:p>
            <a:pPr algn="just"/>
            <a:endParaRPr lang="en-US" dirty="0" smtClean="0"/>
          </a:p>
          <a:p>
            <a:pPr algn="just"/>
            <a:r>
              <a:rPr lang="en-US" b="1" dirty="0" smtClean="0">
                <a:solidFill>
                  <a:srgbClr val="00B0F0"/>
                </a:solidFill>
              </a:rPr>
              <a:t>Emission process</a:t>
            </a:r>
            <a:r>
              <a:rPr lang="en-US" dirty="0" smtClean="0">
                <a:solidFill>
                  <a:srgbClr val="00B0F0"/>
                </a:solidFill>
              </a:rPr>
              <a:t>: </a:t>
            </a:r>
            <a:r>
              <a:rPr lang="en-US" dirty="0" smtClean="0"/>
              <a:t>Since the higher energy state is unstable the atoms jump back to the stable low energy state with the emission of energy in the form of radiation of characteristic wavelength, which is measured by the photo detector.</a:t>
            </a:r>
          </a:p>
          <a:p>
            <a:endParaRPr lang="en-GB" dirty="0"/>
          </a:p>
        </p:txBody>
      </p:sp>
    </p:spTree>
    <p:extLst>
      <p:ext uri="{BB962C8B-B14F-4D97-AF65-F5344CB8AC3E}">
        <p14:creationId xmlns:p14="http://schemas.microsoft.com/office/powerpoint/2010/main" val="2073617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Types of FP</a:t>
            </a:r>
            <a:endParaRPr lang="en-GB" dirty="0">
              <a:solidFill>
                <a:srgbClr val="FF0000"/>
              </a:solidFill>
            </a:endParaRPr>
          </a:p>
        </p:txBody>
      </p:sp>
      <p:sp>
        <p:nvSpPr>
          <p:cNvPr id="3" name="Content Placeholder 2"/>
          <p:cNvSpPr>
            <a:spLocks noGrp="1"/>
          </p:cNvSpPr>
          <p:nvPr>
            <p:ph idx="1"/>
          </p:nvPr>
        </p:nvSpPr>
        <p:spPr/>
        <p:txBody>
          <a:bodyPr>
            <a:normAutofit/>
          </a:bodyPr>
          <a:lstStyle/>
          <a:p>
            <a:pPr algn="just"/>
            <a:r>
              <a:rPr lang="en-GB" b="1" dirty="0" smtClean="0">
                <a:solidFill>
                  <a:srgbClr val="FF0000"/>
                </a:solidFill>
              </a:rPr>
              <a:t>1- Direct type:</a:t>
            </a:r>
          </a:p>
          <a:p>
            <a:pPr marL="0" indent="0" algn="just">
              <a:buNone/>
            </a:pPr>
            <a:r>
              <a:rPr lang="en-GB" b="1" dirty="0" smtClean="0">
                <a:solidFill>
                  <a:srgbClr val="FF0000"/>
                </a:solidFill>
              </a:rPr>
              <a:t>   </a:t>
            </a:r>
            <a:r>
              <a:rPr lang="en-GB" dirty="0" smtClean="0"/>
              <a:t>Standard solution of Na &amp; K are atomised or aspirated into flame to provide a series of meter readings in which our unknown is going to compared with. </a:t>
            </a:r>
          </a:p>
        </p:txBody>
      </p:sp>
    </p:spTree>
    <p:extLst>
      <p:ext uri="{BB962C8B-B14F-4D97-AF65-F5344CB8AC3E}">
        <p14:creationId xmlns:p14="http://schemas.microsoft.com/office/powerpoint/2010/main" val="1979747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B0F0"/>
                </a:solidFill>
              </a:rPr>
              <a:t>Direct type disadvantages</a:t>
            </a:r>
            <a:endParaRPr lang="en-GB" dirty="0">
              <a:solidFill>
                <a:srgbClr val="00B0F0"/>
              </a:solidFill>
            </a:endParaRPr>
          </a:p>
        </p:txBody>
      </p:sp>
      <p:sp>
        <p:nvSpPr>
          <p:cNvPr id="3" name="Content Placeholder 2"/>
          <p:cNvSpPr>
            <a:spLocks noGrp="1"/>
          </p:cNvSpPr>
          <p:nvPr>
            <p:ph idx="1"/>
          </p:nvPr>
        </p:nvSpPr>
        <p:spPr/>
        <p:txBody>
          <a:bodyPr/>
          <a:lstStyle/>
          <a:p>
            <a:r>
              <a:rPr lang="en-GB" dirty="0" smtClean="0"/>
              <a:t>1- Any minor fluctuations in air, gas pressure might change response of instrument and then cause errors.</a:t>
            </a:r>
          </a:p>
          <a:p>
            <a:r>
              <a:rPr lang="en-GB" dirty="0" smtClean="0"/>
              <a:t>2- Separate analyses and sometimes separate solutions must be made for Na and K.</a:t>
            </a:r>
          </a:p>
          <a:p>
            <a:pPr marL="0" indent="0">
              <a:buNone/>
            </a:pPr>
            <a:endParaRPr lang="en-GB" dirty="0"/>
          </a:p>
        </p:txBody>
      </p:sp>
    </p:spTree>
    <p:extLst>
      <p:ext uri="{BB962C8B-B14F-4D97-AF65-F5344CB8AC3E}">
        <p14:creationId xmlns:p14="http://schemas.microsoft.com/office/powerpoint/2010/main" val="3114318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87828"/>
            <a:ext cx="8229600" cy="5268686"/>
          </a:xfrm>
        </p:spPr>
        <p:txBody>
          <a:bodyPr>
            <a:normAutofit/>
          </a:bodyPr>
          <a:lstStyle/>
          <a:p>
            <a:pPr algn="just"/>
            <a:r>
              <a:rPr lang="en-GB" b="1" dirty="0" smtClean="0">
                <a:solidFill>
                  <a:srgbClr val="FF0000"/>
                </a:solidFill>
              </a:rPr>
              <a:t>2- Internal standard method: </a:t>
            </a:r>
          </a:p>
          <a:p>
            <a:pPr marL="0" indent="0" algn="just">
              <a:buNone/>
            </a:pPr>
            <a:r>
              <a:rPr lang="en-GB" dirty="0" smtClean="0"/>
              <a:t>Another element (Li) is added to all standards, blanks and unknowns in equal concentration. This element has a criteria of :</a:t>
            </a:r>
          </a:p>
          <a:p>
            <a:pPr algn="just"/>
            <a:r>
              <a:rPr lang="en-GB" dirty="0" smtClean="0"/>
              <a:t>* high emission intensity.</a:t>
            </a:r>
          </a:p>
          <a:p>
            <a:pPr algn="just"/>
            <a:r>
              <a:rPr lang="en-GB" dirty="0" smtClean="0"/>
              <a:t>* Is absent from biological fluid.</a:t>
            </a:r>
          </a:p>
          <a:p>
            <a:pPr marL="0" indent="0" algn="just">
              <a:buNone/>
            </a:pPr>
            <a:endParaRPr lang="en-GB" dirty="0"/>
          </a:p>
        </p:txBody>
      </p:sp>
    </p:spTree>
    <p:extLst>
      <p:ext uri="{BB962C8B-B14F-4D97-AF65-F5344CB8AC3E}">
        <p14:creationId xmlns:p14="http://schemas.microsoft.com/office/powerpoint/2010/main" val="1487582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11352"/>
            <a:ext cx="8229600" cy="1143000"/>
          </a:xfrm>
        </p:spPr>
        <p:txBody>
          <a:bodyPr/>
          <a:lstStyle/>
          <a:p>
            <a:r>
              <a:rPr lang="en-GB" dirty="0" smtClean="0">
                <a:solidFill>
                  <a:srgbClr val="FF0000"/>
                </a:solidFill>
              </a:rPr>
              <a:t>Applications</a:t>
            </a:r>
            <a:endParaRPr lang="en-GB" dirty="0">
              <a:solidFill>
                <a:srgbClr val="FF0000"/>
              </a:solidFill>
            </a:endParaRPr>
          </a:p>
        </p:txBody>
      </p:sp>
      <p:sp>
        <p:nvSpPr>
          <p:cNvPr id="3" name="Content Placeholder 2"/>
          <p:cNvSpPr>
            <a:spLocks noGrp="1"/>
          </p:cNvSpPr>
          <p:nvPr>
            <p:ph idx="1"/>
          </p:nvPr>
        </p:nvSpPr>
        <p:spPr>
          <a:xfrm>
            <a:off x="174171" y="1611086"/>
            <a:ext cx="8512628" cy="3069771"/>
          </a:xfrm>
        </p:spPr>
        <p:txBody>
          <a:bodyPr>
            <a:normAutofit fontScale="92500"/>
          </a:bodyPr>
          <a:lstStyle/>
          <a:p>
            <a:pPr algn="just"/>
            <a:r>
              <a:rPr lang="en-US" dirty="0" smtClean="0"/>
              <a:t>1- Determine </a:t>
            </a:r>
            <a:r>
              <a:rPr lang="en-US" dirty="0"/>
              <a:t>the availability of alkali and alkaline earth metals which are critical for soil cultivation. </a:t>
            </a:r>
            <a:endParaRPr lang="en-US" dirty="0" smtClean="0"/>
          </a:p>
          <a:p>
            <a:pPr algn="just"/>
            <a:endParaRPr lang="en-US" dirty="0" smtClean="0"/>
          </a:p>
          <a:p>
            <a:pPr algn="just"/>
            <a:r>
              <a:rPr lang="en-US" dirty="0" smtClean="0"/>
              <a:t>2- In </a:t>
            </a:r>
            <a:r>
              <a:rPr lang="en-US" dirty="0"/>
              <a:t>agriculture, the fertilizer requirement of the soil is analyzed by flame test analysis of the soil. </a:t>
            </a:r>
            <a:endParaRPr lang="en-US" dirty="0" smtClean="0"/>
          </a:p>
          <a:p>
            <a:endParaRPr lang="en-GB" dirty="0"/>
          </a:p>
        </p:txBody>
      </p:sp>
    </p:spTree>
    <p:extLst>
      <p:ext uri="{BB962C8B-B14F-4D97-AF65-F5344CB8AC3E}">
        <p14:creationId xmlns:p14="http://schemas.microsoft.com/office/powerpoint/2010/main" val="3927155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Introduction</a:t>
            </a:r>
            <a:endParaRPr lang="en-GB"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GB" b="1" u="sng" dirty="0" smtClean="0">
                <a:solidFill>
                  <a:srgbClr val="FF0000"/>
                </a:solidFill>
              </a:rPr>
              <a:t>Principle :</a:t>
            </a:r>
          </a:p>
          <a:p>
            <a:pPr algn="just"/>
            <a:r>
              <a:rPr lang="en-US" dirty="0" smtClean="0"/>
              <a:t>1-flame </a:t>
            </a:r>
            <a:r>
              <a:rPr lang="en-US" dirty="0"/>
              <a:t>photometry, a branch of atomic spectroscopy is used for </a:t>
            </a:r>
            <a:r>
              <a:rPr lang="en-US" dirty="0" smtClean="0"/>
              <a:t>determining </a:t>
            </a:r>
            <a:r>
              <a:rPr lang="en-US" dirty="0"/>
              <a:t>the concentration of certain </a:t>
            </a:r>
            <a:r>
              <a:rPr lang="en-US" b="1" dirty="0">
                <a:solidFill>
                  <a:srgbClr val="00B0F0"/>
                </a:solidFill>
              </a:rPr>
              <a:t>metal ions </a:t>
            </a:r>
            <a:r>
              <a:rPr lang="en-US" dirty="0"/>
              <a:t>such as sodium, potassium, lithium, calcium, Cesium, </a:t>
            </a:r>
            <a:r>
              <a:rPr lang="en-US" dirty="0" smtClean="0"/>
              <a:t>etc.</a:t>
            </a:r>
          </a:p>
          <a:p>
            <a:pPr algn="just"/>
            <a:endParaRPr lang="en-US" dirty="0" smtClean="0"/>
          </a:p>
          <a:p>
            <a:pPr algn="just"/>
            <a:r>
              <a:rPr lang="en-US" b="1" dirty="0" smtClean="0"/>
              <a:t>2-The </a:t>
            </a:r>
            <a:r>
              <a:rPr lang="en-US" b="1" dirty="0"/>
              <a:t>basis of flame photometric working </a:t>
            </a:r>
            <a:r>
              <a:rPr lang="en-US" dirty="0"/>
              <a:t>is that, the </a:t>
            </a:r>
            <a:r>
              <a:rPr lang="en-US" dirty="0" smtClean="0"/>
              <a:t>types of</a:t>
            </a:r>
            <a:r>
              <a:rPr lang="en-US" dirty="0" smtClean="0"/>
              <a:t> </a:t>
            </a:r>
            <a:r>
              <a:rPr lang="en-US" dirty="0" smtClean="0"/>
              <a:t>metals are </a:t>
            </a:r>
            <a:r>
              <a:rPr lang="en-US" dirty="0"/>
              <a:t>dissociated due to the thermal energy provided by the flame source. Due to this thermal excitation, some of the atoms are excited to a higher energy level where they are not </a:t>
            </a:r>
            <a:r>
              <a:rPr lang="en-US" dirty="0" smtClean="0"/>
              <a:t>stable.</a:t>
            </a:r>
            <a:endParaRPr lang="en-GB" dirty="0"/>
          </a:p>
        </p:txBody>
      </p:sp>
    </p:spTree>
    <p:extLst>
      <p:ext uri="{BB962C8B-B14F-4D97-AF65-F5344CB8AC3E}">
        <p14:creationId xmlns:p14="http://schemas.microsoft.com/office/powerpoint/2010/main" val="690436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685" y="1082370"/>
            <a:ext cx="8425543" cy="4228850"/>
          </a:xfrm>
          <a:prstGeom prst="rect">
            <a:avLst/>
          </a:prstGeom>
        </p:spPr>
        <p:txBody>
          <a:bodyPr wrap="square">
            <a:spAutoFit/>
          </a:bodyPr>
          <a:lstStyle/>
          <a:p>
            <a:pPr marL="342900" lvl="0" indent="-342900" algn="just">
              <a:spcBef>
                <a:spcPct val="20000"/>
              </a:spcBef>
              <a:buFont typeface="Arial"/>
              <a:buChar char="•"/>
            </a:pPr>
            <a:r>
              <a:rPr lang="en-US" sz="3200" dirty="0">
                <a:solidFill>
                  <a:prstClr val="black"/>
                </a:solidFill>
              </a:rPr>
              <a:t>3- In clinical field, Na+ and K+ ions in body fluids, muscles and heart can be determined by diluting the blood serum and aspiration into the flame. </a:t>
            </a:r>
          </a:p>
          <a:p>
            <a:pPr marL="342900" lvl="0" indent="-342900" algn="just">
              <a:spcBef>
                <a:spcPct val="20000"/>
              </a:spcBef>
              <a:buFont typeface="Arial"/>
              <a:buChar char="•"/>
            </a:pPr>
            <a:endParaRPr lang="en-US" sz="3200" dirty="0">
              <a:solidFill>
                <a:prstClr val="black"/>
              </a:solidFill>
            </a:endParaRPr>
          </a:p>
          <a:p>
            <a:pPr marL="342900" lvl="0" indent="-342900" algn="just">
              <a:spcBef>
                <a:spcPct val="20000"/>
              </a:spcBef>
              <a:buFont typeface="Arial"/>
              <a:buChar char="•"/>
            </a:pPr>
            <a:r>
              <a:rPr lang="en-US" sz="3200" dirty="0">
                <a:solidFill>
                  <a:prstClr val="black"/>
                </a:solidFill>
              </a:rPr>
              <a:t>4- Analysis of soft drinks, fruit juices and alcoholic   beverages can also be analyzed by using flame photometry.</a:t>
            </a:r>
          </a:p>
        </p:txBody>
      </p:sp>
    </p:spTree>
    <p:extLst>
      <p:ext uri="{BB962C8B-B14F-4D97-AF65-F5344CB8AC3E}">
        <p14:creationId xmlns:p14="http://schemas.microsoft.com/office/powerpoint/2010/main" val="3457942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1" y="279070"/>
            <a:ext cx="8490856" cy="5693866"/>
          </a:xfrm>
          <a:prstGeom prst="rect">
            <a:avLst/>
          </a:prstGeom>
        </p:spPr>
        <p:txBody>
          <a:bodyPr wrap="square">
            <a:spAutoFit/>
          </a:bodyPr>
          <a:lstStyle/>
          <a:p>
            <a:pPr algn="ctr"/>
            <a:r>
              <a:rPr lang="en-US" sz="4000" dirty="0">
                <a:solidFill>
                  <a:srgbClr val="FF0000"/>
                </a:solidFill>
              </a:rPr>
              <a:t>Advantages</a:t>
            </a:r>
            <a:r>
              <a:rPr lang="en-US" dirty="0"/>
              <a:t>:</a:t>
            </a:r>
          </a:p>
          <a:p>
            <a:endParaRPr lang="en-US" dirty="0"/>
          </a:p>
          <a:p>
            <a:r>
              <a:rPr lang="en-US" dirty="0"/>
              <a:t> </a:t>
            </a:r>
          </a:p>
          <a:p>
            <a:r>
              <a:rPr lang="en-US" sz="3200" dirty="0"/>
              <a:t>1.Simple quantitative analytical test based on the flame analysis.</a:t>
            </a:r>
          </a:p>
          <a:p>
            <a:r>
              <a:rPr lang="en-US" sz="3200" dirty="0"/>
              <a:t>2.Inexpensive.</a:t>
            </a:r>
          </a:p>
          <a:p>
            <a:r>
              <a:rPr lang="en-US" sz="3200" dirty="0"/>
              <a:t>3.The determination of elements such as alkali and alkaline earth metals is performed easily with most reliable and convenient methods.</a:t>
            </a:r>
          </a:p>
          <a:p>
            <a:r>
              <a:rPr lang="en-US" sz="3200" dirty="0"/>
              <a:t>4.Quite quick, convenient, and selective and sensitive to even parts per million (ppm) to parts per billion (ppb) range</a:t>
            </a:r>
            <a:r>
              <a:rPr lang="en-US" sz="3200" dirty="0" smtClean="0"/>
              <a:t>.</a:t>
            </a:r>
            <a:endParaRPr lang="en-US" sz="3200" dirty="0"/>
          </a:p>
        </p:txBody>
      </p:sp>
    </p:spTree>
    <p:extLst>
      <p:ext uri="{BB962C8B-B14F-4D97-AF65-F5344CB8AC3E}">
        <p14:creationId xmlns:p14="http://schemas.microsoft.com/office/powerpoint/2010/main" val="3235606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36172"/>
            <a:ext cx="8229600" cy="4525963"/>
          </a:xfrm>
        </p:spPr>
        <p:txBody>
          <a:bodyPr/>
          <a:lstStyle/>
          <a:p>
            <a:pPr algn="just"/>
            <a:r>
              <a:rPr lang="en-GB" b="1" dirty="0" smtClean="0">
                <a:solidFill>
                  <a:srgbClr val="FF0000"/>
                </a:solidFill>
                <a:latin typeface="Arial"/>
                <a:cs typeface="Arial"/>
              </a:rPr>
              <a:t>FP </a:t>
            </a:r>
            <a:r>
              <a:rPr lang="en-GB" b="1" dirty="0">
                <a:solidFill>
                  <a:srgbClr val="FF0000"/>
                </a:solidFill>
                <a:latin typeface="Arial"/>
                <a:cs typeface="Arial"/>
              </a:rPr>
              <a:t>suffer the same level of interferences as </a:t>
            </a:r>
            <a:r>
              <a:rPr lang="en-GB" b="1" dirty="0" smtClean="0">
                <a:solidFill>
                  <a:srgbClr val="FF0000"/>
                </a:solidFill>
                <a:latin typeface="Arial"/>
                <a:cs typeface="Arial"/>
              </a:rPr>
              <a:t>AAS </a:t>
            </a:r>
            <a:r>
              <a:rPr lang="en-GB" b="1" dirty="0">
                <a:solidFill>
                  <a:srgbClr val="FF0000"/>
                </a:solidFill>
                <a:latin typeface="Arial"/>
                <a:cs typeface="Arial"/>
              </a:rPr>
              <a:t>from:</a:t>
            </a:r>
          </a:p>
          <a:p>
            <a:pPr algn="just"/>
            <a:r>
              <a:rPr lang="en-GB" dirty="0">
                <a:latin typeface="Arial"/>
                <a:cs typeface="Arial"/>
              </a:rPr>
              <a:t>1- Anion due to </a:t>
            </a:r>
            <a:r>
              <a:rPr lang="en-GB" dirty="0" err="1">
                <a:latin typeface="Arial"/>
                <a:cs typeface="Arial"/>
              </a:rPr>
              <a:t>complexation</a:t>
            </a:r>
            <a:r>
              <a:rPr lang="en-GB" dirty="0">
                <a:latin typeface="Arial"/>
                <a:cs typeface="Arial"/>
              </a:rPr>
              <a:t> (chemical interference).</a:t>
            </a:r>
          </a:p>
          <a:p>
            <a:pPr algn="just"/>
            <a:r>
              <a:rPr lang="en-GB" dirty="0">
                <a:latin typeface="Arial"/>
                <a:cs typeface="Arial"/>
              </a:rPr>
              <a:t>2- Matrix interference.</a:t>
            </a:r>
          </a:p>
          <a:p>
            <a:pPr algn="just"/>
            <a:r>
              <a:rPr lang="en-GB" dirty="0">
                <a:latin typeface="Arial"/>
                <a:cs typeface="Arial"/>
              </a:rPr>
              <a:t>3- Burner interference.</a:t>
            </a:r>
          </a:p>
          <a:p>
            <a:pPr algn="just"/>
            <a:r>
              <a:rPr lang="en-GB" dirty="0">
                <a:latin typeface="Arial"/>
                <a:cs typeface="Arial"/>
              </a:rPr>
              <a:t>4- Ionisation interference. </a:t>
            </a:r>
          </a:p>
          <a:p>
            <a:pPr algn="just"/>
            <a:r>
              <a:rPr lang="en-GB" dirty="0">
                <a:latin typeface="Arial"/>
                <a:cs typeface="Arial"/>
              </a:rPr>
              <a:t>5- emission interference.</a:t>
            </a:r>
          </a:p>
          <a:p>
            <a:endParaRPr lang="en-GB" dirty="0"/>
          </a:p>
        </p:txBody>
      </p:sp>
    </p:spTree>
    <p:extLst>
      <p:ext uri="{BB962C8B-B14F-4D97-AF65-F5344CB8AC3E}">
        <p14:creationId xmlns:p14="http://schemas.microsoft.com/office/powerpoint/2010/main" val="2459669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124"/>
            <a:ext cx="8229600" cy="1143000"/>
          </a:xfrm>
        </p:spPr>
        <p:txBody>
          <a:bodyPr/>
          <a:lstStyle/>
          <a:p>
            <a:r>
              <a:rPr lang="en-GB" dirty="0" smtClean="0">
                <a:solidFill>
                  <a:srgbClr val="FF0000"/>
                </a:solidFill>
              </a:rPr>
              <a:t>limitations</a:t>
            </a:r>
            <a:endParaRPr lang="en-GB" dirty="0">
              <a:solidFill>
                <a:srgbClr val="FF0000"/>
              </a:solidFill>
            </a:endParaRPr>
          </a:p>
        </p:txBody>
      </p:sp>
      <p:sp>
        <p:nvSpPr>
          <p:cNvPr id="3" name="Content Placeholder 2"/>
          <p:cNvSpPr>
            <a:spLocks noGrp="1"/>
          </p:cNvSpPr>
          <p:nvPr>
            <p:ph idx="1"/>
          </p:nvPr>
        </p:nvSpPr>
        <p:spPr>
          <a:xfrm>
            <a:off x="304800" y="1308781"/>
            <a:ext cx="8382000" cy="5015819"/>
          </a:xfrm>
        </p:spPr>
        <p:txBody>
          <a:bodyPr>
            <a:normAutofit fontScale="85000" lnSpcReduction="10000"/>
          </a:bodyPr>
          <a:lstStyle/>
          <a:p>
            <a:r>
              <a:rPr lang="en-GB" dirty="0" smtClean="0"/>
              <a:t>Alteration of light emission be</a:t>
            </a:r>
            <a:r>
              <a:rPr lang="en-US" dirty="0" smtClean="0"/>
              <a:t>cause of altered flame temp</a:t>
            </a:r>
            <a:r>
              <a:rPr lang="en-GB" dirty="0" smtClean="0"/>
              <a:t>.</a:t>
            </a:r>
          </a:p>
          <a:p>
            <a:r>
              <a:rPr lang="en-US" dirty="0"/>
              <a:t>It needs perfect control of flame temperature.</a:t>
            </a:r>
          </a:p>
          <a:p>
            <a:r>
              <a:rPr lang="en-US" dirty="0"/>
              <a:t>Interference by other elements is not easy to be eliminated</a:t>
            </a:r>
          </a:p>
          <a:p>
            <a:r>
              <a:rPr lang="en-US" dirty="0"/>
              <a:t>Heavy and transition metals , the number of absorption</a:t>
            </a:r>
          </a:p>
          <a:p>
            <a:pPr marL="0" indent="0">
              <a:buNone/>
            </a:pPr>
            <a:r>
              <a:rPr lang="en-US" dirty="0" smtClean="0"/>
              <a:t>     and </a:t>
            </a:r>
            <a:r>
              <a:rPr lang="en-US" dirty="0"/>
              <a:t>emission lines is enormous and the spectra are </a:t>
            </a:r>
            <a:r>
              <a:rPr lang="en-US" dirty="0" smtClean="0"/>
              <a:t>complex</a:t>
            </a:r>
            <a:endParaRPr lang="en-GB" dirty="0" smtClean="0"/>
          </a:p>
          <a:p>
            <a:r>
              <a:rPr lang="en-GB" dirty="0" smtClean="0"/>
              <a:t>Inadequate selectivity of WL.</a:t>
            </a:r>
          </a:p>
          <a:p>
            <a:r>
              <a:rPr lang="en-GB" dirty="0" smtClean="0"/>
              <a:t> Differences in viscosity between standards and sample. </a:t>
            </a:r>
          </a:p>
        </p:txBody>
      </p:sp>
    </p:spTree>
    <p:extLst>
      <p:ext uri="{BB962C8B-B14F-4D97-AF65-F5344CB8AC3E}">
        <p14:creationId xmlns:p14="http://schemas.microsoft.com/office/powerpoint/2010/main" val="2278090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6388"/>
            <a:ext cx="8229600" cy="1143000"/>
          </a:xfrm>
        </p:spPr>
        <p:txBody>
          <a:bodyPr/>
          <a:lstStyle/>
          <a:p>
            <a:r>
              <a:rPr lang="en-GB" b="1" dirty="0" smtClean="0">
                <a:solidFill>
                  <a:srgbClr val="FF0000"/>
                </a:solidFill>
                <a:latin typeface="Arial"/>
                <a:cs typeface="Arial"/>
              </a:rPr>
              <a:t>Advantages of AAS over FP</a:t>
            </a:r>
            <a:endParaRPr lang="en-GB" b="1" dirty="0">
              <a:solidFill>
                <a:srgbClr val="FF0000"/>
              </a:solidFill>
              <a:latin typeface="Arial"/>
              <a:cs typeface="Arial"/>
            </a:endParaRPr>
          </a:p>
        </p:txBody>
      </p:sp>
      <p:sp>
        <p:nvSpPr>
          <p:cNvPr id="3" name="Content Placeholder 2"/>
          <p:cNvSpPr>
            <a:spLocks noGrp="1"/>
          </p:cNvSpPr>
          <p:nvPr>
            <p:ph idx="1"/>
          </p:nvPr>
        </p:nvSpPr>
        <p:spPr>
          <a:xfrm>
            <a:off x="457200" y="1982663"/>
            <a:ext cx="8229600" cy="4143500"/>
          </a:xfrm>
        </p:spPr>
        <p:txBody>
          <a:bodyPr/>
          <a:lstStyle/>
          <a:p>
            <a:pPr algn="just"/>
            <a:r>
              <a:rPr lang="en-GB" dirty="0" smtClean="0">
                <a:latin typeface="Arial"/>
                <a:cs typeface="Arial"/>
              </a:rPr>
              <a:t>1- Sensitivity. </a:t>
            </a:r>
          </a:p>
          <a:p>
            <a:pPr algn="just"/>
            <a:r>
              <a:rPr lang="en-GB" dirty="0" smtClean="0">
                <a:latin typeface="Arial"/>
                <a:cs typeface="Arial"/>
              </a:rPr>
              <a:t>2- Applicability.</a:t>
            </a:r>
          </a:p>
          <a:p>
            <a:pPr algn="just"/>
            <a:r>
              <a:rPr lang="en-GB" dirty="0" smtClean="0">
                <a:latin typeface="Arial"/>
                <a:cs typeface="Arial"/>
              </a:rPr>
              <a:t>3- Smaller flame effect.</a:t>
            </a:r>
          </a:p>
          <a:p>
            <a:pPr algn="just"/>
            <a:r>
              <a:rPr lang="en-GB" dirty="0" smtClean="0">
                <a:latin typeface="Arial"/>
                <a:cs typeface="Arial"/>
              </a:rPr>
              <a:t>4- Less interference from other cations.</a:t>
            </a:r>
            <a:endParaRPr lang="en-GB" dirty="0">
              <a:latin typeface="Arial"/>
              <a:cs typeface="Arial"/>
            </a:endParaRPr>
          </a:p>
        </p:txBody>
      </p:sp>
    </p:spTree>
    <p:extLst>
      <p:ext uri="{BB962C8B-B14F-4D97-AF65-F5344CB8AC3E}">
        <p14:creationId xmlns:p14="http://schemas.microsoft.com/office/powerpoint/2010/main" val="38368221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AAS Vs </a:t>
            </a:r>
            <a:r>
              <a:rPr lang="en-US" dirty="0" smtClean="0"/>
              <a:t>PF</a:t>
            </a:r>
            <a:endParaRPr lang="x-none" dirty="0"/>
          </a:p>
        </p:txBody>
      </p:sp>
      <p:pic>
        <p:nvPicPr>
          <p:cNvPr id="1027" name="Picture 3"/>
          <p:cNvPicPr>
            <a:picLocks noGrp="1" noChangeAspect="1" noChangeArrowheads="1"/>
          </p:cNvPicPr>
          <p:nvPr>
            <p:ph idx="1"/>
          </p:nvPr>
        </p:nvPicPr>
        <p:blipFill>
          <a:blip r:embed="rId2"/>
          <a:srcRect/>
          <a:stretch>
            <a:fillRect/>
          </a:stretch>
        </p:blipFill>
        <p:spPr bwMode="auto">
          <a:xfrm>
            <a:off x="457200" y="1417638"/>
            <a:ext cx="8229600" cy="489607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3-The </a:t>
            </a:r>
            <a:r>
              <a:rPr lang="en-US" dirty="0"/>
              <a:t>subsequent loss of energy will result in the movement of excited atoms to the low energy ground state with emission of some </a:t>
            </a:r>
            <a:r>
              <a:rPr lang="en-US" dirty="0" smtClean="0"/>
              <a:t>radiations as a wavelengths .The emitted wavelengths are </a:t>
            </a:r>
            <a:r>
              <a:rPr lang="en-US" dirty="0"/>
              <a:t>specific for specific elements</a:t>
            </a:r>
            <a:r>
              <a:rPr lang="en-US" dirty="0" smtClean="0"/>
              <a:t>.</a:t>
            </a:r>
          </a:p>
          <a:p>
            <a:endParaRPr lang="en-GB" dirty="0" smtClean="0"/>
          </a:p>
          <a:p>
            <a:endParaRPr lang="en-GB" dirty="0"/>
          </a:p>
        </p:txBody>
      </p:sp>
    </p:spTree>
    <p:extLst>
      <p:ext uri="{BB962C8B-B14F-4D97-AF65-F5344CB8AC3E}">
        <p14:creationId xmlns:p14="http://schemas.microsoft.com/office/powerpoint/2010/main" val="3451010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3-11-02 at 13.53.02.png"/>
          <p:cNvPicPr>
            <a:picLocks noGrp="1" noChangeAspect="1"/>
          </p:cNvPicPr>
          <p:nvPr>
            <p:ph idx="1"/>
          </p:nvPr>
        </p:nvPicPr>
        <p:blipFill rotWithShape="1">
          <a:blip r:embed="rId2">
            <a:extLst>
              <a:ext uri="{28A0092B-C50C-407E-A947-70E740481C1C}">
                <a14:useLocalDpi xmlns:a14="http://schemas.microsoft.com/office/drawing/2010/main" val="0"/>
              </a:ext>
            </a:extLst>
          </a:blip>
          <a:srcRect l="34636" t="34248" r="29658" b="13521"/>
          <a:stretch/>
        </p:blipFill>
        <p:spPr>
          <a:xfrm>
            <a:off x="738311" y="738412"/>
            <a:ext cx="7634151" cy="5316565"/>
          </a:xfrm>
        </p:spPr>
      </p:pic>
    </p:spTree>
    <p:extLst>
      <p:ext uri="{BB962C8B-B14F-4D97-AF65-F5344CB8AC3E}">
        <p14:creationId xmlns:p14="http://schemas.microsoft.com/office/powerpoint/2010/main" val="3368434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24828"/>
            <a:ext cx="8229600" cy="5594506"/>
          </a:xfrm>
        </p:spPr>
        <p:txBody>
          <a:bodyPr>
            <a:normAutofit/>
          </a:bodyPr>
          <a:lstStyle/>
          <a:p>
            <a:pPr marL="0" indent="0" algn="just">
              <a:buNone/>
            </a:pPr>
            <a:endParaRPr lang="en-US" dirty="0"/>
          </a:p>
          <a:p>
            <a:pPr algn="just"/>
            <a:r>
              <a:rPr lang="en-US" dirty="0" smtClean="0"/>
              <a:t>1. The solution containing metal to be measure is first </a:t>
            </a:r>
            <a:r>
              <a:rPr lang="en-US" dirty="0"/>
              <a:t>aspirated into the </a:t>
            </a:r>
            <a:r>
              <a:rPr lang="en-US" dirty="0" smtClean="0"/>
              <a:t>burner.</a:t>
            </a:r>
          </a:p>
          <a:p>
            <a:pPr algn="just"/>
            <a:endParaRPr lang="en-US" dirty="0" smtClean="0"/>
          </a:p>
          <a:p>
            <a:pPr algn="just"/>
            <a:r>
              <a:rPr lang="en-US" dirty="0" smtClean="0"/>
              <a:t>2. The </a:t>
            </a:r>
            <a:r>
              <a:rPr lang="en-US" dirty="0"/>
              <a:t>solvent </a:t>
            </a:r>
            <a:r>
              <a:rPr lang="en-US" dirty="0" smtClean="0"/>
              <a:t>then evaporated </a:t>
            </a:r>
            <a:r>
              <a:rPr lang="en-US" dirty="0"/>
              <a:t>leaving fine divided solid particles</a:t>
            </a:r>
            <a:r>
              <a:rPr lang="en-US" dirty="0" smtClean="0"/>
              <a:t>.</a:t>
            </a:r>
          </a:p>
          <a:p>
            <a:pPr algn="just"/>
            <a:endParaRPr lang="en-US" dirty="0"/>
          </a:p>
          <a:p>
            <a:pPr algn="just"/>
            <a:r>
              <a:rPr lang="en-US" dirty="0" smtClean="0"/>
              <a:t>3.</a:t>
            </a:r>
            <a:r>
              <a:rPr lang="en-US" dirty="0"/>
              <a:t> </a:t>
            </a:r>
            <a:r>
              <a:rPr lang="en-US" dirty="0" smtClean="0"/>
              <a:t>This </a:t>
            </a:r>
            <a:r>
              <a:rPr lang="en-US" dirty="0"/>
              <a:t>solid particles move towards the flame, where the gaseous atoms and ions are produced</a:t>
            </a:r>
            <a:r>
              <a:rPr lang="en-US" dirty="0" smtClean="0"/>
              <a:t>.</a:t>
            </a:r>
            <a:endParaRPr lang="en-US" dirty="0"/>
          </a:p>
        </p:txBody>
      </p:sp>
    </p:spTree>
    <p:extLst>
      <p:ext uri="{BB962C8B-B14F-4D97-AF65-F5344CB8AC3E}">
        <p14:creationId xmlns:p14="http://schemas.microsoft.com/office/powerpoint/2010/main" val="3619790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2771" y="388269"/>
            <a:ext cx="8338458" cy="4918269"/>
          </a:xfrm>
          <a:prstGeom prst="rect">
            <a:avLst/>
          </a:prstGeom>
        </p:spPr>
        <p:txBody>
          <a:bodyPr wrap="square">
            <a:spAutoFit/>
          </a:bodyPr>
          <a:lstStyle/>
          <a:p>
            <a:pPr marL="342900" lvl="0" indent="-342900" algn="just">
              <a:spcBef>
                <a:spcPct val="20000"/>
              </a:spcBef>
              <a:buFont typeface="Arial"/>
              <a:buChar char="•"/>
            </a:pPr>
            <a:r>
              <a:rPr lang="en-US" sz="3200" dirty="0">
                <a:solidFill>
                  <a:prstClr val="black"/>
                </a:solidFill>
              </a:rPr>
              <a:t>4. The ions absorb the energy from the flame and excited to high energy levels</a:t>
            </a:r>
            <a:r>
              <a:rPr lang="en-US" sz="3200" dirty="0" smtClean="0">
                <a:solidFill>
                  <a:prstClr val="black"/>
                </a:solidFill>
              </a:rPr>
              <a:t>.</a:t>
            </a:r>
          </a:p>
          <a:p>
            <a:pPr marL="342900" lvl="0" indent="-342900" algn="just">
              <a:spcBef>
                <a:spcPct val="20000"/>
              </a:spcBef>
              <a:buFont typeface="Arial"/>
              <a:buChar char="•"/>
            </a:pPr>
            <a:endParaRPr lang="en-US" sz="3200" dirty="0">
              <a:solidFill>
                <a:prstClr val="black"/>
              </a:solidFill>
            </a:endParaRPr>
          </a:p>
          <a:p>
            <a:pPr marL="342900" lvl="0" indent="-342900" algn="just">
              <a:spcBef>
                <a:spcPct val="20000"/>
              </a:spcBef>
              <a:buFont typeface="Arial"/>
              <a:buChar char="•"/>
            </a:pPr>
            <a:r>
              <a:rPr lang="en-US" sz="3200" dirty="0">
                <a:solidFill>
                  <a:prstClr val="black"/>
                </a:solidFill>
              </a:rPr>
              <a:t>5. When the atoms return to the ground state radiation of the characteristic element is emitted</a:t>
            </a:r>
            <a:r>
              <a:rPr lang="en-US" sz="3200" dirty="0" smtClean="0">
                <a:solidFill>
                  <a:prstClr val="black"/>
                </a:solidFill>
              </a:rPr>
              <a:t>.</a:t>
            </a:r>
          </a:p>
          <a:p>
            <a:pPr marL="342900" lvl="0" indent="-342900" algn="just">
              <a:spcBef>
                <a:spcPct val="20000"/>
              </a:spcBef>
              <a:buFont typeface="Arial"/>
              <a:buChar char="•"/>
            </a:pPr>
            <a:endParaRPr lang="en-US" sz="3200" dirty="0">
              <a:solidFill>
                <a:prstClr val="black"/>
              </a:solidFill>
            </a:endParaRPr>
          </a:p>
          <a:p>
            <a:pPr marL="342900" lvl="0" indent="-342900" algn="just">
              <a:spcBef>
                <a:spcPct val="20000"/>
              </a:spcBef>
              <a:buFont typeface="Arial"/>
              <a:buChar char="•"/>
            </a:pPr>
            <a:r>
              <a:rPr lang="en-US" sz="3200" dirty="0">
                <a:solidFill>
                  <a:prstClr val="black"/>
                </a:solidFill>
              </a:rPr>
              <a:t>6. The intensity of emitted light is related to the concentration of the element.</a:t>
            </a:r>
            <a:endParaRPr lang="en-GB" sz="3200" dirty="0">
              <a:solidFill>
                <a:prstClr val="black"/>
              </a:solidFill>
            </a:endParaRPr>
          </a:p>
        </p:txBody>
      </p:sp>
    </p:spTree>
    <p:extLst>
      <p:ext uri="{BB962C8B-B14F-4D97-AF65-F5344CB8AC3E}">
        <p14:creationId xmlns:p14="http://schemas.microsoft.com/office/powerpoint/2010/main" val="1721058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reen shot 2013-11-02 at 13.57.22.png"/>
          <p:cNvPicPr>
            <a:picLocks noGrp="1" noChangeAspect="1"/>
          </p:cNvPicPr>
          <p:nvPr>
            <p:ph idx="1"/>
          </p:nvPr>
        </p:nvPicPr>
        <p:blipFill rotWithShape="1">
          <a:blip r:embed="rId2">
            <a:extLst>
              <a:ext uri="{28A0092B-C50C-407E-A947-70E740481C1C}">
                <a14:useLocalDpi xmlns:a14="http://schemas.microsoft.com/office/drawing/2010/main" val="0"/>
              </a:ext>
            </a:extLst>
          </a:blip>
          <a:srcRect l="25665" t="16934" r="20686" b="9770"/>
          <a:stretch/>
        </p:blipFill>
        <p:spPr>
          <a:xfrm>
            <a:off x="753079" y="310133"/>
            <a:ext cx="8077137" cy="5848222"/>
          </a:xfrm>
        </p:spPr>
      </p:pic>
    </p:spTree>
    <p:extLst>
      <p:ext uri="{BB962C8B-B14F-4D97-AF65-F5344CB8AC3E}">
        <p14:creationId xmlns:p14="http://schemas.microsoft.com/office/powerpoint/2010/main" val="230028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267"/>
            <a:ext cx="8229600" cy="1143000"/>
          </a:xfrm>
        </p:spPr>
        <p:txBody>
          <a:bodyPr>
            <a:normAutofit/>
          </a:bodyPr>
          <a:lstStyle/>
          <a:p>
            <a:r>
              <a:rPr lang="en-GB" sz="4000" b="1" dirty="0" smtClean="0">
                <a:solidFill>
                  <a:srgbClr val="FF0000"/>
                </a:solidFill>
              </a:rPr>
              <a:t>FP Components</a:t>
            </a:r>
            <a:endParaRPr lang="en-GB" sz="4000" b="1" dirty="0">
              <a:solidFill>
                <a:srgbClr val="FF0000"/>
              </a:solidFill>
            </a:endParaRPr>
          </a:p>
        </p:txBody>
      </p:sp>
      <p:sp>
        <p:nvSpPr>
          <p:cNvPr id="3" name="Content Placeholder 2"/>
          <p:cNvSpPr>
            <a:spLocks noGrp="1"/>
          </p:cNvSpPr>
          <p:nvPr>
            <p:ph idx="1"/>
          </p:nvPr>
        </p:nvSpPr>
        <p:spPr>
          <a:xfrm>
            <a:off x="348343" y="1034143"/>
            <a:ext cx="8229600" cy="5170714"/>
          </a:xfrm>
        </p:spPr>
        <p:txBody>
          <a:bodyPr>
            <a:normAutofit fontScale="92500" lnSpcReduction="10000"/>
          </a:bodyPr>
          <a:lstStyle/>
          <a:p>
            <a:pPr algn="just"/>
            <a:r>
              <a:rPr lang="en-US" b="1" dirty="0" smtClean="0">
                <a:solidFill>
                  <a:srgbClr val="FF0000"/>
                </a:solidFill>
              </a:rPr>
              <a:t>1- Flame : </a:t>
            </a:r>
            <a:r>
              <a:rPr lang="en-US" dirty="0"/>
              <a:t>A burner that provides flame and can be maintained in a constant form and at a constant temperature</a:t>
            </a:r>
            <a:r>
              <a:rPr lang="en-US" dirty="0" smtClean="0"/>
              <a:t>.</a:t>
            </a:r>
          </a:p>
          <a:p>
            <a:pPr algn="just"/>
            <a:endParaRPr lang="en-US" dirty="0"/>
          </a:p>
          <a:p>
            <a:pPr algn="just"/>
            <a:r>
              <a:rPr lang="en-US" b="1" dirty="0"/>
              <a:t> </a:t>
            </a:r>
            <a:r>
              <a:rPr lang="en-US" b="1" dirty="0" smtClean="0">
                <a:solidFill>
                  <a:srgbClr val="FF0000"/>
                </a:solidFill>
              </a:rPr>
              <a:t>2- </a:t>
            </a:r>
            <a:r>
              <a:rPr lang="en-US" b="1" dirty="0" err="1">
                <a:solidFill>
                  <a:srgbClr val="FF0000"/>
                </a:solidFill>
              </a:rPr>
              <a:t>Nebuliser</a:t>
            </a:r>
            <a:r>
              <a:rPr lang="en-US" b="1" dirty="0">
                <a:solidFill>
                  <a:srgbClr val="FF0000"/>
                </a:solidFill>
              </a:rPr>
              <a:t> and mixing </a:t>
            </a:r>
            <a:r>
              <a:rPr lang="en-US" b="1" dirty="0" smtClean="0">
                <a:solidFill>
                  <a:srgbClr val="FF0000"/>
                </a:solidFill>
              </a:rPr>
              <a:t>chamber</a:t>
            </a:r>
            <a:r>
              <a:rPr lang="en-US" dirty="0" smtClean="0">
                <a:solidFill>
                  <a:srgbClr val="FF0000"/>
                </a:solidFill>
              </a:rPr>
              <a:t>: </a:t>
            </a:r>
            <a:r>
              <a:rPr lang="en-US" dirty="0" smtClean="0"/>
              <a:t>Helps </a:t>
            </a:r>
            <a:r>
              <a:rPr lang="en-US" dirty="0"/>
              <a:t>to transport the homogeneous solution of the substance into the flame at a steady rate</a:t>
            </a:r>
            <a:r>
              <a:rPr lang="en-US" dirty="0" smtClean="0"/>
              <a:t>.</a:t>
            </a:r>
          </a:p>
          <a:p>
            <a:pPr algn="just"/>
            <a:endParaRPr lang="en-US" dirty="0"/>
          </a:p>
          <a:p>
            <a:pPr algn="just"/>
            <a:r>
              <a:rPr lang="en-US" b="1" dirty="0">
                <a:solidFill>
                  <a:srgbClr val="FF0000"/>
                </a:solidFill>
              </a:rPr>
              <a:t> </a:t>
            </a:r>
            <a:r>
              <a:rPr lang="en-US" b="1" dirty="0" smtClean="0">
                <a:solidFill>
                  <a:srgbClr val="FF0000"/>
                </a:solidFill>
              </a:rPr>
              <a:t>3- </a:t>
            </a:r>
            <a:r>
              <a:rPr lang="en-US" b="1" dirty="0" err="1" smtClean="0">
                <a:solidFill>
                  <a:srgbClr val="FF0000"/>
                </a:solidFill>
              </a:rPr>
              <a:t>Monochromator</a:t>
            </a:r>
            <a:r>
              <a:rPr lang="en-US" b="1" dirty="0" smtClean="0">
                <a:solidFill>
                  <a:srgbClr val="FF0000"/>
                </a:solidFill>
              </a:rPr>
              <a:t> </a:t>
            </a:r>
            <a:r>
              <a:rPr lang="en-US" dirty="0" smtClean="0"/>
              <a:t>: helps in isolating </a:t>
            </a:r>
            <a:r>
              <a:rPr lang="en-US" dirty="0"/>
              <a:t>the wavelength to be measured from that of any other extraneous emissions.</a:t>
            </a:r>
            <a:endParaRPr lang="en-US" dirty="0" smtClean="0"/>
          </a:p>
        </p:txBody>
      </p:sp>
    </p:spTree>
    <p:extLst>
      <p:ext uri="{BB962C8B-B14F-4D97-AF65-F5344CB8AC3E}">
        <p14:creationId xmlns:p14="http://schemas.microsoft.com/office/powerpoint/2010/main" val="4051817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cs-CZ" b="1" dirty="0">
                <a:solidFill>
                  <a:srgbClr val="FF0000"/>
                </a:solidFill>
              </a:rPr>
              <a:t>4. </a:t>
            </a:r>
            <a:r>
              <a:rPr lang="cs-CZ" b="1" dirty="0" err="1">
                <a:solidFill>
                  <a:srgbClr val="FF0000"/>
                </a:solidFill>
              </a:rPr>
              <a:t>Photo</a:t>
            </a:r>
            <a:r>
              <a:rPr lang="cs-CZ" b="1" dirty="0">
                <a:solidFill>
                  <a:srgbClr val="FF0000"/>
                </a:solidFill>
              </a:rPr>
              <a:t> </a:t>
            </a:r>
            <a:r>
              <a:rPr lang="cs-CZ" b="1" dirty="0" err="1">
                <a:solidFill>
                  <a:srgbClr val="FF0000"/>
                </a:solidFill>
              </a:rPr>
              <a:t>detector</a:t>
            </a:r>
            <a:r>
              <a:rPr lang="cs-CZ" dirty="0" smtClean="0">
                <a:solidFill>
                  <a:srgbClr val="FF0000"/>
                </a:solidFill>
              </a:rPr>
              <a:t>:</a:t>
            </a:r>
            <a:r>
              <a:rPr lang="en-GB" dirty="0" smtClean="0">
                <a:solidFill>
                  <a:srgbClr val="FF0000"/>
                </a:solidFill>
              </a:rPr>
              <a:t> </a:t>
            </a:r>
            <a:r>
              <a:rPr lang="en-US" dirty="0"/>
              <a:t>Detect the emitted light and measure the intensity of radiation emitted by the flame. That is, the emitted radiation is converted to an electrical signal with the help of photo detector. The produced electrical signals are directly proportional to the intensity of light.</a:t>
            </a:r>
            <a:endParaRPr lang="cs-CZ" dirty="0"/>
          </a:p>
        </p:txBody>
      </p:sp>
    </p:spTree>
    <p:extLst>
      <p:ext uri="{BB962C8B-B14F-4D97-AF65-F5344CB8AC3E}">
        <p14:creationId xmlns:p14="http://schemas.microsoft.com/office/powerpoint/2010/main" val="2339728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525</TotalTime>
  <Words>871</Words>
  <Application>Microsoft Office PowerPoint</Application>
  <PresentationFormat>On-screen Show (4:3)</PresentationFormat>
  <Paragraphs>91</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vt:lpstr>
      <vt:lpstr>Office Theme</vt:lpstr>
      <vt:lpstr>Flame photometry</vt:lpstr>
      <vt:lpstr>Introduction</vt:lpstr>
      <vt:lpstr>PowerPoint Presentation</vt:lpstr>
      <vt:lpstr>PowerPoint Presentation</vt:lpstr>
      <vt:lpstr>PowerPoint Presentation</vt:lpstr>
      <vt:lpstr>PowerPoint Presentation</vt:lpstr>
      <vt:lpstr>PowerPoint Presentation</vt:lpstr>
      <vt:lpstr>FP Components</vt:lpstr>
      <vt:lpstr>PowerPoint Presentation</vt:lpstr>
      <vt:lpstr>PowerPoint Presentation</vt:lpstr>
      <vt:lpstr>PowerPoint Presentation</vt:lpstr>
      <vt:lpstr>PowerPoint Presentation</vt:lpstr>
      <vt:lpstr>Flame (burner)</vt:lpstr>
      <vt:lpstr>PowerPoint Presentation</vt:lpstr>
      <vt:lpstr>PowerPoint Presentation</vt:lpstr>
      <vt:lpstr>Types of FP</vt:lpstr>
      <vt:lpstr>Direct type disadvantages</vt:lpstr>
      <vt:lpstr>PowerPoint Presentation</vt:lpstr>
      <vt:lpstr>Applications</vt:lpstr>
      <vt:lpstr>PowerPoint Presentation</vt:lpstr>
      <vt:lpstr>PowerPoint Presentation</vt:lpstr>
      <vt:lpstr>PowerPoint Presentation</vt:lpstr>
      <vt:lpstr>limitations</vt:lpstr>
      <vt:lpstr>Advantages of AAS over FP</vt:lpstr>
      <vt:lpstr>AAS Vs PF</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Flame photometry</dc:title>
  <dc:creator>Samyah T Alanazi</dc:creator>
  <cp:lastModifiedBy>r h</cp:lastModifiedBy>
  <cp:revision>37</cp:revision>
  <dcterms:created xsi:type="dcterms:W3CDTF">2013-11-02T10:23:52Z</dcterms:created>
  <dcterms:modified xsi:type="dcterms:W3CDTF">2014-11-20T07:17:13Z</dcterms:modified>
</cp:coreProperties>
</file>