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D4A28-B0BA-469E-B2E5-39C8F6A96D18}" type="datetimeFigureOut">
              <a:rPr lang="en-GB" smtClean="0"/>
              <a:t>24/02/2015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27F330-A784-4A0F-98FE-AB5F5061E51A}" type="slidenum">
              <a:rPr lang="en-GB" smtClean="0"/>
              <a:t>‹#›</a:t>
            </a:fld>
            <a:endParaRPr lang="en-GB"/>
          </a:p>
        </p:txBody>
      </p:sp>
    </p:spTree>
    <p:extLst>
      <p:ext uri="{BB962C8B-B14F-4D97-AF65-F5344CB8AC3E}">
        <p14:creationId xmlns:p14="http://schemas.microsoft.com/office/powerpoint/2010/main" val="1416370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1126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4E43BEA-6D5F-4169-A472-B9C07BDEFF32}" type="slidenum">
              <a:rPr lang="ar-SA" altLang="en-US" smtClean="0"/>
              <a:pPr>
                <a:spcBef>
                  <a:spcPct val="0"/>
                </a:spcBef>
              </a:pPr>
              <a:t>6</a:t>
            </a:fld>
            <a:endParaRPr lang="es-ES_tradnl" altLang="en-US" smtClean="0"/>
          </a:p>
        </p:txBody>
      </p:sp>
    </p:spTree>
    <p:extLst>
      <p:ext uri="{BB962C8B-B14F-4D97-AF65-F5344CB8AC3E}">
        <p14:creationId xmlns:p14="http://schemas.microsoft.com/office/powerpoint/2010/main" val="997733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2970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A4E2BA4-81C9-4F01-A2B7-72F851160D1B}" type="slidenum">
              <a:rPr lang="ar-SA" altLang="en-US" smtClean="0"/>
              <a:pPr>
                <a:spcBef>
                  <a:spcPct val="0"/>
                </a:spcBef>
              </a:pPr>
              <a:t>15</a:t>
            </a:fld>
            <a:endParaRPr lang="es-ES_tradnl" altLang="en-US" smtClean="0"/>
          </a:p>
        </p:txBody>
      </p:sp>
    </p:spTree>
    <p:extLst>
      <p:ext uri="{BB962C8B-B14F-4D97-AF65-F5344CB8AC3E}">
        <p14:creationId xmlns:p14="http://schemas.microsoft.com/office/powerpoint/2010/main" val="1236584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ln/>
        </p:spPr>
      </p:sp>
      <p:sp>
        <p:nvSpPr>
          <p:cNvPr id="3174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3174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899483-2417-4AAD-A16A-FE5F762289B1}" type="slidenum">
              <a:rPr lang="ar-SA" altLang="en-US" smtClean="0"/>
              <a:pPr>
                <a:spcBef>
                  <a:spcPct val="0"/>
                </a:spcBef>
              </a:pPr>
              <a:t>16</a:t>
            </a:fld>
            <a:endParaRPr lang="es-ES_tradnl" altLang="en-US" smtClean="0"/>
          </a:p>
        </p:txBody>
      </p:sp>
    </p:spTree>
    <p:extLst>
      <p:ext uri="{BB962C8B-B14F-4D97-AF65-F5344CB8AC3E}">
        <p14:creationId xmlns:p14="http://schemas.microsoft.com/office/powerpoint/2010/main" val="2839170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ln/>
        </p:spPr>
      </p:sp>
      <p:sp>
        <p:nvSpPr>
          <p:cNvPr id="133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133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33AF91-E9A9-4D4D-A676-783EA05B8E72}" type="slidenum">
              <a:rPr lang="ar-SA" altLang="en-US" smtClean="0"/>
              <a:pPr>
                <a:spcBef>
                  <a:spcPct val="0"/>
                </a:spcBef>
              </a:pPr>
              <a:t>7</a:t>
            </a:fld>
            <a:endParaRPr lang="es-ES_tradnl" altLang="en-US" smtClean="0"/>
          </a:p>
        </p:txBody>
      </p:sp>
    </p:spTree>
    <p:extLst>
      <p:ext uri="{BB962C8B-B14F-4D97-AF65-F5344CB8AC3E}">
        <p14:creationId xmlns:p14="http://schemas.microsoft.com/office/powerpoint/2010/main" val="184754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a:ln/>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1536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21BD668-67E2-4A29-B1FD-3C65CD9BF6E7}" type="slidenum">
              <a:rPr lang="ar-SA" altLang="en-US" smtClean="0"/>
              <a:pPr>
                <a:spcBef>
                  <a:spcPct val="0"/>
                </a:spcBef>
              </a:pPr>
              <a:t>8</a:t>
            </a:fld>
            <a:endParaRPr lang="es-ES_tradnl" altLang="en-US" smtClean="0"/>
          </a:p>
        </p:txBody>
      </p:sp>
    </p:spTree>
    <p:extLst>
      <p:ext uri="{BB962C8B-B14F-4D97-AF65-F5344CB8AC3E}">
        <p14:creationId xmlns:p14="http://schemas.microsoft.com/office/powerpoint/2010/main" val="367100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ln/>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1741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A124E3-407D-4CD0-B8AD-B1E094E0F150}" type="slidenum">
              <a:rPr lang="ar-SA" altLang="en-US" smtClean="0"/>
              <a:pPr>
                <a:spcBef>
                  <a:spcPct val="0"/>
                </a:spcBef>
              </a:pPr>
              <a:t>9</a:t>
            </a:fld>
            <a:endParaRPr lang="es-ES_tradnl" altLang="en-US" smtClean="0"/>
          </a:p>
        </p:txBody>
      </p:sp>
    </p:spTree>
    <p:extLst>
      <p:ext uri="{BB962C8B-B14F-4D97-AF65-F5344CB8AC3E}">
        <p14:creationId xmlns:p14="http://schemas.microsoft.com/office/powerpoint/2010/main" val="301160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1946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9731B62-0C07-46FB-861B-2D27727B2348}" type="slidenum">
              <a:rPr lang="ar-SA" altLang="en-US" smtClean="0"/>
              <a:pPr>
                <a:spcBef>
                  <a:spcPct val="0"/>
                </a:spcBef>
              </a:pPr>
              <a:t>10</a:t>
            </a:fld>
            <a:endParaRPr lang="es-ES_tradnl" altLang="en-US" smtClean="0"/>
          </a:p>
        </p:txBody>
      </p:sp>
    </p:spTree>
    <p:extLst>
      <p:ext uri="{BB962C8B-B14F-4D97-AF65-F5344CB8AC3E}">
        <p14:creationId xmlns:p14="http://schemas.microsoft.com/office/powerpoint/2010/main" val="2173249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a:ln/>
        </p:spPr>
      </p:sp>
      <p:sp>
        <p:nvSpPr>
          <p:cNvPr id="215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2150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97C6F39-0FCC-4E90-88A1-3A20193CEEA0}" type="slidenum">
              <a:rPr lang="ar-SA" altLang="en-US" smtClean="0"/>
              <a:pPr>
                <a:spcBef>
                  <a:spcPct val="0"/>
                </a:spcBef>
              </a:pPr>
              <a:t>11</a:t>
            </a:fld>
            <a:endParaRPr lang="es-ES_tradnl" altLang="en-US" smtClean="0"/>
          </a:p>
        </p:txBody>
      </p:sp>
    </p:spTree>
    <p:extLst>
      <p:ext uri="{BB962C8B-B14F-4D97-AF65-F5344CB8AC3E}">
        <p14:creationId xmlns:p14="http://schemas.microsoft.com/office/powerpoint/2010/main" val="823609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a:ln/>
        </p:spPr>
      </p:sp>
      <p:sp>
        <p:nvSpPr>
          <p:cNvPr id="235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2355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AF454B-B8C7-4C59-9BAF-13B51EB204AB}" type="slidenum">
              <a:rPr lang="ar-SA" altLang="en-US" smtClean="0"/>
              <a:pPr>
                <a:spcBef>
                  <a:spcPct val="0"/>
                </a:spcBef>
              </a:pPr>
              <a:t>12</a:t>
            </a:fld>
            <a:endParaRPr lang="es-ES_tradnl" altLang="en-US" smtClean="0"/>
          </a:p>
        </p:txBody>
      </p:sp>
    </p:spTree>
    <p:extLst>
      <p:ext uri="{BB962C8B-B14F-4D97-AF65-F5344CB8AC3E}">
        <p14:creationId xmlns:p14="http://schemas.microsoft.com/office/powerpoint/2010/main" val="3934768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a:ln/>
        </p:spPr>
      </p:sp>
      <p:sp>
        <p:nvSpPr>
          <p:cNvPr id="2560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25604"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93AEF47-E404-4676-975F-3D5B87F0C69E}" type="slidenum">
              <a:rPr lang="ar-SA" altLang="en-US" smtClean="0"/>
              <a:pPr>
                <a:spcBef>
                  <a:spcPct val="0"/>
                </a:spcBef>
              </a:pPr>
              <a:t>13</a:t>
            </a:fld>
            <a:endParaRPr lang="es-ES_tradnl" altLang="en-US" smtClean="0"/>
          </a:p>
        </p:txBody>
      </p:sp>
    </p:spTree>
    <p:extLst>
      <p:ext uri="{BB962C8B-B14F-4D97-AF65-F5344CB8AC3E}">
        <p14:creationId xmlns:p14="http://schemas.microsoft.com/office/powerpoint/2010/main" val="145759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a:ln/>
        </p:spPr>
      </p:sp>
      <p:sp>
        <p:nvSpPr>
          <p:cNvPr id="276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
        <p:nvSpPr>
          <p:cNvPr id="2765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7ADF52-2EA3-4EE3-BCB1-6A9FFE197B23}" type="slidenum">
              <a:rPr lang="ar-SA" altLang="en-US" smtClean="0"/>
              <a:pPr>
                <a:spcBef>
                  <a:spcPct val="0"/>
                </a:spcBef>
              </a:pPr>
              <a:t>14</a:t>
            </a:fld>
            <a:endParaRPr lang="es-ES_tradnl" altLang="en-US" smtClean="0"/>
          </a:p>
        </p:txBody>
      </p:sp>
    </p:spTree>
    <p:extLst>
      <p:ext uri="{BB962C8B-B14F-4D97-AF65-F5344CB8AC3E}">
        <p14:creationId xmlns:p14="http://schemas.microsoft.com/office/powerpoint/2010/main" val="1888057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D1ED3B2-A3E4-4B25-B1A0-99A77EB88D56}" type="datetimeFigureOut">
              <a:rPr lang="en-GB" smtClean="0"/>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27036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1ED3B2-A3E4-4B25-B1A0-99A77EB88D56}" type="datetimeFigureOut">
              <a:rPr lang="en-GB" smtClean="0"/>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237099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1ED3B2-A3E4-4B25-B1A0-99A77EB88D56}" type="datetimeFigureOut">
              <a:rPr lang="en-GB" smtClean="0"/>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2298291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D1ED3B2-A3E4-4B25-B1A0-99A77EB88D56}" type="datetimeFigureOut">
              <a:rPr lang="en-GB" smtClean="0"/>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364497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ED3B2-A3E4-4B25-B1A0-99A77EB88D56}" type="datetimeFigureOut">
              <a:rPr lang="en-GB" smtClean="0"/>
              <a:t>24/02/2015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18666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D1ED3B2-A3E4-4B25-B1A0-99A77EB88D56}" type="datetimeFigureOut">
              <a:rPr lang="en-GB" smtClean="0"/>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54653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D1ED3B2-A3E4-4B25-B1A0-99A77EB88D56}" type="datetimeFigureOut">
              <a:rPr lang="en-GB" smtClean="0"/>
              <a:t>24/02/2015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271504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D1ED3B2-A3E4-4B25-B1A0-99A77EB88D56}" type="datetimeFigureOut">
              <a:rPr lang="en-GB" smtClean="0"/>
              <a:t>24/02/2015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358816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1ED3B2-A3E4-4B25-B1A0-99A77EB88D56}" type="datetimeFigureOut">
              <a:rPr lang="en-GB" smtClean="0"/>
              <a:t>24/02/2015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334384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ED3B2-A3E4-4B25-B1A0-99A77EB88D56}" type="datetimeFigureOut">
              <a:rPr lang="en-GB" smtClean="0"/>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1202131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1ED3B2-A3E4-4B25-B1A0-99A77EB88D56}" type="datetimeFigureOut">
              <a:rPr lang="en-GB" smtClean="0"/>
              <a:t>24/02/2015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275207-923E-47A3-A4A9-218D5A08416B}" type="slidenum">
              <a:rPr lang="en-GB" smtClean="0"/>
              <a:t>‹#›</a:t>
            </a:fld>
            <a:endParaRPr lang="en-GB"/>
          </a:p>
        </p:txBody>
      </p:sp>
    </p:spTree>
    <p:extLst>
      <p:ext uri="{BB962C8B-B14F-4D97-AF65-F5344CB8AC3E}">
        <p14:creationId xmlns:p14="http://schemas.microsoft.com/office/powerpoint/2010/main" val="30742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ED3B2-A3E4-4B25-B1A0-99A77EB88D56}" type="datetimeFigureOut">
              <a:rPr lang="en-GB" smtClean="0"/>
              <a:t>24/02/2015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75207-923E-47A3-A4A9-218D5A08416B}" type="slidenum">
              <a:rPr lang="en-GB" smtClean="0"/>
              <a:t>‹#›</a:t>
            </a:fld>
            <a:endParaRPr lang="en-GB"/>
          </a:p>
        </p:txBody>
      </p:sp>
    </p:spTree>
    <p:extLst>
      <p:ext uri="{BB962C8B-B14F-4D97-AF65-F5344CB8AC3E}">
        <p14:creationId xmlns:p14="http://schemas.microsoft.com/office/powerpoint/2010/main" val="242044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r.wikipedia.org/wiki/%D8%AA%D8%B9%D8%A7%D9%8A%D8%B4_%D8%AA%D8%B9%D8%A7%D9%88%D9%86%D9%8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1774826" y="2781301"/>
            <a:ext cx="8424863" cy="1871663"/>
          </a:xfrm>
          <a:solidFill>
            <a:schemeClr val="hlink"/>
          </a:solidFill>
          <a:ln>
            <a:solidFill>
              <a:schemeClr val="bg1"/>
            </a:solidFill>
            <a:miter lim="800000"/>
            <a:headEnd/>
            <a:tailEnd/>
          </a:ln>
        </p:spPr>
        <p:txBody>
          <a:bodyPr>
            <a:normAutofit fontScale="77500" lnSpcReduction="20000"/>
          </a:bodyPr>
          <a:lstStyle/>
          <a:p>
            <a:pPr algn="ctr">
              <a:buFontTx/>
              <a:buNone/>
            </a:pPr>
            <a:r>
              <a:rPr lang="en-US" altLang="en-US" sz="4000" b="1" dirty="0"/>
              <a:t>:</a:t>
            </a:r>
            <a:r>
              <a:rPr lang="ar-AE" altLang="en-US" sz="4000" b="1" dirty="0"/>
              <a:t>الرابع</a:t>
            </a:r>
            <a:r>
              <a:rPr lang="en-US" altLang="en-US" sz="4000" b="1" dirty="0"/>
              <a:t> </a:t>
            </a:r>
            <a:r>
              <a:rPr lang="ar-SA" altLang="en-US" sz="4000" b="1" dirty="0"/>
              <a:t>الدرس</a:t>
            </a:r>
            <a:endParaRPr lang="fr-FR" altLang="en-US" sz="4000" b="1" dirty="0">
              <a:solidFill>
                <a:srgbClr val="FF0000"/>
              </a:solidFill>
            </a:endParaRPr>
          </a:p>
          <a:p>
            <a:pPr algn="ctr">
              <a:buFontTx/>
              <a:buNone/>
            </a:pPr>
            <a:r>
              <a:rPr lang="ar-SA" altLang="en-US" sz="4000" b="1" dirty="0"/>
              <a:t>الكائنات الدقيقة ودورها في التربة</a:t>
            </a:r>
            <a:endParaRPr lang="fr-FR" altLang="en-US" sz="4000" b="1" dirty="0"/>
          </a:p>
          <a:p>
            <a:pPr algn="ctr">
              <a:buFontTx/>
              <a:buNone/>
            </a:pPr>
            <a:endParaRPr lang="fr-FR" altLang="en-US" sz="4000" b="1" dirty="0"/>
          </a:p>
          <a:p>
            <a:pPr algn="ctr">
              <a:buFontTx/>
              <a:buNone/>
            </a:pPr>
            <a:r>
              <a:rPr lang="en-US" altLang="en-US" sz="4000" b="1" dirty="0"/>
              <a:t>      </a:t>
            </a:r>
          </a:p>
        </p:txBody>
      </p:sp>
      <p:sp>
        <p:nvSpPr>
          <p:cNvPr id="7" name="Rectangle 2"/>
          <p:cNvSpPr txBox="1">
            <a:spLocks noChangeArrowheads="1"/>
          </p:cNvSpPr>
          <p:nvPr/>
        </p:nvSpPr>
        <p:spPr bwMode="auto">
          <a:xfrm>
            <a:off x="1703388" y="44451"/>
            <a:ext cx="8820150" cy="1584325"/>
          </a:xfrm>
          <a:prstGeom prst="rect">
            <a:avLst/>
          </a:prstGeom>
          <a:noFill/>
          <a:ln w="9525">
            <a:noFill/>
            <a:miter lim="800000"/>
            <a:headEnd/>
            <a:tailEnd/>
          </a:ln>
        </p:spPr>
        <p:txBody>
          <a:bodyPr anchor="ctr"/>
          <a:lstStyle/>
          <a:p>
            <a:pPr algn="ctr">
              <a:defRPr/>
            </a:pPr>
            <a:r>
              <a:rPr lang="en-US" sz="2800" kern="0">
                <a:latin typeface="+mj-lt"/>
                <a:ea typeface="+mj-ea"/>
                <a:cs typeface="+mj-cs"/>
              </a:rPr>
              <a:t>King Saud University</a:t>
            </a:r>
            <a:br>
              <a:rPr lang="en-US" sz="2800" kern="0">
                <a:latin typeface="+mj-lt"/>
                <a:ea typeface="+mj-ea"/>
                <a:cs typeface="+mj-cs"/>
              </a:rPr>
            </a:br>
            <a:r>
              <a:rPr lang="en-US" sz="2800" kern="0">
                <a:latin typeface="+mj-lt"/>
                <a:ea typeface="+mj-ea"/>
                <a:cs typeface="+mj-cs"/>
              </a:rPr>
              <a:t>College of Science</a:t>
            </a:r>
            <a:br>
              <a:rPr lang="en-US" sz="2800" kern="0">
                <a:latin typeface="+mj-lt"/>
                <a:ea typeface="+mj-ea"/>
                <a:cs typeface="+mj-cs"/>
              </a:rPr>
            </a:br>
            <a:r>
              <a:rPr lang="en-US" sz="2800" kern="0">
                <a:latin typeface="+mj-lt"/>
                <a:ea typeface="+mj-ea"/>
                <a:cs typeface="+mj-cs"/>
              </a:rPr>
              <a:t>Department of Botany and Microbiology</a:t>
            </a:r>
            <a:endParaRPr lang="en-US" sz="2800" kern="0" dirty="0">
              <a:latin typeface="+mj-lt"/>
              <a:ea typeface="+mj-ea"/>
              <a:cs typeface="+mj-cs"/>
            </a:endParaRPr>
          </a:p>
        </p:txBody>
      </p:sp>
      <p:sp>
        <p:nvSpPr>
          <p:cNvPr id="5124" name="Espace réservé du numéro de diapositive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DD07B33-621D-417C-AC04-3EF1227894CE}" type="slidenum">
              <a:rPr lang="ar-SA" altLang="en-US" sz="1400"/>
              <a:pPr>
                <a:spcBef>
                  <a:spcPct val="0"/>
                </a:spcBef>
                <a:buFontTx/>
                <a:buNone/>
              </a:pPr>
              <a:t>1</a:t>
            </a:fld>
            <a:endParaRPr lang="en-US" altLang="en-US" sz="1400"/>
          </a:p>
        </p:txBody>
      </p:sp>
      <p:sp>
        <p:nvSpPr>
          <p:cNvPr id="2" name="Rectangle 1"/>
          <p:cNvSpPr/>
          <p:nvPr/>
        </p:nvSpPr>
        <p:spPr>
          <a:xfrm>
            <a:off x="5474136" y="4950659"/>
            <a:ext cx="1026242" cy="369332"/>
          </a:xfrm>
          <a:prstGeom prst="rect">
            <a:avLst/>
          </a:prstGeom>
        </p:spPr>
        <p:txBody>
          <a:bodyPr wrap="none">
            <a:spAutoFit/>
          </a:bodyPr>
          <a:lstStyle/>
          <a:p>
            <a:pPr algn="ctr">
              <a:buFontTx/>
              <a:buNone/>
            </a:pPr>
            <a:r>
              <a:rPr lang="en-US" altLang="en-US" b="1" dirty="0" smtClean="0"/>
              <a:t>MIC  345</a:t>
            </a:r>
            <a:endParaRPr lang="en-US" altLang="en-US" b="1" dirty="0"/>
          </a:p>
        </p:txBody>
      </p:sp>
    </p:spTree>
    <p:extLst>
      <p:ext uri="{BB962C8B-B14F-4D97-AF65-F5344CB8AC3E}">
        <p14:creationId xmlns:p14="http://schemas.microsoft.com/office/powerpoint/2010/main" val="2690092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8435"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A6BF5D5-8FC1-4EA6-A379-B00F2078A66D}" type="slidenum">
              <a:rPr lang="ar-SA" altLang="en-US" sz="1400"/>
              <a:pPr>
                <a:spcBef>
                  <a:spcPct val="0"/>
                </a:spcBef>
                <a:buFontTx/>
                <a:buNone/>
              </a:pPr>
              <a:t>10</a:t>
            </a:fld>
            <a:endParaRPr lang="en-US" altLang="en-US" sz="1400"/>
          </a:p>
        </p:txBody>
      </p:sp>
      <p:sp>
        <p:nvSpPr>
          <p:cNvPr id="18436" name="Rectangle 5"/>
          <p:cNvSpPr>
            <a:spLocks noChangeArrowheads="1"/>
          </p:cNvSpPr>
          <p:nvPr/>
        </p:nvSpPr>
        <p:spPr bwMode="auto">
          <a:xfrm>
            <a:off x="2927350" y="836614"/>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pic>
        <p:nvPicPr>
          <p:cNvPr id="1843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566988" y="2276476"/>
            <a:ext cx="2095500" cy="3362325"/>
          </a:xfrm>
        </p:spPr>
      </p:pic>
      <p:pic>
        <p:nvPicPr>
          <p:cNvPr id="1843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0563" y="2349500"/>
            <a:ext cx="2800350" cy="345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p:cNvSpPr txBox="1"/>
          <p:nvPr/>
        </p:nvSpPr>
        <p:spPr>
          <a:xfrm>
            <a:off x="3071813" y="6021388"/>
            <a:ext cx="1008062" cy="369332"/>
          </a:xfrm>
          <a:prstGeom prst="rect">
            <a:avLst/>
          </a:prstGeom>
          <a:solidFill>
            <a:schemeClr val="accent4">
              <a:lumMod val="50000"/>
              <a:lumOff val="50000"/>
            </a:schemeClr>
          </a:solidFill>
        </p:spPr>
        <p:txBody>
          <a:bodyPr>
            <a:spAutoFit/>
          </a:bodyPr>
          <a:lstStyle/>
          <a:p>
            <a:pPr>
              <a:defRPr/>
            </a:pPr>
            <a:r>
              <a:rPr lang="en-US" dirty="0"/>
              <a:t>Mica</a:t>
            </a:r>
            <a:endParaRPr lang="fr-FR" dirty="0"/>
          </a:p>
        </p:txBody>
      </p:sp>
      <p:sp>
        <p:nvSpPr>
          <p:cNvPr id="18440" name="ZoneTexte 10"/>
          <p:cNvSpPr txBox="1">
            <a:spLocks noChangeArrowheads="1"/>
          </p:cNvSpPr>
          <p:nvPr/>
        </p:nvSpPr>
        <p:spPr bwMode="auto">
          <a:xfrm>
            <a:off x="7608888" y="5949951"/>
            <a:ext cx="1871662" cy="4603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a:t>Vermiculite</a:t>
            </a:r>
            <a:endParaRPr lang="fr-FR" altLang="en-US" sz="2400"/>
          </a:p>
        </p:txBody>
      </p:sp>
      <p:cxnSp>
        <p:nvCxnSpPr>
          <p:cNvPr id="18441" name="Connecteur en angle 12"/>
          <p:cNvCxnSpPr>
            <a:cxnSpLocks noChangeShapeType="1"/>
          </p:cNvCxnSpPr>
          <p:nvPr/>
        </p:nvCxnSpPr>
        <p:spPr bwMode="auto">
          <a:xfrm>
            <a:off x="4943476" y="3716339"/>
            <a:ext cx="1800225" cy="720725"/>
          </a:xfrm>
          <a:prstGeom prst="bentConnector3">
            <a:avLst>
              <a:gd name="adj1" fmla="val 50000"/>
            </a:avLst>
          </a:prstGeom>
          <a:noFill/>
          <a:ln w="730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76751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20483"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84C0593-41F6-47D5-A4FE-818A72B0AAAD}" type="slidenum">
              <a:rPr lang="ar-SA" altLang="en-US" sz="1400"/>
              <a:pPr>
                <a:spcBef>
                  <a:spcPct val="0"/>
                </a:spcBef>
                <a:buFontTx/>
                <a:buNone/>
              </a:pPr>
              <a:t>11</a:t>
            </a:fld>
            <a:endParaRPr lang="en-US" altLang="en-US" sz="1400"/>
          </a:p>
        </p:txBody>
      </p:sp>
      <p:sp>
        <p:nvSpPr>
          <p:cNvPr id="20484" name="Rectangle 6"/>
          <p:cNvSpPr>
            <a:spLocks noChangeArrowheads="1"/>
          </p:cNvSpPr>
          <p:nvPr/>
        </p:nvSpPr>
        <p:spPr bwMode="auto">
          <a:xfrm>
            <a:off x="2927350" y="692151"/>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
        <p:nvSpPr>
          <p:cNvPr id="20485" name="Rectangle 1"/>
          <p:cNvSpPr>
            <a:spLocks noChangeArrowheads="1"/>
          </p:cNvSpPr>
          <p:nvPr/>
        </p:nvSpPr>
        <p:spPr bwMode="auto">
          <a:xfrm>
            <a:off x="2279650" y="1716088"/>
            <a:ext cx="82804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rtl="1" eaLnBrk="1" hangingPunct="1">
              <a:spcBef>
                <a:spcPct val="0"/>
              </a:spcBef>
              <a:buFontTx/>
              <a:buNone/>
            </a:pPr>
            <a:r>
              <a:rPr lang="en-US" altLang="en-US">
                <a:cs typeface="Times New Roman" panose="02020603050405020304" pitchFamily="18" charset="0"/>
              </a:rPr>
              <a:t>7</a:t>
            </a:r>
            <a:r>
              <a:rPr lang="ar-SA" altLang="en-US">
                <a:cs typeface="Times New Roman" panose="02020603050405020304" pitchFamily="18" charset="0"/>
              </a:rPr>
              <a:t> – تمثل بعض أحياء التربة غذاء عيش الغراب </a:t>
            </a:r>
            <a:r>
              <a:rPr lang="en-US" altLang="en-US">
                <a:ea typeface="Times New Roman" panose="02020603050405020304" pitchFamily="18" charset="0"/>
                <a:cs typeface="Simplified Arabic" panose="02020603050405020304" pitchFamily="18" charset="-78"/>
              </a:rPr>
              <a:t>(Mushroom)</a:t>
            </a:r>
            <a:r>
              <a:rPr lang="ar-SA" altLang="en-US">
                <a:cs typeface="Times New Roman" panose="02020603050405020304" pitchFamily="18" charset="0"/>
              </a:rPr>
              <a:t>، الذي رغم وجود بعض أنواعه السامة في التربة إلا أنه أحد المواد الغذائية الهامة للإنسان.</a:t>
            </a:r>
            <a:endParaRPr lang="ar-SA" altLang="en-US"/>
          </a:p>
        </p:txBody>
      </p:sp>
      <p:pic>
        <p:nvPicPr>
          <p:cNvPr id="2048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6139" y="3429000"/>
            <a:ext cx="2592387"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8449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43025" y="1773239"/>
            <a:ext cx="9074150" cy="2016125"/>
          </a:xfrm>
        </p:spPr>
        <p:txBody>
          <a:bodyPr/>
          <a:lstStyle/>
          <a:p>
            <a:pPr algn="r">
              <a:buFontTx/>
              <a:buNone/>
            </a:pPr>
            <a:r>
              <a:rPr lang="ar-SA" altLang="en-US" b="1" smtClean="0"/>
              <a:t>لا يخفى دور الأحياء الدقيقة في إنتاج الأسمدة الحيوية</a:t>
            </a:r>
            <a:r>
              <a:rPr lang="en-US" altLang="en-US" smtClean="0">
                <a:ea typeface="Times New Roman" panose="02020603050405020304" pitchFamily="18" charset="0"/>
                <a:cs typeface="Arial" panose="020B0604020202020204" pitchFamily="34" charset="0"/>
              </a:rPr>
              <a:t>_8</a:t>
            </a:r>
            <a:r>
              <a:rPr lang="ar-SA" altLang="en-US" smtClean="0">
                <a:ea typeface="Times New Roman" panose="02020603050405020304" pitchFamily="18" charset="0"/>
                <a:cs typeface="Arial" panose="020B0604020202020204" pitchFamily="34" charset="0"/>
              </a:rPr>
              <a:t> </a:t>
            </a:r>
            <a:endParaRPr lang="en-US" altLang="en-US" smtClean="0">
              <a:ea typeface="Times New Roman" panose="02020603050405020304" pitchFamily="18" charset="0"/>
              <a:cs typeface="Arial" panose="020B0604020202020204" pitchFamily="34" charset="0"/>
            </a:endParaRPr>
          </a:p>
          <a:p>
            <a:pPr algn="r">
              <a:buFontTx/>
              <a:buNone/>
            </a:pPr>
            <a:r>
              <a:rPr lang="en-US" altLang="en-US" b="1" smtClean="0"/>
              <a:t>.</a:t>
            </a:r>
            <a:r>
              <a:rPr lang="en-US" altLang="en-US" b="1" smtClean="0">
                <a:solidFill>
                  <a:srgbClr val="0000FF"/>
                </a:solidFill>
              </a:rPr>
              <a:t>Biofertilizers</a:t>
            </a:r>
            <a:r>
              <a:rPr lang="ar-SA" altLang="en-US" b="1" smtClean="0">
                <a:solidFill>
                  <a:srgbClr val="0000FF"/>
                </a:solidFill>
              </a:rPr>
              <a:t> </a:t>
            </a:r>
            <a:endParaRPr lang="en-US" altLang="en-US" b="1" smtClean="0">
              <a:solidFill>
                <a:srgbClr val="0000FF"/>
              </a:solidFill>
            </a:endParaRPr>
          </a:p>
        </p:txBody>
      </p:sp>
      <p:sp>
        <p:nvSpPr>
          <p:cNvPr id="22531"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22532"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5A3DE64-DED7-4FC9-975F-E2E97F4E86FF}" type="slidenum">
              <a:rPr lang="ar-SA" altLang="en-US" sz="1400"/>
              <a:pPr>
                <a:spcBef>
                  <a:spcPct val="0"/>
                </a:spcBef>
                <a:buFontTx/>
                <a:buNone/>
              </a:pPr>
              <a:t>12</a:t>
            </a:fld>
            <a:endParaRPr lang="en-US" altLang="en-US" sz="1400"/>
          </a:p>
        </p:txBody>
      </p:sp>
      <p:sp>
        <p:nvSpPr>
          <p:cNvPr id="5" name="Espace réservé du contenu 2"/>
          <p:cNvSpPr txBox="1">
            <a:spLocks/>
          </p:cNvSpPr>
          <p:nvPr/>
        </p:nvSpPr>
        <p:spPr bwMode="auto">
          <a:xfrm>
            <a:off x="2063751" y="3429000"/>
            <a:ext cx="8353425" cy="2376488"/>
          </a:xfrm>
          <a:prstGeom prst="rect">
            <a:avLst/>
          </a:prstGeom>
          <a:noFill/>
          <a:ln w="9525">
            <a:noFill/>
            <a:miter lim="800000"/>
            <a:headEnd/>
            <a:tailEnd/>
          </a:ln>
        </p:spPr>
        <p:txBody>
          <a:bodyPr/>
          <a:lstStyle/>
          <a:p>
            <a:pPr marL="342900" indent="-342900" algn="r">
              <a:spcBef>
                <a:spcPct val="20000"/>
              </a:spcBef>
              <a:defRPr/>
            </a:pPr>
            <a:r>
              <a:rPr lang="ar-SA" sz="3200" dirty="0"/>
              <a:t>– من جانب آخر تعمل الأحياء الدقيقة على إنتاج الغاز الحيوي</a:t>
            </a:r>
            <a:endParaRPr lang="en-US" sz="3200" dirty="0"/>
          </a:p>
          <a:p>
            <a:pPr marL="342900" indent="-342900" algn="r">
              <a:spcBef>
                <a:spcPct val="20000"/>
              </a:spcBef>
              <a:defRPr/>
            </a:pPr>
            <a:r>
              <a:rPr lang="en-US" sz="3200" dirty="0">
                <a:solidFill>
                  <a:srgbClr val="0000FF"/>
                </a:solidFill>
              </a:rPr>
              <a:t>Biogas production</a:t>
            </a:r>
            <a:r>
              <a:rPr lang="en-US" sz="3200" dirty="0"/>
              <a:t> </a:t>
            </a:r>
          </a:p>
          <a:p>
            <a:pPr marL="342900" indent="-342900" algn="r">
              <a:spcBef>
                <a:spcPct val="20000"/>
              </a:spcBef>
              <a:defRPr/>
            </a:pPr>
            <a:r>
              <a:rPr lang="ar-SA" sz="3200" dirty="0"/>
              <a:t>الذي يمكن استغلاله كمصدر بديل للطاقة خاصة في الأماكن الريفية.</a:t>
            </a:r>
            <a:endParaRPr lang="fr-FR" sz="3200" dirty="0"/>
          </a:p>
          <a:p>
            <a:pPr marL="342900" indent="-342900" algn="r">
              <a:spcBef>
                <a:spcPct val="20000"/>
              </a:spcBef>
              <a:defRPr/>
            </a:pPr>
            <a:endParaRPr lang="fr-FR" sz="3200" kern="0" dirty="0"/>
          </a:p>
        </p:txBody>
      </p:sp>
      <p:sp>
        <p:nvSpPr>
          <p:cNvPr id="22534" name="Rectangle 6"/>
          <p:cNvSpPr>
            <a:spLocks noChangeArrowheads="1"/>
          </p:cNvSpPr>
          <p:nvPr/>
        </p:nvSpPr>
        <p:spPr bwMode="auto">
          <a:xfrm>
            <a:off x="2927350" y="692151"/>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Tree>
    <p:extLst>
      <p:ext uri="{BB962C8B-B14F-4D97-AF65-F5344CB8AC3E}">
        <p14:creationId xmlns:p14="http://schemas.microsoft.com/office/powerpoint/2010/main" val="3191444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24579"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942C2D9-F77F-40FD-91FC-D84E9DEE3275}" type="slidenum">
              <a:rPr lang="ar-SA" altLang="en-US" sz="1400"/>
              <a:pPr>
                <a:spcBef>
                  <a:spcPct val="0"/>
                </a:spcBef>
                <a:buFontTx/>
                <a:buNone/>
              </a:pPr>
              <a:t>13</a:t>
            </a:fld>
            <a:endParaRPr lang="en-US" altLang="en-US" sz="1400"/>
          </a:p>
        </p:txBody>
      </p:sp>
      <p:sp>
        <p:nvSpPr>
          <p:cNvPr id="24580" name="Rectangle 6"/>
          <p:cNvSpPr>
            <a:spLocks noChangeArrowheads="1"/>
          </p:cNvSpPr>
          <p:nvPr/>
        </p:nvSpPr>
        <p:spPr bwMode="auto">
          <a:xfrm>
            <a:off x="2927350" y="920751"/>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pic>
        <p:nvPicPr>
          <p:cNvPr id="2458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050" y="2349501"/>
            <a:ext cx="5100638" cy="305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ZoneTexte 9"/>
          <p:cNvSpPr txBox="1"/>
          <p:nvPr/>
        </p:nvSpPr>
        <p:spPr>
          <a:xfrm>
            <a:off x="3648075" y="5949950"/>
            <a:ext cx="4895850" cy="369332"/>
          </a:xfrm>
          <a:prstGeom prst="rect">
            <a:avLst/>
          </a:prstGeom>
          <a:solidFill>
            <a:schemeClr val="accent4">
              <a:lumMod val="50000"/>
              <a:lumOff val="50000"/>
            </a:schemeClr>
          </a:solidFill>
        </p:spPr>
        <p:txBody>
          <a:bodyPr>
            <a:spAutoFit/>
          </a:bodyPr>
          <a:lstStyle/>
          <a:p>
            <a:pPr algn="ctr">
              <a:defRPr/>
            </a:pPr>
            <a:r>
              <a:rPr lang="fr-FR" b="1" dirty="0">
                <a:effectLst>
                  <a:outerShdw blurRad="38100" dist="38100" dir="2700000" algn="tl">
                    <a:srgbClr val="000000">
                      <a:alpha val="43137"/>
                    </a:srgbClr>
                  </a:outerShdw>
                </a:effectLst>
              </a:rPr>
              <a:t>A </a:t>
            </a:r>
            <a:r>
              <a:rPr lang="fr-FR" b="1" dirty="0" err="1">
                <a:effectLst>
                  <a:outerShdw blurRad="38100" dist="38100" dir="2700000" algn="tl">
                    <a:srgbClr val="000000">
                      <a:alpha val="43137"/>
                    </a:srgbClr>
                  </a:outerShdw>
                </a:effectLst>
              </a:rPr>
              <a:t>biogas</a:t>
            </a:r>
            <a:r>
              <a:rPr lang="fr-FR" b="1" dirty="0">
                <a:effectLst>
                  <a:outerShdw blurRad="38100" dist="38100" dir="2700000" algn="tl">
                    <a:srgbClr val="000000">
                      <a:alpha val="43137"/>
                    </a:srgbClr>
                  </a:outerShdw>
                </a:effectLst>
              </a:rPr>
              <a:t> bus in Linköping, </a:t>
            </a:r>
            <a:r>
              <a:rPr lang="fr-FR" b="1" dirty="0" err="1">
                <a:effectLst>
                  <a:outerShdw blurRad="38100" dist="38100" dir="2700000" algn="tl">
                    <a:srgbClr val="000000">
                      <a:alpha val="43137"/>
                    </a:srgbClr>
                  </a:outerShdw>
                </a:effectLst>
              </a:rPr>
              <a:t>Sweden</a:t>
            </a:r>
            <a:endParaRPr lang="fr-F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0182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92313" y="1628776"/>
            <a:ext cx="8424862" cy="2232025"/>
          </a:xfrm>
        </p:spPr>
        <p:txBody>
          <a:bodyPr/>
          <a:lstStyle/>
          <a:p>
            <a:pPr algn="just" rtl="1">
              <a:buFontTx/>
              <a:buNone/>
            </a:pPr>
            <a:r>
              <a:rPr lang="ar-SA" altLang="en-US" b="1" smtClean="0"/>
              <a:t>تختلف المواد العضوية في نوعها وتركيبها، وعموماً فهي تركيب معقد يتكون أساساً من الكربون (أقل من 50%) وكميات أقل من الأكسجين والهيدروجين وكميات قليلة من النيتروجين والكبريت، والفسفور، وعناصر أخرى.</a:t>
            </a:r>
            <a:endParaRPr lang="fr-FR" altLang="en-US" b="1" smtClean="0"/>
          </a:p>
        </p:txBody>
      </p:sp>
      <p:sp>
        <p:nvSpPr>
          <p:cNvPr id="26627"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26628"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11699C-0548-4345-BE10-DCC79CD2BFE7}" type="slidenum">
              <a:rPr lang="ar-SA" altLang="en-US" sz="1400"/>
              <a:pPr>
                <a:spcBef>
                  <a:spcPct val="0"/>
                </a:spcBef>
                <a:buFontTx/>
                <a:buNone/>
              </a:pPr>
              <a:t>14</a:t>
            </a:fld>
            <a:endParaRPr lang="en-US" altLang="en-US" sz="1400"/>
          </a:p>
        </p:txBody>
      </p:sp>
      <p:sp>
        <p:nvSpPr>
          <p:cNvPr id="26629" name="Rectangle 1"/>
          <p:cNvSpPr>
            <a:spLocks noChangeArrowheads="1"/>
          </p:cNvSpPr>
          <p:nvPr/>
        </p:nvSpPr>
        <p:spPr bwMode="auto">
          <a:xfrm>
            <a:off x="1858303" y="772827"/>
            <a:ext cx="8475397" cy="584775"/>
          </a:xfrm>
          <a:prstGeom prst="rect">
            <a:avLst/>
          </a:prstGeom>
          <a:solidFill>
            <a:srgbClr val="99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rtl="1" eaLnBrk="1" hangingPunct="1">
              <a:spcBef>
                <a:spcPct val="0"/>
              </a:spcBef>
              <a:buFontTx/>
              <a:buNone/>
            </a:pPr>
            <a:r>
              <a:rPr lang="fr-FR" altLang="en-US">
                <a:latin typeface="Monotype Koufi" pitchFamily="2" charset="-78"/>
                <a:ea typeface="Times New Roman" panose="02020603050405020304" pitchFamily="18" charset="0"/>
              </a:rPr>
              <a:t> /</a:t>
            </a:r>
            <a:r>
              <a:rPr lang="en-US" altLang="en-US">
                <a:latin typeface="Monotype Koufi" pitchFamily="2" charset="-78"/>
                <a:ea typeface="Times New Roman" panose="02020603050405020304" pitchFamily="18" charset="0"/>
              </a:rPr>
              <a:t>3</a:t>
            </a:r>
            <a:r>
              <a:rPr lang="ar-SA" altLang="en-US">
                <a:latin typeface="Monotype Koufi" pitchFamily="2" charset="-78"/>
                <a:ea typeface="Times New Roman" panose="02020603050405020304" pitchFamily="18" charset="0"/>
              </a:rPr>
              <a:t>تحليل الميكروبات للمواد العضوية غير النيتروجينية في التربة</a:t>
            </a:r>
            <a:endParaRPr lang="ar-SA" altLang="en-US">
              <a:latin typeface="Arial" panose="020B0604020202020204" pitchFamily="34" charset="0"/>
            </a:endParaRPr>
          </a:p>
        </p:txBody>
      </p:sp>
      <p:sp>
        <p:nvSpPr>
          <p:cNvPr id="6" name="Espace réservé du contenu 2"/>
          <p:cNvSpPr txBox="1">
            <a:spLocks/>
          </p:cNvSpPr>
          <p:nvPr/>
        </p:nvSpPr>
        <p:spPr bwMode="auto">
          <a:xfrm>
            <a:off x="1992313" y="3933826"/>
            <a:ext cx="8424862" cy="1655763"/>
          </a:xfrm>
          <a:prstGeom prst="rect">
            <a:avLst/>
          </a:prstGeom>
          <a:noFill/>
          <a:ln w="9525">
            <a:noFill/>
            <a:miter lim="800000"/>
            <a:headEnd/>
            <a:tailEnd/>
          </a:ln>
        </p:spPr>
        <p:txBody>
          <a:bodyPr/>
          <a:lstStyle/>
          <a:p>
            <a:pPr marL="342900" indent="-342900" algn="r">
              <a:spcBef>
                <a:spcPct val="20000"/>
              </a:spcBef>
              <a:defRPr/>
            </a:pPr>
            <a:r>
              <a:rPr lang="ar-SA" sz="3200" kern="0" dirty="0"/>
              <a:t>وتنقسم المركبات العضوية التي تخضع للتحليل في التربة إلى الأقسام التالية:</a:t>
            </a:r>
            <a:endParaRPr lang="fr-FR" sz="3200" kern="0" dirty="0"/>
          </a:p>
        </p:txBody>
      </p:sp>
    </p:spTree>
    <p:extLst>
      <p:ext uri="{BB962C8B-B14F-4D97-AF65-F5344CB8AC3E}">
        <p14:creationId xmlns:p14="http://schemas.microsoft.com/office/powerpoint/2010/main" val="2505422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28675"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275BCD8-2EC4-45CA-A80F-45B74A6056DE}" type="slidenum">
              <a:rPr lang="ar-SA" altLang="en-US" sz="1400"/>
              <a:pPr>
                <a:spcBef>
                  <a:spcPct val="0"/>
                </a:spcBef>
                <a:buFontTx/>
                <a:buNone/>
              </a:pPr>
              <a:t>15</a:t>
            </a:fld>
            <a:endParaRPr lang="en-US" altLang="en-US" sz="1400"/>
          </a:p>
        </p:txBody>
      </p:sp>
      <p:sp>
        <p:nvSpPr>
          <p:cNvPr id="5" name="Espace réservé du contenu 2"/>
          <p:cNvSpPr txBox="1">
            <a:spLocks/>
          </p:cNvSpPr>
          <p:nvPr/>
        </p:nvSpPr>
        <p:spPr bwMode="auto">
          <a:xfrm>
            <a:off x="1055688" y="1700213"/>
            <a:ext cx="9105901" cy="3168650"/>
          </a:xfrm>
          <a:prstGeom prst="rect">
            <a:avLst/>
          </a:prstGeom>
          <a:noFill/>
          <a:ln w="9525">
            <a:noFill/>
            <a:miter lim="800000"/>
            <a:headEnd/>
            <a:tailEnd/>
          </a:ln>
        </p:spPr>
        <p:txBody>
          <a:bodyPr/>
          <a:lstStyle/>
          <a:p>
            <a:pPr marL="514350" indent="-514350" algn="r" rtl="1">
              <a:buFont typeface="+mj-lt"/>
              <a:buAutoNum type="arabicPeriod"/>
              <a:defRPr/>
            </a:pPr>
            <a:r>
              <a:rPr lang="ar-SA" sz="3200" u="sng" dirty="0" err="1"/>
              <a:t>الكربوهيدرات</a:t>
            </a:r>
            <a:r>
              <a:rPr lang="ar-SA" sz="3200" u="sng" dirty="0"/>
              <a:t> (</a:t>
            </a:r>
            <a:r>
              <a:rPr lang="en-US" sz="3200" u="sng" dirty="0"/>
              <a:t>C/H/O</a:t>
            </a:r>
            <a:r>
              <a:rPr lang="ar-SA" sz="3200" u="sng" dirty="0"/>
              <a:t>) </a:t>
            </a:r>
            <a:r>
              <a:rPr lang="en-US" sz="3200" u="sng" dirty="0"/>
              <a:t> </a:t>
            </a:r>
            <a:r>
              <a:rPr lang="en-US" sz="3200" u="sng" dirty="0">
                <a:solidFill>
                  <a:srgbClr val="7030A0"/>
                </a:solidFill>
              </a:rPr>
              <a:t>Carbohydrates</a:t>
            </a:r>
            <a:r>
              <a:rPr lang="ar-SA" sz="3200" dirty="0"/>
              <a:t>وأهمها :</a:t>
            </a:r>
            <a:endParaRPr lang="fr-FR" sz="3200" dirty="0"/>
          </a:p>
          <a:p>
            <a:pPr algn="r" rtl="1">
              <a:defRPr/>
            </a:pPr>
            <a:r>
              <a:rPr lang="ar-SA" sz="3200" dirty="0"/>
              <a:t>– السكريات الأحادية </a:t>
            </a:r>
            <a:r>
              <a:rPr lang="fr-FR" sz="3200" dirty="0"/>
              <a:t>:</a:t>
            </a:r>
            <a:r>
              <a:rPr lang="en-US" sz="3200" dirty="0" err="1">
                <a:solidFill>
                  <a:srgbClr val="3366FF"/>
                </a:solidFill>
              </a:rPr>
              <a:t>Monosaccharides</a:t>
            </a:r>
            <a:r>
              <a:rPr lang="ar-SA" sz="3200" dirty="0"/>
              <a:t> </a:t>
            </a:r>
            <a:r>
              <a:rPr lang="fr-FR" sz="3200" dirty="0"/>
              <a:t>Ribose C5</a:t>
            </a:r>
            <a:r>
              <a:rPr lang="ar-SA" sz="3200" dirty="0"/>
              <a:t> </a:t>
            </a:r>
            <a:r>
              <a:rPr lang="fr-FR" sz="3200" dirty="0"/>
              <a:t>Glucose C6</a:t>
            </a:r>
          </a:p>
          <a:p>
            <a:pPr algn="r" rtl="1">
              <a:defRPr/>
            </a:pPr>
            <a:r>
              <a:rPr lang="ar-SA" sz="3200" dirty="0"/>
              <a:t>– السكريات الثنائية </a:t>
            </a:r>
            <a:r>
              <a:rPr lang="fr-FR" sz="3200" dirty="0"/>
              <a:t>         </a:t>
            </a:r>
            <a:r>
              <a:rPr lang="en-US" sz="3200" dirty="0" err="1"/>
              <a:t>Saccharose</a:t>
            </a:r>
            <a:r>
              <a:rPr lang="en-US" sz="3200" dirty="0"/>
              <a:t> : </a:t>
            </a:r>
            <a:r>
              <a:rPr lang="en-US" sz="3200" dirty="0">
                <a:solidFill>
                  <a:srgbClr val="3366FF"/>
                </a:solidFill>
              </a:rPr>
              <a:t>Disaccharides</a:t>
            </a:r>
            <a:endParaRPr lang="fr-FR" sz="3200" dirty="0"/>
          </a:p>
          <a:p>
            <a:pPr algn="r" rtl="1">
              <a:defRPr/>
            </a:pPr>
            <a:r>
              <a:rPr lang="ar-SA" sz="3200" dirty="0"/>
              <a:t>– السكريات الثلاثية </a:t>
            </a:r>
            <a:r>
              <a:rPr lang="fr-FR" sz="3200" dirty="0"/>
              <a:t>Raffinose:</a:t>
            </a:r>
            <a:r>
              <a:rPr lang="en-US" sz="3200" dirty="0">
                <a:solidFill>
                  <a:srgbClr val="3366FF"/>
                </a:solidFill>
              </a:rPr>
              <a:t>Oligosaccharides</a:t>
            </a:r>
            <a:endParaRPr lang="fr-FR" sz="3200" dirty="0">
              <a:solidFill>
                <a:srgbClr val="3366FF"/>
              </a:solidFill>
            </a:endParaRPr>
          </a:p>
          <a:p>
            <a:pPr algn="r" rtl="1">
              <a:defRPr/>
            </a:pPr>
            <a:r>
              <a:rPr lang="ar-SA" sz="3200" dirty="0"/>
              <a:t>– السكريات العديدة</a:t>
            </a:r>
            <a:r>
              <a:rPr lang="en-US" sz="3200" dirty="0"/>
              <a:t>  Cellulose :</a:t>
            </a:r>
            <a:r>
              <a:rPr lang="en-US" sz="3200" dirty="0">
                <a:solidFill>
                  <a:srgbClr val="3366FF"/>
                </a:solidFill>
              </a:rPr>
              <a:t>Polysaccharides </a:t>
            </a:r>
            <a:endParaRPr lang="fr-FR" sz="3200" kern="0" dirty="0">
              <a:solidFill>
                <a:srgbClr val="3366FF"/>
              </a:solidFill>
            </a:endParaRPr>
          </a:p>
        </p:txBody>
      </p:sp>
      <p:sp>
        <p:nvSpPr>
          <p:cNvPr id="2049" name="Rectangle 1"/>
          <p:cNvSpPr>
            <a:spLocks noChangeArrowheads="1"/>
          </p:cNvSpPr>
          <p:nvPr/>
        </p:nvSpPr>
        <p:spPr bwMode="auto">
          <a:xfrm>
            <a:off x="3867151" y="773113"/>
            <a:ext cx="6550025" cy="584200"/>
          </a:xfrm>
          <a:prstGeom prst="rect">
            <a:avLst/>
          </a:prstGeom>
          <a:solidFill>
            <a:schemeClr val="bg2">
              <a:lumMod val="40000"/>
              <a:lumOff val="60000"/>
            </a:schemeClr>
          </a:solidFill>
          <a:ln w="9525">
            <a:noFill/>
            <a:miter lim="800000"/>
            <a:headEnd/>
            <a:tailEnd/>
          </a:ln>
          <a:effectLst/>
        </p:spPr>
        <p:txBody>
          <a:bodyPr wrap="none" anchor="ctr">
            <a:spAutoFit/>
          </a:bodyPr>
          <a:lstStyle/>
          <a:p>
            <a:pPr algn="ctr" rtl="1" eaLnBrk="1" hangingPunct="1">
              <a:defRPr/>
            </a:pPr>
            <a:r>
              <a:rPr lang="ar-SA" sz="3200" kern="0" dirty="0">
                <a:solidFill>
                  <a:srgbClr val="0000FF"/>
                </a:solidFill>
              </a:rPr>
              <a:t>المركبات العضوية التي تخضع للتحليل في التربة</a:t>
            </a:r>
            <a:endParaRPr lang="ar-SA" sz="3200" dirty="0">
              <a:solidFill>
                <a:srgbClr val="0000FF"/>
              </a:solidFill>
              <a:latin typeface="Arial" pitchFamily="34" charset="0"/>
            </a:endParaRPr>
          </a:p>
        </p:txBody>
      </p:sp>
      <p:sp>
        <p:nvSpPr>
          <p:cNvPr id="6" name="Espace réservé du contenu 2"/>
          <p:cNvSpPr txBox="1">
            <a:spLocks/>
          </p:cNvSpPr>
          <p:nvPr/>
        </p:nvSpPr>
        <p:spPr bwMode="auto">
          <a:xfrm>
            <a:off x="1558925" y="4797425"/>
            <a:ext cx="86741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pPr>
            <a:r>
              <a:rPr lang="ar-SA" altLang="en-US" u="sng"/>
              <a:t>2 اللجنينيات (</a:t>
            </a:r>
            <a:r>
              <a:rPr lang="en-US" altLang="en-US" u="sng"/>
              <a:t>Lignin</a:t>
            </a:r>
            <a:r>
              <a:rPr lang="ar-SA" altLang="en-US" u="sng"/>
              <a:t>)</a:t>
            </a:r>
            <a:r>
              <a:rPr lang="en-US" altLang="en-US" u="sng"/>
              <a:t> </a:t>
            </a:r>
            <a:r>
              <a:rPr lang="ar-SA" altLang="en-US"/>
              <a:t>ويمثل 5- 30% من وزن النباتات وعادة يوجد اللجين متحداً مع السليلوز في صورة مركبات تعرف باللجنوسليلوز.</a:t>
            </a:r>
            <a:endParaRPr lang="fr-FR" altLang="en-US"/>
          </a:p>
        </p:txBody>
      </p:sp>
    </p:spTree>
    <p:extLst>
      <p:ext uri="{BB962C8B-B14F-4D97-AF65-F5344CB8AC3E}">
        <p14:creationId xmlns:p14="http://schemas.microsoft.com/office/powerpoint/2010/main" val="3503964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a:t>MIC  </a:t>
            </a:r>
            <a:r>
              <a:rPr lang="en-US" altLang="en-US" sz="2000" u="sng" smtClean="0"/>
              <a:t>345</a:t>
            </a:r>
            <a:endParaRPr lang="fr-FR" altLang="en-US" sz="2000" dirty="0"/>
          </a:p>
        </p:txBody>
      </p:sp>
      <p:sp>
        <p:nvSpPr>
          <p:cNvPr id="30723"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E3B6B86-ADED-4F6A-A89B-EC57E08E3A24}" type="slidenum">
              <a:rPr lang="ar-SA" altLang="en-US" sz="1400"/>
              <a:pPr>
                <a:spcBef>
                  <a:spcPct val="0"/>
                </a:spcBef>
                <a:buFontTx/>
                <a:buNone/>
              </a:pPr>
              <a:t>16</a:t>
            </a:fld>
            <a:endParaRPr lang="en-US" altLang="en-US" sz="1400"/>
          </a:p>
        </p:txBody>
      </p:sp>
      <p:sp>
        <p:nvSpPr>
          <p:cNvPr id="6" name="Espace réservé du contenu 2"/>
          <p:cNvSpPr txBox="1">
            <a:spLocks/>
          </p:cNvSpPr>
          <p:nvPr/>
        </p:nvSpPr>
        <p:spPr bwMode="auto">
          <a:xfrm>
            <a:off x="1703389" y="1844676"/>
            <a:ext cx="835977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buFontTx/>
              <a:buNone/>
            </a:pPr>
            <a:r>
              <a:rPr lang="ar-SA" altLang="en-US"/>
              <a:t>3</a:t>
            </a:r>
            <a:r>
              <a:rPr lang="ar-SA" altLang="en-US" u="sng"/>
              <a:t> – الأحماض العضوية </a:t>
            </a:r>
            <a:r>
              <a:rPr lang="ar-SA" altLang="en-US"/>
              <a:t>مثل الخليط واللكتيك والأكساليك </a:t>
            </a:r>
            <a:endParaRPr lang="fr-FR" altLang="en-US"/>
          </a:p>
        </p:txBody>
      </p:sp>
      <p:sp>
        <p:nvSpPr>
          <p:cNvPr id="7" name="Espace réservé du contenu 2"/>
          <p:cNvSpPr txBox="1">
            <a:spLocks/>
          </p:cNvSpPr>
          <p:nvPr/>
        </p:nvSpPr>
        <p:spPr bwMode="auto">
          <a:xfrm>
            <a:off x="839787" y="2781300"/>
            <a:ext cx="926623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ar-SA" altLang="en-US"/>
              <a:t>4 – </a:t>
            </a:r>
            <a:r>
              <a:rPr lang="ar-SA" altLang="en-US" u="sng"/>
              <a:t>المركبات الذائبة في الإثير أو الكحول </a:t>
            </a:r>
            <a:r>
              <a:rPr lang="ar-SA" altLang="en-US"/>
              <a:t>مثل الدهون والشموع والزيوت</a:t>
            </a:r>
            <a:endParaRPr lang="fr-FR" altLang="en-US"/>
          </a:p>
        </p:txBody>
      </p:sp>
      <p:sp>
        <p:nvSpPr>
          <p:cNvPr id="9" name="Espace réservé du contenu 2"/>
          <p:cNvSpPr txBox="1">
            <a:spLocks/>
          </p:cNvSpPr>
          <p:nvPr/>
        </p:nvSpPr>
        <p:spPr bwMode="auto">
          <a:xfrm>
            <a:off x="839787" y="4149725"/>
            <a:ext cx="92662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ar-SA" altLang="en-US" u="sng"/>
              <a:t>5 – المركبات العضوية النيتروجينية</a:t>
            </a:r>
            <a:r>
              <a:rPr lang="ar-SA" altLang="en-US"/>
              <a:t> </a:t>
            </a:r>
            <a:endParaRPr lang="fr-FR" altLang="en-US"/>
          </a:p>
        </p:txBody>
      </p:sp>
      <p:sp>
        <p:nvSpPr>
          <p:cNvPr id="10" name="Rectangle 1"/>
          <p:cNvSpPr>
            <a:spLocks noChangeArrowheads="1"/>
          </p:cNvSpPr>
          <p:nvPr/>
        </p:nvSpPr>
        <p:spPr bwMode="auto">
          <a:xfrm>
            <a:off x="3867151" y="773113"/>
            <a:ext cx="6550025" cy="584200"/>
          </a:xfrm>
          <a:prstGeom prst="rect">
            <a:avLst/>
          </a:prstGeom>
          <a:solidFill>
            <a:schemeClr val="bg2">
              <a:lumMod val="40000"/>
              <a:lumOff val="60000"/>
            </a:schemeClr>
          </a:solidFill>
          <a:ln w="9525">
            <a:noFill/>
            <a:miter lim="800000"/>
            <a:headEnd/>
            <a:tailEnd/>
          </a:ln>
          <a:effectLst/>
        </p:spPr>
        <p:txBody>
          <a:bodyPr wrap="none" anchor="ctr">
            <a:spAutoFit/>
          </a:bodyPr>
          <a:lstStyle/>
          <a:p>
            <a:pPr algn="ctr" rtl="1" eaLnBrk="1" hangingPunct="1">
              <a:defRPr/>
            </a:pPr>
            <a:r>
              <a:rPr lang="ar-SA" sz="3200" kern="0" dirty="0">
                <a:solidFill>
                  <a:srgbClr val="0000FF"/>
                </a:solidFill>
              </a:rPr>
              <a:t>المركبات العضوية التي تخضع للتحليل في التربة</a:t>
            </a:r>
            <a:endParaRPr lang="ar-SA" sz="3200" dirty="0">
              <a:solidFill>
                <a:srgbClr val="0000FF"/>
              </a:solidFill>
              <a:latin typeface="Arial" pitchFamily="34" charset="0"/>
            </a:endParaRPr>
          </a:p>
        </p:txBody>
      </p:sp>
      <p:sp>
        <p:nvSpPr>
          <p:cNvPr id="11" name="Espace réservé du contenu 2"/>
          <p:cNvSpPr txBox="1">
            <a:spLocks/>
          </p:cNvSpPr>
          <p:nvPr/>
        </p:nvSpPr>
        <p:spPr bwMode="auto">
          <a:xfrm>
            <a:off x="839787" y="5013325"/>
            <a:ext cx="9266238"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ar-SA" altLang="en-US" u="sng"/>
              <a:t>6 – الأصباغ</a:t>
            </a:r>
            <a:r>
              <a:rPr lang="ar-SA" altLang="en-US"/>
              <a:t> : مثل الكلوروفيل والكاروتينات.</a:t>
            </a:r>
            <a:endParaRPr lang="fr-FR" altLang="en-US"/>
          </a:p>
        </p:txBody>
      </p:sp>
    </p:spTree>
    <p:extLst>
      <p:ext uri="{BB962C8B-B14F-4D97-AF65-F5344CB8AC3E}">
        <p14:creationId xmlns:p14="http://schemas.microsoft.com/office/powerpoint/2010/main" val="1770534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9" grpId="0" build="p"/>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0" name="Rectangle 9"/>
          <p:cNvSpPr>
            <a:spLocks noChangeArrowheads="1"/>
          </p:cNvSpPr>
          <p:nvPr/>
        </p:nvSpPr>
        <p:spPr bwMode="auto">
          <a:xfrm>
            <a:off x="1774825" y="1700214"/>
            <a:ext cx="8642350" cy="45243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buFontTx/>
              <a:buNone/>
            </a:pPr>
            <a:r>
              <a:rPr lang="ar-SA" altLang="en-US" sz="3600"/>
              <a:t> </a:t>
            </a:r>
            <a:endParaRPr lang="fr-FR" altLang="en-US" sz="3600"/>
          </a:p>
          <a:p>
            <a:pPr algn="r" rtl="1">
              <a:spcBef>
                <a:spcPct val="0"/>
              </a:spcBef>
              <a:buFontTx/>
              <a:buNone/>
            </a:pPr>
            <a:r>
              <a:rPr lang="ar-SA" altLang="en-US" sz="3600"/>
              <a:t>تحتوي التربة على أعداد كبيرة من البكتريا والفطريات والطحالب والأكتينوميسيتات والأوليات والفيروسات. وتختلف أعداد تلك الكائنات باختلاف الظروف البيئية للتربة ونوعها. ففي ظل توفر الأكسجين مثلاً تكون السيادة للبكتريا والفطريات، أما في غياب الأكسجين فإن البكتريا ستكون هي السائدة وتنتشر الطحالب على سطح التربة عند توفر الرطوبة اللازمة مع الضوء.</a:t>
            </a:r>
            <a:endParaRPr lang="fr-FR" altLang="en-US" sz="3600"/>
          </a:p>
        </p:txBody>
      </p:sp>
      <p:sp>
        <p:nvSpPr>
          <p:cNvPr id="6148" name="Rectangle 7"/>
          <p:cNvSpPr>
            <a:spLocks noChangeArrowheads="1"/>
          </p:cNvSpPr>
          <p:nvPr/>
        </p:nvSpPr>
        <p:spPr bwMode="auto">
          <a:xfrm>
            <a:off x="2855914" y="1125538"/>
            <a:ext cx="6840537" cy="7683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ar-SA" altLang="en-US" sz="4400"/>
              <a:t>الكائنات الدقيقة ودورها في التربة</a:t>
            </a:r>
            <a:endParaRPr lang="fr-FR" altLang="en-US" sz="4400"/>
          </a:p>
        </p:txBody>
      </p:sp>
      <p:sp>
        <p:nvSpPr>
          <p:cNvPr id="6149" name="Espace réservé du numéro de diapositiv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BB6F935-C33A-4731-84AF-45A128F2F3F5}" type="slidenum">
              <a:rPr lang="ar-SA" altLang="en-US" sz="1400"/>
              <a:pPr>
                <a:spcBef>
                  <a:spcPct val="0"/>
                </a:spcBef>
                <a:buFontTx/>
                <a:buNone/>
              </a:pPr>
              <a:t>2</a:t>
            </a:fld>
            <a:endParaRPr lang="en-US" altLang="en-US" sz="1400"/>
          </a:p>
        </p:txBody>
      </p:sp>
    </p:spTree>
    <p:extLst>
      <p:ext uri="{BB962C8B-B14F-4D97-AF65-F5344CB8AC3E}">
        <p14:creationId xmlns:p14="http://schemas.microsoft.com/office/powerpoint/2010/main" val="1298127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0" name="Rectangle 9"/>
          <p:cNvSpPr>
            <a:spLocks noChangeArrowheads="1"/>
          </p:cNvSpPr>
          <p:nvPr/>
        </p:nvSpPr>
        <p:spPr bwMode="auto">
          <a:xfrm>
            <a:off x="1992313" y="1341439"/>
            <a:ext cx="8424862" cy="47085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buFontTx/>
              <a:buNone/>
            </a:pPr>
            <a:r>
              <a:rPr lang="ar-SA" altLang="en-US"/>
              <a:t> </a:t>
            </a:r>
            <a:endParaRPr lang="fr-FR" altLang="en-US"/>
          </a:p>
          <a:p>
            <a:pPr algn="r" rtl="1">
              <a:spcBef>
                <a:spcPct val="0"/>
              </a:spcBef>
              <a:buFontTx/>
              <a:buNone/>
            </a:pPr>
            <a:r>
              <a:rPr lang="ar-SA" altLang="en-US"/>
              <a:t>تنقسم الأحياء الدقيقة في التربة إلى مجموعتين رئيسيتين هما :</a:t>
            </a:r>
            <a:endParaRPr lang="fr-FR" altLang="en-US"/>
          </a:p>
          <a:p>
            <a:pPr algn="r" rtl="1">
              <a:spcBef>
                <a:spcPct val="0"/>
              </a:spcBef>
              <a:buFontTx/>
              <a:buNone/>
            </a:pPr>
            <a:r>
              <a:rPr lang="ar-SA" altLang="en-US"/>
              <a:t> </a:t>
            </a:r>
            <a:endParaRPr lang="fr-FR" altLang="en-US"/>
          </a:p>
          <a:p>
            <a:pPr algn="r" rtl="1">
              <a:spcBef>
                <a:spcPct val="0"/>
              </a:spcBef>
            </a:pPr>
            <a:r>
              <a:rPr lang="ar-SA" altLang="en-US" sz="2800"/>
              <a:t> </a:t>
            </a:r>
            <a:r>
              <a:rPr lang="ar-SA" altLang="en-US" sz="2800">
                <a:solidFill>
                  <a:srgbClr val="7030A0"/>
                </a:solidFill>
              </a:rPr>
              <a:t>كائنات دقيقة أرضية مثالية </a:t>
            </a:r>
            <a:r>
              <a:rPr lang="en-US" altLang="en-US" sz="2800">
                <a:solidFill>
                  <a:srgbClr val="7030A0"/>
                </a:solidFill>
              </a:rPr>
              <a:t>(Indegenous autochthonous)</a:t>
            </a:r>
            <a:r>
              <a:rPr lang="ar-SA" altLang="en-US" sz="2800">
                <a:solidFill>
                  <a:srgbClr val="7030A0"/>
                </a:solidFill>
              </a:rPr>
              <a:t> </a:t>
            </a:r>
            <a:r>
              <a:rPr lang="ar-SA" altLang="en-US" sz="2800"/>
              <a:t>: </a:t>
            </a:r>
            <a:endParaRPr lang="fr-FR" altLang="en-US" sz="2800"/>
          </a:p>
          <a:p>
            <a:pPr algn="r" rtl="1">
              <a:spcBef>
                <a:spcPct val="0"/>
              </a:spcBef>
              <a:buFontTx/>
              <a:buNone/>
            </a:pPr>
            <a:endParaRPr lang="fr-FR" altLang="en-US" sz="1600"/>
          </a:p>
          <a:p>
            <a:pPr algn="r">
              <a:spcBef>
                <a:spcPct val="0"/>
              </a:spcBef>
              <a:buFontTx/>
              <a:buNone/>
            </a:pPr>
            <a:r>
              <a:rPr lang="ar-SA" altLang="en-US"/>
              <a:t>هي المجموعة التي يهمنا أمرها في الغالب.وهي تستوطن التربة بصفة طبيعية ودائمة، حيث تنمو وتتكاثر فيها وتساهم بفاعلية كبيرة في النشاطات الكيميائية الحيوية بها، وهي تتميز بمقدرتها على تحمل ومقاومة الظروف غير الملائمة، حيث يمكن أن تظل ساكنة دون نشاط لفترات زمنية طويلة.</a:t>
            </a:r>
            <a:endParaRPr lang="fr-FR" altLang="en-US"/>
          </a:p>
        </p:txBody>
      </p:sp>
      <p:sp>
        <p:nvSpPr>
          <p:cNvPr id="7172" name="Rectangle 7"/>
          <p:cNvSpPr>
            <a:spLocks noChangeArrowheads="1"/>
          </p:cNvSpPr>
          <p:nvPr/>
        </p:nvSpPr>
        <p:spPr bwMode="auto">
          <a:xfrm>
            <a:off x="4151314" y="836614"/>
            <a:ext cx="6192837"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/1</a:t>
            </a:r>
            <a:r>
              <a:rPr lang="ar-SA" altLang="en-US" sz="4000"/>
              <a:t>أقسام الأحياء الدقيقة في التربة : </a:t>
            </a:r>
            <a:endParaRPr lang="fr-FR" altLang="en-US" sz="4000"/>
          </a:p>
        </p:txBody>
      </p:sp>
      <p:sp>
        <p:nvSpPr>
          <p:cNvPr id="7173" name="Espace réservé du numéro de diapositiv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5EEB3599-E31B-4148-B8D9-7A40AF1CB09D}" type="slidenum">
              <a:rPr lang="ar-SA" altLang="en-US" sz="1400"/>
              <a:pPr>
                <a:spcBef>
                  <a:spcPct val="0"/>
                </a:spcBef>
                <a:buFontTx/>
                <a:buNone/>
              </a:pPr>
              <a:t>3</a:t>
            </a:fld>
            <a:endParaRPr lang="en-US" altLang="en-US" sz="1400"/>
          </a:p>
        </p:txBody>
      </p:sp>
    </p:spTree>
    <p:extLst>
      <p:ext uri="{BB962C8B-B14F-4D97-AF65-F5344CB8AC3E}">
        <p14:creationId xmlns:p14="http://schemas.microsoft.com/office/powerpoint/2010/main" val="18352394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0" name="Rectangle 9"/>
          <p:cNvSpPr>
            <a:spLocks noChangeArrowheads="1"/>
          </p:cNvSpPr>
          <p:nvPr/>
        </p:nvSpPr>
        <p:spPr bwMode="auto">
          <a:xfrm>
            <a:off x="1703389" y="1341439"/>
            <a:ext cx="8713787" cy="47085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buFontTx/>
              <a:buNone/>
            </a:pPr>
            <a:r>
              <a:rPr lang="ar-SA" altLang="en-US"/>
              <a:t> </a:t>
            </a:r>
            <a:endParaRPr lang="fr-FR" altLang="en-US"/>
          </a:p>
          <a:p>
            <a:pPr algn="r" rtl="1">
              <a:spcBef>
                <a:spcPct val="0"/>
              </a:spcBef>
            </a:pPr>
            <a:r>
              <a:rPr lang="ar-SA" altLang="en-US" sz="2800"/>
              <a:t> </a:t>
            </a:r>
            <a:r>
              <a:rPr lang="ar-SA" altLang="en-US" sz="2800">
                <a:solidFill>
                  <a:srgbClr val="7030A0"/>
                </a:solidFill>
              </a:rPr>
              <a:t>كائنات دقيقة أرضية مثالية </a:t>
            </a:r>
            <a:r>
              <a:rPr lang="en-US" altLang="en-US" sz="2800">
                <a:solidFill>
                  <a:srgbClr val="7030A0"/>
                </a:solidFill>
              </a:rPr>
              <a:t>(Indegenous autochthonous)</a:t>
            </a:r>
            <a:r>
              <a:rPr lang="ar-SA" altLang="en-US" sz="2800">
                <a:solidFill>
                  <a:srgbClr val="7030A0"/>
                </a:solidFill>
              </a:rPr>
              <a:t> </a:t>
            </a:r>
            <a:r>
              <a:rPr lang="ar-SA" altLang="en-US" sz="2800"/>
              <a:t>: </a:t>
            </a:r>
            <a:endParaRPr lang="fr-FR" altLang="en-US" sz="2800"/>
          </a:p>
          <a:p>
            <a:pPr algn="r" rtl="1">
              <a:spcBef>
                <a:spcPct val="0"/>
              </a:spcBef>
              <a:buFontTx/>
              <a:buNone/>
            </a:pPr>
            <a:endParaRPr lang="fr-FR" altLang="en-US" sz="1600"/>
          </a:p>
          <a:p>
            <a:pPr algn="r">
              <a:spcBef>
                <a:spcPct val="0"/>
              </a:spcBef>
              <a:buFontTx/>
              <a:buNone/>
            </a:pPr>
            <a:r>
              <a:rPr lang="ar-SA" altLang="en-US"/>
              <a:t>وتضم مجموعة من البكتريا التي تتميز بسرعة استجابتها لإضافة العناصر الغذائية العضوية، وهي أنواع نشطة في عمليات التحويل الغذائي، وتحتاج لمصدر إمداد بالعناصر الغذائية لضمان استمرار معدل نموها السريع، لذا فهي تستجيب لعمليات تخصيب التربة بإضافة المواد العضوية الملائمة فتزداد أعدادها، وتظل كثافتها عالية طالما توفرت هذه العناصر وتتناقص الأعداد عند نفاذ مصدر الغذاء من التربة.</a:t>
            </a:r>
            <a:endParaRPr lang="fr-FR" altLang="en-US"/>
          </a:p>
        </p:txBody>
      </p:sp>
      <p:sp>
        <p:nvSpPr>
          <p:cNvPr id="8196" name="Rectangle 7"/>
          <p:cNvSpPr>
            <a:spLocks noChangeArrowheads="1"/>
          </p:cNvSpPr>
          <p:nvPr/>
        </p:nvSpPr>
        <p:spPr bwMode="auto">
          <a:xfrm>
            <a:off x="4151314" y="836614"/>
            <a:ext cx="6192837"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/1</a:t>
            </a:r>
            <a:r>
              <a:rPr lang="ar-SA" altLang="en-US" sz="4000"/>
              <a:t>أقسام الأحياء الدقيقة في التربة : </a:t>
            </a:r>
            <a:endParaRPr lang="fr-FR" altLang="en-US" sz="4000"/>
          </a:p>
        </p:txBody>
      </p:sp>
      <p:sp>
        <p:nvSpPr>
          <p:cNvPr id="8197" name="Espace réservé du numéro de diapositiv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4CC54BD-34B7-44FB-AA7F-260F686ED837}" type="slidenum">
              <a:rPr lang="ar-SA" altLang="en-US" sz="1400"/>
              <a:pPr>
                <a:spcBef>
                  <a:spcPct val="0"/>
                </a:spcBef>
                <a:buFontTx/>
                <a:buNone/>
              </a:pPr>
              <a:t>4</a:t>
            </a:fld>
            <a:endParaRPr lang="en-US" altLang="en-US" sz="1400"/>
          </a:p>
        </p:txBody>
      </p:sp>
    </p:spTree>
    <p:extLst>
      <p:ext uri="{BB962C8B-B14F-4D97-AF65-F5344CB8AC3E}">
        <p14:creationId xmlns:p14="http://schemas.microsoft.com/office/powerpoint/2010/main" val="1681226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0" name="Rectangle 9"/>
          <p:cNvSpPr>
            <a:spLocks noChangeArrowheads="1"/>
          </p:cNvSpPr>
          <p:nvPr/>
        </p:nvSpPr>
        <p:spPr bwMode="auto">
          <a:xfrm>
            <a:off x="1703389" y="1341439"/>
            <a:ext cx="8713787" cy="467820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rtl="1">
              <a:spcBef>
                <a:spcPct val="0"/>
              </a:spcBef>
              <a:buFontTx/>
              <a:buNone/>
            </a:pPr>
            <a:r>
              <a:rPr lang="ar-SA" altLang="en-US" dirty="0"/>
              <a:t> </a:t>
            </a:r>
            <a:endParaRPr lang="fr-FR" altLang="en-US" dirty="0"/>
          </a:p>
          <a:p>
            <a:pPr algn="r" rtl="1">
              <a:spcBef>
                <a:spcPct val="0"/>
              </a:spcBef>
            </a:pPr>
            <a:r>
              <a:rPr lang="ar-SA" altLang="en-US" sz="2800" b="1" dirty="0">
                <a:solidFill>
                  <a:srgbClr val="7030A0"/>
                </a:solidFill>
                <a:effectLst>
                  <a:outerShdw blurRad="38100" dist="38100" dir="2700000" algn="tl">
                    <a:srgbClr val="000000">
                      <a:alpha val="43137"/>
                    </a:srgbClr>
                  </a:outerShdw>
                </a:effectLst>
              </a:rPr>
              <a:t> أحياء دقيقة تدخل التربة عرضاً : </a:t>
            </a:r>
            <a:r>
              <a:rPr lang="en-US" altLang="en-US" sz="2800" b="1" dirty="0">
                <a:solidFill>
                  <a:srgbClr val="7030A0"/>
                </a:solidFill>
                <a:effectLst>
                  <a:outerShdw blurRad="38100" dist="38100" dir="2700000" algn="tl">
                    <a:srgbClr val="000000">
                      <a:alpha val="43137"/>
                    </a:srgbClr>
                  </a:outerShdw>
                </a:effectLst>
              </a:rPr>
              <a:t>(Invaders </a:t>
            </a:r>
            <a:r>
              <a:rPr lang="en-US" altLang="en-US" sz="2800" b="1" dirty="0" err="1">
                <a:solidFill>
                  <a:srgbClr val="7030A0"/>
                </a:solidFill>
                <a:effectLst>
                  <a:outerShdw blurRad="38100" dist="38100" dir="2700000" algn="tl">
                    <a:srgbClr val="000000">
                      <a:alpha val="43137"/>
                    </a:srgbClr>
                  </a:outerShdw>
                </a:effectLst>
              </a:rPr>
              <a:t>allochthonous</a:t>
            </a:r>
            <a:r>
              <a:rPr lang="en-US" altLang="en-US" sz="2800" b="1" dirty="0">
                <a:solidFill>
                  <a:srgbClr val="7030A0"/>
                </a:solidFill>
                <a:effectLst>
                  <a:outerShdw blurRad="38100" dist="38100" dir="2700000" algn="tl">
                    <a:srgbClr val="000000">
                      <a:alpha val="43137"/>
                    </a:srgbClr>
                  </a:outerShdw>
                </a:effectLst>
              </a:rPr>
              <a:t>)</a:t>
            </a:r>
            <a:r>
              <a:rPr lang="ar-SA" altLang="en-US" sz="2800" b="1" dirty="0">
                <a:solidFill>
                  <a:srgbClr val="7030A0"/>
                </a:solidFill>
                <a:effectLst>
                  <a:outerShdw blurRad="38100" dist="38100" dir="2700000" algn="tl">
                    <a:srgbClr val="000000">
                      <a:alpha val="43137"/>
                    </a:srgbClr>
                  </a:outerShdw>
                </a:effectLst>
              </a:rPr>
              <a:t> : </a:t>
            </a:r>
            <a:endParaRPr lang="fr-FR" altLang="en-US" sz="2800" b="1" dirty="0">
              <a:solidFill>
                <a:srgbClr val="7030A0"/>
              </a:solidFill>
              <a:effectLst>
                <a:outerShdw blurRad="38100" dist="38100" dir="2700000" algn="tl">
                  <a:srgbClr val="000000">
                    <a:alpha val="43137"/>
                  </a:srgbClr>
                </a:outerShdw>
              </a:effectLst>
            </a:endParaRPr>
          </a:p>
          <a:p>
            <a:pPr algn="r" rtl="1">
              <a:spcBef>
                <a:spcPct val="0"/>
              </a:spcBef>
              <a:buFontTx/>
              <a:buNone/>
            </a:pPr>
            <a:endParaRPr lang="fr-FR" altLang="en-US" sz="1400" dirty="0"/>
          </a:p>
          <a:p>
            <a:pPr algn="r" rtl="1">
              <a:spcBef>
                <a:spcPct val="0"/>
              </a:spcBef>
              <a:buFontTx/>
              <a:buNone/>
            </a:pPr>
            <a:r>
              <a:rPr lang="ar-SA" altLang="en-US" dirty="0"/>
              <a:t>وهي التي تجد الظروف غير ملائمة للتنفس والنمو. وهي تضم أنواع البكتريا التي تصل إلى التربة مع مياه الأمطار، أو عن طريق مخلفات الإنسان والحيوان إلى التربة.</a:t>
            </a:r>
            <a:endParaRPr lang="fr-FR" altLang="en-US" dirty="0"/>
          </a:p>
          <a:p>
            <a:pPr algn="r" rtl="1">
              <a:spcBef>
                <a:spcPct val="0"/>
              </a:spcBef>
              <a:buFontTx/>
              <a:buNone/>
            </a:pPr>
            <a:r>
              <a:rPr lang="ar-SA" altLang="en-US" dirty="0"/>
              <a:t>هذه الأنواع تظل حية لفترة من الوقت، إما في حالة سكون أو تنمو لفترات قصيرة، ولكنها لا تشارك بطريقة فعالة في عمليات تحويل العناصر في التربة، كما لا تشارك في أي نوع من العلاقات ذات الأثر المتبادل مع غيرها من أحياء التربة الدقيقة.</a:t>
            </a:r>
            <a:r>
              <a:rPr lang="ar-SA" altLang="en-US" dirty="0">
                <a:solidFill>
                  <a:srgbClr val="7030A0"/>
                </a:solidFill>
              </a:rPr>
              <a:t> </a:t>
            </a:r>
            <a:endParaRPr lang="fr-FR" altLang="en-US" dirty="0"/>
          </a:p>
        </p:txBody>
      </p:sp>
      <p:sp>
        <p:nvSpPr>
          <p:cNvPr id="9220" name="Rectangle 7"/>
          <p:cNvSpPr>
            <a:spLocks noChangeArrowheads="1"/>
          </p:cNvSpPr>
          <p:nvPr/>
        </p:nvSpPr>
        <p:spPr bwMode="auto">
          <a:xfrm>
            <a:off x="4151314" y="836614"/>
            <a:ext cx="6192837"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/1</a:t>
            </a:r>
            <a:r>
              <a:rPr lang="ar-SA" altLang="en-US" sz="4000"/>
              <a:t>أقسام الأحياء الدقيقة في التربة : </a:t>
            </a:r>
            <a:endParaRPr lang="fr-FR" altLang="en-US" sz="4000"/>
          </a:p>
        </p:txBody>
      </p:sp>
      <p:sp>
        <p:nvSpPr>
          <p:cNvPr id="9221" name="Espace réservé du numéro de diapositive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8F1C1C4-78FB-4969-8E2C-1E7477DECA77}" type="slidenum">
              <a:rPr lang="ar-SA" altLang="en-US" sz="1400"/>
              <a:pPr>
                <a:spcBef>
                  <a:spcPct val="0"/>
                </a:spcBef>
                <a:buFontTx/>
                <a:buNone/>
              </a:pPr>
              <a:t>5</a:t>
            </a:fld>
            <a:endParaRPr lang="en-US" altLang="en-US" sz="1400"/>
          </a:p>
        </p:txBody>
      </p:sp>
    </p:spTree>
    <p:extLst>
      <p:ext uri="{BB962C8B-B14F-4D97-AF65-F5344CB8AC3E}">
        <p14:creationId xmlns:p14="http://schemas.microsoft.com/office/powerpoint/2010/main" val="3737701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5338" y="2060576"/>
            <a:ext cx="8134350" cy="1584325"/>
          </a:xfrm>
        </p:spPr>
        <p:txBody>
          <a:bodyPr>
            <a:normAutofit/>
          </a:bodyPr>
          <a:lstStyle/>
          <a:p>
            <a:pPr algn="r">
              <a:buFontTx/>
              <a:buNone/>
            </a:pPr>
            <a:r>
              <a:rPr lang="ar-SA" altLang="en-US" b="1" dirty="0" smtClean="0"/>
              <a:t>باستثناء الكائنات الضارة تعد أغلب الأحياء الدقيقة في التربة ذات فوائد متعددة للإنسان وعموماً يمكن إجمال أثر الأحياء الدقيقة في تكوين التربة فيما يلي</a:t>
            </a:r>
            <a:r>
              <a:rPr lang="ar-SA" altLang="en-US" b="1" dirty="0" smtClean="0"/>
              <a:t>:</a:t>
            </a:r>
            <a:endParaRPr lang="fr-FR" altLang="en-US" b="1" dirty="0" smtClean="0"/>
          </a:p>
        </p:txBody>
      </p:sp>
      <p:sp>
        <p:nvSpPr>
          <p:cNvPr id="10243"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0244"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7553B489-1D8A-4158-A812-446507440E3D}" type="slidenum">
              <a:rPr lang="ar-SA" altLang="en-US" sz="1400"/>
              <a:pPr>
                <a:spcBef>
                  <a:spcPct val="0"/>
                </a:spcBef>
                <a:buFontTx/>
                <a:buNone/>
              </a:pPr>
              <a:t>6</a:t>
            </a:fld>
            <a:endParaRPr lang="en-US" altLang="en-US" sz="1400"/>
          </a:p>
        </p:txBody>
      </p:sp>
      <p:sp>
        <p:nvSpPr>
          <p:cNvPr id="6" name="Espace réservé du contenu 2"/>
          <p:cNvSpPr txBox="1">
            <a:spLocks/>
          </p:cNvSpPr>
          <p:nvPr/>
        </p:nvSpPr>
        <p:spPr bwMode="auto">
          <a:xfrm>
            <a:off x="1271588" y="3789364"/>
            <a:ext cx="9080501" cy="2879725"/>
          </a:xfrm>
          <a:prstGeom prst="rect">
            <a:avLst/>
          </a:prstGeom>
          <a:noFill/>
          <a:ln w="9525">
            <a:noFill/>
            <a:miter lim="800000"/>
            <a:headEnd/>
            <a:tailEnd/>
          </a:ln>
        </p:spPr>
        <p:txBody>
          <a:bodyPr/>
          <a:lstStyle/>
          <a:p>
            <a:pPr marL="342900" indent="-342900" algn="r">
              <a:spcBef>
                <a:spcPct val="20000"/>
              </a:spcBef>
              <a:defRPr/>
            </a:pPr>
            <a:r>
              <a:rPr lang="ar-SA" sz="3200" dirty="0"/>
              <a:t>1 – تحليل المواد العضوية والغير عضوية الموجودة في بقايا الكائنات الميتة الموجودة في التربة وينتج عن ذلك إطلاق بعض العناصر الغذائية في صورة صالحة لاستعمال النباتات الخضراء </a:t>
            </a:r>
            <a:r>
              <a:rPr lang="en-US" sz="3200" dirty="0"/>
              <a:t>.</a:t>
            </a:r>
            <a:r>
              <a:rPr lang="en-US" sz="3200" dirty="0">
                <a:solidFill>
                  <a:srgbClr val="FF0000"/>
                </a:solidFill>
              </a:rPr>
              <a:t>Mineralization</a:t>
            </a:r>
            <a:r>
              <a:rPr lang="ar-SA" sz="3200" dirty="0"/>
              <a:t>وهو ما يعرف بالمعدنة </a:t>
            </a:r>
            <a:endParaRPr lang="en-US" sz="3200" dirty="0"/>
          </a:p>
          <a:p>
            <a:pPr marL="342900" indent="-342900" algn="r">
              <a:spcBef>
                <a:spcPct val="20000"/>
              </a:spcBef>
              <a:defRPr/>
            </a:pPr>
            <a:endParaRPr lang="fr-FR" sz="3200" kern="0" dirty="0"/>
          </a:p>
        </p:txBody>
      </p:sp>
      <p:sp>
        <p:nvSpPr>
          <p:cNvPr id="10246" name="Rectangle 6"/>
          <p:cNvSpPr>
            <a:spLocks noChangeArrowheads="1"/>
          </p:cNvSpPr>
          <p:nvPr/>
        </p:nvSpPr>
        <p:spPr bwMode="auto">
          <a:xfrm>
            <a:off x="2927350" y="836614"/>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Tree>
    <p:extLst>
      <p:ext uri="{BB962C8B-B14F-4D97-AF65-F5344CB8AC3E}">
        <p14:creationId xmlns:p14="http://schemas.microsoft.com/office/powerpoint/2010/main" val="4277558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663" y="3284538"/>
            <a:ext cx="9505951" cy="3357562"/>
          </a:xfrm>
        </p:spPr>
        <p:txBody>
          <a:bodyPr>
            <a:normAutofit fontScale="77500" lnSpcReduction="20000"/>
          </a:bodyPr>
          <a:lstStyle/>
          <a:p>
            <a:pPr algn="r">
              <a:lnSpc>
                <a:spcPct val="170000"/>
              </a:lnSpc>
              <a:buFontTx/>
              <a:buNone/>
            </a:pPr>
            <a:r>
              <a:rPr lang="ar-SA" altLang="en-US" b="1" dirty="0" smtClean="0"/>
              <a:t>2 </a:t>
            </a:r>
            <a:r>
              <a:rPr lang="ar-SA" altLang="en-US" b="1" dirty="0" smtClean="0">
                <a:effectLst>
                  <a:outerShdw blurRad="38100" dist="38100" dir="2700000" algn="tl">
                    <a:srgbClr val="000000">
                      <a:alpha val="43137"/>
                    </a:srgbClr>
                  </a:outerShdw>
                </a:effectLst>
              </a:rPr>
              <a:t>– للأحياء الدقيقة دور في تثبيت المعادن الثقيلة، ففي حالة عدم احتواء التربة على مادة عضوية تكفي لحياة الأحياء الدقيقة وتكاثرها فإنها تلجأ إلى المواد المعدنية في التربة مما يحولها إلى مواد عضوية غير جاهزة للنبات وتسمى هذه العملية ب</a:t>
            </a:r>
            <a:r>
              <a:rPr lang="ar-SA" altLang="en-US" b="1" dirty="0" smtClean="0">
                <a:solidFill>
                  <a:srgbClr val="00B0F0"/>
                </a:solidFill>
                <a:effectLst>
                  <a:outerShdw blurRad="38100" dist="38100" dir="2700000" algn="tl">
                    <a:srgbClr val="000000">
                      <a:alpha val="43137"/>
                    </a:srgbClr>
                  </a:outerShdw>
                </a:effectLst>
              </a:rPr>
              <a:t>تثبيت المعادن</a:t>
            </a:r>
            <a:r>
              <a:rPr lang="ar-SA" altLang="en-US" b="1" dirty="0" smtClean="0">
                <a:effectLst>
                  <a:outerShdw blurRad="38100" dist="38100" dir="2700000" algn="tl">
                    <a:srgbClr val="000000">
                      <a:alpha val="43137"/>
                    </a:srgbClr>
                  </a:outerShdw>
                </a:effectLst>
              </a:rPr>
              <a:t>.</a:t>
            </a:r>
            <a:endParaRPr lang="en-US" altLang="en-US" b="1" dirty="0" smtClean="0">
              <a:effectLst>
                <a:outerShdw blurRad="38100" dist="38100" dir="2700000" algn="tl">
                  <a:srgbClr val="000000">
                    <a:alpha val="43137"/>
                  </a:srgbClr>
                </a:outerShdw>
              </a:effectLst>
            </a:endParaRPr>
          </a:p>
          <a:p>
            <a:pPr algn="r">
              <a:lnSpc>
                <a:spcPct val="170000"/>
              </a:lnSpc>
              <a:buFontTx/>
              <a:buNone/>
            </a:pPr>
            <a:r>
              <a:rPr lang="ar-SA" altLang="en-US" b="1" dirty="0" smtClean="0">
                <a:effectLst>
                  <a:outerShdw blurRad="38100" dist="38100" dir="2700000" algn="tl">
                    <a:srgbClr val="000000">
                      <a:alpha val="43137"/>
                    </a:srgbClr>
                  </a:outerShdw>
                </a:effectLst>
              </a:rPr>
              <a:t>وهي عملية هامة من الناحية البيئية عندما يتحول الزئبق والرصاص إلى مواد عضوية غير متاحة للنبات</a:t>
            </a:r>
            <a:endParaRPr lang="fr-FR" altLang="en-US" b="1" dirty="0" smtClean="0">
              <a:effectLst>
                <a:outerShdw blurRad="38100" dist="38100" dir="2700000" algn="tl">
                  <a:srgbClr val="000000">
                    <a:alpha val="43137"/>
                  </a:srgbClr>
                </a:outerShdw>
              </a:effectLst>
            </a:endParaRPr>
          </a:p>
          <a:p>
            <a:pPr algn="r">
              <a:buFontTx/>
              <a:buNone/>
            </a:pPr>
            <a:endParaRPr lang="fr-FR" altLang="en-US" b="1" dirty="0" smtClean="0"/>
          </a:p>
          <a:p>
            <a:pPr algn="r">
              <a:buFontTx/>
              <a:buNone/>
            </a:pPr>
            <a:endParaRPr lang="fr-FR" altLang="en-US" b="1" dirty="0" smtClean="0"/>
          </a:p>
          <a:p>
            <a:pPr algn="r">
              <a:buFontTx/>
              <a:buNone/>
            </a:pPr>
            <a:r>
              <a:rPr lang="ar-AE" altLang="en-US" b="1" dirty="0" smtClean="0">
                <a:hlinkClick r:id="rId3" tooltip="تعايش تعاوني"/>
              </a:rPr>
              <a:t>ً</a:t>
            </a:r>
            <a:endParaRPr lang="ar-AE" altLang="en-US" b="1" dirty="0" smtClean="0"/>
          </a:p>
          <a:p>
            <a:pPr algn="r"/>
            <a:endParaRPr lang="fr-FR" altLang="en-US" b="1" dirty="0" smtClean="0"/>
          </a:p>
        </p:txBody>
      </p:sp>
      <p:sp>
        <p:nvSpPr>
          <p:cNvPr id="12291"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2292"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5836C51-224D-4774-A6A4-F380728C8C26}" type="slidenum">
              <a:rPr lang="ar-SA" altLang="en-US" sz="1400"/>
              <a:pPr>
                <a:spcBef>
                  <a:spcPct val="0"/>
                </a:spcBef>
                <a:buFontTx/>
                <a:buNone/>
              </a:pPr>
              <a:t>7</a:t>
            </a:fld>
            <a:endParaRPr lang="en-US" altLang="en-US" sz="1400"/>
          </a:p>
        </p:txBody>
      </p:sp>
      <p:sp>
        <p:nvSpPr>
          <p:cNvPr id="12293" name="Rectangle 4"/>
          <p:cNvSpPr>
            <a:spLocks noChangeArrowheads="1"/>
          </p:cNvSpPr>
          <p:nvPr/>
        </p:nvSpPr>
        <p:spPr bwMode="auto">
          <a:xfrm>
            <a:off x="1739901" y="1773238"/>
            <a:ext cx="8677275"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buFontTx/>
              <a:buNone/>
            </a:pPr>
            <a:r>
              <a:rPr lang="ar-SA" altLang="en-US"/>
              <a:t>ومن أهم المعادن التي يمكن تحويلها من الحالة العضوية إلى حالة جاهزة للنبات، كل من </a:t>
            </a:r>
            <a:r>
              <a:rPr lang="ar-SA" altLang="en-US">
                <a:solidFill>
                  <a:srgbClr val="FFC000"/>
                </a:solidFill>
              </a:rPr>
              <a:t>النيتروجين</a:t>
            </a:r>
            <a:r>
              <a:rPr lang="ar-SA" altLang="en-US"/>
              <a:t> و</a:t>
            </a:r>
            <a:r>
              <a:rPr lang="ar-SA" altLang="en-US">
                <a:solidFill>
                  <a:srgbClr val="0000FF"/>
                </a:solidFill>
              </a:rPr>
              <a:t>الفوسفور</a:t>
            </a:r>
            <a:r>
              <a:rPr lang="ar-SA" altLang="en-US"/>
              <a:t> و</a:t>
            </a:r>
            <a:r>
              <a:rPr lang="ar-SA" altLang="en-US">
                <a:solidFill>
                  <a:srgbClr val="00CC00"/>
                </a:solidFill>
              </a:rPr>
              <a:t>الكبريت</a:t>
            </a:r>
            <a:r>
              <a:rPr lang="ar-SA" altLang="en-US"/>
              <a:t> و</a:t>
            </a:r>
            <a:r>
              <a:rPr lang="ar-SA" altLang="en-US">
                <a:solidFill>
                  <a:srgbClr val="7030A0"/>
                </a:solidFill>
              </a:rPr>
              <a:t>الحديد</a:t>
            </a:r>
            <a:r>
              <a:rPr lang="ar-SA" altLang="en-US"/>
              <a:t> و</a:t>
            </a:r>
            <a:r>
              <a:rPr lang="ar-SA" altLang="en-US">
                <a:solidFill>
                  <a:srgbClr val="FF0066"/>
                </a:solidFill>
              </a:rPr>
              <a:t>البوتاسيوم</a:t>
            </a:r>
            <a:r>
              <a:rPr lang="ar-SA" altLang="en-US"/>
              <a:t> و</a:t>
            </a:r>
            <a:r>
              <a:rPr lang="ar-SA" altLang="en-US">
                <a:solidFill>
                  <a:srgbClr val="99FF66"/>
                </a:solidFill>
              </a:rPr>
              <a:t>المنجنيز</a:t>
            </a:r>
            <a:r>
              <a:rPr lang="ar-SA" altLang="en-US"/>
              <a:t> و</a:t>
            </a:r>
            <a:r>
              <a:rPr lang="ar-SA" altLang="en-US">
                <a:solidFill>
                  <a:srgbClr val="00B0F0"/>
                </a:solidFill>
              </a:rPr>
              <a:t>الزنك</a:t>
            </a:r>
            <a:r>
              <a:rPr lang="ar-SA" altLang="en-US"/>
              <a:t>.</a:t>
            </a:r>
            <a:endParaRPr lang="fr-FR" altLang="en-US"/>
          </a:p>
        </p:txBody>
      </p:sp>
      <p:sp>
        <p:nvSpPr>
          <p:cNvPr id="12294" name="Rectangle 5"/>
          <p:cNvSpPr>
            <a:spLocks noChangeArrowheads="1"/>
          </p:cNvSpPr>
          <p:nvPr/>
        </p:nvSpPr>
        <p:spPr bwMode="auto">
          <a:xfrm>
            <a:off x="2927350" y="836614"/>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
        <p:nvSpPr>
          <p:cNvPr id="12295" name="Rectangle 6"/>
          <p:cNvSpPr>
            <a:spLocks noChangeArrowheads="1"/>
          </p:cNvSpPr>
          <p:nvPr/>
        </p:nvSpPr>
        <p:spPr bwMode="auto">
          <a:xfrm>
            <a:off x="1524000" y="5876925"/>
            <a:ext cx="8820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endParaRPr lang="fr-FR" altLang="en-US"/>
          </a:p>
        </p:txBody>
      </p:sp>
    </p:spTree>
    <p:extLst>
      <p:ext uri="{BB962C8B-B14F-4D97-AF65-F5344CB8AC3E}">
        <p14:creationId xmlns:p14="http://schemas.microsoft.com/office/powerpoint/2010/main" val="4136350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3389" y="1844676"/>
            <a:ext cx="8785225" cy="1655763"/>
          </a:xfrm>
        </p:spPr>
        <p:txBody>
          <a:bodyPr/>
          <a:lstStyle/>
          <a:p>
            <a:pPr algn="just" rtl="1">
              <a:buFontTx/>
              <a:buNone/>
            </a:pPr>
            <a:r>
              <a:rPr lang="ar-SA" altLang="en-US" b="1" smtClean="0"/>
              <a:t>3– للأحياء الدقيقة أيضاً دور كبير في تخليص الإنسان من النفايات التي لو تراكمت دون تحلل لغطت وجه الأرض ومنعت النشاط الإنساني بكامله.</a:t>
            </a:r>
            <a:endParaRPr lang="fr-FR" altLang="en-US" b="1" smtClean="0"/>
          </a:p>
          <a:p>
            <a:pPr algn="just">
              <a:buFontTx/>
              <a:buNone/>
            </a:pPr>
            <a:endParaRPr lang="fr-FR" altLang="en-US" b="1" smtClean="0"/>
          </a:p>
        </p:txBody>
      </p:sp>
      <p:sp>
        <p:nvSpPr>
          <p:cNvPr id="14339"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4340"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AE3F9115-5E59-4288-8920-85191D64EB12}" type="slidenum">
              <a:rPr lang="ar-SA" altLang="en-US" sz="1400"/>
              <a:pPr>
                <a:spcBef>
                  <a:spcPct val="0"/>
                </a:spcBef>
                <a:buFontTx/>
                <a:buNone/>
              </a:pPr>
              <a:t>8</a:t>
            </a:fld>
            <a:endParaRPr lang="en-US" altLang="en-US" sz="1400"/>
          </a:p>
        </p:txBody>
      </p:sp>
      <p:sp>
        <p:nvSpPr>
          <p:cNvPr id="14341" name="Rectangle 5"/>
          <p:cNvSpPr>
            <a:spLocks noChangeArrowheads="1"/>
          </p:cNvSpPr>
          <p:nvPr/>
        </p:nvSpPr>
        <p:spPr bwMode="auto">
          <a:xfrm>
            <a:off x="2927350" y="836614"/>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
        <p:nvSpPr>
          <p:cNvPr id="9" name="Espace réservé du contenu 2"/>
          <p:cNvSpPr txBox="1">
            <a:spLocks/>
          </p:cNvSpPr>
          <p:nvPr/>
        </p:nvSpPr>
        <p:spPr bwMode="auto">
          <a:xfrm>
            <a:off x="1774826" y="3500438"/>
            <a:ext cx="8677275" cy="2881312"/>
          </a:xfrm>
          <a:prstGeom prst="rect">
            <a:avLst/>
          </a:prstGeom>
          <a:noFill/>
          <a:ln w="9525">
            <a:noFill/>
            <a:miter lim="800000"/>
            <a:headEnd/>
            <a:tailEnd/>
          </a:ln>
        </p:spPr>
        <p:txBody>
          <a:bodyPr/>
          <a:lstStyle/>
          <a:p>
            <a:pPr algn="just" rtl="1">
              <a:defRPr/>
            </a:pPr>
            <a:r>
              <a:rPr lang="ar-SA" sz="3200" dirty="0"/>
              <a:t>4 – تشكل الأحياء الدقيقة في التربة بيئة ملائمة لتحلل بعض المبيدات، وبقايا الأسمدة في التربة وبذلك تساهم في تقليل تلوث البيئة بهذه المركبات الكيميائية. كذلك تستخدم في تصنيع بعض المضادات الحيوية </a:t>
            </a:r>
            <a:r>
              <a:rPr lang="en-US" sz="3200" dirty="0"/>
              <a:t>(</a:t>
            </a:r>
            <a:r>
              <a:rPr lang="en-US" sz="3200" dirty="0">
                <a:solidFill>
                  <a:srgbClr val="FFC000"/>
                </a:solidFill>
              </a:rPr>
              <a:t>Antibiotics</a:t>
            </a:r>
            <a:r>
              <a:rPr lang="en-US" sz="3200" dirty="0"/>
              <a:t>)</a:t>
            </a:r>
            <a:r>
              <a:rPr lang="ar-SA" sz="3200" dirty="0"/>
              <a:t> مثل مادة </a:t>
            </a:r>
            <a:r>
              <a:rPr lang="en-US" sz="3200" dirty="0" err="1">
                <a:solidFill>
                  <a:srgbClr val="FFC000"/>
                </a:solidFill>
              </a:rPr>
              <a:t>Penicilline</a:t>
            </a:r>
            <a:r>
              <a:rPr lang="ar-SA" sz="3200" dirty="0"/>
              <a:t> المستخرجة من </a:t>
            </a:r>
            <a:r>
              <a:rPr lang="en-US" sz="3200" i="1" dirty="0" err="1"/>
              <a:t>Penicillium</a:t>
            </a:r>
            <a:r>
              <a:rPr lang="en-US" sz="3200" i="1" dirty="0"/>
              <a:t> </a:t>
            </a:r>
            <a:r>
              <a:rPr lang="en-US" sz="3200" i="1" dirty="0" err="1"/>
              <a:t>notatum</a:t>
            </a:r>
            <a:r>
              <a:rPr lang="ar-SA" sz="3200" dirty="0"/>
              <a:t>.</a:t>
            </a:r>
            <a:endParaRPr lang="fr-FR" sz="3200" dirty="0"/>
          </a:p>
          <a:p>
            <a:pPr marL="342900" indent="-342900" algn="just">
              <a:spcBef>
                <a:spcPct val="20000"/>
              </a:spcBef>
              <a:defRPr/>
            </a:pPr>
            <a:endParaRPr lang="fr-FR" sz="3200" kern="0" dirty="0"/>
          </a:p>
        </p:txBody>
      </p:sp>
    </p:spTree>
    <p:extLst>
      <p:ext uri="{BB962C8B-B14F-4D97-AF65-F5344CB8AC3E}">
        <p14:creationId xmlns:p14="http://schemas.microsoft.com/office/powerpoint/2010/main" val="4059324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03389" y="1844676"/>
            <a:ext cx="8785225" cy="1655763"/>
          </a:xfrm>
        </p:spPr>
        <p:txBody>
          <a:bodyPr/>
          <a:lstStyle/>
          <a:p>
            <a:pPr algn="just" rtl="1">
              <a:buFontTx/>
              <a:buNone/>
            </a:pPr>
            <a:r>
              <a:rPr lang="en-US" altLang="en-US" b="1" smtClean="0"/>
              <a:t>5</a:t>
            </a:r>
            <a:r>
              <a:rPr lang="ar-SA" altLang="en-US" b="1" smtClean="0"/>
              <a:t> – بعض الأحياء الدقيقة لها القدرة على </a:t>
            </a:r>
            <a:r>
              <a:rPr lang="ar-SA" altLang="en-US" b="1" smtClean="0">
                <a:solidFill>
                  <a:srgbClr val="0000FF"/>
                </a:solidFill>
              </a:rPr>
              <a:t>تثبيت النيتروجين </a:t>
            </a:r>
            <a:r>
              <a:rPr lang="ar-SA" altLang="en-US" b="1" smtClean="0"/>
              <a:t>في التربة والبعض الآخر له القدرة على </a:t>
            </a:r>
            <a:r>
              <a:rPr lang="ar-SA" altLang="en-US" b="1" smtClean="0">
                <a:solidFill>
                  <a:srgbClr val="0000FF"/>
                </a:solidFill>
              </a:rPr>
              <a:t>أكسدة عناصر الكبريت </a:t>
            </a:r>
            <a:r>
              <a:rPr lang="ar-SA" altLang="en-US" b="1" smtClean="0"/>
              <a:t>وتحويلها إلى مركبات صالحة لاستعمال النباتات الخضراء.</a:t>
            </a:r>
            <a:endParaRPr lang="fr-FR" altLang="en-US" b="1" smtClean="0"/>
          </a:p>
          <a:p>
            <a:pPr algn="just">
              <a:buFontTx/>
              <a:buNone/>
            </a:pPr>
            <a:endParaRPr lang="fr-FR" altLang="en-US" b="1" smtClean="0"/>
          </a:p>
        </p:txBody>
      </p:sp>
      <p:sp>
        <p:nvSpPr>
          <p:cNvPr id="16387" name="Rectangle 3"/>
          <p:cNvSpPr>
            <a:spLocks noChangeArrowheads="1"/>
          </p:cNvSpPr>
          <p:nvPr/>
        </p:nvSpPr>
        <p:spPr bwMode="auto">
          <a:xfrm>
            <a:off x="1649413" y="-100013"/>
            <a:ext cx="8839200" cy="838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spcBef>
                <a:spcPct val="0"/>
              </a:spcBef>
              <a:buFontTx/>
              <a:buNone/>
            </a:pPr>
            <a:r>
              <a:rPr lang="en-US" altLang="en-US" sz="2000" u="sng" dirty="0"/>
              <a:t>MIC  </a:t>
            </a:r>
            <a:r>
              <a:rPr lang="en-US" altLang="en-US" sz="2000" u="sng" dirty="0" smtClean="0"/>
              <a:t>345</a:t>
            </a:r>
            <a:endParaRPr lang="fr-FR" altLang="en-US" sz="2000" dirty="0"/>
          </a:p>
        </p:txBody>
      </p:sp>
      <p:sp>
        <p:nvSpPr>
          <p:cNvPr id="16388" name="Espace réservé du numéro de diapositive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7DA5750-5E9A-4C6A-915C-CAA7DE816F7D}" type="slidenum">
              <a:rPr lang="ar-SA" altLang="en-US" sz="1400"/>
              <a:pPr>
                <a:spcBef>
                  <a:spcPct val="0"/>
                </a:spcBef>
                <a:buFontTx/>
                <a:buNone/>
              </a:pPr>
              <a:t>9</a:t>
            </a:fld>
            <a:endParaRPr lang="en-US" altLang="en-US" sz="1400"/>
          </a:p>
        </p:txBody>
      </p:sp>
      <p:sp>
        <p:nvSpPr>
          <p:cNvPr id="16389" name="Rectangle 5"/>
          <p:cNvSpPr>
            <a:spLocks noChangeArrowheads="1"/>
          </p:cNvSpPr>
          <p:nvPr/>
        </p:nvSpPr>
        <p:spPr bwMode="auto">
          <a:xfrm>
            <a:off x="2927350" y="836614"/>
            <a:ext cx="7416800" cy="70802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rtl="1">
              <a:spcBef>
                <a:spcPct val="0"/>
              </a:spcBef>
              <a:buFontTx/>
              <a:buNone/>
            </a:pPr>
            <a:r>
              <a:rPr lang="fr-FR" altLang="en-US" sz="4000"/>
              <a:t>  /2</a:t>
            </a:r>
            <a:r>
              <a:rPr lang="ar-SA" altLang="en-US" sz="4000"/>
              <a:t> أثر الأحياء الدقيقة في تكوين التربة : </a:t>
            </a:r>
            <a:endParaRPr lang="fr-FR" altLang="en-US" sz="4000"/>
          </a:p>
        </p:txBody>
      </p:sp>
      <p:sp>
        <p:nvSpPr>
          <p:cNvPr id="9" name="Espace réservé du contenu 2"/>
          <p:cNvSpPr txBox="1">
            <a:spLocks/>
          </p:cNvSpPr>
          <p:nvPr/>
        </p:nvSpPr>
        <p:spPr bwMode="auto">
          <a:xfrm>
            <a:off x="1774826" y="3500438"/>
            <a:ext cx="8677275" cy="2881312"/>
          </a:xfrm>
          <a:prstGeom prst="rect">
            <a:avLst/>
          </a:prstGeom>
          <a:noFill/>
          <a:ln w="9525">
            <a:noFill/>
            <a:miter lim="800000"/>
            <a:headEnd/>
            <a:tailEnd/>
          </a:ln>
        </p:spPr>
        <p:txBody>
          <a:bodyPr/>
          <a:lstStyle/>
          <a:p>
            <a:pPr algn="just" rtl="1">
              <a:defRPr/>
            </a:pPr>
            <a:r>
              <a:rPr lang="en-US" sz="3200" dirty="0"/>
              <a:t>6</a:t>
            </a:r>
            <a:r>
              <a:rPr lang="ar-SA" sz="3200" dirty="0"/>
              <a:t> – تمتص بعض الفطريات مثل </a:t>
            </a:r>
            <a:r>
              <a:rPr lang="en-US" sz="3200" i="1" dirty="0" err="1"/>
              <a:t>Aspergillus</a:t>
            </a:r>
            <a:r>
              <a:rPr lang="en-US" sz="3200" i="1" dirty="0"/>
              <a:t> </a:t>
            </a:r>
            <a:r>
              <a:rPr lang="en-US" sz="3200" i="1" dirty="0" err="1"/>
              <a:t>fumigatus</a:t>
            </a:r>
            <a:r>
              <a:rPr lang="ar-SA" sz="3200" i="1" dirty="0"/>
              <a:t> </a:t>
            </a:r>
            <a:r>
              <a:rPr lang="ar-SA" sz="3200" dirty="0"/>
              <a:t>، عنصر </a:t>
            </a:r>
            <a:r>
              <a:rPr lang="ar-SA" sz="3200" dirty="0" err="1"/>
              <a:t>البوتاسيوم</a:t>
            </a:r>
            <a:r>
              <a:rPr lang="ar-SA" sz="3200" dirty="0"/>
              <a:t> من معدن </a:t>
            </a:r>
            <a:r>
              <a:rPr lang="ar-SA" sz="3200" dirty="0" err="1"/>
              <a:t>المايكا</a:t>
            </a:r>
            <a:r>
              <a:rPr lang="en-US" sz="3200" dirty="0"/>
              <a:t> Mica </a:t>
            </a:r>
            <a:r>
              <a:rPr lang="ar-SA" sz="3200" dirty="0"/>
              <a:t> ليحل محله عنصر الصوديوم عن طريق عملية التبادل الأيوني، وبذلك يتحول معدن </a:t>
            </a:r>
            <a:r>
              <a:rPr lang="ar-SA" sz="3200" dirty="0" err="1"/>
              <a:t>المايكا</a:t>
            </a:r>
            <a:r>
              <a:rPr lang="ar-SA" sz="3200" dirty="0"/>
              <a:t> بمرور الزمن إلى معدن </a:t>
            </a:r>
            <a:r>
              <a:rPr lang="ar-SA" sz="3200" dirty="0" err="1"/>
              <a:t>فيرمكيولايت</a:t>
            </a:r>
            <a:r>
              <a:rPr lang="ar-SA" sz="3200" dirty="0"/>
              <a:t> </a:t>
            </a:r>
            <a:r>
              <a:rPr lang="en-US" sz="3200" dirty="0"/>
              <a:t>(Vermiculite)</a:t>
            </a:r>
            <a:r>
              <a:rPr lang="ar-SA" sz="3200" dirty="0"/>
              <a:t>.</a:t>
            </a:r>
            <a:endParaRPr lang="fr-FR" sz="3200" dirty="0"/>
          </a:p>
          <a:p>
            <a:pPr marL="342900" indent="-342900" algn="just">
              <a:spcBef>
                <a:spcPct val="20000"/>
              </a:spcBef>
              <a:defRPr/>
            </a:pPr>
            <a:endParaRPr lang="fr-FR" sz="3200" kern="0" dirty="0"/>
          </a:p>
        </p:txBody>
      </p:sp>
    </p:spTree>
    <p:extLst>
      <p:ext uri="{BB962C8B-B14F-4D97-AF65-F5344CB8AC3E}">
        <p14:creationId xmlns:p14="http://schemas.microsoft.com/office/powerpoint/2010/main" val="754580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700</Words>
  <Application>Microsoft Office PowerPoint</Application>
  <PresentationFormat>Widescreen</PresentationFormat>
  <Paragraphs>113</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Monotype Koufi</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e l o</dc:creator>
  <cp:lastModifiedBy>m e l o</cp:lastModifiedBy>
  <cp:revision>4</cp:revision>
  <dcterms:created xsi:type="dcterms:W3CDTF">2015-02-24T19:33:24Z</dcterms:created>
  <dcterms:modified xsi:type="dcterms:W3CDTF">2015-02-24T19:35:16Z</dcterms:modified>
</cp:coreProperties>
</file>