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</p:sldMasterIdLst>
  <p:notesMasterIdLst>
    <p:notesMasterId r:id="rId40"/>
  </p:notesMasterIdLst>
  <p:sldIdLst>
    <p:sldId id="313" r:id="rId5"/>
    <p:sldId id="258" r:id="rId6"/>
    <p:sldId id="259" r:id="rId7"/>
    <p:sldId id="260" r:id="rId8"/>
    <p:sldId id="309" r:id="rId9"/>
    <p:sldId id="262" r:id="rId10"/>
    <p:sldId id="263" r:id="rId11"/>
    <p:sldId id="299" r:id="rId12"/>
    <p:sldId id="265" r:id="rId13"/>
    <p:sldId id="312" r:id="rId14"/>
    <p:sldId id="301" r:id="rId15"/>
    <p:sldId id="300" r:id="rId16"/>
    <p:sldId id="307" r:id="rId17"/>
    <p:sldId id="267" r:id="rId18"/>
    <p:sldId id="268" r:id="rId19"/>
    <p:sldId id="269" r:id="rId20"/>
    <p:sldId id="302" r:id="rId21"/>
    <p:sldId id="274" r:id="rId22"/>
    <p:sldId id="276" r:id="rId23"/>
    <p:sldId id="277" r:id="rId24"/>
    <p:sldId id="278" r:id="rId25"/>
    <p:sldId id="280" r:id="rId26"/>
    <p:sldId id="282" r:id="rId27"/>
    <p:sldId id="284" r:id="rId28"/>
    <p:sldId id="287" r:id="rId29"/>
    <p:sldId id="288" r:id="rId30"/>
    <p:sldId id="292" r:id="rId31"/>
    <p:sldId id="293" r:id="rId32"/>
    <p:sldId id="294" r:id="rId33"/>
    <p:sldId id="295" r:id="rId34"/>
    <p:sldId id="296" r:id="rId35"/>
    <p:sldId id="305" r:id="rId36"/>
    <p:sldId id="297" r:id="rId37"/>
    <p:sldId id="298" r:id="rId38"/>
    <p:sldId id="31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0F5A9"/>
    <a:srgbClr val="33CCCC"/>
    <a:srgbClr val="0033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2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337B36-C7EB-4687-8C69-BEFA30C5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3AE08-69FF-4E84-8097-B4D61C6A33D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A222E-3739-4BBD-B557-0B6DB76A7B4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363EE-3CB5-4AC4-9E83-6E1260D4E4F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16148-13D5-47CC-AC6C-1B0146AAE6F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06D23-7115-4A56-9874-BC92EB89F05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53AD1-464B-4E73-9353-D5AA3B92198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4B2B8-4D76-4091-8124-808A8E82ED8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DC119-570C-447E-8C72-0526597B1AA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2C6A7-077B-4E1D-86ED-D421305787E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BCF6E-62F2-4023-821B-5B8C7F24D7F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B9F90-32D4-4850-BEF5-68C3741C486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8EF2-0A3E-4333-A3BF-99CCEEB0DCA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02206-B5D4-4BC2-A74F-45ABE6010A3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C8B-7B84-44F4-B332-856B87D82A8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B19E6-2D7D-4A57-B255-0D8624D9C02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4C01A-8C2B-48DE-9645-A776CF706AE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AC86E-1B7F-4476-9080-59EEE74DB89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BBC2F-B0F0-446A-95AD-BD83158BC82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CE561-E853-4A61-8F6D-0454E405BCC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6CF87-322C-4050-91E7-A015D39122B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0720E-4977-4A0D-9973-446B2F323E5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062AE-F113-4B72-83F4-6637214A985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97F9A-87BD-44C0-A5D6-45579E238BB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63134-A3A1-4E39-B344-56D5025A4C8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6B90A-D16F-424F-B651-B5779E50560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D5E8-154D-4953-AA60-6E451358360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E3445-AD09-445B-9680-DE5C7AB174F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DE5BA-C121-4C89-82F4-63BB7FA4586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B752C-F471-4560-A4BC-59EFD9D32F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6ECFE-DDE4-41EC-B034-4D96249324A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9E062-BC60-4CEE-8C46-346117D15FA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EB541-146E-47E6-8FCC-910C3920037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p:oleObj spid="_x0000_s1026" name="Image" r:id="rId3" imgW="10209524" imgH="1815873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83341" y="548680"/>
            <a:ext cx="6777318" cy="1249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atin typeface="Copperplate Gothic Bold" pitchFamily="34" charset="0"/>
              </a:rPr>
              <a:t>Output</a:t>
            </a:r>
            <a:endParaRPr lang="ar-SA" sz="6600" dirty="0"/>
          </a:p>
        </p:txBody>
      </p:sp>
      <p:sp>
        <p:nvSpPr>
          <p:cNvPr id="10243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88092-2ADE-4FD0-94A9-FA052FDF28C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763688" y="472514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Prepared by</a:t>
            </a:r>
          </a:p>
          <a:p>
            <a:pPr algn="ctr"/>
            <a:r>
              <a:rPr lang="en-US" dirty="0" smtClean="0"/>
              <a:t>Hussein </a:t>
            </a:r>
            <a:r>
              <a:rPr lang="en-US" dirty="0" err="1" smtClean="0"/>
              <a:t>Alhashimi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Administrator\My Documents\My Pictures\مجلد جديد (2)\samp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349500"/>
            <a:ext cx="8072438" cy="3722688"/>
          </a:xfrm>
          <a:noFill/>
        </p:spPr>
      </p:pic>
      <p:sp>
        <p:nvSpPr>
          <p:cNvPr id="19459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FB1953-198D-4B75-83AC-9DC5B26F4A4D}" type="slidenum">
              <a:rPr lang="en-US" sz="1400" b="0" smtClean="0">
                <a:solidFill>
                  <a:schemeClr val="tx1"/>
                </a:solidFill>
              </a:rPr>
              <a:pPr/>
              <a:t>10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188913"/>
            <a:ext cx="826611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latin typeface="Tw Cen MT Condensed" pitchFamily="34" charset="0"/>
              </a:rPr>
              <a:t>LCD Technology and Quality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b="1" u="sng" smtClean="0">
                <a:latin typeface="Tw Cen MT Condensed" pitchFamily="34" charset="0"/>
              </a:rPr>
              <a:t>Response time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b="1" smtClean="0">
                <a:latin typeface="Tw Cen MT Condensed" pitchFamily="34" charset="0"/>
              </a:rPr>
              <a:t>Response time</a:t>
            </a:r>
            <a:r>
              <a:rPr lang="en-US" sz="3200" smtClean="0">
                <a:latin typeface="Tw Cen MT Condensed" pitchFamily="34" charset="0"/>
              </a:rPr>
              <a:t> of an LCD is the time in milliseconds (ms) that it takes to turn a pixel on or off. 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LCD response times range from 8 to 25 ms. The lower the number, the faster the response time.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smtClean="0">
              <a:latin typeface="Tw Cen MT Condensed" pitchFamily="34" charset="0"/>
            </a:endParaRPr>
          </a:p>
        </p:txBody>
      </p:sp>
      <p:sp>
        <p:nvSpPr>
          <p:cNvPr id="2048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FE7F8-6325-43CC-A047-454D63D4135B}" type="slidenum">
              <a:rPr lang="en-US" sz="1400" b="0" smtClean="0">
                <a:solidFill>
                  <a:schemeClr val="tx1"/>
                </a:solidFill>
              </a:rPr>
              <a:pPr/>
              <a:t>11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://www.oripix.com/images/84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860800"/>
            <a:ext cx="84629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  <a:latin typeface="Tw Cen MT Condensed" pitchFamily="34" charset="0"/>
              </a:rPr>
              <a:t>LCD Technology and Quality</a:t>
            </a:r>
            <a:endParaRPr lang="en-US" smtClean="0">
              <a:solidFill>
                <a:schemeClr val="bg1"/>
              </a:solidFill>
              <a:latin typeface="Tw Cen MT Condensed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133600"/>
            <a:ext cx="8229600" cy="1727200"/>
          </a:xfrm>
        </p:spPr>
        <p:txBody>
          <a:bodyPr rtlCol="0">
            <a:noAutofit/>
          </a:bodyPr>
          <a:lstStyle/>
          <a:p>
            <a:pPr marL="990600" lvl="1" indent="-53340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Brightness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of LCD is measured in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nits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.</a:t>
            </a:r>
          </a:p>
          <a:p>
            <a:pPr marL="990600" lvl="1" indent="-53340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A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nit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is a unit of visible light intensity. The higher the nits, the brighter the images.</a:t>
            </a:r>
          </a:p>
          <a:p>
            <a:pPr marL="990600" lvl="1" indent="-53340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700" dirty="0" smtClean="0">
              <a:solidFill>
                <a:schemeClr val="tx1">
                  <a:lumMod val="85000"/>
                  <a:lumOff val="1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2150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F5C55-1559-4262-BE63-936DB1201A35}" type="slidenum">
              <a:rPr lang="en-US" sz="1400" b="0" smtClean="0">
                <a:solidFill>
                  <a:schemeClr val="tx1"/>
                </a:solidFill>
              </a:rPr>
              <a:pPr/>
              <a:t>12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http://static.howstuffworks.com/gif/display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989138"/>
            <a:ext cx="29495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989138"/>
            <a:ext cx="4953000" cy="4464050"/>
          </a:xfrm>
        </p:spPr>
        <p:txBody>
          <a:bodyPr/>
          <a:lstStyle/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latin typeface="Tw Cen MT Condensed" pitchFamily="34" charset="0"/>
              </a:rPr>
              <a:t>Pixel pitch:</a:t>
            </a:r>
            <a:endParaRPr lang="en-US" sz="32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Some times called </a:t>
            </a:r>
            <a:r>
              <a:rPr lang="en-US" sz="3200" b="1" dirty="0" smtClean="0">
                <a:latin typeface="Tw Cen MT Condensed" pitchFamily="34" charset="0"/>
              </a:rPr>
              <a:t>dot pitch</a:t>
            </a:r>
            <a:r>
              <a:rPr lang="en-US" sz="3200" dirty="0" smtClean="0">
                <a:latin typeface="Tw Cen MT Condensed" pitchFamily="34" charset="0"/>
              </a:rPr>
              <a:t>, is the distance in millimeters between pixels on a display device.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Average pixel pitch on LCD should be .28 mm or lower. 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The lower the number, the sharper the image.</a:t>
            </a:r>
          </a:p>
        </p:txBody>
      </p:sp>
      <p:sp>
        <p:nvSpPr>
          <p:cNvPr id="2253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60EEA-911C-4DB3-A4A6-204FF9265533}" type="slidenum">
              <a:rPr lang="en-US" sz="1400" b="0" smtClean="0">
                <a:solidFill>
                  <a:schemeClr val="tx1"/>
                </a:solidFill>
              </a:rPr>
              <a:pPr/>
              <a:t>13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133475" y="214290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  <a:latin typeface="Tw Cen MT Condensed" pitchFamily="34" charset="0"/>
              </a:rPr>
              <a:t>LCD Technology and Quality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>
              <a:defRPr/>
            </a:pPr>
            <a:r>
              <a:rPr lang="en-US" b="1" dirty="0" smtClean="0">
                <a:solidFill>
                  <a:schemeClr val="bg1"/>
                </a:solidFill>
                <a:latin typeface="Tw Cen MT Condensed" pitchFamily="34" charset="0"/>
                <a:ea typeface="+mn-ea"/>
                <a:cs typeface="Arial" pitchFamily="34" charset="0"/>
              </a:rPr>
              <a:t>Ports and LCD monitors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A cable on monitor plugs in a port on the system unit.</a:t>
            </a:r>
            <a:endParaRPr lang="en-US" sz="7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LCD monitors use a digital signal to produce a picture.</a:t>
            </a:r>
            <a:endParaRPr lang="en-US" sz="7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To display the highest quality images, an LCD monitor should plug in a DVI ( digital Video Interface) port.</a:t>
            </a:r>
            <a:endParaRPr lang="en-US" sz="7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DVI enables digital signals to transmit directly to an LCD monitor.</a:t>
            </a:r>
          </a:p>
        </p:txBody>
      </p:sp>
      <p:sp>
        <p:nvSpPr>
          <p:cNvPr id="2355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7E34E-D3FA-418E-8781-1A0529E3F3AC}" type="slidenum">
              <a:rPr lang="en-US" sz="1400" b="0" smtClean="0">
                <a:solidFill>
                  <a:schemeClr val="tx1"/>
                </a:solidFill>
              </a:rPr>
              <a:pPr/>
              <a:t>14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6" name="صورة 5" descr="dvi-c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500570"/>
            <a:ext cx="3071819" cy="204787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394905" y="5120358"/>
            <a:ext cx="23919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HDMI to DVI</a:t>
            </a:r>
          </a:p>
          <a:p>
            <a:pPr algn="ct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cable</a:t>
            </a:r>
            <a:endParaRPr lang="ar-S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Plasma Monitors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44" y="1447800"/>
            <a:ext cx="4714908" cy="4949825"/>
          </a:xfrm>
        </p:spPr>
        <p:txBody>
          <a:bodyPr>
            <a:normAutofit fontScale="85000" lnSpcReduction="20000"/>
          </a:bodyPr>
          <a:lstStyle/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7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Tw Cen MT Condensed" pitchFamily="34" charset="0"/>
              </a:rPr>
              <a:t>Is a display device that uses gas plasma technology, which sandwiches a layer of gas between two glass plates.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Large business users  or power users sometime have plasma monitors , which often measure more than 60 inches wide.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Plasma monitor offer larger screen size &amp; higher display quality than  LCD monitors but are more expensive.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These monitor also can hang directly on a wall.</a:t>
            </a:r>
          </a:p>
        </p:txBody>
      </p:sp>
      <p:pic>
        <p:nvPicPr>
          <p:cNvPr id="7" name="عنصر نائب للمحتوى 6" descr="OYLR3SIL1plasma_tv_lc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017712"/>
            <a:ext cx="3810000" cy="3810000"/>
          </a:xfrm>
        </p:spPr>
      </p:pic>
      <p:sp>
        <p:nvSpPr>
          <p:cNvPr id="2458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E641-6FEB-44C0-A83D-E6AFC96744C6}" type="slidenum">
              <a:rPr lang="en-US" sz="1400" b="0" smtClean="0">
                <a:solidFill>
                  <a:schemeClr val="tx1"/>
                </a:solidFill>
              </a:rPr>
              <a:pPr/>
              <a:t>15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69" y="214290"/>
            <a:ext cx="7756525" cy="10541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CRT</a:t>
            </a:r>
            <a:r>
              <a:rPr lang="en-US" b="1" dirty="0" smtClean="0">
                <a:latin typeface="Tw Cen MT Condensed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Monitors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4953000" cy="3878263"/>
          </a:xfrm>
        </p:spPr>
        <p:txBody>
          <a:bodyPr/>
          <a:lstStyle/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 Is a desktop monitor that contains a cathode-ray tube.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smtClean="0">
                <a:latin typeface="Tw Cen MT Condensed" pitchFamily="34" charset="0"/>
              </a:rPr>
              <a:t>Cathode-ray tube (CRT) </a:t>
            </a:r>
            <a:r>
              <a:rPr lang="en-US" sz="3200" smtClean="0">
                <a:latin typeface="Tw Cen MT Condensed" pitchFamily="34" charset="0"/>
              </a:rPr>
              <a:t>is a large sealed glass tube. The front of the tube is the screen.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smtClean="0">
                <a:latin typeface="Tw Cen MT Condensed" pitchFamily="34" charset="0"/>
              </a:rPr>
              <a:t>CRT</a:t>
            </a:r>
            <a:r>
              <a:rPr lang="en-US" sz="3200" smtClean="0">
                <a:latin typeface="Tw Cen MT Condensed" pitchFamily="34" charset="0"/>
              </a:rPr>
              <a:t> available in various size, with the  more common being 15, 17, 19, 21 and 22 inches.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3200" smtClean="0">
              <a:latin typeface="Tw Cen MT Condensed" pitchFamily="34" charset="0"/>
            </a:endParaRPr>
          </a:p>
        </p:txBody>
      </p:sp>
      <p:sp>
        <p:nvSpPr>
          <p:cNvPr id="2560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C7C40A-1353-4C9C-9681-85703D0A1983}" type="slidenum">
              <a:rPr lang="en-US" sz="1400" b="0" smtClean="0">
                <a:solidFill>
                  <a:schemeClr val="tx1"/>
                </a:solidFill>
              </a:rPr>
              <a:pPr/>
              <a:t>16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25606" name="Picture 5" descr="c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44750"/>
            <a:ext cx="27781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4D79FC-AE62-45CF-8424-67CF4302A79E}" type="slidenum">
              <a:rPr lang="en-US" sz="1400" b="0" smtClean="0">
                <a:solidFill>
                  <a:schemeClr val="tx1"/>
                </a:solidFill>
              </a:rPr>
              <a:pPr/>
              <a:t>17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26628" name="Picture 7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565400"/>
            <a:ext cx="2190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crt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341438"/>
            <a:ext cx="43402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2 . Printers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571612"/>
            <a:ext cx="7747000" cy="4797425"/>
          </a:xfrm>
        </p:spPr>
        <p:txBody>
          <a:bodyPr rtlCol="0">
            <a:noAutofit/>
          </a:bodyPr>
          <a:lstStyle/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Is an output device that produces text and graphics on a physical medium such as paper or transparency film.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Many different printers exist with varying speed, capabilities and printing method.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There are two type: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Nonimpact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Printer such as Ink-jet, Photo, Laser, Thermal, Mobile, Plotters and large format printers.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Impact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Printer such as dot-matrix printers and line printers.</a:t>
            </a:r>
          </a:p>
        </p:txBody>
      </p:sp>
      <p:sp>
        <p:nvSpPr>
          <p:cNvPr id="2765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C08FB-D449-476E-A56E-37CF39DD7A85}" type="slidenum">
              <a:rPr lang="en-US" sz="1400" b="0" smtClean="0">
                <a:solidFill>
                  <a:schemeClr val="tx1"/>
                </a:solidFill>
              </a:rPr>
              <a:pPr/>
              <a:t>18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8945" y="214290"/>
            <a:ext cx="7756525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Tw Cen MT Condensed" pitchFamily="34" charset="0"/>
                <a:ea typeface="+mn-ea"/>
                <a:cs typeface="Arial" pitchFamily="34" charset="0"/>
              </a:rPr>
              <a:t>Type of printer: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2800" b="1" smtClean="0">
                <a:latin typeface="Tw Cen MT Condensed" pitchFamily="34" charset="0"/>
              </a:rPr>
              <a:t>1 . Nonimpact Printers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Forms characters and graphics on a piece of paper without striking.</a:t>
            </a:r>
            <a:endParaRPr lang="en-US" sz="3200" b="1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Some nonimpact printers spray ink, while others use heat or pressure to create images.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smtClean="0">
              <a:latin typeface="Tw Cen MT Condensed" pitchFamily="34" charset="0"/>
            </a:endParaRPr>
          </a:p>
        </p:txBody>
      </p:sp>
      <p:sp>
        <p:nvSpPr>
          <p:cNvPr id="2867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B298AE-C113-48D2-BF73-1A03F46D4D7F}" type="slidenum">
              <a:rPr lang="en-US" sz="1400" b="0" smtClean="0">
                <a:solidFill>
                  <a:schemeClr val="tx1"/>
                </a:solidFill>
              </a:rPr>
              <a:pPr/>
              <a:t>19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Output</a:t>
            </a:r>
            <a:endParaRPr 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b="1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b="1" smtClean="0">
                <a:latin typeface="Tw Cen MT Condensed" pitchFamily="34" charset="0"/>
              </a:rPr>
              <a:t>Output </a:t>
            </a:r>
            <a:r>
              <a:rPr lang="en-US" sz="3200" smtClean="0">
                <a:latin typeface="Tw Cen MT Condensed" pitchFamily="34" charset="0"/>
              </a:rPr>
              <a:t>is any data that has been processed into a useful form.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b="1" smtClean="0">
                <a:latin typeface="Tw Cen MT Condensed" pitchFamily="34" charset="0"/>
              </a:rPr>
              <a:t>Output Device</a:t>
            </a:r>
            <a:r>
              <a:rPr lang="en-US" sz="3200" smtClean="0">
                <a:latin typeface="Tw Cen MT Condensed" pitchFamily="34" charset="0"/>
              </a:rPr>
              <a:t> is any hardware component that conveys information to one or more people.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4400" smtClean="0">
              <a:latin typeface="Tw Cen MT Condensed" pitchFamily="34" charset="0"/>
            </a:endParaRPr>
          </a:p>
        </p:txBody>
      </p:sp>
      <p:sp>
        <p:nvSpPr>
          <p:cNvPr id="1126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B47C86-3C55-4016-B78D-B7CC9D7C2CF6}" type="slidenum">
              <a:rPr lang="en-US" sz="1400" b="0" smtClean="0">
                <a:solidFill>
                  <a:schemeClr val="tx1"/>
                </a:solidFill>
              </a:rPr>
              <a:pPr/>
              <a:t>2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259" y="142852"/>
            <a:ext cx="7756525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Tw Cen MT Condensed" pitchFamily="34" charset="0"/>
                <a:ea typeface="+mn-ea"/>
                <a:cs typeface="Arial" pitchFamily="34" charset="0"/>
              </a:rPr>
              <a:t>A . Ink-Jet Printers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714488"/>
            <a:ext cx="5745163" cy="4608512"/>
          </a:xfrm>
        </p:spPr>
        <p:txBody>
          <a:bodyPr rtlCol="0">
            <a:noAutofit/>
          </a:bodyPr>
          <a:lstStyle/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Is a type of nonimpact printer that forms characters and graphics by spraying tiny drops of liquid ink onto a piece of paper.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Produce text and graphics in both black and white and color on a variety of paper types.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The resolution determines the quality of an ink- jet printer.</a:t>
            </a:r>
          </a:p>
        </p:txBody>
      </p:sp>
      <p:sp>
        <p:nvSpPr>
          <p:cNvPr id="2969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4D743-54BE-49A9-91C5-67D9BAF53CA9}" type="slidenum">
              <a:rPr lang="en-US" sz="1400" b="0" smtClean="0">
                <a:solidFill>
                  <a:schemeClr val="tx1"/>
                </a:solidFill>
              </a:rPr>
              <a:pPr/>
              <a:t>20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29700" name="Picture 6" descr="epson%20Stylus%20C8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420938"/>
            <a:ext cx="2038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Ink-Jet Printers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Resolution is measured by the number of dots per inch (dpi) a printer can print.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Most ink-jet can print from 600 to 4800 dpi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.</a:t>
            </a:r>
            <a:endParaRPr lang="en-US" sz="32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  <a:defRPr/>
            </a:pPr>
            <a:r>
              <a:rPr lang="en-US" sz="3200" dirty="0" smtClean="0">
                <a:latin typeface="Tw Cen MT Condensed" pitchFamily="34" charset="0"/>
              </a:rPr>
              <a:t>The speed of it is measured by the number of pages per minute (ppm) it can print.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  <a:defRPr/>
            </a:pPr>
            <a:r>
              <a:rPr lang="en-US" sz="3200" dirty="0" smtClean="0">
                <a:latin typeface="Tw Cen MT Condensed" pitchFamily="34" charset="0"/>
              </a:rPr>
              <a:t>Most ink-jet print from 3 to 26 ppm. 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  <a:defRPr/>
            </a:pPr>
            <a:endParaRPr lang="en-US" sz="32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  <a:defRPr/>
            </a:pPr>
            <a:endParaRPr lang="en-US" sz="3200" dirty="0" smtClean="0">
              <a:latin typeface="Tw Cen MT Condensed" pitchFamily="34" charset="0"/>
            </a:endParaRPr>
          </a:p>
        </p:txBody>
      </p:sp>
      <p:sp>
        <p:nvSpPr>
          <p:cNvPr id="3072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BC7BDD-8323-40B7-A86B-FB4F85C1B6E1}" type="slidenum">
              <a:rPr lang="en-US" sz="1400" b="0" smtClean="0">
                <a:solidFill>
                  <a:schemeClr val="tx1"/>
                </a:solidFill>
              </a:rPr>
              <a:pPr/>
              <a:t>21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B . Photo  Printers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5673725" cy="3878263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Is a color printer that produces photo-lab-quality pictures.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Some photo printers print just one or two size of images, for example, 3X5 inches and 4X6 inches.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Many photo printers use ink-jet technology.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smtClean="0">
              <a:latin typeface="Tw Cen MT Condensed" pitchFamily="34" charset="0"/>
            </a:endParaRPr>
          </a:p>
        </p:txBody>
      </p:sp>
      <p:sp>
        <p:nvSpPr>
          <p:cNvPr id="3174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D3E05C-AA26-4BE3-83ED-176D3356C170}" type="slidenum">
              <a:rPr lang="en-US" sz="1400" b="0" smtClean="0">
                <a:solidFill>
                  <a:schemeClr val="tx1"/>
                </a:solidFill>
              </a:rPr>
              <a:pPr/>
              <a:t>22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31750" name="Picture 5" descr="canon-photo-pr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5654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 eaLnBrk="1" hangingPunct="1"/>
            <a:r>
              <a:rPr lang="en-US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C . Laser  Printers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28802"/>
            <a:ext cx="7761288" cy="4276725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Tw Cen MT Condensed" pitchFamily="34" charset="0"/>
              </a:rPr>
              <a:t>Is a high-speed, high-quality nonimpact printer.</a:t>
            </a:r>
          </a:p>
          <a:p>
            <a:pPr marL="990600" lvl="1" indent="-533400" algn="l" rtl="0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Tw Cen MT Condensed" pitchFamily="34" charset="0"/>
              </a:rPr>
              <a:t>Printer speeds:</a:t>
            </a:r>
          </a:p>
          <a:p>
            <a:pPr marL="1371600" lvl="2" indent="-457200" algn="l" rtl="0" eaLnBrk="1" hangingPunct="1"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w Cen MT Condensed" pitchFamily="34" charset="0"/>
              </a:rPr>
              <a:t>For home and small office --Black &amp; white text</a:t>
            </a:r>
          </a:p>
          <a:p>
            <a:pPr marL="914400" lvl="2" indent="0"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Tw Cen MT Condensed" pitchFamily="34" charset="0"/>
              </a:rPr>
              <a:t> (15 to 50 ppm), Color (4 to 27 ppm).</a:t>
            </a:r>
          </a:p>
          <a:p>
            <a:pPr marL="1371600" lvl="2" indent="-457200" algn="l" rtl="0" eaLnBrk="1" hangingPunct="1"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w Cen MT Condensed" pitchFamily="34" charset="0"/>
              </a:rPr>
              <a:t>For large business users print more than 150 ppm.</a:t>
            </a:r>
          </a:p>
          <a:p>
            <a:pPr marL="1371600" lvl="2" indent="-457200" algn="l" rtl="0" eaLnBrk="1" hangingPunct="1"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w Cen MT Condensed" pitchFamily="34" charset="0"/>
              </a:rPr>
              <a:t>Color laser printers are slightly higher price than otherwise equivalent black &amp; white laser printers.</a:t>
            </a:r>
          </a:p>
          <a:p>
            <a:pPr marL="1371600" lvl="2" indent="-457200" algn="l" rtl="0" eaLnBrk="1" hangingPunct="1"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w Cen MT Condensed" pitchFamily="34" charset="0"/>
              </a:rPr>
              <a:t>Usually cost more than ink-jet printers.</a:t>
            </a:r>
          </a:p>
          <a:p>
            <a:pPr marL="1371600" lvl="2" indent="-457200" algn="l" rtl="0" eaLnBrk="1" hangingPunct="1">
              <a:buFont typeface="Wingdings" pitchFamily="2" charset="2"/>
              <a:buChar char="v"/>
              <a:defRPr/>
            </a:pPr>
            <a:endParaRPr lang="en-US" sz="2800" dirty="0" smtClean="0">
              <a:latin typeface="Tw Cen MT Condensed" pitchFamily="34" charset="0"/>
            </a:endParaRPr>
          </a:p>
        </p:txBody>
      </p:sp>
      <p:sp>
        <p:nvSpPr>
          <p:cNvPr id="3277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671C57-ACBB-49C6-A51D-5C77C0FAFB77}" type="slidenum">
              <a:rPr lang="en-US" sz="1400" b="0" smtClean="0">
                <a:solidFill>
                  <a:schemeClr val="tx1"/>
                </a:solidFill>
              </a:rPr>
              <a:pPr/>
              <a:t>23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32774" name="Picture 5" descr="la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2113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 eaLnBrk="1" hangingPunct="1"/>
            <a:r>
              <a:rPr lang="en-US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D . Thermal  Printers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5818188" cy="3878263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Generates images by pushing electrically heated pins against heat-sensitive paper.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Basic thermal printers are inexpensive, but print quality is low and images tend to fade over time.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32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3200" smtClean="0">
              <a:latin typeface="Tw Cen MT Condensed" pitchFamily="34" charset="0"/>
            </a:endParaRPr>
          </a:p>
        </p:txBody>
      </p:sp>
      <p:sp>
        <p:nvSpPr>
          <p:cNvPr id="3379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C87D09-B0F7-452A-AC5C-C6309EB788A2}" type="slidenum">
              <a:rPr lang="en-US" sz="1400" b="0" smtClean="0">
                <a:solidFill>
                  <a:schemeClr val="tx1"/>
                </a:solidFill>
              </a:rPr>
              <a:pPr/>
              <a:t>24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33796" name="Picture 5" descr="the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513" y="2420938"/>
            <a:ext cx="22209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 eaLnBrk="1" hangingPunct="1"/>
            <a:r>
              <a:rPr lang="en-US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E . Mobile  Printers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6178550" cy="3878263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2800" smtClean="0">
                <a:latin typeface="Tw Cen MT Condensed" pitchFamily="34" charset="0"/>
              </a:rPr>
              <a:t>Is a small, lightweight, battery-powered printer that allows a mobile user to print from a notebook computer, tablet PC, PDA, or smart phone while traveling.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6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smtClean="0">
                <a:latin typeface="Tw Cen MT Condensed" pitchFamily="34" charset="0"/>
              </a:rPr>
              <a:t>Mobile printers fit easily in a briefcase alongside a notebook computer.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6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smtClean="0">
                <a:latin typeface="Tw Cen MT Condensed" pitchFamily="34" charset="0"/>
              </a:rPr>
              <a:t>Mobile printers mainly use ink-jet or thermal technology.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2800" smtClean="0">
              <a:latin typeface="Tw Cen MT Condensed" pitchFamily="34" charset="0"/>
            </a:endParaRPr>
          </a:p>
        </p:txBody>
      </p:sp>
      <p:sp>
        <p:nvSpPr>
          <p:cNvPr id="3481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C3D053-59F3-4BFC-A89E-C96E8727E062}" type="slidenum">
              <a:rPr lang="en-US" sz="1400" b="0" smtClean="0">
                <a:solidFill>
                  <a:schemeClr val="tx1"/>
                </a:solidFill>
              </a:rPr>
              <a:pPr/>
              <a:t>25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34821" name="Picture 5" descr="mo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363" y="2060575"/>
            <a:ext cx="18748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pPr marL="342900" indent="-342900" rtl="0" eaLnBrk="1" hangingPunct="1"/>
            <a:r>
              <a:rPr lang="en-US" sz="4000" b="1" dirty="0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F . Plotters and Large-Format  Printers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5616575" cy="3878263"/>
          </a:xfrm>
        </p:spPr>
        <p:txBody>
          <a:bodyPr/>
          <a:lstStyle/>
          <a:p>
            <a:pPr marL="990600" lvl="1" indent="-533400"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b="1" smtClean="0">
                <a:latin typeface="Tw Cen MT Condensed" pitchFamily="34" charset="0"/>
              </a:rPr>
              <a:t>Plotters </a:t>
            </a:r>
            <a:r>
              <a:rPr lang="en-US" sz="3200" smtClean="0">
                <a:latin typeface="Tw Cen MT Condensed" pitchFamily="34" charset="0"/>
              </a:rPr>
              <a:t>are sophisticated printers used to produce high-quality drawing such as blueprints and maps.</a:t>
            </a:r>
          </a:p>
          <a:p>
            <a:pPr marL="990600" lvl="1" indent="-533400"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Used in specializes fields such as engineering and drafting and usually are very costly.</a:t>
            </a:r>
          </a:p>
          <a:p>
            <a:pPr marL="990600" lvl="1" indent="-533400"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Using ink-jet printer technology, but on much larger scale.</a:t>
            </a:r>
          </a:p>
        </p:txBody>
      </p:sp>
      <p:sp>
        <p:nvSpPr>
          <p:cNvPr id="35843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AD462-B2A7-434F-936D-0A2610871303}" type="slidenum">
              <a:rPr lang="en-US" sz="1400" b="0" smtClean="0">
                <a:solidFill>
                  <a:schemeClr val="tx1"/>
                </a:solidFill>
              </a:rPr>
              <a:pPr/>
              <a:t>26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35844" name="Picture 5" descr="p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052638"/>
            <a:ext cx="2873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 eaLnBrk="1" hangingPunct="1"/>
            <a:r>
              <a:rPr lang="en-US" sz="4000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Other output devices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600" smtClean="0">
                <a:latin typeface="Tw Cen MT Condensed" pitchFamily="34" charset="0"/>
              </a:rPr>
              <a:t>Speakers.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600" smtClean="0">
                <a:latin typeface="Tw Cen MT Condensed" pitchFamily="34" charset="0"/>
              </a:rPr>
              <a:t>Headphones.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600" smtClean="0">
                <a:latin typeface="Tw Cen MT Condensed" pitchFamily="34" charset="0"/>
              </a:rPr>
              <a:t>Earphones.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600" smtClean="0">
                <a:latin typeface="Tw Cen MT Condensed" pitchFamily="34" charset="0"/>
              </a:rPr>
              <a:t>Fax machines and Fax modems.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600" smtClean="0">
                <a:latin typeface="Tw Cen MT Condensed" pitchFamily="34" charset="0"/>
              </a:rPr>
              <a:t>Multifunction peripherals.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600" smtClean="0">
                <a:latin typeface="Tw Cen MT Condensed" pitchFamily="34" charset="0"/>
              </a:rPr>
              <a:t>Data projectors.</a:t>
            </a:r>
          </a:p>
        </p:txBody>
      </p:sp>
      <p:sp>
        <p:nvSpPr>
          <p:cNvPr id="36867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85B4BE-00B4-45F1-8098-C49CF3ED7DA0}" type="slidenum">
              <a:rPr lang="en-US" sz="1400" b="0" smtClean="0">
                <a:solidFill>
                  <a:schemeClr val="tx1"/>
                </a:solidFill>
              </a:rPr>
              <a:pPr/>
              <a:t>27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pPr marL="342900" indent="-342900" rtl="0" eaLnBrk="1" hangingPunct="1"/>
            <a:r>
              <a:rPr lang="en-US" sz="4000" b="1" dirty="0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Speakers, Headphones, and Earphones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Audio output device</a:t>
            </a: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is a component of a computer that produces music, speech or other sounds.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Most personal computers have a small internal speaker that usually emits only low-quality sound.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Many PC users add surround sound speakers to their computers to generate a higher-quality sound.</a:t>
            </a:r>
          </a:p>
        </p:txBody>
      </p:sp>
      <p:sp>
        <p:nvSpPr>
          <p:cNvPr id="37891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3E968-5DEA-48E1-8D31-F9F2168DD4B2}" type="slidenum">
              <a:rPr lang="en-US" sz="1400" b="0" smtClean="0">
                <a:solidFill>
                  <a:schemeClr val="tx1"/>
                </a:solidFill>
              </a:rPr>
              <a:pPr/>
              <a:t>28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8" descr="http://www.hardware.windowsreinstall.com/pics/soundc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3286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2" descr="http://www.edifier.com/eng2005/image/51sound-c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29706">
            <a:off x="5678531" y="3295496"/>
            <a:ext cx="32226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181880" cy="868362"/>
          </a:xfrm>
        </p:spPr>
        <p:txBody>
          <a:bodyPr/>
          <a:lstStyle/>
          <a:p>
            <a:pPr marL="342900" indent="-342900" rtl="0" eaLnBrk="1" hangingPunct="1"/>
            <a:r>
              <a:rPr lang="en-US" sz="4000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Speakers, Headphones, and Earphones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-107950" y="2247900"/>
            <a:ext cx="5816600" cy="3878263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Speakers typically have tone and volume controls, allowing users to adjust settings.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In many cases, users connect the speakers to ports on the sound card.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With wireless speakers, they connect wirelessly to the sound card.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3200" smtClean="0">
              <a:latin typeface="Tw Cen MT Condensed" pitchFamily="34" charset="0"/>
            </a:endParaRPr>
          </a:p>
        </p:txBody>
      </p:sp>
      <p:sp>
        <p:nvSpPr>
          <p:cNvPr id="38917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3C6862-8665-44DE-AE44-478736F3FDC0}" type="slidenum">
              <a:rPr lang="en-US" sz="1400" b="0" smtClean="0">
                <a:solidFill>
                  <a:schemeClr val="tx1"/>
                </a:solidFill>
              </a:rPr>
              <a:pPr/>
              <a:t>29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8" name="صورة 7" descr="home-stereo-wireless-speak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857760"/>
            <a:ext cx="1916896" cy="16430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1) Display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Devices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319338"/>
            <a:ext cx="7747000" cy="3630612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dirty="0" smtClean="0">
                <a:latin typeface="Tw Cen MT Condensed" pitchFamily="34" charset="0"/>
              </a:rPr>
              <a:t>Is an output device that visually conveys text, graphics and video information. 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11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Tw Cen MT Condensed" pitchFamily="34" charset="0"/>
              </a:rPr>
              <a:t>Desktop</a:t>
            </a:r>
            <a:r>
              <a:rPr lang="en-US" sz="3200" dirty="0" smtClean="0">
                <a:latin typeface="Tw Cen MT Condensed" pitchFamily="34" charset="0"/>
              </a:rPr>
              <a:t> Computer typically use a </a:t>
            </a:r>
            <a:r>
              <a:rPr lang="en-US" sz="3200" b="1" dirty="0" smtClean="0">
                <a:latin typeface="Tw Cen MT Condensed" pitchFamily="34" charset="0"/>
              </a:rPr>
              <a:t>monitor</a:t>
            </a:r>
            <a:r>
              <a:rPr lang="en-US" sz="3200" dirty="0" smtClean="0">
                <a:latin typeface="Tw Cen MT Condensed" pitchFamily="34" charset="0"/>
              </a:rPr>
              <a:t> as their display device.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800" b="1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Tw Cen MT Condensed" pitchFamily="34" charset="0"/>
              </a:rPr>
              <a:t>Monitor</a:t>
            </a:r>
            <a:r>
              <a:rPr lang="en-US" sz="3200" dirty="0" smtClean="0">
                <a:latin typeface="Tw Cen MT Condensed" pitchFamily="34" charset="0"/>
              </a:rPr>
              <a:t> is a display device that is packaged as a separate peripheral.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8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Tx/>
              <a:buNone/>
            </a:pPr>
            <a:endParaRPr lang="en-US" sz="3200" dirty="0" smtClean="0">
              <a:latin typeface="Tw Cen MT Condensed" pitchFamily="34" charset="0"/>
            </a:endParaRPr>
          </a:p>
        </p:txBody>
      </p:sp>
      <p:sp>
        <p:nvSpPr>
          <p:cNvPr id="1229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5FBD83-393C-4867-A287-57320F275AC5}" type="slidenum">
              <a:rPr lang="en-US" sz="1400" b="0" smtClean="0">
                <a:solidFill>
                  <a:schemeClr val="tx1"/>
                </a:solidFill>
              </a:rPr>
              <a:pPr/>
              <a:t>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-704850" y="4765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http://img.alibaba.com/photo/10948877/Idobi_2_way_Bluetooth_Stereo_Headphone_Class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2798763"/>
            <a:ext cx="2319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110442" cy="868362"/>
          </a:xfrm>
        </p:spPr>
        <p:txBody>
          <a:bodyPr/>
          <a:lstStyle/>
          <a:p>
            <a:pPr marL="342900" indent="-342900" rtl="0" eaLnBrk="1" hangingPunct="1"/>
            <a:r>
              <a:rPr lang="en-US" sz="4000" b="1" dirty="0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Speakers, Headphones, and Earphones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47900"/>
            <a:ext cx="6321425" cy="4276725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Users can plug </a:t>
            </a:r>
            <a:r>
              <a:rPr lang="en-US" sz="3200" b="1" smtClean="0">
                <a:latin typeface="Tw Cen MT Condensed" pitchFamily="34" charset="0"/>
              </a:rPr>
              <a:t>headphones or earphones</a:t>
            </a:r>
            <a:r>
              <a:rPr lang="en-US" sz="3200" smtClean="0">
                <a:latin typeface="Tw Cen MT Condensed" pitchFamily="34" charset="0"/>
              </a:rPr>
              <a:t> in a port on the sound card, in a speaker, or in the front of the system unit. 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With headphone or earphones, only the individual wearing the headphone or earphones hears the sound from the computer.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700" smtClean="0">
              <a:latin typeface="Tw Cen MT Condensed" pitchFamily="34" charset="0"/>
            </a:endParaRPr>
          </a:p>
        </p:txBody>
      </p:sp>
      <p:sp>
        <p:nvSpPr>
          <p:cNvPr id="3994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6DE43-8035-4A9B-B164-CD985E10E289}" type="slidenum">
              <a:rPr lang="en-US" sz="1400" b="0" smtClean="0">
                <a:solidFill>
                  <a:schemeClr val="tx1"/>
                </a:solidFill>
              </a:rPr>
              <a:pPr/>
              <a:t>30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 eaLnBrk="1" hangingPunct="1"/>
            <a:r>
              <a:rPr lang="en-US" sz="4000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Fax Machines and Fax Modems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7747000" cy="4205288"/>
          </a:xfrm>
        </p:spPr>
        <p:txBody>
          <a:bodyPr/>
          <a:lstStyle/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sz="3200" b="1" smtClean="0">
                <a:latin typeface="Tw Cen MT Condensed" pitchFamily="34" charset="0"/>
              </a:rPr>
              <a:t>Fax Machines</a:t>
            </a:r>
            <a:r>
              <a:rPr lang="en-US" sz="3200" smtClean="0">
                <a:latin typeface="Tw Cen MT Condensed" pitchFamily="34" charset="0"/>
              </a:rPr>
              <a:t> is a device that codes and encodes documents so they can be transmitted over telephone lines.</a:t>
            </a:r>
          </a:p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The document can contain text, drawings or photographs, or can be handwritten.</a:t>
            </a:r>
          </a:p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The term </a:t>
            </a:r>
            <a:r>
              <a:rPr lang="en-US" sz="3200" b="1" smtClean="0">
                <a:latin typeface="Tw Cen MT Condensed" pitchFamily="34" charset="0"/>
              </a:rPr>
              <a:t>fax</a:t>
            </a:r>
            <a:r>
              <a:rPr lang="en-US" sz="3200" smtClean="0">
                <a:latin typeface="Tw Cen MT Condensed" pitchFamily="34" charset="0"/>
              </a:rPr>
              <a:t> refers to document that you send or receive via a fax machine</a:t>
            </a:r>
          </a:p>
          <a:p>
            <a:pPr marL="609600" indent="-609600" algn="l" rtl="0" eaLnBrk="1" hangingPunct="1">
              <a:buFont typeface="Wingdings" pitchFamily="2" charset="2"/>
              <a:buNone/>
            </a:pPr>
            <a:endParaRPr lang="en-US" sz="1400" smtClean="0">
              <a:latin typeface="Tw Cen MT Condensed" pitchFamily="34" charset="0"/>
            </a:endParaRPr>
          </a:p>
        </p:txBody>
      </p:sp>
      <p:sp>
        <p:nvSpPr>
          <p:cNvPr id="40963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D1CE6C-52B0-4651-8B1E-34DAB7B44D81}" type="slidenum">
              <a:rPr lang="en-US" sz="1400" b="0" smtClean="0">
                <a:solidFill>
                  <a:schemeClr val="tx1"/>
                </a:solidFill>
              </a:rPr>
              <a:pPr/>
              <a:t>31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62802-51-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143380"/>
            <a:ext cx="2857500" cy="28575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rtl="0" eaLnBrk="1" hangingPunct="1"/>
            <a:r>
              <a:rPr lang="en-US" sz="4000" b="1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Fax Machines and Fax Modems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Many computers includes fax capability by using a </a:t>
            </a:r>
            <a:r>
              <a:rPr lang="en-US" sz="3200" b="1" smtClean="0">
                <a:latin typeface="Tw Cen MT Condensed" pitchFamily="34" charset="0"/>
              </a:rPr>
              <a:t>fax modem</a:t>
            </a:r>
            <a:r>
              <a:rPr lang="en-US" sz="3200" smtClean="0">
                <a:latin typeface="Tw Cen MT Condensed" pitchFamily="34" charset="0"/>
              </a:rPr>
              <a:t>.</a:t>
            </a:r>
          </a:p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fax modem transmit computer-prepared documents or documents that have been digitized with scanner or digital camera.</a:t>
            </a:r>
          </a:p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sz="3200" b="1" smtClean="0">
                <a:latin typeface="Tw Cen MT Condensed" pitchFamily="34" charset="0"/>
              </a:rPr>
              <a:t>Fax modem </a:t>
            </a:r>
            <a:r>
              <a:rPr lang="en-US" sz="3200" smtClean="0">
                <a:latin typeface="Tw Cen MT Condensed" pitchFamily="34" charset="0"/>
              </a:rPr>
              <a:t>transmits these faxes to a fax machine or to another fax modem.</a:t>
            </a:r>
          </a:p>
        </p:txBody>
      </p:sp>
      <p:sp>
        <p:nvSpPr>
          <p:cNvPr id="41987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D97F6-60A9-425B-8ED2-D6369FED677D}" type="slidenum">
              <a:rPr lang="en-US" sz="1400" b="0" smtClean="0">
                <a:solidFill>
                  <a:schemeClr val="tx1"/>
                </a:solidFill>
              </a:rPr>
              <a:pPr/>
              <a:t>32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6" name="صورة 5" descr="External_USB_Fax_Mod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714884"/>
            <a:ext cx="1928826" cy="17859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507" y="285728"/>
            <a:ext cx="7756525" cy="1054100"/>
          </a:xfrm>
        </p:spPr>
        <p:txBody>
          <a:bodyPr/>
          <a:lstStyle/>
          <a:p>
            <a:pPr marL="342900" indent="-342900" rtl="0" eaLnBrk="1" hangingPunct="1"/>
            <a:r>
              <a:rPr lang="en-US" sz="4000" b="1" dirty="0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Multifunction Peripherals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14489"/>
            <a:ext cx="6607175" cy="4738700"/>
          </a:xfrm>
        </p:spPr>
        <p:txBody>
          <a:bodyPr/>
          <a:lstStyle/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w Cen MT Condensed" pitchFamily="34" charset="0"/>
              </a:rPr>
              <a:t>Is a single device that looks like a copy machine but provides the functionality of a printer, scanner, copy machine, and perhaps a fax machine.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Some use color ink-jet printer technology, while others include a black-and-white laser printer.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i="1" dirty="0" smtClean="0">
                <a:solidFill>
                  <a:schemeClr val="hlink"/>
                </a:solidFill>
                <a:latin typeface="Tw Cen MT Condensed" pitchFamily="34" charset="0"/>
              </a:rPr>
              <a:t>An advantage</a:t>
            </a:r>
            <a:r>
              <a:rPr lang="en-US" sz="2800" dirty="0" smtClean="0">
                <a:latin typeface="Tw Cen MT Condensed" pitchFamily="34" charset="0"/>
              </a:rPr>
              <a:t> of these device is they are significantly less expensive than if you purchase each device separately.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i="1" dirty="0" smtClean="0">
                <a:solidFill>
                  <a:schemeClr val="hlink"/>
                </a:solidFill>
                <a:latin typeface="Tw Cen MT Condensed" pitchFamily="34" charset="0"/>
              </a:rPr>
              <a:t>The disadvantage</a:t>
            </a:r>
            <a:r>
              <a:rPr lang="en-US" sz="2800" dirty="0" smtClean="0">
                <a:latin typeface="Tw Cen MT Condensed" pitchFamily="34" charset="0"/>
              </a:rPr>
              <a:t>, If the device break down, you lose all four functions.</a:t>
            </a:r>
          </a:p>
        </p:txBody>
      </p:sp>
      <p:sp>
        <p:nvSpPr>
          <p:cNvPr id="43011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A08D20-4FB4-4176-AD40-707E1753F54C}" type="slidenum">
              <a:rPr lang="en-US" sz="1400" b="0" smtClean="0">
                <a:solidFill>
                  <a:schemeClr val="tx1"/>
                </a:solidFill>
              </a:rPr>
              <a:pPr/>
              <a:t>33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 dirty="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43013" name="Picture 8" descr="http://www.hardwarecentral.com/graphics/screenshots/1064593345160lexx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813" y="2205038"/>
            <a:ext cx="21669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" descr="http://photos.computershopper.co.uk/picture_library/dir_100/it_portal_pic_50420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5550" y="4941888"/>
            <a:ext cx="1219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http://www.adraudio.com.au/images/VT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05038"/>
            <a:ext cx="34512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507" y="285728"/>
            <a:ext cx="7756525" cy="1054100"/>
          </a:xfrm>
        </p:spPr>
        <p:txBody>
          <a:bodyPr/>
          <a:lstStyle/>
          <a:p>
            <a:pPr marL="342900" indent="-342900" rtl="0" eaLnBrk="1" hangingPunct="1"/>
            <a:r>
              <a:rPr lang="en-US" sz="4000" b="1" dirty="0" smtClean="0">
                <a:solidFill>
                  <a:schemeClr val="bg1"/>
                </a:solidFill>
                <a:latin typeface="Tw Cen MT Condensed" pitchFamily="34" charset="0"/>
                <a:cs typeface="Arial" pitchFamily="34" charset="0"/>
              </a:rPr>
              <a:t>Data Projectors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5508625" cy="4535487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Is a device that takes the text and images displaying on a computer screen and projects them on a larger screen so an audience can see the image clearly.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Some data projectors are large devices that attach to a ceiling or wall in an auditorium. Other are small portable device.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smtClean="0">
              <a:latin typeface="Tw Cen MT Condensed" pitchFamily="34" charset="0"/>
            </a:endParaRPr>
          </a:p>
        </p:txBody>
      </p:sp>
      <p:sp>
        <p:nvSpPr>
          <p:cNvPr id="4403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D7A68-FB23-4176-A7B7-C9717E31DB69}" type="slidenum">
              <a:rPr lang="en-US" sz="1400" b="0" smtClean="0">
                <a:solidFill>
                  <a:schemeClr val="tx1"/>
                </a:solidFill>
              </a:rPr>
              <a:pPr/>
              <a:t>34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Choose two output devices (listed previously) in lecture (or- you may find something was not discussed). Make a comparison between these devices :</a:t>
            </a:r>
          </a:p>
          <a:p>
            <a:pPr algn="l" rtl="0"/>
            <a:r>
              <a:rPr lang="en-US" dirty="0" smtClean="0"/>
              <a:t>speed?</a:t>
            </a:r>
          </a:p>
          <a:p>
            <a:pPr algn="l" rtl="0"/>
            <a:r>
              <a:rPr lang="en-US" dirty="0" smtClean="0"/>
              <a:t>Price?</a:t>
            </a:r>
          </a:p>
          <a:p>
            <a:pPr algn="l" rtl="0"/>
            <a:r>
              <a:rPr lang="en-US" dirty="0" smtClean="0"/>
              <a:t>Quality or services ?</a:t>
            </a:r>
          </a:p>
          <a:p>
            <a:pPr algn="l" rtl="0"/>
            <a:r>
              <a:rPr lang="en-US" dirty="0" smtClean="0"/>
              <a:t>Connectivity ?</a:t>
            </a:r>
          </a:p>
          <a:p>
            <a:pPr algn="l" rtl="0">
              <a:buNone/>
            </a:pPr>
            <a:r>
              <a:rPr lang="en-US" smtClean="0"/>
              <a:t>        Provide </a:t>
            </a:r>
            <a:r>
              <a:rPr lang="en-US" dirty="0" smtClean="0"/>
              <a:t>photos of the devices</a:t>
            </a:r>
          </a:p>
          <a:p>
            <a:pPr algn="l" rtl="0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14A18-5AEF-4779-9040-EF9ECD0EDF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Display Devices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05038"/>
            <a:ext cx="7747000" cy="4464050"/>
          </a:xfrm>
        </p:spPr>
        <p:txBody>
          <a:bodyPr/>
          <a:lstStyle/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latin typeface="Tw Cen MT Condensed" pitchFamily="34" charset="0"/>
              </a:rPr>
              <a:t>Monitor controls</a:t>
            </a:r>
            <a:r>
              <a:rPr lang="en-US" sz="3200" smtClean="0">
                <a:latin typeface="Tw Cen MT Condensed" pitchFamily="34" charset="0"/>
              </a:rPr>
              <a:t>  allow users to adjust the brightness, contrast, positioning, height, and width of images. 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Most mobile computer and devices integrate the display and other components into the same physical case.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Display device usually show text, graphics and video information in color.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smtClean="0">
                <a:latin typeface="Tw Cen MT Condensed" pitchFamily="34" charset="0"/>
              </a:rPr>
              <a:t>Monochrome</a:t>
            </a:r>
            <a:r>
              <a:rPr lang="en-US" sz="3200" smtClean="0">
                <a:latin typeface="Tw Cen MT Condensed" pitchFamily="34" charset="0"/>
              </a:rPr>
              <a:t> means the information appears in one color on a different color background.</a:t>
            </a:r>
          </a:p>
        </p:txBody>
      </p:sp>
      <p:sp>
        <p:nvSpPr>
          <p:cNvPr id="1331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B927E0-7E7B-4D38-8F50-8DE9D0858D06}" type="slidenum">
              <a:rPr lang="en-US" sz="1400" b="0" smtClean="0">
                <a:solidFill>
                  <a:schemeClr val="tx1"/>
                </a:solidFill>
              </a:rPr>
              <a:pPr/>
              <a:t>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Display Devices</a:t>
            </a:r>
          </a:p>
        </p:txBody>
      </p:sp>
      <p:sp>
        <p:nvSpPr>
          <p:cNvPr id="1433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8A9A19-377F-40F4-95D6-4D23E861BC46}" type="slidenum">
              <a:rPr lang="en-US" sz="1400" b="0" smtClean="0">
                <a:solidFill>
                  <a:schemeClr val="tx1"/>
                </a:solidFill>
              </a:rPr>
              <a:pPr/>
              <a:t>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14341" name="Picture 10" descr="http://farm3.static.flickr.com/2142/2534497145_ce5c63c6e8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349500"/>
            <a:ext cx="47148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ttp://img.phonescoop.com/img/g/195_0193cb128a6e49636f6c98681157c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57175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Display Devices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7747000" cy="41338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Some PDAs and other mobile device use monochrome displays because they require less battery power.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Types of display device include: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LCD  monitors and screens.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Plasma monitors.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CRT monitors.</a:t>
            </a:r>
          </a:p>
        </p:txBody>
      </p:sp>
      <p:sp>
        <p:nvSpPr>
          <p:cNvPr id="1536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4865CC-CD7B-4374-9832-F0FE5B4AD8E9}" type="slidenum">
              <a:rPr lang="en-US" sz="1400" b="0" smtClean="0">
                <a:solidFill>
                  <a:schemeClr val="tx1"/>
                </a:solidFill>
              </a:rPr>
              <a:pPr/>
              <a:t>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69" y="142852"/>
            <a:ext cx="7756525" cy="1054100"/>
          </a:xfrm>
        </p:spPr>
        <p:txBody>
          <a:bodyPr/>
          <a:lstStyle/>
          <a:p>
            <a:pPr marL="342900" indent="-342900" rtl="0" eaLnBrk="1" hangingPunct="1"/>
            <a:r>
              <a:rPr lang="en-US" sz="6000" dirty="0" smtClean="0">
                <a:solidFill>
                  <a:schemeClr val="bg1"/>
                </a:solidFill>
                <a:latin typeface="Tw Cen MT Condensed Extra Bold" pitchFamily="34" charset="0"/>
              </a:rPr>
              <a:t>LCD monitors and Screens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4737100" cy="3878263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600" smtClean="0">
                <a:latin typeface="Tw Cen MT Condensed" pitchFamily="34" charset="0"/>
              </a:rPr>
              <a:t>Is a desktop monitor that uses a liquid crystal display to produce images. 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8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600" smtClean="0">
                <a:latin typeface="Tw Cen MT Condensed" pitchFamily="34" charset="0"/>
              </a:rPr>
              <a:t>also called a </a:t>
            </a:r>
            <a:r>
              <a:rPr lang="en-US" sz="3600" b="1" smtClean="0">
                <a:latin typeface="Tw Cen MT Condensed" pitchFamily="34" charset="0"/>
              </a:rPr>
              <a:t>flat panel monitor</a:t>
            </a:r>
            <a:r>
              <a:rPr lang="en-US" sz="3600" smtClean="0">
                <a:latin typeface="Tw Cen MT Condensed" pitchFamily="34" charset="0"/>
              </a:rPr>
              <a:t>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8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3600" smtClean="0">
              <a:latin typeface="Tw Cen MT Condensed" pitchFamily="34" charset="0"/>
            </a:endParaRPr>
          </a:p>
        </p:txBody>
      </p:sp>
      <p:sp>
        <p:nvSpPr>
          <p:cNvPr id="1638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44B872-E8B6-4669-AC4D-3F5EC281E68B}" type="slidenum">
              <a:rPr lang="en-US" sz="1400" b="0" smtClean="0">
                <a:solidFill>
                  <a:schemeClr val="tx1"/>
                </a:solidFill>
              </a:rPr>
              <a:pPr/>
              <a:t>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pic>
        <p:nvPicPr>
          <p:cNvPr id="16390" name="Picture 5" descr="L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349500"/>
            <a:ext cx="30956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Tw Cen MT Condensed Extra Bold" pitchFamily="34" charset="0"/>
              </a:rPr>
              <a:t>LCD and Screens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989138"/>
            <a:ext cx="7747000" cy="4535487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dirty="0" smtClean="0">
                <a:latin typeface="Tw Cen MT Condensed" pitchFamily="34" charset="0"/>
              </a:rPr>
              <a:t>It’s available in a variety of sizes: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With the more common being 15”, 17”, 18”, 19”, 20”, 21” and 23 inches- some are 30 or 40 inches.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Notebook computer screen size 14.1, 15.4 and 17 inches.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Tablet screen range from 8.4 to 14.1 inches.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PDA screen average 3.5 inches.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Smart phones screen rang from 2.5 to 3.5 inches.</a:t>
            </a:r>
            <a:endParaRPr lang="en-US" sz="3200" b="1" dirty="0" smtClean="0">
              <a:latin typeface="Tw Cen MT Condensed" pitchFamily="34" charset="0"/>
            </a:endParaRPr>
          </a:p>
        </p:txBody>
      </p:sp>
      <p:sp>
        <p:nvSpPr>
          <p:cNvPr id="1741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918B6F-53C2-4DBF-BEA6-D6C9E55E83BB}" type="slidenum">
              <a:rPr lang="en-US" sz="1400" b="0" smtClean="0">
                <a:solidFill>
                  <a:schemeClr val="tx1"/>
                </a:solidFill>
              </a:rPr>
              <a:pPr/>
              <a:t>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8072462" cy="868362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bg1"/>
                </a:solidFill>
                <a:latin typeface="Tw Cen MT Condensed" pitchFamily="34" charset="0"/>
              </a:rPr>
              <a:t>LCD Technology and Quality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844675"/>
            <a:ext cx="7747000" cy="46799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200" b="1" u="sng" dirty="0" smtClean="0">
                <a:latin typeface="Tw Cen MT Condensed" pitchFamily="34" charset="0"/>
              </a:rPr>
              <a:t>Resolution </a:t>
            </a:r>
            <a:endParaRPr lang="en-US" sz="3200" u="sng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Resolution is the number of horizontal and vertical pixels in a display device.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A higher </a:t>
            </a:r>
            <a:r>
              <a:rPr lang="en-US" sz="3200" b="1" dirty="0" smtClean="0">
                <a:latin typeface="Tw Cen MT Condensed" pitchFamily="34" charset="0"/>
              </a:rPr>
              <a:t>resolution</a:t>
            </a:r>
            <a:r>
              <a:rPr lang="en-US" sz="3200" dirty="0" smtClean="0">
                <a:latin typeface="Tw Cen MT Condensed" pitchFamily="34" charset="0"/>
              </a:rPr>
              <a:t> uses a greater number of pixels and this provides a smoother, sharper, and clearer image.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As the resolution increases some item on the screen appear smaller such as menu bar, toolbars and rulers.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3200" dirty="0" smtClean="0">
              <a:latin typeface="Tw Cen MT Condensed" pitchFamily="34" charset="0"/>
            </a:endParaRPr>
          </a:p>
        </p:txBody>
      </p:sp>
      <p:sp>
        <p:nvSpPr>
          <p:cNvPr id="1843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BE6CF7-B3F1-4DB2-A1F4-C1622F87BCE3}" type="slidenum">
              <a:rPr lang="en-US" sz="1400" b="0" smtClean="0">
                <a:solidFill>
                  <a:schemeClr val="tx1"/>
                </a:solidFill>
              </a:rPr>
              <a:pPr/>
              <a:t>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009999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800">
                <a:latin typeface="Copperplate Gothic Light" pitchFamily="34" charset="0"/>
              </a:rPr>
              <a:t>Chapter 5</a:t>
            </a:r>
          </a:p>
        </p:txBody>
      </p:sp>
      <p:sp>
        <p:nvSpPr>
          <p:cNvPr id="6" name="شكل بيضاوي 5"/>
          <p:cNvSpPr/>
          <p:nvPr/>
        </p:nvSpPr>
        <p:spPr bwMode="auto">
          <a:xfrm>
            <a:off x="5643570" y="6215082"/>
            <a:ext cx="1643074" cy="4286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Try it!</a:t>
            </a:r>
            <a:endParaRPr kumimoji="0" lang="ar-SA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BB1F00AAFA34493B35981E2967FB1" ma:contentTypeVersion="0" ma:contentTypeDescription="Create a new document." ma:contentTypeScope="" ma:versionID="93a75d50146293455948a7ef2b3620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4DA7D3-3C04-4968-853F-31DDACFD9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A283A3-9EF7-4B0D-9C58-71A4D9D95E5A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D6087A-4C45-4CC2-9473-D37519A314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slides(2)</Template>
  <TotalTime>4374</TotalTime>
  <Words>1729</Words>
  <Application>Microsoft Office PowerPoint</Application>
  <PresentationFormat>On-screen Show (4:3)</PresentationFormat>
  <Paragraphs>257</Paragraphs>
  <Slides>35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ms01_1</vt:lpstr>
      <vt:lpstr>Image</vt:lpstr>
      <vt:lpstr>Output</vt:lpstr>
      <vt:lpstr>Output</vt:lpstr>
      <vt:lpstr>1) Display Devices</vt:lpstr>
      <vt:lpstr>Display Devices</vt:lpstr>
      <vt:lpstr>Display Devices</vt:lpstr>
      <vt:lpstr>Display Devices</vt:lpstr>
      <vt:lpstr>LCD monitors and Screens </vt:lpstr>
      <vt:lpstr>LCD and Screens</vt:lpstr>
      <vt:lpstr>LCD Technology and Quality</vt:lpstr>
      <vt:lpstr>Slide 10</vt:lpstr>
      <vt:lpstr>LCD Technology and Quality</vt:lpstr>
      <vt:lpstr>LCD Technology and Quality</vt:lpstr>
      <vt:lpstr>Slide 13</vt:lpstr>
      <vt:lpstr>Ports and LCD monitors</vt:lpstr>
      <vt:lpstr>Plasma Monitors</vt:lpstr>
      <vt:lpstr>CRT Monitors</vt:lpstr>
      <vt:lpstr>Slide 17</vt:lpstr>
      <vt:lpstr>2 . Printers</vt:lpstr>
      <vt:lpstr>Type of printer:</vt:lpstr>
      <vt:lpstr>A . Ink-Jet Printers</vt:lpstr>
      <vt:lpstr>Ink-Jet Printers</vt:lpstr>
      <vt:lpstr>B . Photo  Printers</vt:lpstr>
      <vt:lpstr>C . Laser  Printers</vt:lpstr>
      <vt:lpstr>D . Thermal  Printers</vt:lpstr>
      <vt:lpstr>E . Mobile  Printers</vt:lpstr>
      <vt:lpstr>F . Plotters and Large-Format  Printers</vt:lpstr>
      <vt:lpstr>Other output devices</vt:lpstr>
      <vt:lpstr>Speakers, Headphones, and Earphones</vt:lpstr>
      <vt:lpstr>Speakers, Headphones, and Earphones</vt:lpstr>
      <vt:lpstr>Speakers, Headphones, and Earphones</vt:lpstr>
      <vt:lpstr>Fax Machines and Fax Modems</vt:lpstr>
      <vt:lpstr>Fax Machines and Fax Modems</vt:lpstr>
      <vt:lpstr>Multifunction Peripherals</vt:lpstr>
      <vt:lpstr>Data Projectors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Components of the system unit</dc:title>
  <dc:creator>Miss N</dc:creator>
  <cp:lastModifiedBy>dell</cp:lastModifiedBy>
  <cp:revision>324</cp:revision>
  <dcterms:created xsi:type="dcterms:W3CDTF">2008-03-12T18:48:54Z</dcterms:created>
  <dcterms:modified xsi:type="dcterms:W3CDTF">2017-03-20T18:59:54Z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0x010100CC6BB1F00AAFA34493B35981E2967FB1</vt:lpwstr>
  </property>
</Properties>
</file>